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  <p:sldMasterId id="2147483652" r:id="rId2"/>
  </p:sldMasterIdLst>
  <p:notesMasterIdLst>
    <p:notesMasterId r:id="rId55"/>
  </p:notesMasterIdLst>
  <p:handoutMasterIdLst>
    <p:handoutMasterId r:id="rId56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376" r:id="rId12"/>
    <p:sldId id="377" r:id="rId13"/>
    <p:sldId id="378" r:id="rId14"/>
    <p:sldId id="380" r:id="rId15"/>
    <p:sldId id="265" r:id="rId16"/>
    <p:sldId id="392" r:id="rId17"/>
    <p:sldId id="381" r:id="rId18"/>
    <p:sldId id="379" r:id="rId19"/>
    <p:sldId id="383" r:id="rId20"/>
    <p:sldId id="382" r:id="rId21"/>
    <p:sldId id="269" r:id="rId22"/>
    <p:sldId id="387" r:id="rId23"/>
    <p:sldId id="391" r:id="rId24"/>
    <p:sldId id="385" r:id="rId25"/>
    <p:sldId id="384" r:id="rId26"/>
    <p:sldId id="386" r:id="rId27"/>
    <p:sldId id="388" r:id="rId28"/>
    <p:sldId id="389" r:id="rId29"/>
    <p:sldId id="268" r:id="rId30"/>
    <p:sldId id="405" r:id="rId31"/>
    <p:sldId id="390" r:id="rId32"/>
    <p:sldId id="393" r:id="rId33"/>
    <p:sldId id="394" r:id="rId34"/>
    <p:sldId id="396" r:id="rId35"/>
    <p:sldId id="395" r:id="rId36"/>
    <p:sldId id="400" r:id="rId37"/>
    <p:sldId id="398" r:id="rId38"/>
    <p:sldId id="401" r:id="rId39"/>
    <p:sldId id="399" r:id="rId40"/>
    <p:sldId id="402" r:id="rId41"/>
    <p:sldId id="406" r:id="rId42"/>
    <p:sldId id="407" r:id="rId43"/>
    <p:sldId id="404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</p:sldIdLst>
  <p:sldSz cx="13817600" cy="7772400"/>
  <p:notesSz cx="7315200" cy="9601200"/>
  <p:embeddedFontLst>
    <p:embeddedFont>
      <p:font typeface="Nunito Sans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40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/>
    <p:restoredTop sz="94658"/>
  </p:normalViewPr>
  <p:slideViewPr>
    <p:cSldViewPr snapToGrid="0">
      <p:cViewPr varScale="1">
        <p:scale>
          <a:sx n="73" d="100"/>
          <a:sy n="73" d="100"/>
        </p:scale>
        <p:origin x="389" y="72"/>
      </p:cViewPr>
      <p:guideLst>
        <p:guide orient="horz" pos="840"/>
        <p:guide pos="3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997D83-AAC5-7EA0-2B11-C5E95DBEC3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A3B85-9D53-0889-3C82-6B8848380B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A4B06-7094-41EF-8BAA-C2293060828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4844B-0055-3505-CFAD-50827AC305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738ECF-9D61-6AA5-DA2E-44B1F7F4C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AD264-58DC-46C1-B8F0-BDF0E1772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62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" y="1"/>
            <a:ext cx="3169917" cy="48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300" rIns="96575" bIns="483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8" y="1"/>
            <a:ext cx="3169917" cy="48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300" rIns="96575" bIns="483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3" y="4560575"/>
            <a:ext cx="5852156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300" rIns="96575" bIns="483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" y="9119476"/>
            <a:ext cx="3169917" cy="48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300" rIns="96575" bIns="483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8" y="9119476"/>
            <a:ext cx="3169917" cy="48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300" rIns="96575" bIns="483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731523" y="4560575"/>
            <a:ext cx="5852156" cy="4320540"/>
          </a:xfrm>
          <a:prstGeom prst="rect">
            <a:avLst/>
          </a:prstGeom>
        </p:spPr>
        <p:txBody>
          <a:bodyPr spcFirstLastPara="1" wrap="square" lIns="96575" tIns="48300" rIns="96575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WDS are a subset of posterior uveitis more broadly; </a:t>
            </a:r>
          </a:p>
          <a:p>
            <a:r>
              <a:rPr lang="en-US" dirty="0"/>
              <a:t>when primary site of inflammation is retina, it is a chorioretinitis, when primary site is choroid, it is a retinochoroiditis</a:t>
            </a:r>
          </a:p>
          <a:p>
            <a:r>
              <a:rPr lang="en-US" dirty="0"/>
              <a:t>Posterior uveitis is much more sight threatening due to the structures involved.</a:t>
            </a:r>
          </a:p>
          <a:p>
            <a:r>
              <a:rPr lang="en-US" dirty="0"/>
              <a:t>Not all posterior uveitis is WDS, WDS are generally fairly rare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43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out: OPL has different thickness due to artifact from incident angle of the near-IR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4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4539804"/>
            <a:ext cx="13817600" cy="329054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151470" y="5015300"/>
            <a:ext cx="7746230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1151470" y="5831719"/>
            <a:ext cx="7746230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3"/>
          </p:nvPr>
        </p:nvSpPr>
        <p:spPr>
          <a:xfrm>
            <a:off x="1151470" y="6677003"/>
            <a:ext cx="7746230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FD2550A-D7CB-E142-E33D-F7521CF982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882" y="3258871"/>
            <a:ext cx="7641552" cy="850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628077" y="7059772"/>
            <a:ext cx="12561455" cy="0"/>
          </a:xfrm>
          <a:prstGeom prst="straightConnector1">
            <a:avLst/>
          </a:prstGeom>
          <a:noFill/>
          <a:ln w="19025" cap="flat" cmpd="sng">
            <a:solidFill>
              <a:srgbClr val="E7EEF6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628077" y="899809"/>
            <a:ext cx="12561455" cy="0"/>
          </a:xfrm>
          <a:prstGeom prst="straightConnector1">
            <a:avLst/>
          </a:prstGeom>
          <a:noFill/>
          <a:ln w="1902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9" name="Google Shape;19;p3"/>
          <p:cNvSpPr/>
          <p:nvPr/>
        </p:nvSpPr>
        <p:spPr>
          <a:xfrm>
            <a:off x="628073" y="7238924"/>
            <a:ext cx="125614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3A71"/>
                </a:solidFill>
                <a:latin typeface="Nunito Sans"/>
                <a:ea typeface="Nunito Sans"/>
                <a:cs typeface="Nunito Sans"/>
                <a:sym typeface="Nunito Sans"/>
              </a:rPr>
              <a:t>Saving Sight and Improving the Lives of our Patients Through Innovation and the Highest Quality Care</a:t>
            </a:r>
            <a:endParaRPr sz="1400"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28077" y="2128731"/>
            <a:ext cx="12561455" cy="492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1F2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41F2A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1F2A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rgbClr val="141F2A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1F2A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rgbClr val="141F2A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1F2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41F2A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41F2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41F2A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12895538" y="7272329"/>
            <a:ext cx="821840" cy="25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fld id="{00000000-1234-1234-1234-123412341234}" type="slidenum">
              <a:rPr lang="en-US" sz="1051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-US" sz="1051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endParaRPr sz="140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074" y="339318"/>
            <a:ext cx="8598404" cy="39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7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1286783" y="926514"/>
            <a:ext cx="11902742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None/>
              <a:defRPr sz="1999" b="0" i="1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2724AA-66B4-82BE-02F3-2C7B2C8AE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4708" y="299361"/>
            <a:ext cx="4283661" cy="4769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bg>
      <p:bgPr>
        <a:solidFill>
          <a:schemeClr val="accen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4539804"/>
            <a:ext cx="13817600" cy="3290547"/>
          </a:xfrm>
          <a:prstGeom prst="rect">
            <a:avLst/>
          </a:prstGeom>
          <a:solidFill>
            <a:srgbClr val="E7EE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151470" y="5015300"/>
            <a:ext cx="7746230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1151470" y="5831719"/>
            <a:ext cx="7746230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3"/>
          </p:nvPr>
        </p:nvSpPr>
        <p:spPr>
          <a:xfrm>
            <a:off x="1151470" y="6677003"/>
            <a:ext cx="7746230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EAA03E8-A679-DE98-7B22-C0C3E002B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004" y="3247887"/>
            <a:ext cx="3977794" cy="8878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2717801" y="5015300"/>
            <a:ext cx="8615945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b="1" dirty="0"/>
              <a:t>Seeing Stars: A review of the white dot syndromes</a:t>
            </a:r>
            <a:endParaRPr b="1"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2717802" y="5831719"/>
            <a:ext cx="5638800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Andrew Zheng, MD</a:t>
            </a:r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3"/>
          </p:nvPr>
        </p:nvSpPr>
        <p:spPr>
          <a:xfrm>
            <a:off x="2717802" y="6677003"/>
            <a:ext cx="5638800" cy="60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14 March 2026</a:t>
            </a:r>
          </a:p>
          <a:p>
            <a:pPr marL="0" indent="0">
              <a:spcBef>
                <a:spcPts val="0"/>
              </a:spcBef>
            </a:pPr>
            <a:r>
              <a:rPr lang="en-US" dirty="0"/>
              <a:t>Winter Ophthalmic Summit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73D681-45F7-3544-B9DE-3C11F1BE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63E7E-6643-F1FB-0C0D-E132EACFFC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41F w/ new onset “speckles of light” in right eye only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CFC5F-AB5D-3289-7CE1-08582371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1" y="1776666"/>
            <a:ext cx="6689791" cy="4962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892304-6C5F-DBDC-3553-3E541A887355}"/>
              </a:ext>
            </a:extLst>
          </p:cNvPr>
          <p:cNvSpPr txBox="1"/>
          <p:nvPr/>
        </p:nvSpPr>
        <p:spPr>
          <a:xfrm>
            <a:off x="3045831" y="5870506"/>
            <a:ext cx="7425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20/60</a:t>
            </a:r>
          </a:p>
          <a:p>
            <a:pPr algn="ctr"/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IOP 15</a:t>
            </a:r>
          </a:p>
          <a:p>
            <a:pPr algn="ctr"/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No cell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EB50D-4602-8253-FAD0-EC14C646D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982" y="1776665"/>
            <a:ext cx="6991262" cy="496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B971B1-1442-0525-A49D-C6AFA4507E69}"/>
              </a:ext>
            </a:extLst>
          </p:cNvPr>
          <p:cNvSpPr txBox="1"/>
          <p:nvPr/>
        </p:nvSpPr>
        <p:spPr>
          <a:xfrm>
            <a:off x="9886357" y="5870506"/>
            <a:ext cx="7425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20/20</a:t>
            </a:r>
          </a:p>
          <a:p>
            <a:pPr algn="ctr"/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IOP 15</a:t>
            </a:r>
          </a:p>
          <a:p>
            <a:pPr algn="ctr"/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No cell</a:t>
            </a:r>
          </a:p>
        </p:txBody>
      </p:sp>
    </p:spTree>
    <p:extLst>
      <p:ext uri="{BB962C8B-B14F-4D97-AF65-F5344CB8AC3E}">
        <p14:creationId xmlns:p14="http://schemas.microsoft.com/office/powerpoint/2010/main" val="331453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789F82-3C83-817F-5CAF-D2DA730C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OCT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82410-FEE0-DF4B-2452-11CEC615F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246"/>
          <a:stretch>
            <a:fillRect/>
          </a:stretch>
        </p:blipFill>
        <p:spPr>
          <a:xfrm>
            <a:off x="628074" y="1744579"/>
            <a:ext cx="8779298" cy="5197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136C3-DAE1-455F-971B-2209F91370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35" t="47367" b="1"/>
          <a:stretch>
            <a:fillRect/>
          </a:stretch>
        </p:blipFill>
        <p:spPr>
          <a:xfrm>
            <a:off x="8954242" y="3840869"/>
            <a:ext cx="4773791" cy="30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5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E0123-7E64-78A8-A206-BD5F2373F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DCF2A-FF93-5052-FDB0-6B4A3493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FAF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E9243-8D42-F7A7-AA69-69E304D4A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4" y="1101380"/>
            <a:ext cx="8147661" cy="5851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29FEC-2AE7-49FB-28CA-757F2C12C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735" y="2414745"/>
            <a:ext cx="4556374" cy="3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9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CA87F-5FDF-62F1-FDEC-315EFD5AE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47D1F7-CC8A-78EC-28AE-0DEDD69E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FA and ICGA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4A3B3-ACA3-2751-A829-529BCCA2E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4" y="1290388"/>
            <a:ext cx="6414436" cy="4606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25E5DA-5C3B-052A-D613-5FF79038F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510" y="2122667"/>
            <a:ext cx="6414436" cy="46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8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83688A-3080-AE4A-F17D-009A819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203158"/>
            <a:ext cx="12561455" cy="585010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Acute onset, multiple small gray-white dots in deep retina and RPE</a:t>
            </a: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80% of cases are unilateral and there is a F &gt; M predominance</a:t>
            </a: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Foveal granularity on exam and loss of EZ integrity are characteristic</a:t>
            </a: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Most cases are self-limited and vision recovers well</a:t>
            </a: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Steroids can hasten recovery</a:t>
            </a:r>
          </a:p>
          <a:p>
            <a:endParaRPr lang="en-US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From the neurology literature: AKA </a:t>
            </a:r>
            <a:r>
              <a:rPr lang="en-US" u="sng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idiopathic enlargement of blind spot syndrome</a:t>
            </a:r>
            <a:endParaRPr lang="en-US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pPr marL="508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B3DB55-770B-7A06-47BE-F29B1D8D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evanescent white dot syndrome (MEWDS)</a:t>
            </a:r>
          </a:p>
        </p:txBody>
      </p:sp>
    </p:spTree>
    <p:extLst>
      <p:ext uri="{BB962C8B-B14F-4D97-AF65-F5344CB8AC3E}">
        <p14:creationId xmlns:p14="http://schemas.microsoft.com/office/powerpoint/2010/main" val="28536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5BEFB-C76F-1F05-DEBB-34AFB3C90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EFA25A-5FB6-21A4-430E-64C5E444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Follow-up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50185-AB9F-3E1D-EF9B-4DCF6063B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305" y="1308434"/>
            <a:ext cx="4025650" cy="461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71B12F-93B7-3A0E-BE97-6780D8B5F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682" y="1308434"/>
            <a:ext cx="4025650" cy="461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C35B1-CB46-8713-5C1C-66F5949AC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51" y="1308434"/>
            <a:ext cx="4030054" cy="461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736D7F-6C4F-A9FA-5E17-3E71A43F4178}"/>
              </a:ext>
            </a:extLst>
          </p:cNvPr>
          <p:cNvSpPr txBox="1"/>
          <p:nvPr/>
        </p:nvSpPr>
        <p:spPr>
          <a:xfrm>
            <a:off x="2191196" y="6015789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Presentation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VA 20/60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FF59F-89FB-8B97-E262-93F3AB0A4E87}"/>
              </a:ext>
            </a:extLst>
          </p:cNvPr>
          <p:cNvSpPr txBox="1"/>
          <p:nvPr/>
        </p:nvSpPr>
        <p:spPr>
          <a:xfrm>
            <a:off x="10447786" y="6015789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 weeks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VA 20/20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4C225-67BC-67AE-9192-E21292B7AA0C}"/>
              </a:ext>
            </a:extLst>
          </p:cNvPr>
          <p:cNvSpPr txBox="1"/>
          <p:nvPr/>
        </p:nvSpPr>
        <p:spPr>
          <a:xfrm>
            <a:off x="6411409" y="6015789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 weeks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VA 20/40</a:t>
            </a:r>
          </a:p>
        </p:txBody>
      </p:sp>
    </p:spTree>
    <p:extLst>
      <p:ext uri="{BB962C8B-B14F-4D97-AF65-F5344CB8AC3E}">
        <p14:creationId xmlns:p14="http://schemas.microsoft.com/office/powerpoint/2010/main" val="291935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AA49CA-4FD9-1BE6-7F73-4ED69187C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128E1-92FA-9BBB-597B-3C0662EDEF2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24M w/ headaches and new vision changes 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1E72B-A74A-86BC-569E-2BF025153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29" t="44446" r="37971" b="44216"/>
          <a:stretch/>
        </p:blipFill>
        <p:spPr>
          <a:xfrm>
            <a:off x="35397" y="1881350"/>
            <a:ext cx="7303102" cy="3905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E1077-03C3-4B4A-9232-D6B38420D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41676" r="37504" b="42411"/>
          <a:stretch/>
        </p:blipFill>
        <p:spPr>
          <a:xfrm>
            <a:off x="7338499" y="1881350"/>
            <a:ext cx="6446734" cy="3905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82973-6917-1CE9-AC18-3145671040B8}"/>
              </a:ext>
            </a:extLst>
          </p:cNvPr>
          <p:cNvSpPr txBox="1"/>
          <p:nvPr/>
        </p:nvSpPr>
        <p:spPr>
          <a:xfrm>
            <a:off x="3358348" y="5916525"/>
            <a:ext cx="643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20/30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IOP 9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FCF7C-1F11-0FB9-E644-69A5565D616A}"/>
              </a:ext>
            </a:extLst>
          </p:cNvPr>
          <p:cNvSpPr txBox="1"/>
          <p:nvPr/>
        </p:nvSpPr>
        <p:spPr>
          <a:xfrm>
            <a:off x="10240303" y="5916525"/>
            <a:ext cx="643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20/25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IOP 9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0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5F2DC-806E-4224-CA35-701C9B191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4440A4-D1A6-83A0-C783-31D7DE86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 OCT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5C095-B19D-3B66-57EA-9B5F3EE63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5" t="17334" r="4057" b="13239"/>
          <a:stretch>
            <a:fillRect/>
          </a:stretch>
        </p:blipFill>
        <p:spPr>
          <a:xfrm>
            <a:off x="1058776" y="950697"/>
            <a:ext cx="5644797" cy="6031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A2168E-5B3A-8BB6-AB20-9BB454B86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4" t="17348" r="4878" b="13239"/>
          <a:stretch>
            <a:fillRect/>
          </a:stretch>
        </p:blipFill>
        <p:spPr>
          <a:xfrm>
            <a:off x="6891835" y="950698"/>
            <a:ext cx="5597000" cy="60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50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9CDD6-8871-EFDD-1804-C11EBF7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C97D5-F403-40FF-B2FC-D0B7705B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 FA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F7CAB-6F11-BD04-60CB-523AF5E76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95" t="32222" r="18443" b="37004"/>
          <a:stretch/>
        </p:blipFill>
        <p:spPr>
          <a:xfrm>
            <a:off x="628074" y="1316310"/>
            <a:ext cx="6814472" cy="3952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E64175-ED63-A2BA-6C69-832DE9E6E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55" t="36244" r="28842" b="37317"/>
          <a:stretch/>
        </p:blipFill>
        <p:spPr>
          <a:xfrm>
            <a:off x="7442546" y="2773578"/>
            <a:ext cx="6183947" cy="3948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08BACA-EAF7-F236-B266-12F6D3391B51}"/>
              </a:ext>
            </a:extLst>
          </p:cNvPr>
          <p:cNvSpPr txBox="1"/>
          <p:nvPr/>
        </p:nvSpPr>
        <p:spPr>
          <a:xfrm>
            <a:off x="628074" y="5268484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phase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ED5ADE-3576-35D9-720D-4AA836362345}"/>
              </a:ext>
            </a:extLst>
          </p:cNvPr>
          <p:cNvSpPr txBox="1"/>
          <p:nvPr/>
        </p:nvSpPr>
        <p:spPr>
          <a:xfrm>
            <a:off x="12556969" y="2465801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 phase</a:t>
            </a:r>
          </a:p>
        </p:txBody>
      </p:sp>
    </p:spTree>
    <p:extLst>
      <p:ext uri="{BB962C8B-B14F-4D97-AF65-F5344CB8AC3E}">
        <p14:creationId xmlns:p14="http://schemas.microsoft.com/office/powerpoint/2010/main" val="1615702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DF482-90CF-4BA0-AA12-287B7E085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C7214-A8C8-2B98-8D7A-E5D37B41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 ICGA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ED984-86EA-0F3D-1F8F-FAF7F07DC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1" t="30476" r="12540" b="31851"/>
          <a:stretch/>
        </p:blipFill>
        <p:spPr>
          <a:xfrm>
            <a:off x="435568" y="2134603"/>
            <a:ext cx="6711172" cy="3503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7ABEF-1EF2-2733-15D1-3665B0384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8" t="30719" r="28836" b="35269"/>
          <a:stretch>
            <a:fillRect/>
          </a:stretch>
        </p:blipFill>
        <p:spPr>
          <a:xfrm>
            <a:off x="7146740" y="2134603"/>
            <a:ext cx="6321722" cy="35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8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1DE6E-E34A-5418-97B2-CC14B9220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2151" indent="-514350">
              <a:spcBef>
                <a:spcPts val="0"/>
              </a:spcBef>
              <a:buAutoNum type="arabicPeriod"/>
            </a:pPr>
            <a:r>
              <a:rPr lang="en-US" dirty="0"/>
              <a:t>Appreciate phenotypic differences among the white dot syndromes</a:t>
            </a:r>
          </a:p>
          <a:p>
            <a:pPr marL="692151" indent="-514350">
              <a:spcBef>
                <a:spcPts val="0"/>
              </a:spcBef>
              <a:buAutoNum type="arabicPeriod"/>
            </a:pPr>
            <a:endParaRPr lang="en-US" dirty="0"/>
          </a:p>
          <a:p>
            <a:pPr marL="692151" indent="-514350">
              <a:spcBef>
                <a:spcPts val="0"/>
              </a:spcBef>
              <a:buAutoNum type="arabicPeriod"/>
            </a:pPr>
            <a:r>
              <a:rPr lang="en-US" dirty="0"/>
              <a:t>Possess a cursory understanding of treatment approaches for the white dot syndromes</a:t>
            </a:r>
          </a:p>
          <a:p>
            <a:pPr marL="692151" indent="-514350">
              <a:spcBef>
                <a:spcPts val="0"/>
              </a:spcBef>
              <a:buAutoNum type="arabicPeriod"/>
            </a:pPr>
            <a:endParaRPr lang="en-US" dirty="0"/>
          </a:p>
          <a:p>
            <a:pPr marL="692151" indent="-514350">
              <a:spcBef>
                <a:spcPts val="0"/>
              </a:spcBef>
              <a:buAutoNum type="arabicPeriod"/>
            </a:pPr>
            <a:r>
              <a:rPr lang="en-US" dirty="0"/>
              <a:t>Understand the importance of distinguishing white dot syndromes from infectious masquerades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3D4BBD-9136-8DB1-4EFF-C669C0BA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CDD54-F696-A9C1-EEE6-0C20620446C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At the end of this talk, audience members should be able to…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61E3-57E0-7769-6795-87F98B650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9F6146-D929-19D8-B202-788F57D28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203158"/>
            <a:ext cx="12561455" cy="585010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Sequential, bilateral onset in young patients (2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– 3rd decade)</a:t>
            </a:r>
          </a:p>
          <a:p>
            <a:r>
              <a:rPr lang="en-US" dirty="0">
                <a:solidFill>
                  <a:schemeClr val="tx1"/>
                </a:solidFill>
              </a:rPr>
              <a:t>Male predominance</a:t>
            </a:r>
          </a:p>
          <a:p>
            <a:r>
              <a:rPr lang="en-US" dirty="0">
                <a:solidFill>
                  <a:schemeClr val="tx1"/>
                </a:solidFill>
              </a:rPr>
              <a:t>Characteristic lesions on FA; “blocks early, </a:t>
            </a:r>
            <a:r>
              <a:rPr lang="en-US" dirty="0" err="1">
                <a:solidFill>
                  <a:schemeClr val="tx1"/>
                </a:solidFill>
              </a:rPr>
              <a:t>hyperfluoresces</a:t>
            </a:r>
            <a:r>
              <a:rPr lang="en-US" dirty="0">
                <a:solidFill>
                  <a:schemeClr val="tx1"/>
                </a:solidFill>
              </a:rPr>
              <a:t> late”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However this is not specific</a:t>
            </a:r>
          </a:p>
          <a:p>
            <a:r>
              <a:rPr lang="en-US" dirty="0">
                <a:solidFill>
                  <a:schemeClr val="tx1"/>
                </a:solidFill>
              </a:rPr>
              <a:t>Treatment is steroids or observation</a:t>
            </a:r>
          </a:p>
          <a:p>
            <a:r>
              <a:rPr lang="en-US" dirty="0">
                <a:solidFill>
                  <a:schemeClr val="tx1"/>
                </a:solidFill>
              </a:rPr>
              <a:t>DDx to consider: serpiginous, “</a:t>
            </a:r>
            <a:r>
              <a:rPr lang="en-US" dirty="0" err="1">
                <a:solidFill>
                  <a:schemeClr val="tx1"/>
                </a:solidFill>
              </a:rPr>
              <a:t>ampiginous</a:t>
            </a:r>
            <a:r>
              <a:rPr lang="en-US" dirty="0">
                <a:solidFill>
                  <a:schemeClr val="tx1"/>
                </a:solidFill>
              </a:rPr>
              <a:t>” (relentless APMPPE)</a:t>
            </a:r>
          </a:p>
          <a:p>
            <a:r>
              <a:rPr lang="en-US" dirty="0">
                <a:solidFill>
                  <a:schemeClr val="tx1"/>
                </a:solidFill>
              </a:rPr>
              <a:t>Watch for neurologic signs (headaches)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develop strokes in very rare cases within days to weeks of eye diagnosis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Most commonly occur as steroids are being tapered or IMT is being changed</a:t>
            </a:r>
          </a:p>
          <a:p>
            <a:pPr marL="508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A1E95E-589E-5A89-F105-0435A18FE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Acute posterior multifocal placoid pigment epitheliopathy (APMPPE)</a:t>
            </a:r>
          </a:p>
        </p:txBody>
      </p:sp>
    </p:spTree>
    <p:extLst>
      <p:ext uri="{BB962C8B-B14F-4D97-AF65-F5344CB8AC3E}">
        <p14:creationId xmlns:p14="http://schemas.microsoft.com/office/powerpoint/2010/main" val="2805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F45A2-5D01-4CCC-05EA-7BEB25B86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9A206-D3F0-BD1D-FE3C-5ABA69A70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 Follow-up (2 weeks later)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C86EF1-B1E7-9947-5E34-C0701D601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36" t="44266" r="39383" b="42353"/>
          <a:stretch/>
        </p:blipFill>
        <p:spPr>
          <a:xfrm>
            <a:off x="7096891" y="1463004"/>
            <a:ext cx="5476109" cy="3860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3F0149-69D6-CC19-E9B3-15C986D77A80}"/>
              </a:ext>
            </a:extLst>
          </p:cNvPr>
          <p:cNvSpPr txBox="1"/>
          <p:nvPr/>
        </p:nvSpPr>
        <p:spPr>
          <a:xfrm>
            <a:off x="3442196" y="552253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20/30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926A46-3A2B-78F4-D908-F3C6BB0C1776}"/>
              </a:ext>
            </a:extLst>
          </p:cNvPr>
          <p:cNvSpPr txBox="1"/>
          <p:nvPr/>
        </p:nvSpPr>
        <p:spPr>
          <a:xfrm>
            <a:off x="9463689" y="552253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20/25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C52EE-AF18-A77F-6353-5FDA166BB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41676" r="37504" b="42411"/>
          <a:stretch/>
        </p:blipFill>
        <p:spPr>
          <a:xfrm>
            <a:off x="628074" y="1463003"/>
            <a:ext cx="6370756" cy="38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06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61A45-424B-06AF-4766-A46FDDC54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C969F4-91FD-B899-FBD3-9004D74B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 Follow-up (2 weeks later)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B2F41-DA62-2AC3-CFEF-DC962CAFF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0" t="22691" r="7548" b="14498"/>
          <a:stretch>
            <a:fillRect/>
          </a:stretch>
        </p:blipFill>
        <p:spPr>
          <a:xfrm>
            <a:off x="7114865" y="1111812"/>
            <a:ext cx="5727989" cy="5782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D1CEB-70E8-24CA-22F5-3948B722D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9" t="22691" r="6177" b="14498"/>
          <a:stretch>
            <a:fillRect/>
          </a:stretch>
        </p:blipFill>
        <p:spPr>
          <a:xfrm>
            <a:off x="1004351" y="1111811"/>
            <a:ext cx="5883852" cy="57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74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FCF075-6F27-D877-D3C9-C1B34067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0EF9C-4C91-34D3-9B5A-CB797B82B84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67F with new onset flashes and floaters 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B2D2A-E30F-0412-2E67-AB8AD21E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84" y="1942127"/>
            <a:ext cx="4216400" cy="191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C75CC6-5F31-9FF4-D4BE-D4C36767D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434" y="3859827"/>
            <a:ext cx="84709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6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36303-D791-05EC-1B76-D70E81278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AE0008-B198-5870-5D53-EED8659A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Photos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323B4-0257-0BBD-CE15-B0BE80E4D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7" t="22434" r="5556" b="22539"/>
          <a:stretch/>
        </p:blipFill>
        <p:spPr>
          <a:xfrm>
            <a:off x="244669" y="1430008"/>
            <a:ext cx="6763973" cy="4912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70ED6-8857-C310-20D0-CDA2B7F6A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2" t="20741" r="11905" b="23387"/>
          <a:stretch/>
        </p:blipFill>
        <p:spPr>
          <a:xfrm>
            <a:off x="7008642" y="1432580"/>
            <a:ext cx="6620806" cy="490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17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0AE4C-078F-CB33-C5C9-EC3705056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86440F-8236-1E9B-C619-D5C57A4F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FA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8CDF6-6734-E3E4-6062-0A2FE4786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7" t="34074" r="8730" b="16402"/>
          <a:stretch/>
        </p:blipFill>
        <p:spPr>
          <a:xfrm>
            <a:off x="6099421" y="2643555"/>
            <a:ext cx="7031421" cy="426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D09A7-50D9-31E8-4BC7-C8A4D8ACA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93" t="14391" r="13175" b="30370"/>
          <a:stretch/>
        </p:blipFill>
        <p:spPr>
          <a:xfrm>
            <a:off x="628074" y="1291750"/>
            <a:ext cx="5471347" cy="40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47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D99EF-9B9F-C44B-0F6F-3D58A06AF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E532CD-6F76-9113-2BD5-15B302C27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ICGA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42486-A689-D392-A7A2-2480CAA03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3" t="24762" r="13598" b="21481"/>
          <a:stretch/>
        </p:blipFill>
        <p:spPr>
          <a:xfrm>
            <a:off x="201716" y="1431445"/>
            <a:ext cx="6707084" cy="4909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5BE25-5672-71C8-EBD4-1F7F738D7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6" t="14603" r="12328" b="30794"/>
          <a:stretch/>
        </p:blipFill>
        <p:spPr>
          <a:xfrm>
            <a:off x="6908800" y="1431445"/>
            <a:ext cx="6793393" cy="490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08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F8792-B3DF-CDE9-26A1-2DE9A6F07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2B21BE-E6E5-50F8-63B6-4E87A400D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203158"/>
            <a:ext cx="12561455" cy="58501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Characteristic 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deep, ovoid, creamy lesions 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best seen on 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ICGA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b="1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Chronic, 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bilateral, 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and often recurrent if untreated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Not generally associated with systemic disease (ocular inflammation only)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b="1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Female &gt; 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male predominance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Average age at diagnosis in 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5 – 6</a:t>
            </a:r>
            <a:r>
              <a:rPr lang="en-US" b="1" baseline="30000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th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 decade of life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b="1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 err="1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Photopsias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, nyctalopia, color vision loss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b="1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Inflammation (</a:t>
            </a:r>
            <a:r>
              <a:rPr lang="en-US" dirty="0" err="1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vitritis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, disc leakage, vasculitis) 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  <a:sym typeface="Wingdings" pitchFamily="2" charset="2"/>
              </a:rPr>
              <a:t>immunosuppression</a:t>
            </a:r>
          </a:p>
          <a:p>
            <a:pPr marL="5080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1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4BC6E-1A47-E433-DAC2-9B67FEA1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Birdshot </a:t>
            </a:r>
            <a:r>
              <a:rPr lang="en-US" dirty="0" err="1"/>
              <a:t>retinochoroidopathy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7161-FD75-F2C1-53DB-9DC366EFE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EB373-FF13-9C84-FDDC-D4BAD1610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203158"/>
            <a:ext cx="12561455" cy="585010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HLA-A29 is highly sensitive but not specific for birdshot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About 8 – 10% of the population is HLA-A29 (+)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Only 1 in 10 000 HLA-A29 (+) patients have birdshot</a:t>
            </a:r>
          </a:p>
          <a:p>
            <a:pPr marL="50800" indent="0">
              <a:buNone/>
            </a:pPr>
            <a:endParaRPr lang="en-US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Also has a retinal degeneration-like component that is often chronic and progressive  follow with exam, imaging, HVF, ERG</a:t>
            </a:r>
          </a:p>
          <a:p>
            <a:pPr marL="508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C91DF-DAC1-9050-BA40-51C009C6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Birdshot </a:t>
            </a:r>
            <a:r>
              <a:rPr lang="en-US" dirty="0" err="1"/>
              <a:t>retinochoroidopathy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0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8E6299-BDFC-CDC3-6867-698AD08F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HLA-A29 testing in birdshot </a:t>
            </a:r>
            <a:r>
              <a:rPr lang="en-US" dirty="0" err="1"/>
              <a:t>retinochoroidopathy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CE343-8849-D96A-0761-03F8CB5D1C4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If you are HLA-A29 positive, does this mean you have birdshot?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6064C1-FD69-22A5-DA61-12836731591C}"/>
              </a:ext>
            </a:extLst>
          </p:cNvPr>
          <p:cNvSpPr/>
          <p:nvPr/>
        </p:nvSpPr>
        <p:spPr>
          <a:xfrm>
            <a:off x="838200" y="1920875"/>
            <a:ext cx="8229600" cy="457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90% of US population is HLA-A29 negative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(297 million people)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A926D2-3A59-EC6F-1D36-4B5544136210}"/>
              </a:ext>
            </a:extLst>
          </p:cNvPr>
          <p:cNvSpPr/>
          <p:nvPr/>
        </p:nvSpPr>
        <p:spPr>
          <a:xfrm>
            <a:off x="9067800" y="1920875"/>
            <a:ext cx="914400" cy="457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10% A29(+) 33 mil people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F1EAB7-02DB-42A3-5944-5611DC7DE43D}"/>
              </a:ext>
            </a:extLst>
          </p:cNvPr>
          <p:cNvCxnSpPr>
            <a:cxnSpLocks/>
          </p:cNvCxnSpPr>
          <p:nvPr/>
        </p:nvCxnSpPr>
        <p:spPr>
          <a:xfrm flipH="1">
            <a:off x="9645673" y="5261548"/>
            <a:ext cx="952373" cy="95936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B1EB0-BBDB-0441-2D15-527FFF7D1DF2}"/>
              </a:ext>
            </a:extLst>
          </p:cNvPr>
          <p:cNvSpPr txBox="1"/>
          <p:nvPr/>
        </p:nvSpPr>
        <p:spPr>
          <a:xfrm>
            <a:off x="10402545" y="4091997"/>
            <a:ext cx="13162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3000 birdshot cases in US 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(1 in 10 000 A29+ people)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1723A-AFFD-C34A-5A19-2449853D43BD}"/>
              </a:ext>
            </a:extLst>
          </p:cNvPr>
          <p:cNvSpPr txBox="1"/>
          <p:nvPr/>
        </p:nvSpPr>
        <p:spPr>
          <a:xfrm>
            <a:off x="9480032" y="603440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57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8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5D915F-6334-02A9-C342-9785706FC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563248"/>
            <a:ext cx="6812924" cy="5490018"/>
          </a:xfrm>
        </p:spPr>
        <p:txBody>
          <a:bodyPr/>
          <a:lstStyle/>
          <a:p>
            <a:r>
              <a:rPr lang="en-US" b="1" dirty="0"/>
              <a:t>White dot syndromes </a:t>
            </a:r>
            <a:r>
              <a:rPr lang="en-US" dirty="0"/>
              <a:t>= a heterogenous collection of posterior </a:t>
            </a:r>
            <a:r>
              <a:rPr lang="en-US" dirty="0" err="1"/>
              <a:t>uveitides</a:t>
            </a:r>
            <a:r>
              <a:rPr lang="en-US" dirty="0"/>
              <a:t> characterized by </a:t>
            </a:r>
            <a:r>
              <a:rPr lang="en-US" b="1" dirty="0"/>
              <a:t>white spots and dots</a:t>
            </a:r>
            <a:r>
              <a:rPr lang="en-US" dirty="0"/>
              <a:t> in the retina/choroid</a:t>
            </a:r>
          </a:p>
          <a:p>
            <a:r>
              <a:rPr lang="en-US" b="1" dirty="0"/>
              <a:t>Posterior uveitis </a:t>
            </a:r>
            <a:r>
              <a:rPr lang="en-US" dirty="0"/>
              <a:t>involves inflammation in the retina and/or choroid and is generally much more vision-threatening than anterior or intermediate uveitis</a:t>
            </a:r>
          </a:p>
          <a:p>
            <a:r>
              <a:rPr lang="en-US" dirty="0"/>
              <a:t>Approximately 30 000 cases of posterior uveitis per year in the 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CF9096-9E0A-30F3-6294-47F015D1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A824-0B59-5B92-1AA2-EDA6490A4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371" y="1563247"/>
            <a:ext cx="5453152" cy="42698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71ECCF-D49A-87B0-7DA0-6E3F36B9733B}"/>
              </a:ext>
            </a:extLst>
          </p:cNvPr>
          <p:cNvSpPr/>
          <p:nvPr/>
        </p:nvSpPr>
        <p:spPr>
          <a:xfrm>
            <a:off x="12251853" y="2364192"/>
            <a:ext cx="833377" cy="289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B3420-B472-09EA-0F67-BB1DE5CD25B5}"/>
              </a:ext>
            </a:extLst>
          </p:cNvPr>
          <p:cNvSpPr/>
          <p:nvPr/>
        </p:nvSpPr>
        <p:spPr>
          <a:xfrm>
            <a:off x="8445713" y="1961007"/>
            <a:ext cx="472632" cy="289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CFE190-E426-9F39-D74B-E5EFAC1BAE7C}"/>
              </a:ext>
            </a:extLst>
          </p:cNvPr>
          <p:cNvCxnSpPr/>
          <p:nvPr/>
        </p:nvCxnSpPr>
        <p:spPr>
          <a:xfrm flipV="1">
            <a:off x="8825747" y="4482359"/>
            <a:ext cx="358815" cy="10648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B28288A-C077-FC77-07D9-54DC20D8DDF5}"/>
              </a:ext>
            </a:extLst>
          </p:cNvPr>
          <p:cNvSpPr txBox="1"/>
          <p:nvPr/>
        </p:nvSpPr>
        <p:spPr>
          <a:xfrm>
            <a:off x="8171561" y="554723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Ciliary body</a:t>
            </a:r>
          </a:p>
        </p:txBody>
      </p:sp>
    </p:spTree>
    <p:extLst>
      <p:ext uri="{BB962C8B-B14F-4D97-AF65-F5344CB8AC3E}">
        <p14:creationId xmlns:p14="http://schemas.microsoft.com/office/powerpoint/2010/main" val="15346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B557F-E2B3-6D73-4612-4D40CA41A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6689B9-A817-5CB4-0451-92D72F11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ERG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0A4A0-FA43-81D3-29C2-CF6C17438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0" y="1186620"/>
            <a:ext cx="5271130" cy="578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341D14-7688-2280-B957-F3A27A20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74" y="2400230"/>
            <a:ext cx="6017126" cy="33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51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9C448-8C51-78B4-EAE3-39C57D577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EF827A-E966-81FB-FE8B-CFAB0A4D4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Follow-up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4C71A8-2FE3-93A1-CB34-33BB953A37F1}"/>
              </a:ext>
            </a:extLst>
          </p:cNvPr>
          <p:cNvSpPr txBox="1"/>
          <p:nvPr/>
        </p:nvSpPr>
        <p:spPr>
          <a:xfrm>
            <a:off x="9791067" y="6195052"/>
            <a:ext cx="830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Month 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20/20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52AA8-99BC-9294-B396-B65D01CBF792}"/>
              </a:ext>
            </a:extLst>
          </p:cNvPr>
          <p:cNvSpPr txBox="1"/>
          <p:nvPr/>
        </p:nvSpPr>
        <p:spPr>
          <a:xfrm>
            <a:off x="3143084" y="6189642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20/20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326D1-8240-6C15-7992-ED77A0C40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9" t="24339" r="11059" b="19799"/>
          <a:stretch>
            <a:fillRect/>
          </a:stretch>
        </p:blipFill>
        <p:spPr>
          <a:xfrm>
            <a:off x="7008920" y="1321148"/>
            <a:ext cx="6394971" cy="4754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8038B-5246-558F-4481-6A253F9A7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77" t="22434" r="5556" b="22539"/>
          <a:stretch/>
        </p:blipFill>
        <p:spPr>
          <a:xfrm>
            <a:off x="461930" y="1321148"/>
            <a:ext cx="6546990" cy="47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92A73-5A45-A1A5-91E6-0B79DC72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331D34-721B-3F49-D70A-C2D2BB0A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ERG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BB320-E721-4705-1038-E96C8BA25E74}"/>
              </a:ext>
            </a:extLst>
          </p:cNvPr>
          <p:cNvSpPr txBox="1"/>
          <p:nvPr/>
        </p:nvSpPr>
        <p:spPr>
          <a:xfrm>
            <a:off x="9740209" y="5990968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Month 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20/20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B0C53-C623-8C42-F81A-8C951DE2BF95}"/>
              </a:ext>
            </a:extLst>
          </p:cNvPr>
          <p:cNvSpPr txBox="1"/>
          <p:nvPr/>
        </p:nvSpPr>
        <p:spPr>
          <a:xfrm>
            <a:off x="3405729" y="599096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20/30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4A77B-416D-0034-5E78-A47672FB2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9" t="23492" r="14180" b="18730"/>
          <a:stretch/>
        </p:blipFill>
        <p:spPr>
          <a:xfrm>
            <a:off x="7135216" y="1273433"/>
            <a:ext cx="5845999" cy="4609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F9714-2FEA-CEE5-E304-006B1B3D5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93" t="14391" r="13175" b="30370"/>
          <a:stretch/>
        </p:blipFill>
        <p:spPr>
          <a:xfrm>
            <a:off x="865993" y="1273432"/>
            <a:ext cx="6269223" cy="46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ADAED3-FACC-AC9E-5516-AC255674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72498-7C23-7E70-AE89-44937E1E56B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32F with h/o uveitis presents with increased </a:t>
            </a:r>
            <a:r>
              <a:rPr lang="en-US" dirty="0" err="1"/>
              <a:t>photopsias</a:t>
            </a:r>
            <a:r>
              <a:rPr lang="en-US" dirty="0"/>
              <a:t> 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02A6A-3137-3AC9-AF29-A8BE111F9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8" y="1628347"/>
            <a:ext cx="6675094" cy="4760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6EA5-A73B-1BC8-C8FF-CC7CC53EE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514" y="1628347"/>
            <a:ext cx="6675092" cy="4760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D5A59-0D12-D777-7F18-DA9B27DD70B1}"/>
              </a:ext>
            </a:extLst>
          </p:cNvPr>
          <p:cNvSpPr txBox="1"/>
          <p:nvPr/>
        </p:nvSpPr>
        <p:spPr>
          <a:xfrm>
            <a:off x="3188859" y="6526999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20/20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IOP 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E6B3A-8627-2CEB-0BB2-8A45BDEE4C06}"/>
              </a:ext>
            </a:extLst>
          </p:cNvPr>
          <p:cNvSpPr txBox="1"/>
          <p:nvPr/>
        </p:nvSpPr>
        <p:spPr>
          <a:xfrm>
            <a:off x="9868804" y="6526999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20/20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IOP 16</a:t>
            </a:r>
          </a:p>
        </p:txBody>
      </p:sp>
    </p:spTree>
    <p:extLst>
      <p:ext uri="{BB962C8B-B14F-4D97-AF65-F5344CB8AC3E}">
        <p14:creationId xmlns:p14="http://schemas.microsoft.com/office/powerpoint/2010/main" val="1636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5CE3-8E7E-1B10-4DA7-19D50E9D0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AE2A49-8D07-D61B-E5E1-82D64440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 FAF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A734B-5D00-8CDE-8017-225A2B3B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9" y="1318494"/>
            <a:ext cx="6685151" cy="4767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806B-7CBA-16BB-8BA3-6B711C27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1318494"/>
            <a:ext cx="6685151" cy="47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9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339526-B998-6FC6-AC21-A42EE904F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419726"/>
            <a:ext cx="12561455" cy="563353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Young, myopic women in 3</a:t>
            </a:r>
            <a:r>
              <a:rPr lang="en-US" b="1" baseline="30000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rd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 – 4th decade of life</a:t>
            </a: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Characteristic </a:t>
            </a:r>
            <a:r>
              <a:rPr lang="en-US" dirty="0" err="1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photopsias</a:t>
            </a:r>
            <a:endParaRPr lang="en-US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Acute/recurrent inflammatory lesions (but </a:t>
            </a:r>
            <a:r>
              <a:rPr lang="en-US" b="1" u="sng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no </a:t>
            </a:r>
            <a:r>
              <a:rPr lang="en-US" b="1" u="sng" dirty="0" err="1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vitritis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PO steroids, intravitreal steroids, IMT, implants (</a:t>
            </a:r>
            <a:r>
              <a:rPr lang="en-US" dirty="0" err="1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Yutiq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Retisert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)</a:t>
            </a:r>
            <a:endParaRPr lang="en-US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CNVM sequelae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Anti-VEGF</a:t>
            </a:r>
          </a:p>
          <a:p>
            <a:endParaRPr lang="en-US" dirty="0">
              <a:latin typeface="Nunito Sans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5B1F11-0C3E-9628-5D81-CA851AFCF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Punctate inner choroidopathy (PIC)</a:t>
            </a:r>
          </a:p>
        </p:txBody>
      </p:sp>
    </p:spTree>
    <p:extLst>
      <p:ext uri="{BB962C8B-B14F-4D97-AF65-F5344CB8AC3E}">
        <p14:creationId xmlns:p14="http://schemas.microsoft.com/office/powerpoint/2010/main" val="44657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657A9-ED0D-4DB2-266B-EA5CF8AEE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979A6-3EEC-0B52-E026-16ED8D3DE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 Follow-up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215DE-25FC-899F-54B3-DBA04DEF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323870"/>
            <a:ext cx="12192000" cy="51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46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8C3B7-64B6-2830-4E77-9F1414998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1DC62-2E13-E105-03BD-79586F8B3F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43M with blurry VA, floaters, and </a:t>
            </a:r>
            <a:r>
              <a:rPr lang="en-US" dirty="0" err="1"/>
              <a:t>photopsias</a:t>
            </a:r>
            <a:r>
              <a:rPr lang="en-US" dirty="0"/>
              <a:t> OD</a:t>
            </a:r>
          </a:p>
        </p:txBody>
      </p:sp>
      <p:pic>
        <p:nvPicPr>
          <p:cNvPr id="7" name="Picture 6" descr="A close-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E9AD0EAC-AF6A-5A23-BC8F-F1C8239A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7" y="1752014"/>
            <a:ext cx="8543994" cy="5014236"/>
          </a:xfrm>
          <a:prstGeom prst="rect">
            <a:avLst/>
          </a:prstGeom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86E9089B-4153-224B-99BE-AB2590C70FDF}"/>
              </a:ext>
            </a:extLst>
          </p:cNvPr>
          <p:cNvSpPr/>
          <p:nvPr/>
        </p:nvSpPr>
        <p:spPr>
          <a:xfrm rot="10800000">
            <a:off x="4720823" y="3574998"/>
            <a:ext cx="84748" cy="325573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7D540-1DD3-503E-FF24-855874175138}"/>
              </a:ext>
            </a:extLst>
          </p:cNvPr>
          <p:cNvSpPr txBox="1"/>
          <p:nvPr/>
        </p:nvSpPr>
        <p:spPr>
          <a:xfrm>
            <a:off x="4178997" y="2926474"/>
            <a:ext cx="106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Schlaegal</a:t>
            </a:r>
            <a:r>
              <a:rPr lang="en-US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line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CBF2F35B-DF2D-B472-FE76-8F2FBB85A277}"/>
              </a:ext>
            </a:extLst>
          </p:cNvPr>
          <p:cNvSpPr/>
          <p:nvPr/>
        </p:nvSpPr>
        <p:spPr>
          <a:xfrm rot="6327878">
            <a:off x="5431888" y="2918852"/>
            <a:ext cx="62344" cy="442572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02A1C-9D29-2357-2E2C-2C93674D581A}"/>
              </a:ext>
            </a:extLst>
          </p:cNvPr>
          <p:cNvSpPr txBox="1"/>
          <p:nvPr/>
        </p:nvSpPr>
        <p:spPr>
          <a:xfrm>
            <a:off x="1760296" y="3153009"/>
            <a:ext cx="14398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20/30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IOP 20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Pigment vit cell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and debris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72B1-2541-745D-A18E-ABB1B5D89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7CEF3-0251-0962-ECB6-BCC795F5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 Photo of normal left eye</a:t>
            </a:r>
          </a:p>
        </p:txBody>
      </p:sp>
      <p:pic>
        <p:nvPicPr>
          <p:cNvPr id="2" name="Picture 1" descr="A close 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EFD0DDA8-D6B9-2F54-B98D-03F1E2C46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88" y="1263315"/>
            <a:ext cx="8517624" cy="5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0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96903-9B5C-C59E-BFA8-D17E534E1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66556D-078F-DDC9-A2A4-6910A7FF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 FAF</a:t>
            </a:r>
          </a:p>
        </p:txBody>
      </p:sp>
      <p:pic>
        <p:nvPicPr>
          <p:cNvPr id="4" name="Picture 3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9FA23618-A46E-FA5C-C813-B2C7C419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3" y="1352225"/>
            <a:ext cx="7511073" cy="5361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31370-7296-A00D-63BB-577FFF95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146" y="2092269"/>
            <a:ext cx="5437537" cy="388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97872-9797-CA2E-39D5-4EDDEB7EDE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/>
              <a:t>OVERVIEW OF IMAGING MODALITIES</a:t>
            </a:r>
          </a:p>
        </p:txBody>
      </p:sp>
    </p:spTree>
    <p:extLst>
      <p:ext uri="{BB962C8B-B14F-4D97-AF65-F5344CB8AC3E}">
        <p14:creationId xmlns:p14="http://schemas.microsoft.com/office/powerpoint/2010/main" val="1410690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61D0-6A67-6C48-9078-A601809B8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396B6F-A39A-A2DF-90CB-F7C8E038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 FA</a:t>
            </a:r>
          </a:p>
        </p:txBody>
      </p:sp>
      <p:pic>
        <p:nvPicPr>
          <p:cNvPr id="2" name="Picture 1" descr="A picture containing outdoor object, star&#10;&#10;Description automatically generated">
            <a:extLst>
              <a:ext uri="{FF2B5EF4-FFF2-40B4-BE49-F238E27FC236}">
                <a16:creationId xmlns:a16="http://schemas.microsoft.com/office/drawing/2014/main" id="{2616ABE6-B3C6-BA95-7931-D48BE8D9B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445" y="1349262"/>
            <a:ext cx="8226709" cy="54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40885-F6F9-61E9-7515-B0F77AFFD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7D25BD-A0CF-F070-A336-8D8404BF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 ICGA</a:t>
            </a:r>
          </a:p>
        </p:txBody>
      </p:sp>
      <p:pic>
        <p:nvPicPr>
          <p:cNvPr id="2" name="Picture 1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8E581C4B-26E2-4A72-36B4-82FB0A2D9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552" y="1085348"/>
            <a:ext cx="8838496" cy="58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33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51637B-8E06-464A-4B48-D1367F521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419726"/>
            <a:ext cx="12561455" cy="56335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Creamy active choroidal lesions that progress to pigmented and punched out </a:t>
            </a:r>
            <a:r>
              <a:rPr lang="en-US" dirty="0" err="1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chorioretinal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 scars</a:t>
            </a: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Lesions may be slightly 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bigger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, more 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numerous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, and more </a:t>
            </a:r>
            <a:r>
              <a:rPr lang="en-US" b="1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confluent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 than those seen in PIC</a:t>
            </a: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Can have anterior and/or vitreous inflammation (MC</a:t>
            </a:r>
            <a:r>
              <a:rPr lang="en-US" u="sng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P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) but may not</a:t>
            </a:r>
          </a:p>
          <a:p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Like PIC, can have macular CNVM complications that cause VA loss</a:t>
            </a:r>
          </a:p>
          <a:p>
            <a:endParaRPr lang="en-US" dirty="0">
              <a:solidFill>
                <a:schemeClr val="tx1"/>
              </a:solidFill>
              <a:latin typeface="Nunito Sans" pitchFamily="2" charset="77"/>
              <a:ea typeface="Helvetica Neue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Schlaegal</a:t>
            </a:r>
            <a:r>
              <a:rPr lang="en-US" dirty="0">
                <a:solidFill>
                  <a:schemeClr val="tx1"/>
                </a:solidFill>
                <a:latin typeface="Nunito Sans" pitchFamily="2" charset="77"/>
                <a:ea typeface="Helvetica Neue" charset="0"/>
                <a:cs typeface="Calibri" panose="020F0502020204030204" pitchFamily="34" charset="0"/>
              </a:rPr>
              <a:t> line- equatorial curvilinear streaks of CR lesions</a:t>
            </a:r>
          </a:p>
          <a:p>
            <a:endParaRPr lang="en-US" dirty="0">
              <a:solidFill>
                <a:schemeClr val="tx1"/>
              </a:solidFill>
              <a:latin typeface="Nunito Sans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7A402-DC49-D209-32DE-291E51B8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Multifocal choroiditis with panuveitis (MCP)</a:t>
            </a:r>
          </a:p>
        </p:txBody>
      </p:sp>
    </p:spTree>
    <p:extLst>
      <p:ext uri="{BB962C8B-B14F-4D97-AF65-F5344CB8AC3E}">
        <p14:creationId xmlns:p14="http://schemas.microsoft.com/office/powerpoint/2010/main" val="12811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D70D19-0BD3-DADD-E5F8-C0466FBE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recognition is important…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9B2A7-3F32-A3FC-EFFF-8D23056E7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34" t="28327" r="22221" b="37592"/>
          <a:stretch/>
        </p:blipFill>
        <p:spPr>
          <a:xfrm>
            <a:off x="1345070" y="981274"/>
            <a:ext cx="3486726" cy="3156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5D0386-E7BB-5151-371A-9494D44BF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23" t="41676" r="41791" b="42411"/>
          <a:stretch/>
        </p:blipFill>
        <p:spPr>
          <a:xfrm>
            <a:off x="4822621" y="981798"/>
            <a:ext cx="3486726" cy="3155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7829C-B36A-49BD-6112-ADFCD551C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1" t="10878" r="6946" b="10791"/>
          <a:stretch/>
        </p:blipFill>
        <p:spPr>
          <a:xfrm>
            <a:off x="8310769" y="981524"/>
            <a:ext cx="4403155" cy="3155590"/>
          </a:xfrm>
          <a:prstGeom prst="rect">
            <a:avLst/>
          </a:prstGeom>
        </p:spPr>
      </p:pic>
      <p:pic>
        <p:nvPicPr>
          <p:cNvPr id="8" name="Picture 7" descr="A close-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D9AA07BE-F10F-4C81-1C02-CDF269F9BA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60" r="6776"/>
          <a:stretch/>
        </p:blipFill>
        <p:spPr>
          <a:xfrm>
            <a:off x="7206719" y="4130808"/>
            <a:ext cx="3950175" cy="2842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00C836-546C-7422-7786-E4D7FE9813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42" t="20855" r="18221" b="22564"/>
          <a:stretch/>
        </p:blipFill>
        <p:spPr>
          <a:xfrm>
            <a:off x="2983716" y="4137822"/>
            <a:ext cx="4223003" cy="2843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75DE3F-DE67-EE7A-C082-1A788731C96D}"/>
              </a:ext>
            </a:extLst>
          </p:cNvPr>
          <p:cNvSpPr txBox="1"/>
          <p:nvPr/>
        </p:nvSpPr>
        <p:spPr>
          <a:xfrm>
            <a:off x="6332762" y="6636713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MEWDS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CF7A7-4AE5-478B-D14A-4C599BC0AF4D}"/>
              </a:ext>
            </a:extLst>
          </p:cNvPr>
          <p:cNvSpPr txBox="1"/>
          <p:nvPr/>
        </p:nvSpPr>
        <p:spPr>
          <a:xfrm>
            <a:off x="10135461" y="6636987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MFC/MCP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79859C-B162-6A03-79A3-38BE6B357CAF}"/>
              </a:ext>
            </a:extLst>
          </p:cNvPr>
          <p:cNvSpPr txBox="1"/>
          <p:nvPr/>
        </p:nvSpPr>
        <p:spPr>
          <a:xfrm>
            <a:off x="11988102" y="3788116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PIC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0368E2-DAEE-B266-F719-E99C623478D3}"/>
              </a:ext>
            </a:extLst>
          </p:cNvPr>
          <p:cNvSpPr txBox="1"/>
          <p:nvPr/>
        </p:nvSpPr>
        <p:spPr>
          <a:xfrm>
            <a:off x="3900379" y="3788118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Birdshot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F05B0A-6793-E300-B949-F573AF31AD63}"/>
              </a:ext>
            </a:extLst>
          </p:cNvPr>
          <p:cNvSpPr txBox="1"/>
          <p:nvPr/>
        </p:nvSpPr>
        <p:spPr>
          <a:xfrm>
            <a:off x="7291309" y="3788117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APMPPE</a:t>
            </a:r>
          </a:p>
        </p:txBody>
      </p:sp>
    </p:spTree>
    <p:extLst>
      <p:ext uri="{BB962C8B-B14F-4D97-AF65-F5344CB8AC3E}">
        <p14:creationId xmlns:p14="http://schemas.microsoft.com/office/powerpoint/2010/main" val="17301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F8125-669B-3ABA-4FF6-FA202CCED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1243DD-3622-6886-F654-005CAB65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watch for masquerades!</a:t>
            </a:r>
          </a:p>
        </p:txBody>
      </p:sp>
      <p:pic>
        <p:nvPicPr>
          <p:cNvPr id="2" name="Picture 1" descr="A picture containing indoor, lit, light, hand&#10;&#10;Description automatically generated">
            <a:extLst>
              <a:ext uri="{FF2B5EF4-FFF2-40B4-BE49-F238E27FC236}">
                <a16:creationId xmlns:a16="http://schemas.microsoft.com/office/drawing/2014/main" id="{88C00176-B25F-63FC-01D8-2D5CF33D5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4" y="950489"/>
            <a:ext cx="3183087" cy="3022865"/>
          </a:xfrm>
          <a:prstGeom prst="rect">
            <a:avLst/>
          </a:prstGeom>
        </p:spPr>
      </p:pic>
      <p:pic>
        <p:nvPicPr>
          <p:cNvPr id="4" name="Picture 3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8BBD1525-8CB8-A2AC-858E-F25CF1373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161" y="950489"/>
            <a:ext cx="3183087" cy="3022865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C51FE5DF-9CB8-C9BB-03C4-1D6224F7B5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95" t="47163" r="5194" b="1960"/>
          <a:stretch>
            <a:fillRect/>
          </a:stretch>
        </p:blipFill>
        <p:spPr>
          <a:xfrm>
            <a:off x="628074" y="3973355"/>
            <a:ext cx="4523874" cy="3022865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EF814EC5-C4B5-3A8A-09C8-96C1427ABB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10" t="47368" r="5678" b="1755"/>
          <a:stretch>
            <a:fillRect/>
          </a:stretch>
        </p:blipFill>
        <p:spPr>
          <a:xfrm>
            <a:off x="5151948" y="3973355"/>
            <a:ext cx="4523874" cy="3022865"/>
          </a:xfrm>
          <a:prstGeom prst="rect">
            <a:avLst/>
          </a:prstGeom>
        </p:spPr>
      </p:pic>
      <p:pic>
        <p:nvPicPr>
          <p:cNvPr id="17" name="Picture 16" descr="A close-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9965EDCD-BBA5-160C-7209-11FE03C79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248" y="1281220"/>
            <a:ext cx="3063347" cy="2692134"/>
          </a:xfrm>
          <a:prstGeom prst="rect">
            <a:avLst/>
          </a:prstGeom>
        </p:spPr>
      </p:pic>
      <p:pic>
        <p:nvPicPr>
          <p:cNvPr id="18" name="Picture 17" descr="Close-up of a person's arm&#10;&#10;Description automatically generated with medium confidence">
            <a:extLst>
              <a:ext uri="{FF2B5EF4-FFF2-40B4-BE49-F238E27FC236}">
                <a16:creationId xmlns:a16="http://schemas.microsoft.com/office/drawing/2014/main" id="{E11EBCD2-2860-D341-4DAB-E883838DD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7595" y="1281220"/>
            <a:ext cx="3063347" cy="26921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FEBA35-07BD-95E2-3B79-78B4E9CFA1FB}"/>
              </a:ext>
            </a:extLst>
          </p:cNvPr>
          <p:cNvSpPr txBox="1"/>
          <p:nvPr/>
        </p:nvSpPr>
        <p:spPr>
          <a:xfrm>
            <a:off x="10680205" y="4961567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SYPHILIS</a:t>
            </a:r>
          </a:p>
        </p:txBody>
      </p:sp>
    </p:spTree>
    <p:extLst>
      <p:ext uri="{BB962C8B-B14F-4D97-AF65-F5344CB8AC3E}">
        <p14:creationId xmlns:p14="http://schemas.microsoft.com/office/powerpoint/2010/main" val="210006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5479-C7DD-5064-84A9-4072C349A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536" y="1587891"/>
            <a:ext cx="4764286" cy="3235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D5E8F-B7EB-4CD6-8552-0C6A0730F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625" y="3205675"/>
            <a:ext cx="5226882" cy="37701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201382-40F2-FC74-80C3-2B9F5DB3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Systemic disease can mimic white dot syndromes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9C68-D5B0-8D18-1ED7-A959116423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…and should be identified and treated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8D3818-D2F5-DF9B-C8ED-5B86CC50B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4" y="1587891"/>
            <a:ext cx="5568462" cy="3688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D9EA8-2A2D-FCBC-9AC5-DDE71B0E41D2}"/>
              </a:ext>
            </a:extLst>
          </p:cNvPr>
          <p:cNvSpPr txBox="1"/>
          <p:nvPr/>
        </p:nvSpPr>
        <p:spPr>
          <a:xfrm>
            <a:off x="5079137" y="1664604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Sarcoidosis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A4298-5C2B-677D-F473-9C61CD2F1255}"/>
              </a:ext>
            </a:extLst>
          </p:cNvPr>
          <p:cNvSpPr txBox="1"/>
          <p:nvPr/>
        </p:nvSpPr>
        <p:spPr>
          <a:xfrm>
            <a:off x="11668792" y="1634350"/>
            <a:ext cx="153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Uveal lymphoma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B83904-6F5B-1DE7-BB4F-069278673193}"/>
              </a:ext>
            </a:extLst>
          </p:cNvPr>
          <p:cNvSpPr txBox="1"/>
          <p:nvPr/>
        </p:nvSpPr>
        <p:spPr>
          <a:xfrm>
            <a:off x="5007625" y="660649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Syphilis</a:t>
            </a:r>
          </a:p>
        </p:txBody>
      </p:sp>
    </p:spTree>
    <p:extLst>
      <p:ext uri="{BB962C8B-B14F-4D97-AF65-F5344CB8AC3E}">
        <p14:creationId xmlns:p14="http://schemas.microsoft.com/office/powerpoint/2010/main" val="32235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0C774-C43C-8844-41D0-5B58E94ADA7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/>
              <a:t>TREATMENT MODALITIES</a:t>
            </a:r>
          </a:p>
        </p:txBody>
      </p:sp>
    </p:spTree>
    <p:extLst>
      <p:ext uri="{BB962C8B-B14F-4D97-AF65-F5344CB8AC3E}">
        <p14:creationId xmlns:p14="http://schemas.microsoft.com/office/powerpoint/2010/main" val="1984861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F9E707-CC56-5A73-DD56-1FAC9610E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Oral prednisone</a:t>
            </a:r>
          </a:p>
          <a:p>
            <a:pPr lvl="1"/>
            <a:r>
              <a:rPr lang="en-US" dirty="0"/>
              <a:t>High dose 1 mg/kg up to 60mg daily</a:t>
            </a:r>
          </a:p>
          <a:p>
            <a:pPr lvl="1"/>
            <a:r>
              <a:rPr lang="en-US" dirty="0"/>
              <a:t>Taper weekly</a:t>
            </a:r>
          </a:p>
          <a:p>
            <a:pPr lvl="1"/>
            <a:r>
              <a:rPr lang="en-US" dirty="0"/>
              <a:t>Extensive long-term side effects affecting nearly every organ system</a:t>
            </a:r>
          </a:p>
          <a:p>
            <a:pPr lvl="1"/>
            <a:r>
              <a:rPr lang="en-US" dirty="0"/>
              <a:t>Safe in pregnancy</a:t>
            </a:r>
          </a:p>
          <a:p>
            <a:pPr lvl="1"/>
            <a:r>
              <a:rPr lang="en-US" dirty="0"/>
              <a:t>Generally highly effective at controlling inflammation</a:t>
            </a:r>
          </a:p>
          <a:p>
            <a:pPr lvl="1"/>
            <a:endParaRPr lang="en-US" dirty="0"/>
          </a:p>
          <a:p>
            <a:r>
              <a:rPr lang="en-US" dirty="0"/>
              <a:t>Topical steroid drops are less effective as disease is mostly posterior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23CE97-C668-1630-A646-064825E1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phase treatments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F6921-F4DF-DC5B-2255-5F72C69375D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Initial treatments to rapidly control disease at onset</a:t>
            </a:r>
          </a:p>
        </p:txBody>
      </p:sp>
    </p:spTree>
    <p:extLst>
      <p:ext uri="{BB962C8B-B14F-4D97-AF65-F5344CB8AC3E}">
        <p14:creationId xmlns:p14="http://schemas.microsoft.com/office/powerpoint/2010/main" val="291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B25878-4835-06A3-6389-7A1AF44FE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8" y="2128731"/>
            <a:ext cx="6615686" cy="4924534"/>
          </a:xfrm>
        </p:spPr>
        <p:txBody>
          <a:bodyPr/>
          <a:lstStyle/>
          <a:p>
            <a:r>
              <a:rPr lang="en-US" dirty="0" err="1"/>
              <a:t>Ozurdex</a:t>
            </a:r>
            <a:r>
              <a:rPr lang="en-US" dirty="0"/>
              <a:t> (dexamethasone implant)</a:t>
            </a:r>
          </a:p>
          <a:p>
            <a:r>
              <a:rPr lang="en-US" dirty="0" err="1"/>
              <a:t>Xipere</a:t>
            </a:r>
            <a:r>
              <a:rPr lang="en-US" dirty="0"/>
              <a:t> (triamcinolone suprachoroidal)</a:t>
            </a:r>
          </a:p>
          <a:p>
            <a:endParaRPr lang="en-US" dirty="0"/>
          </a:p>
          <a:p>
            <a:r>
              <a:rPr lang="en-US" dirty="0"/>
              <a:t>Anti-VEGF intravitreal injections</a:t>
            </a:r>
          </a:p>
          <a:p>
            <a:pPr lvl="1"/>
            <a:r>
              <a:rPr lang="en-US" dirty="0"/>
              <a:t>Only for CNVM in PIC or MCP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54D0F5-18A9-812B-E4FB-687E967E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phase treatments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40422-D431-3A55-CF9E-68AEDE17320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Intravitreal injection options</a:t>
            </a:r>
          </a:p>
        </p:txBody>
      </p:sp>
      <p:pic>
        <p:nvPicPr>
          <p:cNvPr id="5" name="Picture 10" descr="US FDA Approves Xipere for Suprachoroidal Use in Macular Edema with Uveitis  | Market Scope">
            <a:extLst>
              <a:ext uri="{FF2B5EF4-FFF2-40B4-BE49-F238E27FC236}">
                <a16:creationId xmlns:a16="http://schemas.microsoft.com/office/drawing/2014/main" id="{83A84244-25BC-624A-3ED7-8F3406B2B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77" y="1752014"/>
            <a:ext cx="4327194" cy="24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Ozurdex implant - Retina Image Bank">
            <a:extLst>
              <a:ext uri="{FF2B5EF4-FFF2-40B4-BE49-F238E27FC236}">
                <a16:creationId xmlns:a16="http://schemas.microsoft.com/office/drawing/2014/main" id="{2B017025-B77A-BCF9-67F3-3D3748863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10918" r="12004" b="14346"/>
          <a:stretch>
            <a:fillRect/>
          </a:stretch>
        </p:blipFill>
        <p:spPr bwMode="auto">
          <a:xfrm>
            <a:off x="8554964" y="4203696"/>
            <a:ext cx="2872819" cy="24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3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43DC5B-ACD1-CCBD-9A6A-73D4C87A6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2128731"/>
            <a:ext cx="6280723" cy="4924534"/>
          </a:xfrm>
        </p:spPr>
        <p:txBody>
          <a:bodyPr/>
          <a:lstStyle/>
          <a:p>
            <a:r>
              <a:rPr lang="en-US" dirty="0" err="1"/>
              <a:t>Iluvien</a:t>
            </a:r>
            <a:r>
              <a:rPr lang="en-US" dirty="0"/>
              <a:t> (fluocinolone implant)</a:t>
            </a:r>
          </a:p>
          <a:p>
            <a:pPr lvl="1"/>
            <a:r>
              <a:rPr lang="en-US" dirty="0"/>
              <a:t>Lasts for 3 years</a:t>
            </a:r>
          </a:p>
          <a:p>
            <a:r>
              <a:rPr lang="en-US" dirty="0" err="1"/>
              <a:t>Retisert</a:t>
            </a:r>
            <a:r>
              <a:rPr lang="en-US" dirty="0"/>
              <a:t> (surgical implant)</a:t>
            </a:r>
          </a:p>
          <a:p>
            <a:pPr lvl="1"/>
            <a:r>
              <a:rPr lang="en-US" dirty="0"/>
              <a:t>Lasts for 5+ years</a:t>
            </a:r>
          </a:p>
          <a:p>
            <a:pPr lvl="1"/>
            <a:r>
              <a:rPr lang="en-US" dirty="0"/>
              <a:t>…but being discontinued</a:t>
            </a:r>
          </a:p>
          <a:p>
            <a:r>
              <a:rPr lang="en-US" dirty="0"/>
              <a:t>Systemic immunosuppression</a:t>
            </a:r>
          </a:p>
          <a:p>
            <a:pPr lvl="1"/>
            <a:r>
              <a:rPr lang="en-US" dirty="0"/>
              <a:t>Methotrexate (once a week pills)</a:t>
            </a:r>
          </a:p>
          <a:p>
            <a:pPr lvl="1"/>
            <a:r>
              <a:rPr lang="en-US" dirty="0"/>
              <a:t>Mycophenolate (daily pills)</a:t>
            </a:r>
          </a:p>
          <a:p>
            <a:pPr lvl="1"/>
            <a:r>
              <a:rPr lang="en-US" dirty="0"/>
              <a:t>Adalimumab (biweekly injections)</a:t>
            </a:r>
          </a:p>
          <a:p>
            <a:pPr lvl="1"/>
            <a:r>
              <a:rPr lang="en-US" dirty="0"/>
              <a:t>Infliximab, tocilizumab (monthly or bimonthly infusion)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03D303-C059-395C-7226-56C093B6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treatments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D54A5-6FF6-CF98-0346-878AEBC4D2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Systemic immunosuppression and long-term steroid options</a:t>
            </a:r>
          </a:p>
        </p:txBody>
      </p:sp>
      <p:pic>
        <p:nvPicPr>
          <p:cNvPr id="5" name="Picture 2" descr="Irv Arons' Journal: Iluvien and the Future of Ophthalmic Drug Delivery  Systems">
            <a:extLst>
              <a:ext uri="{FF2B5EF4-FFF2-40B4-BE49-F238E27FC236}">
                <a16:creationId xmlns:a16="http://schemas.microsoft.com/office/drawing/2014/main" id="{4E9A7598-7C37-4441-1D2D-C51DF0ED9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75" y="2448665"/>
            <a:ext cx="2812703" cy="16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relonRx the latest PBM to embrace Humira biosimilars">
            <a:extLst>
              <a:ext uri="{FF2B5EF4-FFF2-40B4-BE49-F238E27FC236}">
                <a16:creationId xmlns:a16="http://schemas.microsoft.com/office/drawing/2014/main" id="{71580EF9-FA88-1DFB-4A93-7EDF802C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02" y="3625853"/>
            <a:ext cx="5415775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239C1-CA79-D041-4D3D-072D788A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951" y="1118338"/>
            <a:ext cx="3338407" cy="25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8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0F540F-8715-F6A4-7B68-1A4BC2C0D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2128731"/>
            <a:ext cx="6614934" cy="4924534"/>
          </a:xfrm>
        </p:spPr>
        <p:txBody>
          <a:bodyPr/>
          <a:lstStyle/>
          <a:p>
            <a:r>
              <a:rPr lang="en-US" dirty="0"/>
              <a:t>Uses near-IR light to measure reflectance from tissue layers</a:t>
            </a:r>
          </a:p>
          <a:p>
            <a:r>
              <a:rPr lang="en-US" dirty="0"/>
              <a:t>Provides high-resolution intraretinal detail and some choroidal detail</a:t>
            </a:r>
          </a:p>
          <a:p>
            <a:r>
              <a:rPr lang="en-US" dirty="0"/>
              <a:t>Limited utility for vascular imaging</a:t>
            </a:r>
          </a:p>
          <a:p>
            <a:r>
              <a:rPr lang="en-US" dirty="0"/>
              <a:t>Limited field of view (central macula or occasionally mid-periphery)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2AB888-8C98-8065-8AAC-FF5757E3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coherence tomography (OCT)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4D993-5E66-2D92-B650-14E2FFECB3A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Cross-sectional, anatomic/structural view of retina and choroid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4CC28-7036-F5D9-886E-A49482A72B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6" t="46758" r="4610"/>
          <a:stretch>
            <a:fillRect/>
          </a:stretch>
        </p:blipFill>
        <p:spPr>
          <a:xfrm>
            <a:off x="7238154" y="2128731"/>
            <a:ext cx="5706030" cy="38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75261B-3352-19D6-ABD7-1CAFF3A2B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but not all treatment options are safe in pregnancy</a:t>
            </a:r>
          </a:p>
          <a:p>
            <a:r>
              <a:rPr lang="en-US" dirty="0"/>
              <a:t>Oral and injection </a:t>
            </a:r>
            <a:r>
              <a:rPr lang="en-US" b="1" dirty="0">
                <a:solidFill>
                  <a:srgbClr val="00B050"/>
                </a:solidFill>
              </a:rPr>
              <a:t>steroids</a:t>
            </a:r>
            <a:r>
              <a:rPr lang="en-US" dirty="0"/>
              <a:t> are generally always safe</a:t>
            </a:r>
          </a:p>
          <a:p>
            <a:r>
              <a:rPr lang="en-US" b="1" dirty="0">
                <a:solidFill>
                  <a:srgbClr val="00B050"/>
                </a:solidFill>
              </a:rPr>
              <a:t>Adalimumab</a:t>
            </a:r>
            <a:r>
              <a:rPr lang="en-US" dirty="0"/>
              <a:t> and </a:t>
            </a:r>
            <a:r>
              <a:rPr lang="en-US" b="1" dirty="0">
                <a:solidFill>
                  <a:srgbClr val="00B050"/>
                </a:solidFill>
              </a:rPr>
              <a:t>infliximab</a:t>
            </a:r>
            <a:r>
              <a:rPr lang="en-US" dirty="0"/>
              <a:t> and </a:t>
            </a:r>
            <a:r>
              <a:rPr lang="en-US" b="1" dirty="0">
                <a:solidFill>
                  <a:srgbClr val="00B050"/>
                </a:solidFill>
              </a:rPr>
              <a:t>azathioprine</a:t>
            </a:r>
            <a:r>
              <a:rPr lang="en-US" dirty="0"/>
              <a:t> (less used) also safe to use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Anti-VEGF injections </a:t>
            </a:r>
            <a:r>
              <a:rPr lang="en-US" dirty="0"/>
              <a:t>generally avoided in pregnancy</a:t>
            </a:r>
          </a:p>
          <a:p>
            <a:r>
              <a:rPr lang="en-US" dirty="0">
                <a:solidFill>
                  <a:srgbClr val="FF0000"/>
                </a:solidFill>
              </a:rPr>
              <a:t>Methotrexate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mycophenolate</a:t>
            </a:r>
            <a:r>
              <a:rPr lang="en-US" dirty="0"/>
              <a:t> contraindicated in pregnancy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88FCAB-C15B-F24F-6AAB-FCECE5265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Treatments for pregnant patients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10483-39E9-0D75-BF4A-5B5789A3A8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Many white dot syndromes affect women of child-bearing age</a:t>
            </a:r>
          </a:p>
        </p:txBody>
      </p:sp>
    </p:spTree>
    <p:extLst>
      <p:ext uri="{BB962C8B-B14F-4D97-AF65-F5344CB8AC3E}">
        <p14:creationId xmlns:p14="http://schemas.microsoft.com/office/powerpoint/2010/main" val="308191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BA52E-D36A-9594-C75C-CBD2F17CB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343025"/>
            <a:ext cx="12561455" cy="5710240"/>
          </a:xfrm>
        </p:spPr>
        <p:txBody>
          <a:bodyPr/>
          <a:lstStyle/>
          <a:p>
            <a:r>
              <a:rPr lang="en-US" dirty="0"/>
              <a:t>The various white dot syndromes differ in the size and distribution of lesions, patient demographics, and prognosis/outcomes</a:t>
            </a:r>
          </a:p>
          <a:p>
            <a:endParaRPr lang="en-US" dirty="0"/>
          </a:p>
          <a:p>
            <a:r>
              <a:rPr lang="en-US" dirty="0"/>
              <a:t>Multimodal imaging (OCT, FAF, FA, ICGA) is essential in fully characterizing the different presentations of the white dot syndromes</a:t>
            </a:r>
          </a:p>
          <a:p>
            <a:endParaRPr lang="en-US" dirty="0"/>
          </a:p>
          <a:p>
            <a:r>
              <a:rPr lang="en-US" dirty="0"/>
              <a:t>Oral steroids are a mainstay of treatment; chronic conditions such as birdshot may require long-term immunosuppression; PIC and MCP can cause secondary CNVM which may require anti-VEGF injections</a:t>
            </a:r>
          </a:p>
          <a:p>
            <a:endParaRPr lang="en-US" dirty="0"/>
          </a:p>
          <a:p>
            <a:r>
              <a:rPr lang="en-US" dirty="0"/>
              <a:t>Patients w/ white dot syndromes require a full uveitis work-up to rule out masquerade conditions which may require a different treatment approach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ED50D0-B89D-89D5-994B-D40BA836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summary</a:t>
            </a:r>
          </a:p>
        </p:txBody>
      </p:sp>
    </p:spTree>
    <p:extLst>
      <p:ext uri="{BB962C8B-B14F-4D97-AF65-F5344CB8AC3E}">
        <p14:creationId xmlns:p14="http://schemas.microsoft.com/office/powerpoint/2010/main" val="6891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CC0A1B-56FC-3344-3057-B3FA572A7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your attention!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C936-9FA6-52EB-908C-877AB0DA9C9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/>
              <a:t>Andrew Zheng, MD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9378-F826-88A0-A5A8-44FCBB58F1C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151470" y="6276944"/>
            <a:ext cx="7746230" cy="606866"/>
          </a:xfrm>
        </p:spPr>
        <p:txBody>
          <a:bodyPr/>
          <a:lstStyle/>
          <a:p>
            <a:r>
              <a:rPr lang="en-US" dirty="0" err="1"/>
              <a:t>azheng@retinacolorado.com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0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8E87A2-AA2A-BDD0-B8BA-C34D8823B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1752014"/>
            <a:ext cx="6280723" cy="5301251"/>
          </a:xfrm>
        </p:spPr>
        <p:txBody>
          <a:bodyPr/>
          <a:lstStyle/>
          <a:p>
            <a:r>
              <a:rPr lang="en-US" dirty="0" err="1"/>
              <a:t>Optos</a:t>
            </a:r>
            <a:r>
              <a:rPr lang="en-US" dirty="0"/>
              <a:t> photos are not true-color (lack a blue channel so image is biased towards red/green)</a:t>
            </a:r>
          </a:p>
          <a:p>
            <a:r>
              <a:rPr lang="en-US" dirty="0"/>
              <a:t>Autofluorescence detects RPE, metabolic activity, lipofuscin</a:t>
            </a:r>
          </a:p>
          <a:p>
            <a:r>
              <a:rPr lang="en-US" dirty="0"/>
              <a:t>Autofluorescence can highlight lesions that are not readily apparent on photos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497237-67BD-5585-3059-F40AF11F7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Fundus photography and autofluorescence (FAF)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CCB68-88F4-EF80-74A0-1FC59E2DB2F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Wide-angle two-dimensional views of posterior segment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32435-F54E-FD96-A389-5AFB9169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0" y="1752014"/>
            <a:ext cx="3990011" cy="2959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D68F1-CEDC-FBBC-6EA6-5138828E5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224" y="3970421"/>
            <a:ext cx="4121299" cy="29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DBEBDA-A360-AB91-3CDD-077C15107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7" y="2128731"/>
            <a:ext cx="6280723" cy="4924534"/>
          </a:xfrm>
        </p:spPr>
        <p:txBody>
          <a:bodyPr/>
          <a:lstStyle/>
          <a:p>
            <a:r>
              <a:rPr lang="en-US" dirty="0"/>
              <a:t>Light-sensitive, light-emitting dye that illuminates the path of blood flow through the retinal vessels</a:t>
            </a:r>
          </a:p>
          <a:p>
            <a:r>
              <a:rPr lang="en-US" dirty="0"/>
              <a:t>Dark </a:t>
            </a:r>
            <a:r>
              <a:rPr lang="en-US" u="sng" dirty="0" err="1"/>
              <a:t>hypofluorescent</a:t>
            </a:r>
            <a:r>
              <a:rPr lang="en-US" dirty="0"/>
              <a:t> findings</a:t>
            </a:r>
          </a:p>
          <a:p>
            <a:pPr lvl="1"/>
            <a:r>
              <a:rPr lang="en-US" dirty="0"/>
              <a:t>Blockage from vitreous hemorrhage</a:t>
            </a:r>
          </a:p>
          <a:p>
            <a:pPr lvl="1"/>
            <a:r>
              <a:rPr lang="en-US" dirty="0"/>
              <a:t>Areas of ischemia and capillary non-perfusion</a:t>
            </a:r>
          </a:p>
          <a:p>
            <a:r>
              <a:rPr lang="en-US" dirty="0"/>
              <a:t>Bright </a:t>
            </a:r>
            <a:r>
              <a:rPr lang="en-US" u="sng" dirty="0"/>
              <a:t>hyperfluorescent</a:t>
            </a:r>
            <a:r>
              <a:rPr lang="en-US" dirty="0"/>
              <a:t> findings</a:t>
            </a:r>
          </a:p>
          <a:p>
            <a:pPr lvl="1"/>
            <a:r>
              <a:rPr lang="en-US" dirty="0"/>
              <a:t>Staining of scars and lesions</a:t>
            </a:r>
          </a:p>
          <a:p>
            <a:pPr lvl="1"/>
            <a:r>
              <a:rPr lang="en-US" dirty="0"/>
              <a:t>Leakage in areas of vasculitis, retinal edema, inflammation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A90E56-1F02-4532-B5F7-D1678290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Fluorescein angiography (FA)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FA984-4602-0FD0-7967-D1A342FE95D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Great for imaging retina and vasculature, provides less information on choroid</a:t>
            </a:r>
          </a:p>
        </p:txBody>
      </p:sp>
      <p:pic>
        <p:nvPicPr>
          <p:cNvPr id="5" name="Picture 4" descr="A black and white image of a human eye&#10;&#10;AI-generated content may be incorrect.">
            <a:extLst>
              <a:ext uri="{FF2B5EF4-FFF2-40B4-BE49-F238E27FC236}">
                <a16:creationId xmlns:a16="http://schemas.microsoft.com/office/drawing/2014/main" id="{4A39A6EE-591B-E0EE-823E-4D75DFB9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28"/>
          <a:stretch>
            <a:fillRect/>
          </a:stretch>
        </p:blipFill>
        <p:spPr>
          <a:xfrm>
            <a:off x="7238154" y="2081159"/>
            <a:ext cx="5425127" cy="47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7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58DE11-82E8-ABBB-EAFA-6830EE5A2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78" y="2128731"/>
            <a:ext cx="6614934" cy="4924534"/>
          </a:xfrm>
        </p:spPr>
        <p:txBody>
          <a:bodyPr/>
          <a:lstStyle/>
          <a:p>
            <a:r>
              <a:rPr lang="en-US" dirty="0"/>
              <a:t>ICG binds to proteins and is less “leaky” than fluorescein so better for imaging choroidal vessels</a:t>
            </a:r>
          </a:p>
          <a:p>
            <a:r>
              <a:rPr lang="en-US" dirty="0"/>
              <a:t>Excitation/emission wavelengths are different from FA and result in less interference from the overlying RPE</a:t>
            </a:r>
          </a:p>
          <a:p>
            <a:r>
              <a:rPr lang="en-US" dirty="0"/>
              <a:t>Can show lesions in the choroid as areas of </a:t>
            </a:r>
            <a:r>
              <a:rPr lang="en-US" dirty="0" err="1"/>
              <a:t>hypocyanescence</a:t>
            </a:r>
            <a:endParaRPr lang="en-US" dirty="0"/>
          </a:p>
          <a:p>
            <a:r>
              <a:rPr lang="en-US" dirty="0"/>
              <a:t>Few side effects than fluorescein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C85C50-C90F-0DC1-D273-67CFFC96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Indocyanine green angiography (ICGA)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D4AD3-E7DD-4DE5-3DC0-6A7E1DFB54D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Great for choroidal vascular imaging</a:t>
            </a:r>
          </a:p>
        </p:txBody>
      </p:sp>
      <p:pic>
        <p:nvPicPr>
          <p:cNvPr id="5" name="Picture 4" descr="A picture containing black and white, monochrome, monochrome photography, medical imaging&#10;&#10;Description automatically generated">
            <a:extLst>
              <a:ext uri="{FF2B5EF4-FFF2-40B4-BE49-F238E27FC236}">
                <a16:creationId xmlns:a16="http://schemas.microsoft.com/office/drawing/2014/main" id="{085E4111-7886-5295-D9DF-BBC392BCB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975" y="2384545"/>
            <a:ext cx="5949365" cy="42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3A514-66BD-93B6-56C4-F9499A7A53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/>
              <a:t>THE WHITE DOT SYNDROMES</a:t>
            </a:r>
          </a:p>
        </p:txBody>
      </p:sp>
    </p:spTree>
    <p:extLst>
      <p:ext uri="{BB962C8B-B14F-4D97-AF65-F5344CB8AC3E}">
        <p14:creationId xmlns:p14="http://schemas.microsoft.com/office/powerpoint/2010/main" val="762382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231F20"/>
      </a:dk1>
      <a:lt1>
        <a:srgbClr val="CFC9CA"/>
      </a:lt1>
      <a:dk2>
        <a:srgbClr val="274E1B"/>
      </a:dk2>
      <a:lt2>
        <a:srgbClr val="C7D3BA"/>
      </a:lt2>
      <a:accent1>
        <a:srgbClr val="274E1B"/>
      </a:accent1>
      <a:accent2>
        <a:srgbClr val="5E833A"/>
      </a:accent2>
      <a:accent3>
        <a:srgbClr val="3B69AB"/>
      </a:accent3>
      <a:accent4>
        <a:srgbClr val="67559B"/>
      </a:accent4>
      <a:accent5>
        <a:srgbClr val="48A38E"/>
      </a:accent5>
      <a:accent6>
        <a:srgbClr val="418195"/>
      </a:accent6>
      <a:hlink>
        <a:srgbClr val="B3C8E5"/>
      </a:hlink>
      <a:folHlink>
        <a:srgbClr val="D7CD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RA colors">
      <a:dk1>
        <a:srgbClr val="282E33"/>
      </a:dk1>
      <a:lt1>
        <a:srgbClr val="FFFFFF"/>
      </a:lt1>
      <a:dk2>
        <a:srgbClr val="80BB5F"/>
      </a:dk2>
      <a:lt2>
        <a:srgbClr val="EAF1D0"/>
      </a:lt2>
      <a:accent1>
        <a:srgbClr val="0B6280"/>
      </a:accent1>
      <a:accent2>
        <a:srgbClr val="2E7A77"/>
      </a:accent2>
      <a:accent3>
        <a:srgbClr val="52926D"/>
      </a:accent3>
      <a:accent4>
        <a:srgbClr val="75AB64"/>
      </a:accent4>
      <a:accent5>
        <a:srgbClr val="99C35A"/>
      </a:accent5>
      <a:accent6>
        <a:srgbClr val="BCDB51"/>
      </a:accent6>
      <a:hlink>
        <a:srgbClr val="4F8332"/>
      </a:hlink>
      <a:folHlink>
        <a:srgbClr val="192C3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1436</Words>
  <Application>Microsoft Office PowerPoint</Application>
  <PresentationFormat>Custom</PresentationFormat>
  <Paragraphs>242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Wingdings</vt:lpstr>
      <vt:lpstr>Nunito Sans</vt:lpstr>
      <vt:lpstr>Calibri</vt:lpstr>
      <vt:lpstr>Arial</vt:lpstr>
      <vt:lpstr>Office Theme</vt:lpstr>
      <vt:lpstr>1_Office Theme</vt:lpstr>
      <vt:lpstr>PowerPoint Presentation</vt:lpstr>
      <vt:lpstr>Objectives</vt:lpstr>
      <vt:lpstr>Introduction</vt:lpstr>
      <vt:lpstr>PowerPoint Presentation</vt:lpstr>
      <vt:lpstr>Optical coherence tomography (OCT)</vt:lpstr>
      <vt:lpstr>Fundus photography and autofluorescence (FAF)</vt:lpstr>
      <vt:lpstr>Fluorescein angiography (FA)</vt:lpstr>
      <vt:lpstr>Indocyanine green angiography (ICGA)</vt:lpstr>
      <vt:lpstr>PowerPoint Presentation</vt:lpstr>
      <vt:lpstr>Case 1</vt:lpstr>
      <vt:lpstr>Case 1 OCT</vt:lpstr>
      <vt:lpstr>Case 1 FAF</vt:lpstr>
      <vt:lpstr>Case 1 FA and ICGA</vt:lpstr>
      <vt:lpstr>Multiple evanescent white dot syndrome (MEWDS)</vt:lpstr>
      <vt:lpstr>Case 1 Follow-up</vt:lpstr>
      <vt:lpstr>Case 2</vt:lpstr>
      <vt:lpstr>Case 2 OCT</vt:lpstr>
      <vt:lpstr>Case 2 FA</vt:lpstr>
      <vt:lpstr>Case 2 ICGA</vt:lpstr>
      <vt:lpstr>Acute posterior multifocal placoid pigment epitheliopathy (APMPPE)</vt:lpstr>
      <vt:lpstr>Case 2 Follow-up (2 weeks later)</vt:lpstr>
      <vt:lpstr>Case 2 Follow-up (2 weeks later)</vt:lpstr>
      <vt:lpstr>Case 3</vt:lpstr>
      <vt:lpstr>Case 3 Photos</vt:lpstr>
      <vt:lpstr>Case 3 FA</vt:lpstr>
      <vt:lpstr>Case 3 ICGA</vt:lpstr>
      <vt:lpstr>Birdshot retinochoroidopathy</vt:lpstr>
      <vt:lpstr>Birdshot retinochoroidopathy</vt:lpstr>
      <vt:lpstr>HLA-A29 testing in birdshot retinochoroidopathy</vt:lpstr>
      <vt:lpstr>Case 3 ERG</vt:lpstr>
      <vt:lpstr>Case 3 Follow-up</vt:lpstr>
      <vt:lpstr>Case 3 ERG</vt:lpstr>
      <vt:lpstr>Case 4</vt:lpstr>
      <vt:lpstr>Case 4 FAF</vt:lpstr>
      <vt:lpstr>Punctate inner choroidopathy (PIC)</vt:lpstr>
      <vt:lpstr>Case 4 Follow-up</vt:lpstr>
      <vt:lpstr>Case 5</vt:lpstr>
      <vt:lpstr>Case 5 Photo of normal left eye</vt:lpstr>
      <vt:lpstr>Case 5 FAF</vt:lpstr>
      <vt:lpstr>Case 5 FA</vt:lpstr>
      <vt:lpstr>Case 5 ICGA</vt:lpstr>
      <vt:lpstr>Multifocal choroiditis with panuveitis (MCP)</vt:lpstr>
      <vt:lpstr>Pattern recognition is important…</vt:lpstr>
      <vt:lpstr>…but watch for masquerades!</vt:lpstr>
      <vt:lpstr>Systemic disease can mimic white dot syndromes</vt:lpstr>
      <vt:lpstr>PowerPoint Presentation</vt:lpstr>
      <vt:lpstr>Acute phase treatments</vt:lpstr>
      <vt:lpstr>Acute phase treatments</vt:lpstr>
      <vt:lpstr>Long-term treatments</vt:lpstr>
      <vt:lpstr>Treatments for pregnant patients</vt:lpstr>
      <vt:lpstr>Conclusions and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Express</dc:creator>
  <cp:lastModifiedBy>B T</cp:lastModifiedBy>
  <cp:revision>18</cp:revision>
  <dcterms:modified xsi:type="dcterms:W3CDTF">2026-03-06T19:20:32Z</dcterms:modified>
</cp:coreProperties>
</file>