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36" r:id="rId4"/>
    <p:sldId id="260" r:id="rId5"/>
    <p:sldId id="258" r:id="rId6"/>
    <p:sldId id="259"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147376633" r:id="rId24"/>
    <p:sldId id="2147376634" r:id="rId25"/>
    <p:sldId id="2147376635" r:id="rId26"/>
    <p:sldId id="2147376638" r:id="rId27"/>
    <p:sldId id="277" r:id="rId28"/>
    <p:sldId id="279" r:id="rId29"/>
    <p:sldId id="308" r:id="rId30"/>
    <p:sldId id="309" r:id="rId31"/>
    <p:sldId id="310" r:id="rId32"/>
    <p:sldId id="311" r:id="rId33"/>
    <p:sldId id="312" r:id="rId34"/>
    <p:sldId id="332" r:id="rId35"/>
    <p:sldId id="327" r:id="rId36"/>
    <p:sldId id="313" r:id="rId37"/>
    <p:sldId id="314" r:id="rId38"/>
    <p:sldId id="2147483127" r:id="rId39"/>
    <p:sldId id="315" r:id="rId40"/>
    <p:sldId id="316" r:id="rId41"/>
    <p:sldId id="317" r:id="rId42"/>
    <p:sldId id="318" r:id="rId43"/>
    <p:sldId id="319" r:id="rId44"/>
    <p:sldId id="320" r:id="rId45"/>
    <p:sldId id="321" r:id="rId46"/>
    <p:sldId id="322" r:id="rId47"/>
    <p:sldId id="323" r:id="rId48"/>
    <p:sldId id="324" r:id="rId49"/>
    <p:sldId id="333" r:id="rId50"/>
    <p:sldId id="334" r:id="rId51"/>
    <p:sldId id="335" r:id="rId52"/>
    <p:sldId id="26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07"/>
    <p:restoredTop sz="94789"/>
  </p:normalViewPr>
  <p:slideViewPr>
    <p:cSldViewPr snapToGrid="0">
      <p:cViewPr varScale="1">
        <p:scale>
          <a:sx n="75" d="100"/>
          <a:sy n="75" d="100"/>
        </p:scale>
        <p:origin x="168" y="1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0949-B429-3BF9-941C-3A52610F1C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042ADE-F4C7-624D-7DC8-3E513FF21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A9C0D7-376F-E6AD-3F7B-41263D348405}"/>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5" name="Footer Placeholder 4">
            <a:extLst>
              <a:ext uri="{FF2B5EF4-FFF2-40B4-BE49-F238E27FC236}">
                <a16:creationId xmlns:a16="http://schemas.microsoft.com/office/drawing/2014/main" id="{730E0A9E-98E6-3908-FADF-FD592F7FF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43559-2967-3F40-C687-0541559907D9}"/>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426014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A2EA-16A4-ACF5-68E1-E5570DCA4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21D17-B313-91D2-8940-D69C761DFF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0962-BE26-7707-AC6D-CB284C31E5A1}"/>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5" name="Footer Placeholder 4">
            <a:extLst>
              <a:ext uri="{FF2B5EF4-FFF2-40B4-BE49-F238E27FC236}">
                <a16:creationId xmlns:a16="http://schemas.microsoft.com/office/drawing/2014/main" id="{2986E793-A866-347D-7D4B-18D5088FB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E111F-0D77-692B-6F87-21EDF322D892}"/>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210930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6F072-6380-282F-61E3-A3C60DDFD6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42688C-3896-0EDC-AB4E-2CF5CB5434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62A65-ADEA-7511-FA8C-EB564813D372}"/>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5" name="Footer Placeholder 4">
            <a:extLst>
              <a:ext uri="{FF2B5EF4-FFF2-40B4-BE49-F238E27FC236}">
                <a16:creationId xmlns:a16="http://schemas.microsoft.com/office/drawing/2014/main" id="{E378915C-A2C9-91B5-A97D-10230BF2E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BC369-61FE-A367-9282-727B1785419C}"/>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113469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5850-EA7A-2B70-966E-E507EC6BD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7FECA2-493C-AED8-7F99-A493601411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5B815-514E-3C15-BF8D-946AC62C97EA}"/>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5" name="Footer Placeholder 4">
            <a:extLst>
              <a:ext uri="{FF2B5EF4-FFF2-40B4-BE49-F238E27FC236}">
                <a16:creationId xmlns:a16="http://schemas.microsoft.com/office/drawing/2014/main" id="{A6359590-3DB9-C080-8EED-C59BBA746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86EEA-CB91-A902-B1F1-C6072A39BCDD}"/>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346347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0E1-ED73-2A8D-7BA6-0769CBFE0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CF4B2-CD0B-B825-241C-397040E89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CBEEE-7167-9469-1255-855EBD217F9D}"/>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5" name="Footer Placeholder 4">
            <a:extLst>
              <a:ext uri="{FF2B5EF4-FFF2-40B4-BE49-F238E27FC236}">
                <a16:creationId xmlns:a16="http://schemas.microsoft.com/office/drawing/2014/main" id="{E8AB6517-3ADD-B681-00EA-EBE37EE6D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60968-BF51-1997-EA1C-7DAFFAD40F3C}"/>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215563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F064-B516-E3F3-D04C-3BD87DD7B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A1230-39A1-12CE-ACBA-48889D34CB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DE567-4B78-248F-6F64-AB624BA17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B79945-CD5C-83A0-08D6-57E28C2B684C}"/>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6" name="Footer Placeholder 5">
            <a:extLst>
              <a:ext uri="{FF2B5EF4-FFF2-40B4-BE49-F238E27FC236}">
                <a16:creationId xmlns:a16="http://schemas.microsoft.com/office/drawing/2014/main" id="{55008BF8-9087-DB7E-4A30-DE1A1F3FB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A471B-440F-C4AF-30AE-96210B5FD085}"/>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246480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EE76-F60B-8D04-15BA-B197AA49E1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78E03B-31C7-5736-1CA0-FCF7CBF1C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DE492D-702F-733F-E64C-29541D3E39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A09E8C-AC6D-0BC9-9604-853E75E77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D60CC2-F024-310A-2063-98C3BF1746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3F6518-0E88-555C-D598-AF75571A89D4}"/>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8" name="Footer Placeholder 7">
            <a:extLst>
              <a:ext uri="{FF2B5EF4-FFF2-40B4-BE49-F238E27FC236}">
                <a16:creationId xmlns:a16="http://schemas.microsoft.com/office/drawing/2014/main" id="{BDDD96AB-75E8-6F7C-4B5B-0FE013111C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F9F230-702B-8623-9FAC-F04F3D279A31}"/>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407173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4BAF-7C8A-13F1-360B-80C9DCB651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FE72C0-5AC9-2532-B1CD-C62C3DF156DC}"/>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4" name="Footer Placeholder 3">
            <a:extLst>
              <a:ext uri="{FF2B5EF4-FFF2-40B4-BE49-F238E27FC236}">
                <a16:creationId xmlns:a16="http://schemas.microsoft.com/office/drawing/2014/main" id="{62BC4828-8983-A20C-1323-4B7BD489B1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30C968-73A4-6A2A-78A1-EC95635D9DDD}"/>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337248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22A99C-EBB2-AD91-C1E5-551ED0F60024}"/>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3" name="Footer Placeholder 2">
            <a:extLst>
              <a:ext uri="{FF2B5EF4-FFF2-40B4-BE49-F238E27FC236}">
                <a16:creationId xmlns:a16="http://schemas.microsoft.com/office/drawing/2014/main" id="{1F65581C-AFAB-B5C6-9544-639164D471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369049-EA46-02D7-295E-FB5B4BD2E183}"/>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92685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1797-4BDA-C09E-ADC2-22145CF88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39FD9-6F34-0C54-BC5C-4EE179BD9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3993C5-D74E-3340-8A02-4E1255496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09947-0E35-89FE-FB38-34B611517B15}"/>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6" name="Footer Placeholder 5">
            <a:extLst>
              <a:ext uri="{FF2B5EF4-FFF2-40B4-BE49-F238E27FC236}">
                <a16:creationId xmlns:a16="http://schemas.microsoft.com/office/drawing/2014/main" id="{95810C21-FB0C-7DCC-CFF3-2E351EFA5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6E13C-02D7-830B-581A-F10CCB87144C}"/>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235225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F94C-0B47-3085-B2FF-5B79D304C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C5E7DE-1B45-E692-C33F-68F6BAFA32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3BB21F-8CAA-C587-EA6D-62ACD48FF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061A1-3F43-3253-2288-6F8B739EF735}"/>
              </a:ext>
            </a:extLst>
          </p:cNvPr>
          <p:cNvSpPr>
            <a:spLocks noGrp="1"/>
          </p:cNvSpPr>
          <p:nvPr>
            <p:ph type="dt" sz="half" idx="10"/>
          </p:nvPr>
        </p:nvSpPr>
        <p:spPr/>
        <p:txBody>
          <a:bodyPr/>
          <a:lstStyle/>
          <a:p>
            <a:fld id="{5FE634B5-F7BF-0A49-84ED-36F68B79D2AD}" type="datetimeFigureOut">
              <a:rPr lang="en-US" smtClean="0"/>
              <a:t>3/21/25</a:t>
            </a:fld>
            <a:endParaRPr lang="en-US"/>
          </a:p>
        </p:txBody>
      </p:sp>
      <p:sp>
        <p:nvSpPr>
          <p:cNvPr id="6" name="Footer Placeholder 5">
            <a:extLst>
              <a:ext uri="{FF2B5EF4-FFF2-40B4-BE49-F238E27FC236}">
                <a16:creationId xmlns:a16="http://schemas.microsoft.com/office/drawing/2014/main" id="{34F8CF54-DF32-BA0D-A30A-34CDC2A43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F3B7D-6E79-AD1F-2E55-71D759366895}"/>
              </a:ext>
            </a:extLst>
          </p:cNvPr>
          <p:cNvSpPr>
            <a:spLocks noGrp="1"/>
          </p:cNvSpPr>
          <p:nvPr>
            <p:ph type="sldNum" sz="quarter" idx="12"/>
          </p:nvPr>
        </p:nvSpPr>
        <p:spPr/>
        <p:txBody>
          <a:bodyPr/>
          <a:lstStyle/>
          <a:p>
            <a:fld id="{DFA8EE09-223E-E64D-9B74-ED172DFABDC0}" type="slidenum">
              <a:rPr lang="en-US" smtClean="0"/>
              <a:t>‹#›</a:t>
            </a:fld>
            <a:endParaRPr lang="en-US"/>
          </a:p>
        </p:txBody>
      </p:sp>
    </p:spTree>
    <p:extLst>
      <p:ext uri="{BB962C8B-B14F-4D97-AF65-F5344CB8AC3E}">
        <p14:creationId xmlns:p14="http://schemas.microsoft.com/office/powerpoint/2010/main" val="55719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C3D329-8059-48AB-7BA4-41DB4D508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3FA27-44FB-DEDC-FD19-0B41956D2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F96DD-1BB5-36DA-B7E8-9C08003795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E634B5-F7BF-0A49-84ED-36F68B79D2AD}" type="datetimeFigureOut">
              <a:rPr lang="en-US" smtClean="0"/>
              <a:t>3/21/25</a:t>
            </a:fld>
            <a:endParaRPr lang="en-US"/>
          </a:p>
        </p:txBody>
      </p:sp>
      <p:sp>
        <p:nvSpPr>
          <p:cNvPr id="5" name="Footer Placeholder 4">
            <a:extLst>
              <a:ext uri="{FF2B5EF4-FFF2-40B4-BE49-F238E27FC236}">
                <a16:creationId xmlns:a16="http://schemas.microsoft.com/office/drawing/2014/main" id="{C3CE95CF-3191-D986-C5D0-505961410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66FBD1-2085-E0E9-F9A9-08482DCA44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A8EE09-223E-E64D-9B74-ED172DFABDC0}" type="slidenum">
              <a:rPr lang="en-US" smtClean="0"/>
              <a:t>‹#›</a:t>
            </a:fld>
            <a:endParaRPr lang="en-US"/>
          </a:p>
        </p:txBody>
      </p:sp>
    </p:spTree>
    <p:extLst>
      <p:ext uri="{BB962C8B-B14F-4D97-AF65-F5344CB8AC3E}">
        <p14:creationId xmlns:p14="http://schemas.microsoft.com/office/powerpoint/2010/main" val="224881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aoa.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ms.gov/medicare-coverage-database/search.aspx"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368A-7C7F-6FD0-9FE3-71555A96BFC6}"/>
              </a:ext>
            </a:extLst>
          </p:cNvPr>
          <p:cNvSpPr>
            <a:spLocks noGrp="1"/>
          </p:cNvSpPr>
          <p:nvPr>
            <p:ph type="ctrTitle"/>
          </p:nvPr>
        </p:nvSpPr>
        <p:spPr>
          <a:xfrm>
            <a:off x="1524000" y="817563"/>
            <a:ext cx="9144000" cy="2387600"/>
          </a:xfrm>
        </p:spPr>
        <p:txBody>
          <a:bodyPr/>
          <a:lstStyle/>
          <a:p>
            <a:r>
              <a:rPr lang="en-US" sz="8000" dirty="0">
                <a:solidFill>
                  <a:srgbClr val="FFFF00"/>
                </a:solidFill>
              </a:rPr>
              <a:t>Billing and Coding</a:t>
            </a:r>
            <a:br>
              <a:rPr lang="en-US" dirty="0">
                <a:solidFill>
                  <a:srgbClr val="FFFF00"/>
                </a:solidFill>
              </a:rPr>
            </a:br>
            <a:r>
              <a:rPr lang="en-US" i="1" dirty="0">
                <a:solidFill>
                  <a:srgbClr val="FFFF00"/>
                </a:solidFill>
              </a:rPr>
              <a:t>The Basics and Beyond</a:t>
            </a:r>
          </a:p>
        </p:txBody>
      </p:sp>
      <p:sp>
        <p:nvSpPr>
          <p:cNvPr id="3" name="Subtitle 2">
            <a:extLst>
              <a:ext uri="{FF2B5EF4-FFF2-40B4-BE49-F238E27FC236}">
                <a16:creationId xmlns:a16="http://schemas.microsoft.com/office/drawing/2014/main" id="{5C173546-6E21-9B23-FB79-6EBD9FBA44DC}"/>
              </a:ext>
            </a:extLst>
          </p:cNvPr>
          <p:cNvSpPr>
            <a:spLocks noGrp="1"/>
          </p:cNvSpPr>
          <p:nvPr>
            <p:ph type="subTitle" idx="1"/>
          </p:nvPr>
        </p:nvSpPr>
        <p:spPr>
          <a:xfrm>
            <a:off x="1524000" y="4189867"/>
            <a:ext cx="9144000" cy="1655762"/>
          </a:xfrm>
        </p:spPr>
        <p:txBody>
          <a:bodyPr>
            <a:normAutofit/>
          </a:bodyPr>
          <a:lstStyle/>
          <a:p>
            <a:r>
              <a:rPr lang="en-US" sz="3600" dirty="0">
                <a:solidFill>
                  <a:srgbClr val="FFFF00"/>
                </a:solidFill>
              </a:rPr>
              <a:t>Mile Brujic, OD, FAAO</a:t>
            </a:r>
          </a:p>
          <a:p>
            <a:r>
              <a:rPr lang="en-US" sz="3600" dirty="0">
                <a:solidFill>
                  <a:srgbClr val="FFFF00"/>
                </a:solidFill>
              </a:rPr>
              <a:t>Bowling Green, OH</a:t>
            </a:r>
          </a:p>
        </p:txBody>
      </p:sp>
    </p:spTree>
    <p:extLst>
      <p:ext uri="{BB962C8B-B14F-4D97-AF65-F5344CB8AC3E}">
        <p14:creationId xmlns:p14="http://schemas.microsoft.com/office/powerpoint/2010/main" val="253983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838200" y="103187"/>
            <a:ext cx="10515600" cy="1325563"/>
          </a:xfrm>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428750"/>
            <a:ext cx="10515600" cy="5064125"/>
          </a:xfrm>
        </p:spPr>
        <p:txBody>
          <a:bodyPr>
            <a:normAutofit fontScale="85000" lnSpcReduction="20000"/>
          </a:bodyPr>
          <a:lstStyle/>
          <a:p>
            <a:pPr marL="0" marR="0" indent="0">
              <a:lnSpc>
                <a:spcPct val="107000"/>
              </a:lnSpc>
              <a:spcBef>
                <a:spcPts val="0"/>
              </a:spcBef>
              <a:spcAft>
                <a:spcPts val="800"/>
              </a:spcAft>
              <a:buNone/>
            </a:pPr>
            <a:r>
              <a:rPr lang="en-US" dirty="0">
                <a:solidFill>
                  <a:srgbClr val="FFFF00"/>
                </a:solidFill>
              </a:rPr>
              <a:t>2) </a:t>
            </a:r>
            <a:r>
              <a:rPr lang="en-US" sz="2600" b="1" kern="100" dirty="0">
                <a:solidFill>
                  <a:srgbClr val="FFFF00"/>
                </a:solidFill>
                <a:effectLst/>
                <a:ea typeface="Calibri" panose="020F0502020204030204" pitchFamily="34" charset="0"/>
                <a:cs typeface="Times New Roman" panose="02020603050405020304" pitchFamily="18" charset="0"/>
              </a:rPr>
              <a:t>Moderate</a:t>
            </a:r>
            <a:endParaRPr lang="en-US" sz="2600" kern="100" dirty="0">
              <a:solidFill>
                <a:srgbClr val="FFFF00"/>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i="1" kern="100" dirty="0">
                <a:solidFill>
                  <a:srgbClr val="FFFF00"/>
                </a:solidFill>
                <a:effectLst/>
                <a:ea typeface="Calibri" panose="020F0502020204030204" pitchFamily="34" charset="0"/>
                <a:cs typeface="Times New Roman" panose="02020603050405020304" pitchFamily="18" charset="0"/>
              </a:rPr>
              <a:t>(Must meet the requirements of at least 1 out of 3 categories)</a:t>
            </a:r>
            <a:endParaRPr lang="en-US" sz="2600" kern="100" dirty="0">
              <a:solidFill>
                <a:srgbClr val="FFFF00"/>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kern="100" dirty="0">
                <a:solidFill>
                  <a:srgbClr val="FFFF00"/>
                </a:solidFill>
                <a:effectLst/>
                <a:ea typeface="Calibri" panose="020F0502020204030204" pitchFamily="34" charset="0"/>
                <a:cs typeface="Times New Roman" panose="02020603050405020304" pitchFamily="18" charset="0"/>
              </a:rPr>
              <a:t>Category 1: Tests, documents, or independent historian(s)</a:t>
            </a:r>
          </a:p>
          <a:p>
            <a:pPr marL="342900" marR="0" lvl="0" indent="-342900">
              <a:lnSpc>
                <a:spcPct val="107000"/>
              </a:lnSpc>
              <a:spcBef>
                <a:spcPts val="0"/>
              </a:spcBef>
              <a:spcAft>
                <a:spcPts val="0"/>
              </a:spcAft>
              <a:buFont typeface="Wingdings" pitchFamily="2" charset="2"/>
              <a:buChar char=""/>
            </a:pPr>
            <a:r>
              <a:rPr lang="en-US" sz="2600" kern="100" dirty="0">
                <a:solidFill>
                  <a:srgbClr val="FFFF00"/>
                </a:solidFill>
                <a:effectLst/>
                <a:ea typeface="Calibri" panose="020F0502020204030204" pitchFamily="34" charset="0"/>
                <a:cs typeface="Times New Roman" panose="02020603050405020304" pitchFamily="18" charset="0"/>
              </a:rPr>
              <a:t>Any combination of 3 from the following:</a:t>
            </a:r>
          </a:p>
          <a:p>
            <a:pPr marL="342900" marR="0" lvl="0" indent="-342900">
              <a:lnSpc>
                <a:spcPct val="107000"/>
              </a:lnSpc>
              <a:spcBef>
                <a:spcPts val="0"/>
              </a:spcBef>
              <a:spcAft>
                <a:spcPts val="0"/>
              </a:spcAft>
              <a:buFont typeface="Symbol" pitchFamily="2" charset="2"/>
              <a:buChar char=""/>
            </a:pPr>
            <a:r>
              <a:rPr lang="en-US" sz="2600" kern="100" dirty="0">
                <a:solidFill>
                  <a:srgbClr val="FFFF00"/>
                </a:solidFill>
                <a:effectLst/>
                <a:ea typeface="Calibri" panose="020F0502020204030204" pitchFamily="34" charset="0"/>
                <a:cs typeface="Times New Roman" panose="02020603050405020304" pitchFamily="18" charset="0"/>
              </a:rPr>
              <a:t>Review of prior external note(s) from each unique source*;</a:t>
            </a:r>
          </a:p>
          <a:p>
            <a:pPr marL="342900" marR="0" lvl="0" indent="-342900">
              <a:lnSpc>
                <a:spcPct val="107000"/>
              </a:lnSpc>
              <a:spcBef>
                <a:spcPts val="0"/>
              </a:spcBef>
              <a:spcAft>
                <a:spcPts val="0"/>
              </a:spcAft>
              <a:buFont typeface="Symbol" pitchFamily="2" charset="2"/>
              <a:buChar char=""/>
            </a:pPr>
            <a:r>
              <a:rPr lang="en-US" sz="2600" kern="100" dirty="0">
                <a:solidFill>
                  <a:srgbClr val="FFFF00"/>
                </a:solidFill>
                <a:effectLst/>
                <a:ea typeface="Calibri" panose="020F0502020204030204" pitchFamily="34" charset="0"/>
                <a:cs typeface="Times New Roman" panose="02020603050405020304" pitchFamily="18" charset="0"/>
              </a:rPr>
              <a:t>Review of the result(s) of each unique test*;</a:t>
            </a:r>
          </a:p>
          <a:p>
            <a:pPr marL="342900" marR="0" lvl="0" indent="-342900">
              <a:lnSpc>
                <a:spcPct val="107000"/>
              </a:lnSpc>
              <a:spcBef>
                <a:spcPts val="0"/>
              </a:spcBef>
              <a:spcAft>
                <a:spcPts val="0"/>
              </a:spcAft>
              <a:buFont typeface="Symbol" pitchFamily="2" charset="2"/>
              <a:buChar char=""/>
            </a:pPr>
            <a:r>
              <a:rPr lang="en-US" sz="2600" kern="100" dirty="0">
                <a:solidFill>
                  <a:srgbClr val="FFFF00"/>
                </a:solidFill>
                <a:effectLst/>
                <a:ea typeface="Calibri" panose="020F0502020204030204" pitchFamily="34" charset="0"/>
                <a:cs typeface="Times New Roman" panose="02020603050405020304" pitchFamily="18" charset="0"/>
              </a:rPr>
              <a:t>Ordering of each unique test*; </a:t>
            </a:r>
          </a:p>
          <a:p>
            <a:pPr marL="342900" marR="0" lvl="0" indent="-342900">
              <a:lnSpc>
                <a:spcPct val="107000"/>
              </a:lnSpc>
              <a:spcBef>
                <a:spcPts val="0"/>
              </a:spcBef>
              <a:spcAft>
                <a:spcPts val="800"/>
              </a:spcAft>
              <a:buFont typeface="Symbol" pitchFamily="2" charset="2"/>
              <a:buChar char=""/>
            </a:pPr>
            <a:r>
              <a:rPr lang="en-US" sz="2600" kern="100" dirty="0">
                <a:solidFill>
                  <a:srgbClr val="FFFF00"/>
                </a:solidFill>
                <a:effectLst/>
                <a:ea typeface="Calibri" panose="020F0502020204030204" pitchFamily="34" charset="0"/>
                <a:cs typeface="Times New Roman" panose="02020603050405020304" pitchFamily="18" charset="0"/>
              </a:rPr>
              <a:t>Assessment requiring an independent historian(s); or</a:t>
            </a:r>
          </a:p>
          <a:p>
            <a:pPr marL="0" marR="0">
              <a:lnSpc>
                <a:spcPct val="107000"/>
              </a:lnSpc>
              <a:spcBef>
                <a:spcPts val="0"/>
              </a:spcBef>
              <a:spcAft>
                <a:spcPts val="800"/>
              </a:spcAft>
            </a:pPr>
            <a:r>
              <a:rPr lang="en-US" sz="2600" kern="100" dirty="0">
                <a:solidFill>
                  <a:srgbClr val="FFFF00"/>
                </a:solidFill>
                <a:effectLst/>
                <a:ea typeface="Calibri" panose="020F0502020204030204" pitchFamily="34" charset="0"/>
                <a:cs typeface="Times New Roman" panose="02020603050405020304" pitchFamily="18" charset="0"/>
              </a:rPr>
              <a:t>Category 2: Assessment requiring an independent interpretation of tests</a:t>
            </a:r>
          </a:p>
          <a:p>
            <a:pPr marL="342900" marR="0" lvl="0" indent="-342900">
              <a:lnSpc>
                <a:spcPct val="107000"/>
              </a:lnSpc>
              <a:spcBef>
                <a:spcPts val="0"/>
              </a:spcBef>
              <a:spcAft>
                <a:spcPts val="800"/>
              </a:spcAft>
              <a:buFont typeface="Wingdings" pitchFamily="2" charset="2"/>
              <a:buChar char=""/>
            </a:pPr>
            <a:r>
              <a:rPr lang="en-US" sz="2600" kern="100" dirty="0">
                <a:solidFill>
                  <a:srgbClr val="FFFF00"/>
                </a:solidFill>
                <a:effectLst/>
                <a:ea typeface="Calibri" panose="020F0502020204030204" pitchFamily="34" charset="0"/>
                <a:cs typeface="Times New Roman" panose="02020603050405020304" pitchFamily="18" charset="0"/>
              </a:rPr>
              <a:t>Independent interpretation of a test performed by another physician/other qualified health care professional (not separately reported); or</a:t>
            </a:r>
          </a:p>
          <a:p>
            <a:pPr marL="45720" marR="0">
              <a:lnSpc>
                <a:spcPct val="107000"/>
              </a:lnSpc>
              <a:spcBef>
                <a:spcPts val="0"/>
              </a:spcBef>
              <a:spcAft>
                <a:spcPts val="800"/>
              </a:spcAft>
            </a:pPr>
            <a:r>
              <a:rPr lang="en-US" sz="2600" kern="100" dirty="0">
                <a:solidFill>
                  <a:srgbClr val="FFFF00"/>
                </a:solidFill>
                <a:effectLst/>
                <a:ea typeface="Calibri" panose="020F0502020204030204" pitchFamily="34" charset="0"/>
                <a:cs typeface="Times New Roman" panose="02020603050405020304" pitchFamily="18" charset="0"/>
              </a:rPr>
              <a:t>Category 3: Discussion of management or test interpretation</a:t>
            </a:r>
          </a:p>
          <a:p>
            <a:r>
              <a:rPr lang="en-US" sz="2600" dirty="0">
                <a:solidFill>
                  <a:srgbClr val="FFFF00"/>
                </a:solidFill>
                <a:effectLst/>
                <a:ea typeface="Calibri" panose="020F0502020204030204" pitchFamily="34" charset="0"/>
                <a:cs typeface="Times New Roman" panose="02020603050405020304" pitchFamily="18" charset="0"/>
              </a:rPr>
              <a:t>Discussion of management or test interpretation with external physician/other qualified health care professional/appropriate source (not separately reported</a:t>
            </a:r>
            <a:r>
              <a:rPr lang="en-US" sz="2600" dirty="0">
                <a:solidFill>
                  <a:srgbClr val="FFFF00"/>
                </a:solidFill>
                <a:effectLst/>
              </a:rPr>
              <a:t> </a:t>
            </a:r>
            <a:endParaRPr lang="en-US" sz="2600" dirty="0">
              <a:solidFill>
                <a:srgbClr val="FFFF00"/>
              </a:solidFill>
            </a:endParaRPr>
          </a:p>
        </p:txBody>
      </p:sp>
    </p:spTree>
    <p:extLst>
      <p:ext uri="{BB962C8B-B14F-4D97-AF65-F5344CB8AC3E}">
        <p14:creationId xmlns:p14="http://schemas.microsoft.com/office/powerpoint/2010/main" val="1403312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pPr marL="0" marR="0" indent="0">
              <a:lnSpc>
                <a:spcPct val="107000"/>
              </a:lnSpc>
              <a:spcBef>
                <a:spcPts val="0"/>
              </a:spcBef>
              <a:spcAft>
                <a:spcPts val="800"/>
              </a:spcAft>
              <a:buNone/>
            </a:pPr>
            <a:r>
              <a:rPr lang="en-US" dirty="0">
                <a:solidFill>
                  <a:srgbClr val="FFFF00"/>
                </a:solidFill>
              </a:rPr>
              <a:t>3) </a:t>
            </a:r>
            <a:r>
              <a:rPr lang="en-US" sz="2400" b="1" kern="100" dirty="0">
                <a:solidFill>
                  <a:srgbClr val="FFFF00"/>
                </a:solidFill>
                <a:effectLst/>
                <a:ea typeface="Calibri" panose="020F0502020204030204" pitchFamily="34" charset="0"/>
                <a:cs typeface="Times New Roman" panose="02020603050405020304" pitchFamily="18" charset="0"/>
              </a:rPr>
              <a:t>Moderate</a:t>
            </a:r>
            <a:r>
              <a:rPr lang="en-US" sz="2400" kern="100" dirty="0">
                <a:solidFill>
                  <a:srgbClr val="FFFF00"/>
                </a:solidFill>
                <a:effectLst/>
                <a:ea typeface="Calibri" panose="020F0502020204030204" pitchFamily="34" charset="0"/>
                <a:cs typeface="Times New Roman" panose="02020603050405020304" pitchFamily="18" charset="0"/>
              </a:rPr>
              <a:t> risk of morbidity from additional diagnostic testing or treatment</a:t>
            </a:r>
          </a:p>
          <a:p>
            <a:pPr marL="0" marR="0">
              <a:lnSpc>
                <a:spcPct val="107000"/>
              </a:lnSpc>
              <a:spcBef>
                <a:spcPts val="0"/>
              </a:spcBef>
              <a:spcAft>
                <a:spcPts val="800"/>
              </a:spcAft>
            </a:pPr>
            <a:r>
              <a:rPr lang="en-US" sz="2400" i="1" kern="100" dirty="0">
                <a:solidFill>
                  <a:srgbClr val="FFFF00"/>
                </a:solidFill>
                <a:effectLst/>
                <a:ea typeface="Calibri" panose="020F0502020204030204" pitchFamily="34" charset="0"/>
                <a:cs typeface="Times New Roman" panose="02020603050405020304" pitchFamily="18" charset="0"/>
              </a:rPr>
              <a:t>Examples only:</a:t>
            </a:r>
            <a:endParaRPr lang="en-US" sz="2400" kern="100" dirty="0">
              <a:solidFill>
                <a:srgbClr val="FFFF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400" kern="100" dirty="0">
                <a:solidFill>
                  <a:srgbClr val="FFFF00"/>
                </a:solidFill>
                <a:effectLst/>
                <a:ea typeface="Calibri" panose="020F0502020204030204" pitchFamily="34" charset="0"/>
                <a:cs typeface="Times New Roman" panose="02020603050405020304" pitchFamily="18" charset="0"/>
              </a:rPr>
              <a:t>Prescription drug management</a:t>
            </a:r>
          </a:p>
          <a:p>
            <a:pPr marL="342900" marR="0" lvl="0" indent="-342900">
              <a:lnSpc>
                <a:spcPct val="107000"/>
              </a:lnSpc>
              <a:spcBef>
                <a:spcPts val="0"/>
              </a:spcBef>
              <a:spcAft>
                <a:spcPts val="0"/>
              </a:spcAft>
              <a:buFont typeface="Symbol" pitchFamily="2" charset="2"/>
              <a:buChar char=""/>
            </a:pPr>
            <a:r>
              <a:rPr lang="en-US" sz="2400" kern="100" dirty="0">
                <a:solidFill>
                  <a:srgbClr val="FFFF00"/>
                </a:solidFill>
                <a:effectLst/>
                <a:ea typeface="Calibri" panose="020F0502020204030204" pitchFamily="34" charset="0"/>
                <a:cs typeface="Times New Roman" panose="02020603050405020304" pitchFamily="18" charset="0"/>
              </a:rPr>
              <a:t>Decision regarding minor surgery with identified patient or procedure risk factors</a:t>
            </a:r>
          </a:p>
          <a:p>
            <a:pPr marL="342900" marR="0" lvl="0" indent="-342900">
              <a:lnSpc>
                <a:spcPct val="107000"/>
              </a:lnSpc>
              <a:spcBef>
                <a:spcPts val="0"/>
              </a:spcBef>
              <a:spcAft>
                <a:spcPts val="800"/>
              </a:spcAft>
              <a:buFont typeface="Symbol" pitchFamily="2" charset="2"/>
              <a:buChar char=""/>
            </a:pPr>
            <a:r>
              <a:rPr lang="en-US" sz="2400" kern="100" dirty="0">
                <a:solidFill>
                  <a:srgbClr val="FFFF00"/>
                </a:solidFill>
                <a:effectLst/>
                <a:ea typeface="Calibri" panose="020F0502020204030204" pitchFamily="34" charset="0"/>
                <a:cs typeface="Times New Roman" panose="02020603050405020304" pitchFamily="18" charset="0"/>
              </a:rPr>
              <a:t>Decision regarding elective major surgery without identified patient or procedure risk factors</a:t>
            </a:r>
          </a:p>
          <a:p>
            <a:r>
              <a:rPr lang="en-US" sz="2400" dirty="0">
                <a:solidFill>
                  <a:srgbClr val="FFFF00"/>
                </a:solidFill>
                <a:effectLst/>
                <a:ea typeface="Calibri" panose="020F0502020204030204" pitchFamily="34" charset="0"/>
                <a:cs typeface="Times New Roman" panose="02020603050405020304" pitchFamily="18" charset="0"/>
              </a:rPr>
              <a:t>Diagnosis or treatment significantly limited by social determinants of health</a:t>
            </a:r>
            <a:r>
              <a:rPr lang="en-US" sz="2400" dirty="0">
                <a:solidFill>
                  <a:srgbClr val="FFFF00"/>
                </a:solidFill>
                <a:effectLst/>
              </a:rPr>
              <a:t> </a:t>
            </a:r>
            <a:endParaRPr lang="en-US" sz="2400" dirty="0">
              <a:solidFill>
                <a:srgbClr val="FFFF00"/>
              </a:solidFill>
            </a:endParaRPr>
          </a:p>
        </p:txBody>
      </p:sp>
    </p:spTree>
    <p:extLst>
      <p:ext uri="{BB962C8B-B14F-4D97-AF65-F5344CB8AC3E}">
        <p14:creationId xmlns:p14="http://schemas.microsoft.com/office/powerpoint/2010/main" val="347331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dirty="0">
                <a:solidFill>
                  <a:srgbClr val="FFFF00"/>
                </a:solidFill>
              </a:rPr>
              <a:t>99205 (60 min)</a:t>
            </a:r>
          </a:p>
          <a:p>
            <a:r>
              <a:rPr lang="en-US" dirty="0">
                <a:solidFill>
                  <a:srgbClr val="FFFF00"/>
                </a:solidFill>
              </a:rPr>
              <a:t>99215 (45 min)</a:t>
            </a:r>
          </a:p>
          <a:p>
            <a:pPr marL="0" marR="0">
              <a:lnSpc>
                <a:spcPct val="107000"/>
              </a:lnSpc>
              <a:spcBef>
                <a:spcPts val="0"/>
              </a:spcBef>
              <a:spcAft>
                <a:spcPts val="800"/>
              </a:spcAft>
            </a:pPr>
            <a:r>
              <a:rPr lang="en-US" sz="24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 High</a:t>
            </a:r>
            <a:endParaRPr lang="en-US" sz="2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 or more chronic illnesses with severe exacerbation, progression, or side effects of treatment; or </a:t>
            </a:r>
          </a:p>
          <a:p>
            <a:pPr marL="342900" marR="0" lvl="0" indent="-342900">
              <a:lnSpc>
                <a:spcPct val="107000"/>
              </a:lnSpc>
              <a:spcBef>
                <a:spcPts val="0"/>
              </a:spcBef>
              <a:spcAft>
                <a:spcPts val="800"/>
              </a:spcAft>
              <a:buFont typeface="Symbol" pitchFamily="2" charset="2"/>
              <a:buChar char=""/>
            </a:pPr>
            <a:r>
              <a:rPr lang="en-US" sz="2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 acute or chronic illness or injury that poses a threat to life or bodily function</a:t>
            </a:r>
            <a:r>
              <a:rPr lang="en-US" sz="2200" dirty="0">
                <a:solidFill>
                  <a:srgbClr val="FFFF00"/>
                </a:solidFill>
                <a:effectLst/>
              </a:rPr>
              <a:t> </a:t>
            </a:r>
            <a:endParaRPr lang="en-US" sz="2200" dirty="0">
              <a:solidFill>
                <a:srgbClr val="FFFF00"/>
              </a:solidFill>
            </a:endParaRP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17166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838200" y="0"/>
            <a:ext cx="10515600" cy="1325563"/>
          </a:xfrm>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203767"/>
            <a:ext cx="10515600" cy="5555848"/>
          </a:xfrm>
        </p:spPr>
        <p:txBody>
          <a:bodyPr>
            <a:normAutofit fontScale="85000" lnSpcReduction="20000"/>
          </a:bodyPr>
          <a:lstStyle/>
          <a:p>
            <a:pPr marL="0" marR="0">
              <a:lnSpc>
                <a:spcPct val="107000"/>
              </a:lnSpc>
              <a:spcBef>
                <a:spcPts val="0"/>
              </a:spcBef>
              <a:spcAft>
                <a:spcPts val="800"/>
              </a:spcAft>
            </a:pPr>
            <a:r>
              <a:rPr lang="en-US"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2) Extensive</a:t>
            </a:r>
            <a:endPar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i="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(Must meet the requirements of at least 2 out of 3 categories)</a:t>
            </a:r>
            <a:endPar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Category 1: Tests, documents, or independent historian(s)</a:t>
            </a:r>
          </a:p>
          <a:p>
            <a:pPr marL="342900" marR="0" lvl="0" indent="-342900">
              <a:lnSpc>
                <a:spcPct val="107000"/>
              </a:lnSpc>
              <a:spcBef>
                <a:spcPts val="0"/>
              </a:spcBef>
              <a:spcAft>
                <a:spcPts val="0"/>
              </a:spcAft>
              <a:buFont typeface="Wingdings"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Any combination of 3 from the following:</a:t>
            </a:r>
          </a:p>
          <a:p>
            <a:pPr marL="342900" marR="0" lvl="0" indent="-342900">
              <a:lnSpc>
                <a:spcPct val="107000"/>
              </a:lnSpc>
              <a:spcBef>
                <a:spcPts val="0"/>
              </a:spcBef>
              <a:spcAft>
                <a:spcPts val="0"/>
              </a:spcAft>
              <a:buFont typeface="Symbol"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Review of prior external note(s) from each unique source*;</a:t>
            </a:r>
          </a:p>
          <a:p>
            <a:pPr marL="342900" marR="0" lvl="0" indent="-342900">
              <a:lnSpc>
                <a:spcPct val="107000"/>
              </a:lnSpc>
              <a:spcBef>
                <a:spcPts val="0"/>
              </a:spcBef>
              <a:spcAft>
                <a:spcPts val="0"/>
              </a:spcAft>
              <a:buFont typeface="Symbol"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Review of the result(s) of each unique test*;</a:t>
            </a:r>
          </a:p>
          <a:p>
            <a:pPr marL="342900" marR="0" lvl="0" indent="-342900">
              <a:lnSpc>
                <a:spcPct val="107000"/>
              </a:lnSpc>
              <a:spcBef>
                <a:spcPts val="0"/>
              </a:spcBef>
              <a:spcAft>
                <a:spcPts val="0"/>
              </a:spcAft>
              <a:buFont typeface="Symbol"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Ordering of each unique test*; </a:t>
            </a:r>
          </a:p>
          <a:p>
            <a:pPr marL="342900" marR="0" lvl="0" indent="-342900">
              <a:lnSpc>
                <a:spcPct val="107000"/>
              </a:lnSpc>
              <a:spcBef>
                <a:spcPts val="0"/>
              </a:spcBef>
              <a:spcAft>
                <a:spcPts val="800"/>
              </a:spcAft>
              <a:buFont typeface="Symbol"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Assessment requiring an independent historian(s); or</a:t>
            </a:r>
          </a:p>
          <a:p>
            <a:pPr marL="0" marR="0">
              <a:lnSpc>
                <a:spcPct val="107000"/>
              </a:lnSpc>
              <a:spcBef>
                <a:spcPts val="0"/>
              </a:spcBef>
              <a:spcAft>
                <a:spcPts val="800"/>
              </a:spcAft>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Category 2: Assessment requiring an independent interpretation of tests</a:t>
            </a:r>
          </a:p>
          <a:p>
            <a:pPr marL="342900" marR="0" lvl="0" indent="-342900">
              <a:lnSpc>
                <a:spcPct val="107000"/>
              </a:lnSpc>
              <a:spcBef>
                <a:spcPts val="0"/>
              </a:spcBef>
              <a:spcAft>
                <a:spcPts val="800"/>
              </a:spcAft>
              <a:buFont typeface="Wingdings"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Independent interpretation of a test performed by another physician/other qualified health care professional (not separately reported); or</a:t>
            </a:r>
          </a:p>
          <a:p>
            <a:pPr marL="45720" marR="0">
              <a:lnSpc>
                <a:spcPct val="107000"/>
              </a:lnSpc>
              <a:spcBef>
                <a:spcPts val="0"/>
              </a:spcBef>
              <a:spcAft>
                <a:spcPts val="800"/>
              </a:spcAft>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Category 3: Discussion of management or test interpretation</a:t>
            </a:r>
          </a:p>
          <a:p>
            <a:pPr marL="342900" marR="0" lvl="0" indent="-342900">
              <a:lnSpc>
                <a:spcPct val="107000"/>
              </a:lnSpc>
              <a:spcBef>
                <a:spcPts val="0"/>
              </a:spcBef>
              <a:spcAft>
                <a:spcPts val="800"/>
              </a:spcAft>
              <a:buFont typeface="Wingdings" pitchFamily="2" charset="2"/>
              <a:buChar char=""/>
            </a:pPr>
            <a:r>
              <a:rPr lang="en-US"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Discussion of management or test interpretation with external physician/other qualified health care professional/appropriate source (not separately reported)</a:t>
            </a:r>
          </a:p>
        </p:txBody>
      </p:sp>
    </p:spTree>
    <p:extLst>
      <p:ext uri="{BB962C8B-B14F-4D97-AF65-F5344CB8AC3E}">
        <p14:creationId xmlns:p14="http://schemas.microsoft.com/office/powerpoint/2010/main" val="1028975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825625"/>
            <a:ext cx="10515600" cy="4563600"/>
          </a:xfrm>
        </p:spPr>
        <p:txBody>
          <a:bodyPr/>
          <a:lstStyle/>
          <a:p>
            <a:pPr marL="0" marR="0">
              <a:lnSpc>
                <a:spcPct val="107000"/>
              </a:lnSpc>
              <a:spcBef>
                <a:spcPts val="0"/>
              </a:spcBef>
              <a:spcAft>
                <a:spcPts val="800"/>
              </a:spcAft>
            </a:pPr>
            <a:r>
              <a:rPr lang="en-US" sz="24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3) High</a:t>
            </a:r>
            <a:r>
              <a:rPr lang="en-US" sz="2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risk of morbidity from additional diagnostic testing or treatment</a:t>
            </a:r>
          </a:p>
          <a:p>
            <a:pPr marL="0" marR="0">
              <a:lnSpc>
                <a:spcPct val="107000"/>
              </a:lnSpc>
              <a:spcBef>
                <a:spcPts val="0"/>
              </a:spcBef>
              <a:spcAft>
                <a:spcPts val="800"/>
              </a:spcAft>
            </a:pPr>
            <a:r>
              <a:rPr lang="en-US" sz="2200" i="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Examples only:</a:t>
            </a:r>
            <a:endPar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Drug therapy requiring intensive monitoring for toxicity</a:t>
            </a:r>
          </a:p>
          <a:p>
            <a:pPr marL="342900" marR="0" lvl="0" indent="-342900">
              <a:lnSpc>
                <a:spcPct val="107000"/>
              </a:lnSpc>
              <a:spcBef>
                <a:spcPts val="0"/>
              </a:spcBef>
              <a:spcAft>
                <a:spcPts val="0"/>
              </a:spcAft>
              <a:buFont typeface="Symbol" pitchFamily="2" charset="2"/>
              <a:buChar char=""/>
            </a:pPr>
            <a:r>
              <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Decision regarding elective major surgery with identified patient or procedure risk factors</a:t>
            </a:r>
          </a:p>
          <a:p>
            <a:pPr marL="342900" marR="0" lvl="0" indent="-342900">
              <a:lnSpc>
                <a:spcPct val="107000"/>
              </a:lnSpc>
              <a:spcBef>
                <a:spcPts val="0"/>
              </a:spcBef>
              <a:spcAft>
                <a:spcPts val="0"/>
              </a:spcAft>
              <a:buFont typeface="Symbol" pitchFamily="2" charset="2"/>
              <a:buChar char=""/>
            </a:pPr>
            <a:r>
              <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Decision regarding emergency major surgery</a:t>
            </a:r>
          </a:p>
          <a:p>
            <a:pPr marL="342900" marR="0" lvl="0" indent="-342900">
              <a:lnSpc>
                <a:spcPct val="107000"/>
              </a:lnSpc>
              <a:spcBef>
                <a:spcPts val="0"/>
              </a:spcBef>
              <a:spcAft>
                <a:spcPts val="0"/>
              </a:spcAft>
              <a:buFont typeface="Symbol" pitchFamily="2" charset="2"/>
              <a:buChar char=""/>
            </a:pPr>
            <a:r>
              <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Decision regarding hospitalization or escalation of hospital-level care</a:t>
            </a:r>
          </a:p>
          <a:p>
            <a:pPr marL="342900" marR="0" lvl="0" indent="-342900">
              <a:lnSpc>
                <a:spcPct val="107000"/>
              </a:lnSpc>
              <a:spcBef>
                <a:spcPts val="0"/>
              </a:spcBef>
              <a:spcAft>
                <a:spcPts val="800"/>
              </a:spcAft>
              <a:buFont typeface="Symbol" pitchFamily="2" charset="2"/>
              <a:buChar char=""/>
            </a:pPr>
            <a:r>
              <a:rPr lang="en-US" sz="2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Decision not to resuscitate or to de-escalate care because of poor prognosis</a:t>
            </a:r>
          </a:p>
          <a:p>
            <a:r>
              <a:rPr lang="en-US" sz="2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Decision regarding parenteral controlled substances</a:t>
            </a:r>
            <a:r>
              <a:rPr lang="en-US" sz="2200" dirty="0">
                <a:solidFill>
                  <a:srgbClr val="FFFF00"/>
                </a:solidFill>
                <a:effectLst/>
              </a:rPr>
              <a:t> </a:t>
            </a:r>
            <a:endParaRPr lang="en-US" sz="2200" dirty="0">
              <a:solidFill>
                <a:srgbClr val="FFFF00"/>
              </a:solidFill>
            </a:endParaRPr>
          </a:p>
        </p:txBody>
      </p:sp>
    </p:spTree>
    <p:extLst>
      <p:ext uri="{BB962C8B-B14F-4D97-AF65-F5344CB8AC3E}">
        <p14:creationId xmlns:p14="http://schemas.microsoft.com/office/powerpoint/2010/main" val="122652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108995" y="63501"/>
            <a:ext cx="2874837" cy="2378910"/>
          </a:xfrm>
        </p:spPr>
        <p:txBody>
          <a:bodyPr>
            <a:normAutofit fontScale="90000"/>
          </a:bodyPr>
          <a:lstStyle/>
          <a:p>
            <a:r>
              <a:rPr lang="en-US" dirty="0">
                <a:solidFill>
                  <a:srgbClr val="FFFF00"/>
                </a:solidFill>
              </a:rPr>
              <a:t>Office Visits</a:t>
            </a:r>
            <a:br>
              <a:rPr lang="en-US" dirty="0">
                <a:solidFill>
                  <a:srgbClr val="FFFF00"/>
                </a:solidFill>
              </a:rPr>
            </a:br>
            <a:r>
              <a:rPr lang="en-US" dirty="0">
                <a:solidFill>
                  <a:srgbClr val="FFFF00"/>
                </a:solidFill>
              </a:rPr>
              <a:t>Summary</a:t>
            </a:r>
            <a:br>
              <a:rPr lang="en-US" dirty="0">
                <a:solidFill>
                  <a:srgbClr val="FFFF00"/>
                </a:solidFill>
              </a:rPr>
            </a:br>
            <a:r>
              <a:rPr lang="en-US" dirty="0">
                <a:solidFill>
                  <a:srgbClr val="FFFF00"/>
                </a:solidFill>
              </a:rPr>
              <a:t>Table</a:t>
            </a:r>
          </a:p>
        </p:txBody>
      </p:sp>
      <p:pic>
        <p:nvPicPr>
          <p:cNvPr id="8" name="Picture 7" descr="A document with text and images&#10;&#10;Description automatically generated with medium confidence">
            <a:extLst>
              <a:ext uri="{FF2B5EF4-FFF2-40B4-BE49-F238E27FC236}">
                <a16:creationId xmlns:a16="http://schemas.microsoft.com/office/drawing/2014/main" id="{9E087420-7A73-54F7-D415-5042CB1617C3}"/>
              </a:ext>
            </a:extLst>
          </p:cNvPr>
          <p:cNvPicPr>
            <a:picLocks noChangeAspect="1"/>
          </p:cNvPicPr>
          <p:nvPr/>
        </p:nvPicPr>
        <p:blipFill>
          <a:blip r:embed="rId2"/>
          <a:stretch>
            <a:fillRect/>
          </a:stretch>
        </p:blipFill>
        <p:spPr>
          <a:xfrm>
            <a:off x="3576573" y="104591"/>
            <a:ext cx="6084030" cy="6689909"/>
          </a:xfrm>
          <a:prstGeom prst="rect">
            <a:avLst/>
          </a:prstGeom>
        </p:spPr>
      </p:pic>
    </p:spTree>
    <p:extLst>
      <p:ext uri="{BB962C8B-B14F-4D97-AF65-F5344CB8AC3E}">
        <p14:creationId xmlns:p14="http://schemas.microsoft.com/office/powerpoint/2010/main" val="1905930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normAutofit/>
          </a:bodyPr>
          <a:lstStyle/>
          <a:p>
            <a:pPr marL="0" indent="0">
              <a:buNone/>
            </a:pPr>
            <a:r>
              <a:rPr lang="en-US" sz="4000" dirty="0">
                <a:solidFill>
                  <a:srgbClr val="FFFF00"/>
                </a:solidFill>
                <a:hlinkClick r:id="rId2">
                  <a:extLst>
                    <a:ext uri="{A12FA001-AC4F-418D-AE19-62706E023703}">
                      <ahyp:hlinkClr xmlns:ahyp="http://schemas.microsoft.com/office/drawing/2018/hyperlinkcolor" val="tx"/>
                    </a:ext>
                  </a:extLst>
                </a:hlinkClick>
              </a:rPr>
              <a:t>www.aoa.org</a:t>
            </a:r>
            <a:r>
              <a:rPr lang="en-US" sz="4000" dirty="0">
                <a:solidFill>
                  <a:srgbClr val="FFFF00"/>
                </a:solidFill>
              </a:rPr>
              <a:t> </a:t>
            </a:r>
          </a:p>
          <a:p>
            <a:pPr>
              <a:buFont typeface="Wingdings" pitchFamily="2" charset="2"/>
              <a:buChar char="Ø"/>
            </a:pPr>
            <a:r>
              <a:rPr lang="en-US" sz="4000" dirty="0">
                <a:solidFill>
                  <a:srgbClr val="FFFF00"/>
                </a:solidFill>
              </a:rPr>
              <a:t>Practice </a:t>
            </a:r>
          </a:p>
          <a:p>
            <a:pPr>
              <a:buFont typeface="Wingdings" pitchFamily="2" charset="2"/>
              <a:buChar char="Ø"/>
            </a:pPr>
            <a:r>
              <a:rPr lang="en-US" sz="4000" dirty="0">
                <a:solidFill>
                  <a:srgbClr val="FFFF00"/>
                </a:solidFill>
              </a:rPr>
              <a:t>Practice Success Resources </a:t>
            </a:r>
          </a:p>
          <a:p>
            <a:pPr>
              <a:buFont typeface="Wingdings" pitchFamily="2" charset="2"/>
              <a:buChar char="Ø"/>
            </a:pPr>
            <a:r>
              <a:rPr lang="en-US" sz="4000" dirty="0">
                <a:solidFill>
                  <a:srgbClr val="FFFF00"/>
                </a:solidFill>
              </a:rPr>
              <a:t>Coding and Reimbursement </a:t>
            </a:r>
          </a:p>
          <a:p>
            <a:pPr>
              <a:buFont typeface="Wingdings" pitchFamily="2" charset="2"/>
              <a:buChar char="Ø"/>
            </a:pPr>
            <a:r>
              <a:rPr lang="en-US" sz="4000" dirty="0">
                <a:solidFill>
                  <a:srgbClr val="FFFF00"/>
                </a:solidFill>
              </a:rPr>
              <a:t> </a:t>
            </a:r>
            <a:r>
              <a:rPr lang="en-US" sz="4000" dirty="0" err="1">
                <a:solidFill>
                  <a:srgbClr val="FFFF00"/>
                </a:solidFill>
              </a:rPr>
              <a:t>AOACodingToday.com</a:t>
            </a:r>
            <a:endParaRPr lang="en-US" sz="4000" dirty="0">
              <a:solidFill>
                <a:srgbClr val="FFFF00"/>
              </a:solidFill>
            </a:endParaRPr>
          </a:p>
        </p:txBody>
      </p:sp>
    </p:spTree>
    <p:extLst>
      <p:ext uri="{BB962C8B-B14F-4D97-AF65-F5344CB8AC3E}">
        <p14:creationId xmlns:p14="http://schemas.microsoft.com/office/powerpoint/2010/main" val="1008317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332014" y="0"/>
            <a:ext cx="10515600" cy="1325563"/>
          </a:xfrm>
        </p:spPr>
        <p:txBody>
          <a:bodyPr/>
          <a:lstStyle/>
          <a:p>
            <a:r>
              <a:rPr lang="en-US" dirty="0">
                <a:solidFill>
                  <a:srgbClr val="FFFF00"/>
                </a:solidFill>
              </a:rPr>
              <a:t>Office Visits</a:t>
            </a:r>
          </a:p>
        </p:txBody>
      </p:sp>
      <p:pic>
        <p:nvPicPr>
          <p:cNvPr id="7" name="Picture 6">
            <a:extLst>
              <a:ext uri="{FF2B5EF4-FFF2-40B4-BE49-F238E27FC236}">
                <a16:creationId xmlns:a16="http://schemas.microsoft.com/office/drawing/2014/main" id="{4F570EC0-7320-58EC-5FED-653290C73E82}"/>
              </a:ext>
            </a:extLst>
          </p:cNvPr>
          <p:cNvPicPr>
            <a:picLocks noChangeAspect="1"/>
          </p:cNvPicPr>
          <p:nvPr/>
        </p:nvPicPr>
        <p:blipFill>
          <a:blip r:embed="rId2"/>
          <a:stretch>
            <a:fillRect/>
          </a:stretch>
        </p:blipFill>
        <p:spPr>
          <a:xfrm>
            <a:off x="1632856" y="1181542"/>
            <a:ext cx="9740831" cy="5676458"/>
          </a:xfrm>
          <a:prstGeom prst="rect">
            <a:avLst/>
          </a:prstGeom>
        </p:spPr>
      </p:pic>
      <p:sp>
        <p:nvSpPr>
          <p:cNvPr id="8" name="Right Arrow 7">
            <a:extLst>
              <a:ext uri="{FF2B5EF4-FFF2-40B4-BE49-F238E27FC236}">
                <a16:creationId xmlns:a16="http://schemas.microsoft.com/office/drawing/2014/main" id="{1968940A-1F74-EA57-2E27-44D98C2158A0}"/>
              </a:ext>
            </a:extLst>
          </p:cNvPr>
          <p:cNvSpPr/>
          <p:nvPr/>
        </p:nvSpPr>
        <p:spPr>
          <a:xfrm rot="19230364">
            <a:off x="6677111" y="3134050"/>
            <a:ext cx="609820" cy="2350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0" y="0"/>
            <a:ext cx="10515600" cy="1325563"/>
          </a:xfrm>
        </p:spPr>
        <p:txBody>
          <a:bodyPr/>
          <a:lstStyle/>
          <a:p>
            <a:r>
              <a:rPr lang="en-US" dirty="0">
                <a:solidFill>
                  <a:srgbClr val="FFFF00"/>
                </a:solidFill>
              </a:rPr>
              <a:t>Office Visits</a:t>
            </a:r>
          </a:p>
        </p:txBody>
      </p:sp>
      <p:pic>
        <p:nvPicPr>
          <p:cNvPr id="7" name="Picture 6" descr="A screenshot of a website&#10;&#10;Description automatically generated">
            <a:extLst>
              <a:ext uri="{FF2B5EF4-FFF2-40B4-BE49-F238E27FC236}">
                <a16:creationId xmlns:a16="http://schemas.microsoft.com/office/drawing/2014/main" id="{1FE643BF-6631-A15A-4266-C8DDD00534B6}"/>
              </a:ext>
            </a:extLst>
          </p:cNvPr>
          <p:cNvPicPr>
            <a:picLocks noChangeAspect="1"/>
          </p:cNvPicPr>
          <p:nvPr/>
        </p:nvPicPr>
        <p:blipFill>
          <a:blip r:embed="rId2"/>
          <a:stretch>
            <a:fillRect/>
          </a:stretch>
        </p:blipFill>
        <p:spPr>
          <a:xfrm>
            <a:off x="1819069" y="1325563"/>
            <a:ext cx="9579749" cy="5532438"/>
          </a:xfrm>
          <a:prstGeom prst="rect">
            <a:avLst/>
          </a:prstGeom>
        </p:spPr>
      </p:pic>
      <p:sp>
        <p:nvSpPr>
          <p:cNvPr id="8" name="Right Arrow 7">
            <a:extLst>
              <a:ext uri="{FF2B5EF4-FFF2-40B4-BE49-F238E27FC236}">
                <a16:creationId xmlns:a16="http://schemas.microsoft.com/office/drawing/2014/main" id="{A040B912-D453-1EFA-5DCC-9D09F0D4AFDF}"/>
              </a:ext>
            </a:extLst>
          </p:cNvPr>
          <p:cNvSpPr/>
          <p:nvPr/>
        </p:nvSpPr>
        <p:spPr>
          <a:xfrm rot="2148281">
            <a:off x="4350599" y="6432836"/>
            <a:ext cx="609820" cy="2350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9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0" y="0"/>
            <a:ext cx="10515600" cy="1325563"/>
          </a:xfrm>
        </p:spPr>
        <p:txBody>
          <a:bodyPr/>
          <a:lstStyle/>
          <a:p>
            <a:r>
              <a:rPr lang="en-US" dirty="0">
                <a:solidFill>
                  <a:srgbClr val="FFFF00"/>
                </a:solidFill>
              </a:rPr>
              <a:t>Office Visits</a:t>
            </a:r>
          </a:p>
        </p:txBody>
      </p:sp>
      <p:pic>
        <p:nvPicPr>
          <p:cNvPr id="7" name="Picture 6" descr="A screenshot of a website&#10;&#10;Description automatically generated">
            <a:extLst>
              <a:ext uri="{FF2B5EF4-FFF2-40B4-BE49-F238E27FC236}">
                <a16:creationId xmlns:a16="http://schemas.microsoft.com/office/drawing/2014/main" id="{17461BFF-6962-A6D0-3978-30916EAA4D01}"/>
              </a:ext>
            </a:extLst>
          </p:cNvPr>
          <p:cNvPicPr>
            <a:picLocks noChangeAspect="1"/>
          </p:cNvPicPr>
          <p:nvPr/>
        </p:nvPicPr>
        <p:blipFill>
          <a:blip r:embed="rId2"/>
          <a:stretch>
            <a:fillRect/>
          </a:stretch>
        </p:blipFill>
        <p:spPr>
          <a:xfrm>
            <a:off x="1792603" y="1325563"/>
            <a:ext cx="9538456" cy="5532437"/>
          </a:xfrm>
          <a:prstGeom prst="rect">
            <a:avLst/>
          </a:prstGeom>
        </p:spPr>
      </p:pic>
      <p:sp>
        <p:nvSpPr>
          <p:cNvPr id="8" name="Right Arrow 7">
            <a:extLst>
              <a:ext uri="{FF2B5EF4-FFF2-40B4-BE49-F238E27FC236}">
                <a16:creationId xmlns:a16="http://schemas.microsoft.com/office/drawing/2014/main" id="{9C1659B6-3012-0C18-18DA-0E031EE69EAD}"/>
              </a:ext>
            </a:extLst>
          </p:cNvPr>
          <p:cNvSpPr/>
          <p:nvPr/>
        </p:nvSpPr>
        <p:spPr>
          <a:xfrm>
            <a:off x="8679532" y="4945135"/>
            <a:ext cx="609820" cy="2350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88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49C9-AD45-96AE-26D5-B2D5D804B8BE}"/>
              </a:ext>
            </a:extLst>
          </p:cNvPr>
          <p:cNvSpPr>
            <a:spLocks noGrp="1"/>
          </p:cNvSpPr>
          <p:nvPr>
            <p:ph type="title"/>
          </p:nvPr>
        </p:nvSpPr>
        <p:spPr/>
        <p:txBody>
          <a:bodyPr/>
          <a:lstStyle/>
          <a:p>
            <a:r>
              <a:rPr lang="en-US" dirty="0">
                <a:solidFill>
                  <a:srgbClr val="FFFF00"/>
                </a:solidFill>
              </a:rPr>
              <a:t>The Key to Billing and Coding….</a:t>
            </a:r>
          </a:p>
        </p:txBody>
      </p:sp>
      <p:sp>
        <p:nvSpPr>
          <p:cNvPr id="3" name="Content Placeholder 2">
            <a:extLst>
              <a:ext uri="{FF2B5EF4-FFF2-40B4-BE49-F238E27FC236}">
                <a16:creationId xmlns:a16="http://schemas.microsoft.com/office/drawing/2014/main" id="{DE8B12A8-4D20-F973-F368-5F1E6F3CFA25}"/>
              </a:ext>
            </a:extLst>
          </p:cNvPr>
          <p:cNvSpPr>
            <a:spLocks noGrp="1"/>
          </p:cNvSpPr>
          <p:nvPr>
            <p:ph idx="1"/>
          </p:nvPr>
        </p:nvSpPr>
        <p:spPr/>
        <p:txBody>
          <a:bodyPr/>
          <a:lstStyle/>
          <a:p>
            <a:r>
              <a:rPr lang="en-US" dirty="0">
                <a:solidFill>
                  <a:srgbClr val="FFFF00"/>
                </a:solidFill>
              </a:rPr>
              <a:t>It is simply translating what we do in the exam room to appropriate diagnosis and office visit and procedure codes</a:t>
            </a:r>
          </a:p>
          <a:p>
            <a:r>
              <a:rPr lang="en-US" dirty="0">
                <a:solidFill>
                  <a:srgbClr val="FFFF00"/>
                </a:solidFill>
              </a:rPr>
              <a:t>Diagnosis codes should always be the most specific to the patients condition</a:t>
            </a:r>
          </a:p>
          <a:p>
            <a:r>
              <a:rPr lang="en-US" dirty="0">
                <a:solidFill>
                  <a:srgbClr val="FFFF00"/>
                </a:solidFill>
              </a:rPr>
              <a:t>Office visit and procedure codes should best represent what was performed at that visit</a:t>
            </a:r>
          </a:p>
          <a:p>
            <a:r>
              <a:rPr lang="en-US" dirty="0">
                <a:solidFill>
                  <a:srgbClr val="FFFF00"/>
                </a:solidFill>
              </a:rPr>
              <a:t>All office visits and procedure codes have certain documentation requirements</a:t>
            </a:r>
          </a:p>
        </p:txBody>
      </p:sp>
    </p:spTree>
    <p:extLst>
      <p:ext uri="{BB962C8B-B14F-4D97-AF65-F5344CB8AC3E}">
        <p14:creationId xmlns:p14="http://schemas.microsoft.com/office/powerpoint/2010/main" val="50946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0" y="0"/>
            <a:ext cx="10515600" cy="1325563"/>
          </a:xfrm>
        </p:spPr>
        <p:txBody>
          <a:bodyPr/>
          <a:lstStyle/>
          <a:p>
            <a:r>
              <a:rPr lang="en-US" dirty="0">
                <a:solidFill>
                  <a:srgbClr val="FFFF00"/>
                </a:solidFill>
              </a:rPr>
              <a:t>Office Visits</a:t>
            </a:r>
          </a:p>
        </p:txBody>
      </p:sp>
      <p:pic>
        <p:nvPicPr>
          <p:cNvPr id="7" name="Picture 6" descr="A screenshot of a computer&#10;&#10;Description automatically generated">
            <a:extLst>
              <a:ext uri="{FF2B5EF4-FFF2-40B4-BE49-F238E27FC236}">
                <a16:creationId xmlns:a16="http://schemas.microsoft.com/office/drawing/2014/main" id="{D225176E-2F40-7C66-FD0C-773030CA804E}"/>
              </a:ext>
            </a:extLst>
          </p:cNvPr>
          <p:cNvPicPr>
            <a:picLocks noChangeAspect="1"/>
          </p:cNvPicPr>
          <p:nvPr/>
        </p:nvPicPr>
        <p:blipFill>
          <a:blip r:embed="rId2"/>
          <a:stretch>
            <a:fillRect/>
          </a:stretch>
        </p:blipFill>
        <p:spPr>
          <a:xfrm>
            <a:off x="1266101" y="1234424"/>
            <a:ext cx="9659797" cy="5623576"/>
          </a:xfrm>
          <a:prstGeom prst="rect">
            <a:avLst/>
          </a:prstGeom>
        </p:spPr>
      </p:pic>
      <p:sp>
        <p:nvSpPr>
          <p:cNvPr id="8" name="Right Arrow 7">
            <a:extLst>
              <a:ext uri="{FF2B5EF4-FFF2-40B4-BE49-F238E27FC236}">
                <a16:creationId xmlns:a16="http://schemas.microsoft.com/office/drawing/2014/main" id="{0F15A416-7547-7E05-7DBD-5FD68D183568}"/>
              </a:ext>
            </a:extLst>
          </p:cNvPr>
          <p:cNvSpPr/>
          <p:nvPr/>
        </p:nvSpPr>
        <p:spPr>
          <a:xfrm>
            <a:off x="1468504" y="6050870"/>
            <a:ext cx="609820" cy="2350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0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0" y="0"/>
            <a:ext cx="10515600" cy="1325563"/>
          </a:xfrm>
        </p:spPr>
        <p:txBody>
          <a:bodyPr/>
          <a:lstStyle/>
          <a:p>
            <a:r>
              <a:rPr lang="en-US" dirty="0">
                <a:solidFill>
                  <a:srgbClr val="FFFF00"/>
                </a:solidFill>
              </a:rPr>
              <a:t>Office Visits</a:t>
            </a:r>
          </a:p>
        </p:txBody>
      </p:sp>
      <p:pic>
        <p:nvPicPr>
          <p:cNvPr id="7" name="Picture 6" descr="A screenshot of a website&#10;&#10;Description automatically generated">
            <a:extLst>
              <a:ext uri="{FF2B5EF4-FFF2-40B4-BE49-F238E27FC236}">
                <a16:creationId xmlns:a16="http://schemas.microsoft.com/office/drawing/2014/main" id="{198F5529-BB71-59C3-A75B-A89AAAF5FA7A}"/>
              </a:ext>
            </a:extLst>
          </p:cNvPr>
          <p:cNvPicPr>
            <a:picLocks noChangeAspect="1"/>
          </p:cNvPicPr>
          <p:nvPr/>
        </p:nvPicPr>
        <p:blipFill>
          <a:blip r:embed="rId2"/>
          <a:stretch>
            <a:fillRect/>
          </a:stretch>
        </p:blipFill>
        <p:spPr>
          <a:xfrm>
            <a:off x="810228" y="1062176"/>
            <a:ext cx="10815962" cy="5616417"/>
          </a:xfrm>
          <a:prstGeom prst="rect">
            <a:avLst/>
          </a:prstGeom>
        </p:spPr>
      </p:pic>
      <p:sp>
        <p:nvSpPr>
          <p:cNvPr id="8" name="Right Arrow 7">
            <a:extLst>
              <a:ext uri="{FF2B5EF4-FFF2-40B4-BE49-F238E27FC236}">
                <a16:creationId xmlns:a16="http://schemas.microsoft.com/office/drawing/2014/main" id="{49E7D90F-2047-718D-F731-95B8C60BD25A}"/>
              </a:ext>
            </a:extLst>
          </p:cNvPr>
          <p:cNvSpPr/>
          <p:nvPr/>
        </p:nvSpPr>
        <p:spPr>
          <a:xfrm rot="11583999">
            <a:off x="4211703" y="3180348"/>
            <a:ext cx="609820" cy="2350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838200" y="2390694"/>
            <a:ext cx="10515600" cy="1325563"/>
          </a:xfrm>
        </p:spPr>
        <p:txBody>
          <a:bodyPr>
            <a:normAutofit/>
          </a:bodyPr>
          <a:lstStyle/>
          <a:p>
            <a:r>
              <a:rPr lang="en-US" sz="6600" dirty="0">
                <a:solidFill>
                  <a:srgbClr val="FFFF00"/>
                </a:solidFill>
              </a:rPr>
              <a:t>https://</a:t>
            </a:r>
            <a:r>
              <a:rPr lang="en-US" sz="6600" dirty="0" err="1">
                <a:solidFill>
                  <a:srgbClr val="FFFF00"/>
                </a:solidFill>
              </a:rPr>
              <a:t>aoa.codingtoday.com</a:t>
            </a:r>
            <a:r>
              <a:rPr lang="en-US" sz="6600" dirty="0">
                <a:solidFill>
                  <a:srgbClr val="FFFF00"/>
                </a:solidFill>
              </a:rPr>
              <a:t>/</a:t>
            </a:r>
          </a:p>
        </p:txBody>
      </p:sp>
    </p:spTree>
    <p:extLst>
      <p:ext uri="{BB962C8B-B14F-4D97-AF65-F5344CB8AC3E}">
        <p14:creationId xmlns:p14="http://schemas.microsoft.com/office/powerpoint/2010/main" val="2922922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29B37-8B05-CA32-3ACB-9BA6E12E74EE}"/>
              </a:ext>
            </a:extLst>
          </p:cNvPr>
          <p:cNvSpPr>
            <a:spLocks noGrp="1"/>
          </p:cNvSpPr>
          <p:nvPr>
            <p:ph idx="1"/>
          </p:nvPr>
        </p:nvSpPr>
        <p:spPr>
          <a:xfrm>
            <a:off x="87086" y="1825625"/>
            <a:ext cx="12104914" cy="4351338"/>
          </a:xfrm>
        </p:spPr>
        <p:txBody>
          <a:bodyPr/>
          <a:lstStyle/>
          <a:p>
            <a:pPr marL="0" marR="0" indent="0" algn="ctr">
              <a:spcBef>
                <a:spcPts val="0"/>
              </a:spcBef>
              <a:spcAft>
                <a:spcPts val="0"/>
              </a:spcAft>
              <a:buNone/>
            </a:pPr>
            <a:r>
              <a:rPr lang="en-US" sz="4400" kern="100" dirty="0">
                <a:effectLst/>
                <a:latin typeface="Aptos" panose="020B0004020202020204" pitchFamily="34" charset="0"/>
                <a:ea typeface="Aptos" panose="020B0004020202020204" pitchFamily="34" charset="0"/>
                <a:cs typeface="Times New Roman" panose="02020603050405020304" pitchFamily="18" charset="0"/>
              </a:rPr>
              <a:t>Billing and coding ICD look up</a:t>
            </a:r>
          </a:p>
          <a:p>
            <a:pPr marL="0" marR="0" indent="0" algn="ctr">
              <a:spcBef>
                <a:spcPts val="0"/>
              </a:spcBef>
              <a:spcAft>
                <a:spcPts val="0"/>
              </a:spcAft>
              <a:buNone/>
            </a:pPr>
            <a:endParaRPr lang="en-US" sz="4400" kern="100" dirty="0">
              <a:latin typeface="Aptos" panose="020B0004020202020204" pitchFamily="34" charset="0"/>
              <a:ea typeface="Aptos" panose="020B0004020202020204" pitchFamily="34" charset="0"/>
              <a:cs typeface="Times New Roman" panose="02020603050405020304" pitchFamily="18" charset="0"/>
              <a:hlinkClick r:id="rId2"/>
            </a:endParaRPr>
          </a:p>
          <a:p>
            <a:pPr marL="0" marR="0" indent="0" algn="ctr">
              <a:spcBef>
                <a:spcPts val="0"/>
              </a:spcBef>
              <a:spcAft>
                <a:spcPts val="0"/>
              </a:spcAft>
              <a:buNone/>
            </a:pPr>
            <a:r>
              <a:rPr lang="en-US" sz="3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https://www.cms.gov/medicare-coverage-database/search.aspx#</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278479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10F7-8A93-A22B-E147-B38F28CFEC13}"/>
              </a:ext>
            </a:extLst>
          </p:cNvPr>
          <p:cNvSpPr>
            <a:spLocks noGrp="1"/>
          </p:cNvSpPr>
          <p:nvPr>
            <p:ph type="title"/>
          </p:nvPr>
        </p:nvSpPr>
        <p:spPr/>
        <p:txBody>
          <a:bodyPr/>
          <a:lstStyle/>
          <a:p>
            <a:endParaRPr lang="en-US"/>
          </a:p>
        </p:txBody>
      </p:sp>
      <p:pic>
        <p:nvPicPr>
          <p:cNvPr id="4" name="cpt look up 1">
            <a:hlinkClick r:id="" action="ppaction://media"/>
            <a:extLst>
              <a:ext uri="{FF2B5EF4-FFF2-40B4-BE49-F238E27FC236}">
                <a16:creationId xmlns:a16="http://schemas.microsoft.com/office/drawing/2014/main" id="{F4A21BDF-9BC8-D8C5-ABCD-8C77DB2A0F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138" y="0"/>
            <a:ext cx="10972800" cy="6858000"/>
          </a:xfrm>
          <a:prstGeom prst="rect">
            <a:avLst/>
          </a:prstGeom>
        </p:spPr>
      </p:pic>
    </p:spTree>
    <p:extLst>
      <p:ext uri="{BB962C8B-B14F-4D97-AF65-F5344CB8AC3E}">
        <p14:creationId xmlns:p14="http://schemas.microsoft.com/office/powerpoint/2010/main" val="338243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E51E-6FA2-884F-AF4A-1620E00AE68C}"/>
              </a:ext>
            </a:extLst>
          </p:cNvPr>
          <p:cNvSpPr>
            <a:spLocks noGrp="1"/>
          </p:cNvSpPr>
          <p:nvPr>
            <p:ph type="title"/>
          </p:nvPr>
        </p:nvSpPr>
        <p:spPr/>
        <p:txBody>
          <a:bodyPr/>
          <a:lstStyle/>
          <a:p>
            <a:endParaRPr lang="en-US"/>
          </a:p>
        </p:txBody>
      </p:sp>
      <p:pic>
        <p:nvPicPr>
          <p:cNvPr id="4" name="cpt look up">
            <a:hlinkClick r:id="" action="ppaction://media"/>
            <a:extLst>
              <a:ext uri="{FF2B5EF4-FFF2-40B4-BE49-F238E27FC236}">
                <a16:creationId xmlns:a16="http://schemas.microsoft.com/office/drawing/2014/main" id="{2CAD8BFA-79A7-6F7C-869F-8F5B0505D4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0"/>
            <a:ext cx="10972800" cy="6858000"/>
          </a:xfrm>
          <a:prstGeom prst="rect">
            <a:avLst/>
          </a:prstGeom>
        </p:spPr>
      </p:pic>
    </p:spTree>
    <p:extLst>
      <p:ext uri="{BB962C8B-B14F-4D97-AF65-F5344CB8AC3E}">
        <p14:creationId xmlns:p14="http://schemas.microsoft.com/office/powerpoint/2010/main" val="6462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ized medical record&#10;&#10;Description automatically generated">
            <a:extLst>
              <a:ext uri="{FF2B5EF4-FFF2-40B4-BE49-F238E27FC236}">
                <a16:creationId xmlns:a16="http://schemas.microsoft.com/office/drawing/2014/main" id="{C86C9635-762E-1AD4-9305-60E766CB201A}"/>
              </a:ext>
            </a:extLst>
          </p:cNvPr>
          <p:cNvPicPr>
            <a:picLocks noChangeAspect="1"/>
          </p:cNvPicPr>
          <p:nvPr/>
        </p:nvPicPr>
        <p:blipFill>
          <a:blip r:embed="rId2"/>
          <a:stretch>
            <a:fillRect/>
          </a:stretch>
        </p:blipFill>
        <p:spPr>
          <a:xfrm>
            <a:off x="0" y="118860"/>
            <a:ext cx="12192000" cy="6620276"/>
          </a:xfrm>
          <a:prstGeom prst="rect">
            <a:avLst/>
          </a:prstGeom>
        </p:spPr>
      </p:pic>
    </p:spTree>
    <p:extLst>
      <p:ext uri="{BB962C8B-B14F-4D97-AF65-F5344CB8AC3E}">
        <p14:creationId xmlns:p14="http://schemas.microsoft.com/office/powerpoint/2010/main" val="16404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0" y="0"/>
            <a:ext cx="10515600" cy="1325563"/>
          </a:xfrm>
        </p:spPr>
        <p:txBody>
          <a:bodyPr/>
          <a:lstStyle/>
          <a:p>
            <a:r>
              <a:rPr lang="en-US" dirty="0">
                <a:solidFill>
                  <a:srgbClr val="FFFF00"/>
                </a:solidFill>
              </a:rPr>
              <a:t>CPT 92004</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226916"/>
            <a:ext cx="10515600" cy="5544274"/>
          </a:xfrm>
        </p:spPr>
        <p:txBody>
          <a:bodyPr>
            <a:normAutofit lnSpcReduction="10000"/>
          </a:bodyPr>
          <a:lstStyle/>
          <a:p>
            <a:r>
              <a:rPr lang="en-US" sz="3000" b="1" i="1" u="sng" dirty="0">
                <a:solidFill>
                  <a:srgbClr val="FFFF00"/>
                </a:solidFill>
                <a:effectLst/>
                <a:latin typeface="Verdana" panose="020B0604030504040204" pitchFamily="34" charset="0"/>
              </a:rPr>
              <a:t>Ophthalmological services</a:t>
            </a:r>
            <a:r>
              <a:rPr lang="en-US" b="0" i="0" dirty="0">
                <a:solidFill>
                  <a:srgbClr val="FFFF00"/>
                </a:solidFill>
                <a:effectLst/>
                <a:latin typeface="Verdana" panose="020B0604030504040204" pitchFamily="34" charset="0"/>
              </a:rPr>
              <a:t>: medical examination and evaluation with initiation of diagnostic and treatment program; </a:t>
            </a:r>
            <a:r>
              <a:rPr lang="en-US" sz="3000" b="1" i="1" u="sng" dirty="0">
                <a:solidFill>
                  <a:srgbClr val="FFFF00"/>
                </a:solidFill>
                <a:effectLst/>
                <a:latin typeface="Verdana" panose="020B0604030504040204" pitchFamily="34" charset="0"/>
              </a:rPr>
              <a:t>comprehensive</a:t>
            </a:r>
            <a:r>
              <a:rPr lang="en-US" b="0" i="0" dirty="0">
                <a:solidFill>
                  <a:srgbClr val="FFFF00"/>
                </a:solidFill>
                <a:effectLst/>
                <a:latin typeface="Verdana" panose="020B0604030504040204" pitchFamily="34" charset="0"/>
              </a:rPr>
              <a:t>, new patient, 1 or more visits</a:t>
            </a:r>
          </a:p>
          <a:p>
            <a:r>
              <a:rPr lang="en-US" b="1" i="1" dirty="0">
                <a:solidFill>
                  <a:srgbClr val="FFFF00"/>
                </a:solidFill>
                <a:effectLst/>
                <a:latin typeface="Verdana" panose="020B0604030504040204" pitchFamily="34" charset="0"/>
              </a:rPr>
              <a:t>Comprehensive ophthalmological services</a:t>
            </a:r>
            <a:r>
              <a:rPr lang="en-US" b="0" i="0" dirty="0">
                <a:solidFill>
                  <a:srgbClr val="FFFF00"/>
                </a:solidFill>
                <a:effectLst/>
                <a:latin typeface="Verdana" panose="020B0604030504040204" pitchFamily="34" charset="0"/>
              </a:rPr>
              <a:t> describes a general evaluation of the complete visual system. The comprehensive services constitute a single service entity but need not be performed at one session. The service includes history, general medical observation, external and ophthalmoscopic examinations, gross visual fields and basic sensorimotor examination. It often includes, as indicated: </a:t>
            </a:r>
            <a:r>
              <a:rPr lang="en-US" b="0" i="0" dirty="0" err="1">
                <a:solidFill>
                  <a:srgbClr val="FFFF00"/>
                </a:solidFill>
                <a:effectLst/>
                <a:latin typeface="Verdana" panose="020B0604030504040204" pitchFamily="34" charset="0"/>
              </a:rPr>
              <a:t>biomicroscopy</a:t>
            </a:r>
            <a:r>
              <a:rPr lang="en-US" b="0" i="0" dirty="0">
                <a:solidFill>
                  <a:srgbClr val="FFFF00"/>
                </a:solidFill>
                <a:effectLst/>
                <a:latin typeface="Verdana" panose="020B0604030504040204" pitchFamily="34" charset="0"/>
              </a:rPr>
              <a:t>, examination with cycloplegia or mydriasis and tonometry. </a:t>
            </a:r>
            <a:r>
              <a:rPr lang="en-US" b="1" i="1" u="sng" dirty="0">
                <a:solidFill>
                  <a:srgbClr val="FFFF00"/>
                </a:solidFill>
                <a:effectLst/>
                <a:latin typeface="Verdana" panose="020B0604030504040204" pitchFamily="34" charset="0"/>
              </a:rPr>
              <a:t>It always includes initiation of diagnostic and treatment programs.</a:t>
            </a:r>
            <a:endParaRPr lang="en-US" b="1" i="1" u="sng" dirty="0">
              <a:solidFill>
                <a:srgbClr val="FFFF00"/>
              </a:solidFill>
            </a:endParaRPr>
          </a:p>
        </p:txBody>
      </p:sp>
    </p:spTree>
    <p:extLst>
      <p:ext uri="{BB962C8B-B14F-4D97-AF65-F5344CB8AC3E}">
        <p14:creationId xmlns:p14="http://schemas.microsoft.com/office/powerpoint/2010/main" val="260012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Intermediate and comprehensive ophthalmological services constitute integrated services in which medical decision making cannot be separated from the examining techniques used. Itemization of service components, such as slit lamp examination, keratometry, routine ophthalmoscopy, retinoscopy, tonometry, or motor evaluation is not applicable.</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FF00"/>
                </a:solidFill>
              </a:rPr>
              <a:t>CPT 92004</a:t>
            </a:r>
            <a:endParaRPr lang="en-US" dirty="0">
              <a:solidFill>
                <a:srgbClr val="FFFF00"/>
              </a:solidFill>
            </a:endParaRPr>
          </a:p>
        </p:txBody>
      </p:sp>
    </p:spTree>
    <p:extLst>
      <p:ext uri="{BB962C8B-B14F-4D97-AF65-F5344CB8AC3E}">
        <p14:creationId xmlns:p14="http://schemas.microsoft.com/office/powerpoint/2010/main" val="361692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Ophthalmological services: medical examination and evaluation, with initiation or continuation of diagnostic and treatment program; comprehensive, established patient, 1 or more visits</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92014</a:t>
            </a:r>
          </a:p>
        </p:txBody>
      </p:sp>
    </p:spTree>
    <p:extLst>
      <p:ext uri="{BB962C8B-B14F-4D97-AF65-F5344CB8AC3E}">
        <p14:creationId xmlns:p14="http://schemas.microsoft.com/office/powerpoint/2010/main" val="392336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49C9-AD45-96AE-26D5-B2D5D804B8BE}"/>
              </a:ext>
            </a:extLst>
          </p:cNvPr>
          <p:cNvSpPr>
            <a:spLocks noGrp="1"/>
          </p:cNvSpPr>
          <p:nvPr>
            <p:ph type="title"/>
          </p:nvPr>
        </p:nvSpPr>
        <p:spPr/>
        <p:txBody>
          <a:bodyPr>
            <a:normAutofit/>
          </a:bodyPr>
          <a:lstStyle/>
          <a:p>
            <a:r>
              <a:rPr lang="en-US" sz="5400" dirty="0">
                <a:solidFill>
                  <a:srgbClr val="FFFF00"/>
                </a:solidFill>
              </a:rPr>
              <a:t>ICD and CPT</a:t>
            </a:r>
          </a:p>
        </p:txBody>
      </p:sp>
      <p:sp>
        <p:nvSpPr>
          <p:cNvPr id="3" name="Content Placeholder 2">
            <a:extLst>
              <a:ext uri="{FF2B5EF4-FFF2-40B4-BE49-F238E27FC236}">
                <a16:creationId xmlns:a16="http://schemas.microsoft.com/office/drawing/2014/main" id="{DE8B12A8-4D20-F973-F368-5F1E6F3CFA25}"/>
              </a:ext>
            </a:extLst>
          </p:cNvPr>
          <p:cNvSpPr>
            <a:spLocks noGrp="1"/>
          </p:cNvSpPr>
          <p:nvPr>
            <p:ph idx="1"/>
          </p:nvPr>
        </p:nvSpPr>
        <p:spPr>
          <a:xfrm>
            <a:off x="838200" y="2222667"/>
            <a:ext cx="10515600" cy="2926849"/>
          </a:xfrm>
        </p:spPr>
        <p:txBody>
          <a:bodyPr>
            <a:normAutofit/>
          </a:bodyPr>
          <a:lstStyle/>
          <a:p>
            <a:r>
              <a:rPr lang="en-US" sz="3600" dirty="0">
                <a:solidFill>
                  <a:srgbClr val="FFFF00"/>
                </a:solidFill>
              </a:rPr>
              <a:t>ICD-10-CM: International classification of diseases, 10</a:t>
            </a:r>
            <a:r>
              <a:rPr lang="en-US" sz="3600" baseline="30000" dirty="0">
                <a:solidFill>
                  <a:srgbClr val="FFFF00"/>
                </a:solidFill>
              </a:rPr>
              <a:t>th</a:t>
            </a:r>
            <a:r>
              <a:rPr lang="en-US" sz="3600" dirty="0">
                <a:solidFill>
                  <a:srgbClr val="FFFF00"/>
                </a:solidFill>
              </a:rPr>
              <a:t> revision, clinical modification</a:t>
            </a:r>
          </a:p>
          <a:p>
            <a:r>
              <a:rPr lang="en-US" sz="3600" dirty="0">
                <a:solidFill>
                  <a:srgbClr val="FFFF00"/>
                </a:solidFill>
              </a:rPr>
              <a:t>CPT: Current procedural terminology</a:t>
            </a:r>
          </a:p>
        </p:txBody>
      </p:sp>
    </p:spTree>
    <p:extLst>
      <p:ext uri="{BB962C8B-B14F-4D97-AF65-F5344CB8AC3E}">
        <p14:creationId xmlns:p14="http://schemas.microsoft.com/office/powerpoint/2010/main" val="3230567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normAutofit lnSpcReduction="10000"/>
          </a:bodyPr>
          <a:lstStyle/>
          <a:p>
            <a:r>
              <a:rPr lang="en-US" b="1" i="1" u="sng" dirty="0">
                <a:solidFill>
                  <a:srgbClr val="FFFF00"/>
                </a:solidFill>
                <a:effectLst/>
                <a:latin typeface="Verdana" panose="020B0604030504040204" pitchFamily="34" charset="0"/>
              </a:rPr>
              <a:t>Ophthalmological services</a:t>
            </a:r>
            <a:r>
              <a:rPr lang="en-US" b="0" i="0" dirty="0">
                <a:solidFill>
                  <a:srgbClr val="FFFF00"/>
                </a:solidFill>
                <a:effectLst/>
                <a:latin typeface="Verdana" panose="020B0604030504040204" pitchFamily="34" charset="0"/>
              </a:rPr>
              <a:t>: medical examination and evaluation with initiation of diagnostic and treatment program; </a:t>
            </a:r>
            <a:r>
              <a:rPr lang="en-US" b="1" i="1" u="sng" dirty="0">
                <a:solidFill>
                  <a:srgbClr val="FFFF00"/>
                </a:solidFill>
                <a:effectLst/>
                <a:latin typeface="Verdana" panose="020B0604030504040204" pitchFamily="34" charset="0"/>
              </a:rPr>
              <a:t>intermediate</a:t>
            </a:r>
            <a:r>
              <a:rPr lang="en-US" b="0" i="0" dirty="0">
                <a:solidFill>
                  <a:srgbClr val="FFFF00"/>
                </a:solidFill>
                <a:effectLst/>
                <a:latin typeface="Verdana" panose="020B0604030504040204" pitchFamily="34" charset="0"/>
              </a:rPr>
              <a:t>, new patient</a:t>
            </a:r>
          </a:p>
          <a:p>
            <a:r>
              <a:rPr lang="en-US" b="1" i="1" dirty="0">
                <a:solidFill>
                  <a:srgbClr val="FFFF00"/>
                </a:solidFill>
                <a:effectLst/>
                <a:latin typeface="Verdana" panose="020B0604030504040204" pitchFamily="34" charset="0"/>
              </a:rPr>
              <a:t>Intermediate ophthalmological services</a:t>
            </a:r>
            <a:r>
              <a:rPr lang="en-US" b="0" i="0" dirty="0">
                <a:solidFill>
                  <a:srgbClr val="FFFF00"/>
                </a:solidFill>
                <a:effectLst/>
                <a:latin typeface="Verdana" panose="020B0604030504040204" pitchFamily="34" charset="0"/>
              </a:rPr>
              <a:t> describes an evaluation of a new or existing condition complicated with a new diagnostic or management problem not necessarily relating to the primary diagnosis, including history, general medical observation, external ocular and adnexal examination and other diagnostic procedures as indicated; may include the use of mydriasis for ophthalmoscopy.</a:t>
            </a:r>
            <a:br>
              <a:rPr lang="en-US" dirty="0"/>
            </a:b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92002</a:t>
            </a:r>
          </a:p>
        </p:txBody>
      </p:sp>
    </p:spTree>
    <p:extLst>
      <p:ext uri="{BB962C8B-B14F-4D97-AF65-F5344CB8AC3E}">
        <p14:creationId xmlns:p14="http://schemas.microsoft.com/office/powerpoint/2010/main" val="424541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226916"/>
            <a:ext cx="10515600" cy="5370654"/>
          </a:xfrm>
        </p:spPr>
        <p:txBody>
          <a:bodyPr>
            <a:normAutofit fontScale="92500" lnSpcReduction="10000"/>
          </a:bodyPr>
          <a:lstStyle/>
          <a:p>
            <a:r>
              <a:rPr lang="en-US" b="0" i="0" dirty="0">
                <a:solidFill>
                  <a:srgbClr val="FFFF00"/>
                </a:solidFill>
                <a:effectLst/>
                <a:latin typeface="Verdana" panose="020B0604030504040204" pitchFamily="34" charset="0"/>
              </a:rPr>
              <a:t>Ophthalmological services: medical examination and evaluation, with initiation or continuation of diagnostic and treatment program; intermediate, established patient</a:t>
            </a:r>
          </a:p>
          <a:p>
            <a:r>
              <a:rPr lang="en-US" b="1" i="1" dirty="0">
                <a:solidFill>
                  <a:srgbClr val="FFFF00"/>
                </a:solidFill>
                <a:effectLst/>
                <a:latin typeface="Verdana" panose="020B0604030504040204" pitchFamily="34" charset="0"/>
              </a:rPr>
              <a:t>Special ophthalmological services</a:t>
            </a:r>
            <a:r>
              <a:rPr lang="en-US" b="0" i="0" dirty="0">
                <a:solidFill>
                  <a:srgbClr val="FFFF00"/>
                </a:solidFill>
                <a:effectLst/>
                <a:latin typeface="Verdana" panose="020B0604030504040204" pitchFamily="34" charset="0"/>
              </a:rPr>
              <a:t> describes services in which a special evaluation of part of the visual system is made, which goes beyond the services included under general ophthalmological services, or in which special treatment is given. Special ophthalmological services may be reported in addition to the general ophthalmological services or evaluation and management services.</a:t>
            </a:r>
            <a:br>
              <a:rPr lang="en-US" dirty="0">
                <a:solidFill>
                  <a:srgbClr val="FFFF00"/>
                </a:solidFill>
              </a:rPr>
            </a:br>
            <a:br>
              <a:rPr lang="en-US" dirty="0">
                <a:solidFill>
                  <a:srgbClr val="FFFF00"/>
                </a:solidFill>
              </a:rPr>
            </a:br>
            <a:r>
              <a:rPr lang="en-US" b="0" i="0" dirty="0">
                <a:solidFill>
                  <a:srgbClr val="FFFF00"/>
                </a:solidFill>
                <a:effectLst/>
                <a:latin typeface="Verdana" panose="020B0604030504040204" pitchFamily="34" charset="0"/>
              </a:rPr>
              <a:t>Fluorescein angioscopy, quantitative visual field examination, refraction or extended color vision examination (such as Nagel's anomaloscope) should be separately reported.</a:t>
            </a:r>
            <a:br>
              <a:rPr lang="en-US" dirty="0"/>
            </a:b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Important to know…</a:t>
            </a:r>
          </a:p>
        </p:txBody>
      </p:sp>
    </p:spTree>
    <p:extLst>
      <p:ext uri="{BB962C8B-B14F-4D97-AF65-F5344CB8AC3E}">
        <p14:creationId xmlns:p14="http://schemas.microsoft.com/office/powerpoint/2010/main" val="3857975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Determination of refractive state</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92015</a:t>
            </a:r>
          </a:p>
        </p:txBody>
      </p:sp>
    </p:spTree>
    <p:extLst>
      <p:ext uri="{BB962C8B-B14F-4D97-AF65-F5344CB8AC3E}">
        <p14:creationId xmlns:p14="http://schemas.microsoft.com/office/powerpoint/2010/main" val="3683336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Ophthalmic ultrasound, diagnostic; corneal pachymetry, unilateral or bilateral (determination of corneal thickness)</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76514</a:t>
            </a:r>
          </a:p>
        </p:txBody>
      </p:sp>
    </p:spTree>
    <p:extLst>
      <p:ext uri="{BB962C8B-B14F-4D97-AF65-F5344CB8AC3E}">
        <p14:creationId xmlns:p14="http://schemas.microsoft.com/office/powerpoint/2010/main" val="503608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2439235"/>
            <a:ext cx="10515600" cy="3155449"/>
          </a:xfrm>
        </p:spPr>
        <p:txBody>
          <a:bodyPr/>
          <a:lstStyle/>
          <a:p>
            <a:r>
              <a:rPr lang="en-US" b="0" i="0" dirty="0" err="1">
                <a:solidFill>
                  <a:srgbClr val="FFFF00"/>
                </a:solidFill>
                <a:effectLst/>
                <a:latin typeface="Verdana" panose="020B0604030504040204" pitchFamily="34" charset="0"/>
              </a:rPr>
              <a:t>Gonioscopic</a:t>
            </a:r>
            <a:r>
              <a:rPr lang="en-US" b="0" i="0" dirty="0">
                <a:solidFill>
                  <a:srgbClr val="FFFF00"/>
                </a:solidFill>
                <a:effectLst/>
                <a:latin typeface="Verdana" panose="020B0604030504040204" pitchFamily="34" charset="0"/>
              </a:rPr>
              <a:t> exam to diagnose injury or disease in the anterior chamber of the eye, performed under local anesthetic due to necessity of placing specialized lens directly on the eye to obtain a clear image.</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92020</a:t>
            </a:r>
          </a:p>
        </p:txBody>
      </p:sp>
    </p:spTree>
    <p:extLst>
      <p:ext uri="{BB962C8B-B14F-4D97-AF65-F5344CB8AC3E}">
        <p14:creationId xmlns:p14="http://schemas.microsoft.com/office/powerpoint/2010/main" val="753743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Scanning computerized ophthalmic diagnostic imaging, anterior segment, with interpretation and report, unilateral or bilateral</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92132</a:t>
            </a:r>
          </a:p>
        </p:txBody>
      </p:sp>
    </p:spTree>
    <p:extLst>
      <p:ext uri="{BB962C8B-B14F-4D97-AF65-F5344CB8AC3E}">
        <p14:creationId xmlns:p14="http://schemas.microsoft.com/office/powerpoint/2010/main" val="221819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Scanning computerized ophthalmic diagnostic imaging, posterior segment, with interpretation and report, unilateral or bilateral; optic nerve</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92133</a:t>
            </a:r>
          </a:p>
        </p:txBody>
      </p:sp>
    </p:spTree>
    <p:extLst>
      <p:ext uri="{BB962C8B-B14F-4D97-AF65-F5344CB8AC3E}">
        <p14:creationId xmlns:p14="http://schemas.microsoft.com/office/powerpoint/2010/main" val="1554052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Scanning computerized ophthalmic diagnostic imaging, posterior segment, with interpretation and report, unilateral or bilateral; retina</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92134</a:t>
            </a:r>
          </a:p>
        </p:txBody>
      </p:sp>
    </p:spTree>
    <p:extLst>
      <p:ext uri="{BB962C8B-B14F-4D97-AF65-F5344CB8AC3E}">
        <p14:creationId xmlns:p14="http://schemas.microsoft.com/office/powerpoint/2010/main" val="239671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66EA-488C-2FA3-B734-17AA187D2ACA}"/>
              </a:ext>
            </a:extLst>
          </p:cNvPr>
          <p:cNvSpPr>
            <a:spLocks noGrp="1"/>
          </p:cNvSpPr>
          <p:nvPr>
            <p:ph type="title"/>
          </p:nvPr>
        </p:nvSpPr>
        <p:spPr/>
        <p:txBody>
          <a:bodyPr/>
          <a:lstStyle/>
          <a:p>
            <a:r>
              <a:rPr lang="en-US" dirty="0">
                <a:solidFill>
                  <a:srgbClr val="FFFF00"/>
                </a:solidFill>
              </a:rPr>
              <a:t>92137</a:t>
            </a:r>
          </a:p>
        </p:txBody>
      </p:sp>
      <p:sp>
        <p:nvSpPr>
          <p:cNvPr id="3" name="Content Placeholder 2">
            <a:extLst>
              <a:ext uri="{FF2B5EF4-FFF2-40B4-BE49-F238E27FC236}">
                <a16:creationId xmlns:a16="http://schemas.microsoft.com/office/drawing/2014/main" id="{25A93F76-7C47-7AF0-E993-05D0DC5A5B20}"/>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Computerized ophthalmic diagnostic imaging (</a:t>
            </a:r>
            <a:r>
              <a:rPr lang="en-US" b="0" i="0" dirty="0" err="1">
                <a:solidFill>
                  <a:srgbClr val="FFFF00"/>
                </a:solidFill>
                <a:effectLst/>
                <a:latin typeface="Verdana" panose="020B0604030504040204" pitchFamily="34" charset="0"/>
              </a:rPr>
              <a:t>eg</a:t>
            </a:r>
            <a:r>
              <a:rPr lang="en-US" b="0" i="0" dirty="0">
                <a:solidFill>
                  <a:srgbClr val="FFFF00"/>
                </a:solidFill>
                <a:effectLst/>
                <a:latin typeface="Verdana" panose="020B0604030504040204" pitchFamily="34" charset="0"/>
              </a:rPr>
              <a:t>, optical coherence tomography [OCT]), posterior segment, with interpretation and report, unilateral or bilateral; retina, including OCT angiography</a:t>
            </a:r>
            <a:endParaRPr lang="en-US" dirty="0">
              <a:solidFill>
                <a:srgbClr val="FFFF00"/>
              </a:solidFill>
            </a:endParaRPr>
          </a:p>
        </p:txBody>
      </p:sp>
    </p:spTree>
    <p:extLst>
      <p:ext uri="{BB962C8B-B14F-4D97-AF65-F5344CB8AC3E}">
        <p14:creationId xmlns:p14="http://schemas.microsoft.com/office/powerpoint/2010/main" val="482494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Fundus photography with interpretation and report</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92250</a:t>
            </a:r>
          </a:p>
        </p:txBody>
      </p:sp>
    </p:spTree>
    <p:extLst>
      <p:ext uri="{BB962C8B-B14F-4D97-AF65-F5344CB8AC3E}">
        <p14:creationId xmlns:p14="http://schemas.microsoft.com/office/powerpoint/2010/main" val="413891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477963"/>
            <a:ext cx="10515600" cy="5014912"/>
          </a:xfrm>
        </p:spPr>
        <p:txBody>
          <a:bodyPr>
            <a:normAutofit lnSpcReduction="10000"/>
          </a:bodyPr>
          <a:lstStyle/>
          <a:p>
            <a:r>
              <a:rPr lang="en-US" dirty="0">
                <a:solidFill>
                  <a:srgbClr val="FFFF00"/>
                </a:solidFill>
                <a:latin typeface="Verdana" panose="020B0604030504040204" pitchFamily="34" charset="0"/>
                <a:ea typeface="Verdana" panose="020B0604030504040204" pitchFamily="34" charset="0"/>
                <a:cs typeface="Verdana" panose="020B0604030504040204" pitchFamily="34" charset="0"/>
              </a:rPr>
              <a:t>New versus established</a:t>
            </a:r>
          </a:p>
          <a:p>
            <a:r>
              <a:rPr lang="en-US" b="0" i="0" dirty="0">
                <a:solidFill>
                  <a:srgbClr val="FFFF00"/>
                </a:solidFill>
                <a:effectLst/>
                <a:highlight>
                  <a:srgbClr val="000000"/>
                </a:highlight>
                <a:latin typeface="Verdana" panose="020B0604030504040204" pitchFamily="34" charset="0"/>
              </a:rPr>
              <a:t>A new patient is one who has not received any professional services from the physician or other qualified health care professional or another physician or other qualified health care professional of the exact same specialty and subspecialty who belongs to the same group practice, within the past three years</a:t>
            </a:r>
          </a:p>
          <a:p>
            <a:r>
              <a:rPr lang="en-US" b="0" i="0" dirty="0">
                <a:solidFill>
                  <a:srgbClr val="FFFF00"/>
                </a:solidFill>
                <a:effectLst/>
                <a:highlight>
                  <a:srgbClr val="000000"/>
                </a:highlight>
                <a:latin typeface="Verdana" panose="020B0604030504040204" pitchFamily="34" charset="0"/>
              </a:rPr>
              <a:t>An established patient is one who has received professional services from the physician or other qualified health care professional or another physician or other qualified health care professional of the exact same specialty and subspecialty who belongs to the same group practice, within the past three years.</a:t>
            </a:r>
            <a:endParaRPr lang="en-US" dirty="0">
              <a:solidFill>
                <a:srgbClr val="FFFF00"/>
              </a:solidFill>
              <a:highlight>
                <a:srgbClr val="000000"/>
              </a:highlight>
            </a:endParaRPr>
          </a:p>
        </p:txBody>
      </p:sp>
      <p:sp>
        <p:nvSpPr>
          <p:cNvPr id="5" name="TextBox 4">
            <a:extLst>
              <a:ext uri="{FF2B5EF4-FFF2-40B4-BE49-F238E27FC236}">
                <a16:creationId xmlns:a16="http://schemas.microsoft.com/office/drawing/2014/main" id="{530F44E5-BA2A-E3B7-6D69-7197299A97FB}"/>
              </a:ext>
            </a:extLst>
          </p:cNvPr>
          <p:cNvSpPr txBox="1"/>
          <p:nvPr/>
        </p:nvSpPr>
        <p:spPr>
          <a:xfrm>
            <a:off x="2936083" y="6408225"/>
            <a:ext cx="6100762" cy="369332"/>
          </a:xfrm>
          <a:prstGeom prst="rect">
            <a:avLst/>
          </a:prstGeom>
          <a:noFill/>
        </p:spPr>
        <p:txBody>
          <a:bodyPr wrap="square">
            <a:spAutoFit/>
          </a:bodyPr>
          <a:lstStyle/>
          <a:p>
            <a:r>
              <a:rPr lang="en-US" dirty="0">
                <a:solidFill>
                  <a:srgbClr val="FFFF00"/>
                </a:solidFill>
              </a:rPr>
              <a:t>https://</a:t>
            </a:r>
            <a:r>
              <a:rPr lang="en-US" dirty="0" err="1">
                <a:solidFill>
                  <a:srgbClr val="FFFF00"/>
                </a:solidFill>
              </a:rPr>
              <a:t>aoa.codingtoday.com</a:t>
            </a:r>
            <a:r>
              <a:rPr lang="en-US" dirty="0">
                <a:solidFill>
                  <a:srgbClr val="FFFF00"/>
                </a:solidFill>
              </a:rPr>
              <a:t>/restricted/</a:t>
            </a:r>
            <a:r>
              <a:rPr lang="en-US" dirty="0" err="1">
                <a:solidFill>
                  <a:srgbClr val="FFFF00"/>
                </a:solidFill>
              </a:rPr>
              <a:t>cpt</a:t>
            </a:r>
            <a:r>
              <a:rPr lang="en-US" dirty="0">
                <a:solidFill>
                  <a:srgbClr val="FFFF00"/>
                </a:solidFill>
              </a:rPr>
              <a:t>/category/500/</a:t>
            </a:r>
          </a:p>
        </p:txBody>
      </p:sp>
    </p:spTree>
    <p:extLst>
      <p:ext uri="{BB962C8B-B14F-4D97-AF65-F5344CB8AC3E}">
        <p14:creationId xmlns:p14="http://schemas.microsoft.com/office/powerpoint/2010/main" val="2209637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External ocular photography with interpretation and report for documentation of medical progress (</a:t>
            </a:r>
            <a:r>
              <a:rPr lang="en-US" b="0" i="0" dirty="0" err="1">
                <a:solidFill>
                  <a:srgbClr val="FFFF00"/>
                </a:solidFill>
                <a:effectLst/>
                <a:latin typeface="Verdana" panose="020B0604030504040204" pitchFamily="34" charset="0"/>
              </a:rPr>
              <a:t>eg</a:t>
            </a:r>
            <a:r>
              <a:rPr lang="en-US" b="0" i="0" dirty="0">
                <a:solidFill>
                  <a:srgbClr val="FFFF00"/>
                </a:solidFill>
                <a:effectLst/>
                <a:latin typeface="Verdana" panose="020B0604030504040204" pitchFamily="34" charset="0"/>
              </a:rPr>
              <a:t>, close-up photography, slit lamp photography, </a:t>
            </a:r>
            <a:r>
              <a:rPr lang="en-US" b="0" i="0" dirty="0" err="1">
                <a:solidFill>
                  <a:srgbClr val="FFFF00"/>
                </a:solidFill>
                <a:effectLst/>
                <a:latin typeface="Verdana" panose="020B0604030504040204" pitchFamily="34" charset="0"/>
              </a:rPr>
              <a:t>goniophotography</a:t>
            </a:r>
            <a:r>
              <a:rPr lang="en-US" b="0" i="0" dirty="0">
                <a:solidFill>
                  <a:srgbClr val="FFFF00"/>
                </a:solidFill>
                <a:effectLst/>
                <a:latin typeface="Verdana" panose="020B0604030504040204" pitchFamily="34" charset="0"/>
              </a:rPr>
              <a:t>, stereo-photography)</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92285</a:t>
            </a:r>
          </a:p>
        </p:txBody>
      </p:sp>
    </p:spTree>
    <p:extLst>
      <p:ext uri="{BB962C8B-B14F-4D97-AF65-F5344CB8AC3E}">
        <p14:creationId xmlns:p14="http://schemas.microsoft.com/office/powerpoint/2010/main" val="3953940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Visual field examination, unilateral or bilateral, with interpretation and report; limited examination (</a:t>
            </a:r>
            <a:r>
              <a:rPr lang="en-US" b="0" i="0" dirty="0" err="1">
                <a:solidFill>
                  <a:srgbClr val="FFFF00"/>
                </a:solidFill>
                <a:effectLst/>
                <a:latin typeface="Verdana" panose="020B0604030504040204" pitchFamily="34" charset="0"/>
              </a:rPr>
              <a:t>eg</a:t>
            </a:r>
            <a:r>
              <a:rPr lang="en-US" b="0" i="0" dirty="0">
                <a:solidFill>
                  <a:srgbClr val="FFFF00"/>
                </a:solidFill>
                <a:effectLst/>
                <a:latin typeface="Verdana" panose="020B0604030504040204" pitchFamily="34" charset="0"/>
              </a:rPr>
              <a:t>, tangent screen, </a:t>
            </a:r>
            <a:r>
              <a:rPr lang="en-US" b="0" i="0" dirty="0" err="1">
                <a:solidFill>
                  <a:srgbClr val="FFFF00"/>
                </a:solidFill>
                <a:effectLst/>
                <a:latin typeface="Verdana" panose="020B0604030504040204" pitchFamily="34" charset="0"/>
              </a:rPr>
              <a:t>Autoplot</a:t>
            </a:r>
            <a:r>
              <a:rPr lang="en-US" b="0" i="0" dirty="0">
                <a:solidFill>
                  <a:srgbClr val="FFFF00"/>
                </a:solidFill>
                <a:effectLst/>
                <a:latin typeface="Verdana" panose="020B0604030504040204" pitchFamily="34" charset="0"/>
              </a:rPr>
              <a:t>, arc perimeter, or single stimulus level automated test, such as Octopus 3 or 7 equivalent)</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92081</a:t>
            </a:r>
          </a:p>
        </p:txBody>
      </p:sp>
    </p:spTree>
    <p:extLst>
      <p:ext uri="{BB962C8B-B14F-4D97-AF65-F5344CB8AC3E}">
        <p14:creationId xmlns:p14="http://schemas.microsoft.com/office/powerpoint/2010/main" val="2838731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Visual field examination, unilateral or bilateral, with interpretation and report; intermediate examination (</a:t>
            </a:r>
            <a:r>
              <a:rPr lang="en-US" b="0" i="0" dirty="0" err="1">
                <a:solidFill>
                  <a:srgbClr val="FFFF00"/>
                </a:solidFill>
                <a:effectLst/>
                <a:latin typeface="Verdana" panose="020B0604030504040204" pitchFamily="34" charset="0"/>
              </a:rPr>
              <a:t>eg</a:t>
            </a:r>
            <a:r>
              <a:rPr lang="en-US" b="0" i="0" dirty="0">
                <a:solidFill>
                  <a:srgbClr val="FFFF00"/>
                </a:solidFill>
                <a:effectLst/>
                <a:latin typeface="Verdana" panose="020B0604030504040204" pitchFamily="34" charset="0"/>
              </a:rPr>
              <a:t>, at least 2 </a:t>
            </a:r>
            <a:r>
              <a:rPr lang="en-US" b="0" i="0" dirty="0" err="1">
                <a:solidFill>
                  <a:srgbClr val="FFFF00"/>
                </a:solidFill>
                <a:effectLst/>
                <a:latin typeface="Verdana" panose="020B0604030504040204" pitchFamily="34" charset="0"/>
              </a:rPr>
              <a:t>isopters</a:t>
            </a:r>
            <a:r>
              <a:rPr lang="en-US" b="0" i="0" dirty="0">
                <a:solidFill>
                  <a:srgbClr val="FFFF00"/>
                </a:solidFill>
                <a:effectLst/>
                <a:latin typeface="Verdana" panose="020B0604030504040204" pitchFamily="34" charset="0"/>
              </a:rPr>
              <a:t> on </a:t>
            </a:r>
            <a:r>
              <a:rPr lang="en-US" b="0" i="0" dirty="0" err="1">
                <a:solidFill>
                  <a:srgbClr val="FFFF00"/>
                </a:solidFill>
                <a:effectLst/>
                <a:latin typeface="Verdana" panose="020B0604030504040204" pitchFamily="34" charset="0"/>
              </a:rPr>
              <a:t>Goldmann</a:t>
            </a:r>
            <a:r>
              <a:rPr lang="en-US" b="0" i="0" dirty="0">
                <a:solidFill>
                  <a:srgbClr val="FFFF00"/>
                </a:solidFill>
                <a:effectLst/>
                <a:latin typeface="Verdana" panose="020B0604030504040204" pitchFamily="34" charset="0"/>
              </a:rPr>
              <a:t> perimeter, or semiquantitative, automated suprathreshold screening program, Humphrey suprathreshold automatic diagnostic test, Octopus program 33)</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92082</a:t>
            </a:r>
          </a:p>
        </p:txBody>
      </p:sp>
    </p:spTree>
    <p:extLst>
      <p:ext uri="{BB962C8B-B14F-4D97-AF65-F5344CB8AC3E}">
        <p14:creationId xmlns:p14="http://schemas.microsoft.com/office/powerpoint/2010/main" val="272137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Visual field examination, unilateral or bilateral, with interpretation and report; extended examination (</a:t>
            </a:r>
            <a:r>
              <a:rPr lang="en-US" b="0" i="0" dirty="0" err="1">
                <a:solidFill>
                  <a:srgbClr val="FFFF00"/>
                </a:solidFill>
                <a:effectLst/>
                <a:latin typeface="Verdana" panose="020B0604030504040204" pitchFamily="34" charset="0"/>
              </a:rPr>
              <a:t>eg</a:t>
            </a:r>
            <a:r>
              <a:rPr lang="en-US" b="0" i="0" dirty="0">
                <a:solidFill>
                  <a:srgbClr val="FFFF00"/>
                </a:solidFill>
                <a:effectLst/>
                <a:latin typeface="Verdana" panose="020B0604030504040204" pitchFamily="34" charset="0"/>
              </a:rPr>
              <a:t>, </a:t>
            </a:r>
            <a:r>
              <a:rPr lang="en-US" b="0" i="0" dirty="0" err="1">
                <a:solidFill>
                  <a:srgbClr val="FFFF00"/>
                </a:solidFill>
                <a:effectLst/>
                <a:latin typeface="Verdana" panose="020B0604030504040204" pitchFamily="34" charset="0"/>
              </a:rPr>
              <a:t>Goldmann</a:t>
            </a:r>
            <a:r>
              <a:rPr lang="en-US" b="0" i="0" dirty="0">
                <a:solidFill>
                  <a:srgbClr val="FFFF00"/>
                </a:solidFill>
                <a:effectLst/>
                <a:latin typeface="Verdana" panose="020B0604030504040204" pitchFamily="34" charset="0"/>
              </a:rPr>
              <a:t> visual fields with at least 3 </a:t>
            </a:r>
            <a:r>
              <a:rPr lang="en-US" b="0" i="0" dirty="0" err="1">
                <a:solidFill>
                  <a:srgbClr val="FFFF00"/>
                </a:solidFill>
                <a:effectLst/>
                <a:latin typeface="Verdana" panose="020B0604030504040204" pitchFamily="34" charset="0"/>
              </a:rPr>
              <a:t>isopters</a:t>
            </a:r>
            <a:r>
              <a:rPr lang="en-US" b="0" i="0" dirty="0">
                <a:solidFill>
                  <a:srgbClr val="FFFF00"/>
                </a:solidFill>
                <a:effectLst/>
                <a:latin typeface="Verdana" panose="020B0604030504040204" pitchFamily="34" charset="0"/>
              </a:rPr>
              <a:t> plotted and static determination within the central 30 deg, or quantitative, automated threshold perimetry, Octopus program G-1, 32 or 42, Humphrey visual field analyzer full threshold programs 30-2, 24-2, or 30/60-2)</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92083</a:t>
            </a:r>
          </a:p>
        </p:txBody>
      </p:sp>
    </p:spTree>
    <p:extLst>
      <p:ext uri="{BB962C8B-B14F-4D97-AF65-F5344CB8AC3E}">
        <p14:creationId xmlns:p14="http://schemas.microsoft.com/office/powerpoint/2010/main" val="2845200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Correction of trichiasis; epilation, by forceps only</a:t>
            </a:r>
          </a:p>
          <a:p>
            <a:r>
              <a:rPr lang="en-US" b="0" i="0" dirty="0">
                <a:solidFill>
                  <a:srgbClr val="FFFF00"/>
                </a:solidFill>
                <a:effectLst/>
                <a:latin typeface="Verdana" panose="020B0604030504040204" pitchFamily="34" charset="0"/>
              </a:rPr>
              <a:t>The physician removes an ingrown eyelash with forceps</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67820</a:t>
            </a:r>
          </a:p>
        </p:txBody>
      </p:sp>
    </p:spTree>
    <p:extLst>
      <p:ext uri="{BB962C8B-B14F-4D97-AF65-F5344CB8AC3E}">
        <p14:creationId xmlns:p14="http://schemas.microsoft.com/office/powerpoint/2010/main" val="2186392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Dilation of lacrimal punctum, with or without irrigation</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68801</a:t>
            </a:r>
          </a:p>
        </p:txBody>
      </p:sp>
    </p:spTree>
    <p:extLst>
      <p:ext uri="{BB962C8B-B14F-4D97-AF65-F5344CB8AC3E}">
        <p14:creationId xmlns:p14="http://schemas.microsoft.com/office/powerpoint/2010/main" val="810685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Removal of foreign body, external eye; corneal, with slit lamp</a:t>
            </a:r>
          </a:p>
          <a:p>
            <a:r>
              <a:rPr lang="en-US" dirty="0">
                <a:solidFill>
                  <a:srgbClr val="FFFF00"/>
                </a:solidFill>
                <a:latin typeface="Verdana" panose="020B0604030504040204" pitchFamily="34" charset="0"/>
              </a:rPr>
              <a:t>65220 - </a:t>
            </a:r>
            <a:r>
              <a:rPr lang="en-US" b="0" i="0" dirty="0">
                <a:solidFill>
                  <a:srgbClr val="FFFF00"/>
                </a:solidFill>
                <a:effectLst/>
                <a:latin typeface="Verdana" panose="020B0604030504040204" pitchFamily="34" charset="0"/>
              </a:rPr>
              <a:t>Removal of foreign body, external eye; corneal, without slit lamp</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65222</a:t>
            </a:r>
          </a:p>
        </p:txBody>
      </p:sp>
    </p:spTree>
    <p:extLst>
      <p:ext uri="{BB962C8B-B14F-4D97-AF65-F5344CB8AC3E}">
        <p14:creationId xmlns:p14="http://schemas.microsoft.com/office/powerpoint/2010/main" val="2807587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Removal of foreign body, external eye; conjunctival superficial</a:t>
            </a:r>
          </a:p>
          <a:p>
            <a:r>
              <a:rPr lang="en-US" dirty="0">
                <a:solidFill>
                  <a:srgbClr val="FFFF00"/>
                </a:solidFill>
                <a:latin typeface="Verdana" panose="020B0604030504040204" pitchFamily="34" charset="0"/>
              </a:rPr>
              <a:t>65210 - </a:t>
            </a:r>
            <a:r>
              <a:rPr lang="en-US" b="0" i="0" dirty="0">
                <a:solidFill>
                  <a:srgbClr val="FFFF00"/>
                </a:solidFill>
                <a:effectLst/>
                <a:latin typeface="Verdana" panose="020B0604030504040204" pitchFamily="34" charset="0"/>
              </a:rPr>
              <a:t>Removal of foreign body, external eye; conjunctival embedded (includes concretions), subconjunctival, or scleral </a:t>
            </a:r>
            <a:r>
              <a:rPr lang="en-US" b="0" i="0" dirty="0" err="1">
                <a:solidFill>
                  <a:srgbClr val="FFFF00"/>
                </a:solidFill>
                <a:effectLst/>
                <a:latin typeface="Verdana" panose="020B0604030504040204" pitchFamily="34" charset="0"/>
              </a:rPr>
              <a:t>nonperforating</a:t>
            </a:r>
            <a:endParaRPr lang="en-US" dirty="0">
              <a:solidFill>
                <a:srgbClr val="FFFF00"/>
              </a:solidFill>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65205</a:t>
            </a:r>
          </a:p>
        </p:txBody>
      </p:sp>
    </p:spTree>
    <p:extLst>
      <p:ext uri="{BB962C8B-B14F-4D97-AF65-F5344CB8AC3E}">
        <p14:creationId xmlns:p14="http://schemas.microsoft.com/office/powerpoint/2010/main" val="3997240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b="0" i="0" dirty="0">
                <a:solidFill>
                  <a:srgbClr val="FFFF00"/>
                </a:solidFill>
                <a:effectLst/>
                <a:latin typeface="Verdana" panose="020B0604030504040204" pitchFamily="34" charset="0"/>
              </a:rPr>
              <a:t>Closure of the lacrimal punctum; by plug, each</a:t>
            </a:r>
          </a:p>
          <a:p>
            <a:r>
              <a:rPr lang="en-US" dirty="0">
                <a:solidFill>
                  <a:srgbClr val="FFFF00"/>
                </a:solidFill>
                <a:latin typeface="Verdana" panose="020B0604030504040204" pitchFamily="34" charset="0"/>
              </a:rPr>
              <a:t>Considered minor procedure</a:t>
            </a:r>
          </a:p>
          <a:p>
            <a:r>
              <a:rPr lang="en-US" dirty="0">
                <a:solidFill>
                  <a:srgbClr val="FFFF00"/>
                </a:solidFill>
                <a:latin typeface="Verdana" panose="020B0604030504040204" pitchFamily="34" charset="0"/>
              </a:rPr>
              <a:t>10 day global period</a:t>
            </a: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68761</a:t>
            </a:r>
          </a:p>
        </p:txBody>
      </p:sp>
    </p:spTree>
    <p:extLst>
      <p:ext uri="{BB962C8B-B14F-4D97-AF65-F5344CB8AC3E}">
        <p14:creationId xmlns:p14="http://schemas.microsoft.com/office/powerpoint/2010/main" val="2256339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2095833"/>
            <a:ext cx="10515600" cy="3191543"/>
          </a:xfrm>
        </p:spPr>
        <p:txBody>
          <a:bodyPr/>
          <a:lstStyle/>
          <a:p>
            <a:r>
              <a:rPr lang="en-US" b="0" i="0" dirty="0">
                <a:solidFill>
                  <a:srgbClr val="FFFF00"/>
                </a:solidFill>
                <a:effectLst/>
                <a:latin typeface="Verdana" panose="020B0604030504040204" pitchFamily="34" charset="0"/>
              </a:rPr>
              <a:t>Fitting of contact lens for treatment of ocular surface disease</a:t>
            </a:r>
            <a:endParaRPr lang="en-US" dirty="0">
              <a:solidFill>
                <a:srgbClr val="FFFF00"/>
              </a:solidFill>
              <a:latin typeface="Verdana" panose="020B0604030504040204" pitchFamily="34" charset="0"/>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92071</a:t>
            </a:r>
          </a:p>
        </p:txBody>
      </p:sp>
    </p:spTree>
    <p:extLst>
      <p:ext uri="{BB962C8B-B14F-4D97-AF65-F5344CB8AC3E}">
        <p14:creationId xmlns:p14="http://schemas.microsoft.com/office/powerpoint/2010/main" val="53293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sz="3200" dirty="0">
                <a:solidFill>
                  <a:srgbClr val="FFFF00"/>
                </a:solidFill>
              </a:rPr>
              <a:t>Level of office visit is based on three factors:</a:t>
            </a:r>
          </a:p>
          <a:p>
            <a:pPr lvl="1"/>
            <a:r>
              <a:rPr lang="en-US" sz="2800" dirty="0">
                <a:solidFill>
                  <a:srgbClr val="FFFF00"/>
                </a:solidFill>
              </a:rPr>
              <a:t>1) </a:t>
            </a:r>
            <a:r>
              <a:rPr lang="en-US" sz="2800" dirty="0">
                <a:solidFill>
                  <a:srgbClr val="FFFF00"/>
                </a:solidFill>
                <a:effectLst/>
                <a:ea typeface="Calibri" panose="020F0502020204030204" pitchFamily="34" charset="0"/>
                <a:cs typeface="Times New Roman" panose="02020603050405020304" pitchFamily="18" charset="0"/>
              </a:rPr>
              <a:t>Number and Complexity of Problems Addressed</a:t>
            </a:r>
            <a:r>
              <a:rPr lang="en-US" sz="2800" dirty="0">
                <a:solidFill>
                  <a:srgbClr val="FFFF00"/>
                </a:solidFill>
                <a:effectLst/>
              </a:rPr>
              <a:t> </a:t>
            </a:r>
          </a:p>
          <a:p>
            <a:pPr lvl="1"/>
            <a:r>
              <a:rPr lang="en-US" sz="2800" dirty="0">
                <a:solidFill>
                  <a:srgbClr val="FFFF00"/>
                </a:solidFill>
              </a:rPr>
              <a:t>2) </a:t>
            </a:r>
            <a:r>
              <a:rPr lang="en-US" sz="2800" kern="100" dirty="0">
                <a:solidFill>
                  <a:srgbClr val="FFFF00"/>
                </a:solidFill>
                <a:effectLst/>
                <a:ea typeface="Calibri" panose="020F0502020204030204" pitchFamily="34" charset="0"/>
                <a:cs typeface="Times New Roman" panose="02020603050405020304" pitchFamily="18" charset="0"/>
              </a:rPr>
              <a:t>Amount and/or Complexity of Data to be Reviewed and Analyzed </a:t>
            </a:r>
            <a:endParaRPr lang="en-US" sz="2800" dirty="0">
              <a:solidFill>
                <a:srgbClr val="FFFF00"/>
              </a:solidFill>
            </a:endParaRPr>
          </a:p>
          <a:p>
            <a:pPr lvl="1"/>
            <a:r>
              <a:rPr lang="en-US" sz="2800" dirty="0">
                <a:solidFill>
                  <a:srgbClr val="FFFF00"/>
                </a:solidFill>
              </a:rPr>
              <a:t>3) </a:t>
            </a:r>
            <a:r>
              <a:rPr lang="en-US" sz="2800" dirty="0">
                <a:solidFill>
                  <a:srgbClr val="FFFF00"/>
                </a:solidFill>
                <a:effectLst/>
                <a:ea typeface="Calibri" panose="020F0502020204030204" pitchFamily="34" charset="0"/>
                <a:cs typeface="Times New Roman" panose="02020603050405020304" pitchFamily="18" charset="0"/>
              </a:rPr>
              <a:t>Risk of Complications and/or Morbidity or Mortality of Patient Management</a:t>
            </a:r>
            <a:r>
              <a:rPr lang="en-US" sz="2800" dirty="0">
                <a:solidFill>
                  <a:srgbClr val="FFFF00"/>
                </a:solidFill>
                <a:effectLst/>
              </a:rPr>
              <a:t> </a:t>
            </a:r>
            <a:endParaRPr lang="en-US" sz="2800" dirty="0">
              <a:solidFill>
                <a:srgbClr val="FFFF00"/>
              </a:solidFill>
            </a:endParaRPr>
          </a:p>
          <a:p>
            <a:r>
              <a:rPr lang="en-US" dirty="0">
                <a:solidFill>
                  <a:srgbClr val="FFFF00"/>
                </a:solidFill>
              </a:rPr>
              <a:t>Based on meeting the requirements for two of the three elements</a:t>
            </a:r>
          </a:p>
          <a:p>
            <a:r>
              <a:rPr lang="en-US" dirty="0">
                <a:solidFill>
                  <a:srgbClr val="FFFF00"/>
                </a:solidFill>
              </a:rPr>
              <a:t>Additionally, you can utilize the time of the visit as a criteria for justifying a certain level</a:t>
            </a:r>
          </a:p>
        </p:txBody>
      </p:sp>
    </p:spTree>
    <p:extLst>
      <p:ext uri="{BB962C8B-B14F-4D97-AF65-F5344CB8AC3E}">
        <p14:creationId xmlns:p14="http://schemas.microsoft.com/office/powerpoint/2010/main" val="3999619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2619709"/>
            <a:ext cx="10515600" cy="3023101"/>
          </a:xfrm>
        </p:spPr>
        <p:txBody>
          <a:bodyPr/>
          <a:lstStyle/>
          <a:p>
            <a:r>
              <a:rPr lang="en-US" b="0" i="0" dirty="0">
                <a:solidFill>
                  <a:srgbClr val="FFFF00"/>
                </a:solidFill>
                <a:effectLst/>
                <a:latin typeface="Verdana" panose="020B0604030504040204" pitchFamily="34" charset="0"/>
              </a:rPr>
              <a:t>Fitting of contact lens for management of keratoconus, initial fitting</a:t>
            </a:r>
            <a:endParaRPr lang="en-US" dirty="0">
              <a:solidFill>
                <a:srgbClr val="FFFF00"/>
              </a:solidFill>
              <a:latin typeface="Verdana" panose="020B0604030504040204" pitchFamily="34" charset="0"/>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92072</a:t>
            </a:r>
          </a:p>
        </p:txBody>
      </p:sp>
    </p:spTree>
    <p:extLst>
      <p:ext uri="{BB962C8B-B14F-4D97-AF65-F5344CB8AC3E}">
        <p14:creationId xmlns:p14="http://schemas.microsoft.com/office/powerpoint/2010/main" val="1793597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2415172"/>
            <a:ext cx="10515600" cy="3384049"/>
          </a:xfrm>
        </p:spPr>
        <p:txBody>
          <a:bodyPr/>
          <a:lstStyle/>
          <a:p>
            <a:r>
              <a:rPr lang="en-US" b="0" i="0" dirty="0">
                <a:solidFill>
                  <a:srgbClr val="FFFF00"/>
                </a:solidFill>
                <a:effectLst/>
                <a:latin typeface="Verdana" panose="020B0604030504040204" pitchFamily="34" charset="0"/>
              </a:rPr>
              <a:t>Placement of amniotic membrane on the ocular surface; without sutures</a:t>
            </a:r>
            <a:endParaRPr lang="en-US" dirty="0">
              <a:solidFill>
                <a:srgbClr val="FFFF00"/>
              </a:solidFill>
              <a:latin typeface="Verdana" panose="020B0604030504040204" pitchFamily="34" charset="0"/>
            </a:endParaRPr>
          </a:p>
        </p:txBody>
      </p:sp>
      <p:sp>
        <p:nvSpPr>
          <p:cNvPr id="4" name="Title 1">
            <a:extLst>
              <a:ext uri="{FF2B5EF4-FFF2-40B4-BE49-F238E27FC236}">
                <a16:creationId xmlns:a16="http://schemas.microsoft.com/office/drawing/2014/main" id="{1974D780-97AE-FD1F-12C9-7B6941748D18}"/>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CPT 65778 - amniotic membrane</a:t>
            </a:r>
          </a:p>
        </p:txBody>
      </p:sp>
    </p:spTree>
    <p:extLst>
      <p:ext uri="{BB962C8B-B14F-4D97-AF65-F5344CB8AC3E}">
        <p14:creationId xmlns:p14="http://schemas.microsoft.com/office/powerpoint/2010/main" val="3467135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a:xfrm>
            <a:off x="838200" y="627731"/>
            <a:ext cx="10515600" cy="5602538"/>
          </a:xfrm>
        </p:spPr>
        <p:txBody>
          <a:bodyPr>
            <a:normAutofit/>
          </a:bodyPr>
          <a:lstStyle/>
          <a:p>
            <a:pPr algn="ctr"/>
            <a:r>
              <a:rPr lang="en-US" sz="14000" dirty="0">
                <a:solidFill>
                  <a:srgbClr val="FFFF00"/>
                </a:solidFill>
              </a:rPr>
              <a:t>Thank You!</a:t>
            </a:r>
            <a:br>
              <a:rPr lang="en-US" sz="14000" dirty="0">
                <a:solidFill>
                  <a:srgbClr val="FFFF00"/>
                </a:solidFill>
              </a:rPr>
            </a:br>
            <a:r>
              <a:rPr lang="en-US" sz="6000" dirty="0">
                <a:solidFill>
                  <a:srgbClr val="FFFF00"/>
                </a:solidFill>
              </a:rPr>
              <a:t>mile.brujic75@gmail.com</a:t>
            </a:r>
          </a:p>
        </p:txBody>
      </p:sp>
    </p:spTree>
    <p:extLst>
      <p:ext uri="{BB962C8B-B14F-4D97-AF65-F5344CB8AC3E}">
        <p14:creationId xmlns:p14="http://schemas.microsoft.com/office/powerpoint/2010/main" val="226657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dirty="0">
                <a:solidFill>
                  <a:srgbClr val="FFFF00"/>
                </a:solidFill>
              </a:rPr>
              <a:t>99202 (15 min)</a:t>
            </a:r>
          </a:p>
          <a:p>
            <a:r>
              <a:rPr lang="en-US" dirty="0">
                <a:solidFill>
                  <a:srgbClr val="FFFF00"/>
                </a:solidFill>
              </a:rPr>
              <a:t>99212 (10 min)</a:t>
            </a:r>
          </a:p>
          <a:p>
            <a:pPr marL="0" marR="0">
              <a:lnSpc>
                <a:spcPct val="107000"/>
              </a:lnSpc>
              <a:spcBef>
                <a:spcPts val="0"/>
              </a:spcBef>
              <a:spcAft>
                <a:spcPts val="800"/>
              </a:spcAft>
            </a:pPr>
            <a:r>
              <a:rPr lang="en-US" dirty="0">
                <a:solidFill>
                  <a:srgbClr val="FFFF00"/>
                </a:solidFill>
                <a:latin typeface="Aptos" panose="020B0004020202020204" pitchFamily="34" charset="0"/>
              </a:rPr>
              <a:t>1) </a:t>
            </a:r>
            <a:r>
              <a:rPr lang="en-US"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Minimal</a:t>
            </a:r>
            <a:r>
              <a:rPr lang="en-US" kern="100" dirty="0">
                <a:solidFill>
                  <a:srgbClr val="FFFF00"/>
                </a:solidFill>
                <a:latin typeface="Aptos" panose="020B0004020202020204" pitchFamily="34" charset="0"/>
                <a:ea typeface="Calibri" panose="020F0502020204030204" pitchFamily="34" charset="0"/>
                <a:cs typeface="Times New Roman" panose="02020603050405020304" pitchFamily="18" charset="0"/>
              </a:rPr>
              <a:t>; </a:t>
            </a:r>
            <a:r>
              <a:rPr lang="en-US"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1 self-limited or minor problem</a:t>
            </a:r>
            <a:r>
              <a:rPr lang="en-US" dirty="0">
                <a:solidFill>
                  <a:srgbClr val="FFFF00"/>
                </a:solidFill>
                <a:effectLst/>
                <a:latin typeface="Aptos" panose="020B0004020202020204" pitchFamily="34" charset="0"/>
              </a:rPr>
              <a:t> </a:t>
            </a:r>
          </a:p>
          <a:p>
            <a:pPr marL="0" marR="0">
              <a:lnSpc>
                <a:spcPct val="107000"/>
              </a:lnSpc>
              <a:spcBef>
                <a:spcPts val="0"/>
              </a:spcBef>
              <a:spcAft>
                <a:spcPts val="800"/>
              </a:spcAft>
            </a:pPr>
            <a:r>
              <a:rPr lang="en-US" dirty="0">
                <a:solidFill>
                  <a:srgbClr val="FFFF00"/>
                </a:solidFill>
                <a:latin typeface="Aptos" panose="020B0004020202020204" pitchFamily="34" charset="0"/>
              </a:rPr>
              <a:t>2) </a:t>
            </a:r>
            <a:r>
              <a:rPr lang="en-US"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Minimal or none </a:t>
            </a:r>
            <a:endParaRPr lang="en-US" dirty="0">
              <a:solidFill>
                <a:srgbClr val="FFFF00"/>
              </a:solidFill>
              <a:latin typeface="Aptos" panose="020B0004020202020204" pitchFamily="34" charset="0"/>
            </a:endParaRPr>
          </a:p>
          <a:p>
            <a:pPr marL="0" marR="0">
              <a:lnSpc>
                <a:spcPct val="107000"/>
              </a:lnSpc>
              <a:spcBef>
                <a:spcPts val="0"/>
              </a:spcBef>
              <a:spcAft>
                <a:spcPts val="800"/>
              </a:spcAft>
            </a:pPr>
            <a:r>
              <a:rPr lang="en-US" dirty="0">
                <a:solidFill>
                  <a:srgbClr val="FFFF00"/>
                </a:solidFill>
                <a:latin typeface="Aptos" panose="020B0004020202020204" pitchFamily="34" charset="0"/>
              </a:rPr>
              <a:t>3) </a:t>
            </a:r>
            <a:r>
              <a:rPr lang="en-US"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Minimal risk of morbidity from additional diagnostic testing or treatment</a:t>
            </a:r>
            <a:r>
              <a:rPr lang="en-US" dirty="0">
                <a:solidFill>
                  <a:srgbClr val="FFFF00"/>
                </a:solidFill>
                <a:effectLst/>
                <a:latin typeface="Aptos" panose="020B0004020202020204" pitchFamily="34" charset="0"/>
              </a:rPr>
              <a:t> </a:t>
            </a:r>
            <a:endParaRPr lang="en-US" dirty="0">
              <a:solidFill>
                <a:srgbClr val="FFFF00"/>
              </a:solidFill>
              <a:latin typeface="Aptos" panose="020B0004020202020204" pitchFamily="34" charset="0"/>
            </a:endParaRPr>
          </a:p>
          <a:p>
            <a:endParaRPr lang="en-US" dirty="0">
              <a:solidFill>
                <a:srgbClr val="FFFF00"/>
              </a:solidFill>
            </a:endParaRPr>
          </a:p>
        </p:txBody>
      </p:sp>
    </p:spTree>
    <p:extLst>
      <p:ext uri="{BB962C8B-B14F-4D97-AF65-F5344CB8AC3E}">
        <p14:creationId xmlns:p14="http://schemas.microsoft.com/office/powerpoint/2010/main" val="166581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2323599"/>
            <a:ext cx="10515600" cy="2862012"/>
          </a:xfrm>
        </p:spPr>
        <p:txBody>
          <a:bodyPr>
            <a:normAutofit/>
          </a:bodyPr>
          <a:lstStyle/>
          <a:p>
            <a:pPr marL="0" indent="0">
              <a:buNone/>
            </a:pPr>
            <a:r>
              <a:rPr lang="en-US" dirty="0">
                <a:solidFill>
                  <a:srgbClr val="FFFF00"/>
                </a:solidFill>
              </a:rPr>
              <a:t>99203 (30 min)</a:t>
            </a:r>
          </a:p>
          <a:p>
            <a:pPr marL="0" indent="0">
              <a:buNone/>
            </a:pPr>
            <a:r>
              <a:rPr lang="en-US" dirty="0">
                <a:solidFill>
                  <a:srgbClr val="FFFF00"/>
                </a:solidFill>
              </a:rPr>
              <a:t>99213 (20 min)</a:t>
            </a:r>
          </a:p>
          <a:p>
            <a:pPr marL="0" marR="0" indent="0">
              <a:lnSpc>
                <a:spcPct val="107000"/>
              </a:lnSpc>
              <a:spcBef>
                <a:spcPts val="0"/>
              </a:spcBef>
              <a:spcAft>
                <a:spcPts val="800"/>
              </a:spcAft>
              <a:buNone/>
            </a:pPr>
            <a:r>
              <a:rPr lang="en-US" dirty="0">
                <a:solidFill>
                  <a:srgbClr val="FFFF00"/>
                </a:solidFill>
              </a:rPr>
              <a:t>1) </a:t>
            </a:r>
            <a:r>
              <a:rPr lang="en-US" sz="2400" b="1" kern="100" dirty="0">
                <a:solidFill>
                  <a:srgbClr val="FFFF00"/>
                </a:solidFill>
                <a:effectLst/>
                <a:ea typeface="Calibri" panose="020F0502020204030204" pitchFamily="34" charset="0"/>
                <a:cs typeface="Times New Roman" panose="02020603050405020304" pitchFamily="18" charset="0"/>
              </a:rPr>
              <a:t>Low; </a:t>
            </a:r>
            <a:r>
              <a:rPr lang="en-US" sz="2400" kern="100" dirty="0">
                <a:solidFill>
                  <a:srgbClr val="FFFF00"/>
                </a:solidFill>
                <a:effectLst/>
                <a:ea typeface="Calibri" panose="020F0502020204030204" pitchFamily="34" charset="0"/>
                <a:cs typeface="Times New Roman" panose="02020603050405020304" pitchFamily="18" charset="0"/>
              </a:rPr>
              <a:t>2 or more self-limited or minor problems; or 1 stable, chronic illness; or 1 acute, uncomplicated illness or injury; or 1 stable, acute illness; or </a:t>
            </a:r>
            <a:r>
              <a:rPr lang="en-US" sz="2400" dirty="0">
                <a:solidFill>
                  <a:srgbClr val="FFFF00"/>
                </a:solidFill>
                <a:effectLst/>
                <a:ea typeface="Calibri" panose="020F0502020204030204" pitchFamily="34" charset="0"/>
                <a:cs typeface="Times New Roman" panose="02020603050405020304" pitchFamily="18" charset="0"/>
              </a:rPr>
              <a:t>1 acute, uncomplicated illness or injury requiring hospital inpatient or observation level of care</a:t>
            </a:r>
            <a:r>
              <a:rPr lang="en-US" sz="2400" dirty="0">
                <a:solidFill>
                  <a:srgbClr val="FFFF00"/>
                </a:solidFill>
                <a:effectLst/>
              </a:rPr>
              <a:t> </a:t>
            </a:r>
            <a:endParaRPr lang="en-US" sz="2400" dirty="0">
              <a:solidFill>
                <a:srgbClr val="FFFF00"/>
              </a:solidFill>
            </a:endParaRPr>
          </a:p>
          <a:p>
            <a:pPr marL="0" indent="0">
              <a:buNone/>
            </a:pPr>
            <a:endParaRPr lang="en-US" dirty="0">
              <a:solidFill>
                <a:srgbClr val="FFFF00"/>
              </a:solidFill>
            </a:endParaRPr>
          </a:p>
        </p:txBody>
      </p:sp>
    </p:spTree>
    <p:extLst>
      <p:ext uri="{BB962C8B-B14F-4D97-AF65-F5344CB8AC3E}">
        <p14:creationId xmlns:p14="http://schemas.microsoft.com/office/powerpoint/2010/main" val="201998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a:xfrm>
            <a:off x="838200" y="1690688"/>
            <a:ext cx="10515600" cy="4610099"/>
          </a:xfrm>
        </p:spPr>
        <p:txBody>
          <a:bodyPr>
            <a:normAutofit fontScale="92500" lnSpcReduction="10000"/>
          </a:bodyPr>
          <a:lstStyle/>
          <a:p>
            <a:pPr marL="0" marR="0" indent="0">
              <a:lnSpc>
                <a:spcPct val="107000"/>
              </a:lnSpc>
              <a:spcBef>
                <a:spcPts val="0"/>
              </a:spcBef>
              <a:spcAft>
                <a:spcPts val="800"/>
              </a:spcAft>
              <a:buNone/>
            </a:pPr>
            <a:r>
              <a:rPr lang="en-US" dirty="0">
                <a:solidFill>
                  <a:srgbClr val="FFFF00"/>
                </a:solidFill>
              </a:rPr>
              <a:t>2)</a:t>
            </a:r>
            <a:r>
              <a:rPr lang="en-US" sz="3200" dirty="0">
                <a:solidFill>
                  <a:srgbClr val="FFFF00"/>
                </a:solidFill>
              </a:rPr>
              <a:t> </a:t>
            </a:r>
            <a:r>
              <a:rPr lang="en-US" sz="32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Limited</a:t>
            </a:r>
            <a:r>
              <a:rPr lang="en-US" sz="28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i="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Must meet the requirements of at least 1 out of 2 categories)</a:t>
            </a:r>
            <a:endPar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Category 1: Test and documents</a:t>
            </a:r>
          </a:p>
          <a:p>
            <a:pPr marL="342900" marR="0" lvl="0" indent="-342900">
              <a:lnSpc>
                <a:spcPct val="107000"/>
              </a:lnSpc>
              <a:spcBef>
                <a:spcPts val="0"/>
              </a:spcBef>
              <a:spcAft>
                <a:spcPts val="0"/>
              </a:spcAft>
              <a:buFont typeface="Wingdings" pitchFamily="2" charset="2"/>
              <a:buChar char=""/>
            </a:pP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Any combination of 2 from the following:</a:t>
            </a:r>
          </a:p>
          <a:p>
            <a:pPr marL="342900" marR="0" lvl="0" indent="-342900">
              <a:lnSpc>
                <a:spcPct val="107000"/>
              </a:lnSpc>
              <a:spcBef>
                <a:spcPts val="0"/>
              </a:spcBef>
              <a:spcAft>
                <a:spcPts val="0"/>
              </a:spcAft>
              <a:buFont typeface="Symbol" pitchFamily="2" charset="2"/>
              <a:buChar char=""/>
            </a:pP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Review of prior external note(s) from each unique source;</a:t>
            </a:r>
          </a:p>
          <a:p>
            <a:pPr marL="342900" marR="0" lvl="0" indent="-342900">
              <a:lnSpc>
                <a:spcPct val="107000"/>
              </a:lnSpc>
              <a:spcBef>
                <a:spcPts val="0"/>
              </a:spcBef>
              <a:spcAft>
                <a:spcPts val="0"/>
              </a:spcAft>
              <a:buFont typeface="Symbol" pitchFamily="2" charset="2"/>
              <a:buChar char=""/>
            </a:pP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Review of the result(s) of each unique test;</a:t>
            </a:r>
          </a:p>
          <a:p>
            <a:pPr marL="342900" marR="0" lvl="0" indent="-342900">
              <a:lnSpc>
                <a:spcPct val="107000"/>
              </a:lnSpc>
              <a:spcBef>
                <a:spcPts val="0"/>
              </a:spcBef>
              <a:spcAft>
                <a:spcPts val="800"/>
              </a:spcAft>
              <a:buFont typeface="Symbol" pitchFamily="2" charset="2"/>
              <a:buChar char=""/>
            </a:pP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Ordering of each unique test; or</a:t>
            </a:r>
          </a:p>
          <a:p>
            <a:pPr marL="0" marR="0">
              <a:lnSpc>
                <a:spcPct val="107000"/>
              </a:lnSpc>
              <a:spcBef>
                <a:spcPts val="0"/>
              </a:spcBef>
              <a:spcAft>
                <a:spcPts val="800"/>
              </a:spcAft>
            </a:pPr>
            <a:r>
              <a:rPr lang="en-US"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Category 2: Assessment requiring an independent historian(s) </a:t>
            </a:r>
            <a:r>
              <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(For the categories of independent interpretation of tests and discussion of management or test interpretation, see moderate or high)</a:t>
            </a:r>
            <a:r>
              <a:rPr lang="en-US" sz="2800" dirty="0">
                <a:solidFill>
                  <a:srgbClr val="FFFF00"/>
                </a:solidFill>
                <a:effectLst/>
              </a:rPr>
              <a:t> </a:t>
            </a:r>
            <a:endParaRPr lang="en-US" sz="2800" dirty="0">
              <a:solidFill>
                <a:srgbClr val="FFFF00"/>
              </a:solidFill>
            </a:endParaRPr>
          </a:p>
          <a:p>
            <a:pPr marL="0" indent="0">
              <a:buNone/>
            </a:pPr>
            <a:r>
              <a:rPr lang="en-US" dirty="0">
                <a:solidFill>
                  <a:srgbClr val="FFFF00"/>
                </a:solidFill>
              </a:rPr>
              <a:t>3)</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kern="100" dirty="0">
                <a:solidFill>
                  <a:srgbClr val="FFFF00"/>
                </a:solidFill>
                <a:effectLst/>
                <a:ea typeface="Calibri" panose="020F0502020204030204" pitchFamily="34" charset="0"/>
                <a:cs typeface="Times New Roman" panose="02020603050405020304" pitchFamily="18" charset="0"/>
              </a:rPr>
              <a:t>Low risk of morbidity from additional diagnostic testing or treatment</a:t>
            </a:r>
          </a:p>
        </p:txBody>
      </p:sp>
    </p:spTree>
    <p:extLst>
      <p:ext uri="{BB962C8B-B14F-4D97-AF65-F5344CB8AC3E}">
        <p14:creationId xmlns:p14="http://schemas.microsoft.com/office/powerpoint/2010/main" val="426866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94B8-057E-A041-0140-04F6A85AAEAA}"/>
              </a:ext>
            </a:extLst>
          </p:cNvPr>
          <p:cNvSpPr>
            <a:spLocks noGrp="1"/>
          </p:cNvSpPr>
          <p:nvPr>
            <p:ph type="title"/>
          </p:nvPr>
        </p:nvSpPr>
        <p:spPr/>
        <p:txBody>
          <a:bodyPr/>
          <a:lstStyle/>
          <a:p>
            <a:r>
              <a:rPr lang="en-US" dirty="0">
                <a:solidFill>
                  <a:srgbClr val="FFFF00"/>
                </a:solidFill>
              </a:rPr>
              <a:t>Office Visits</a:t>
            </a:r>
          </a:p>
        </p:txBody>
      </p:sp>
      <p:sp>
        <p:nvSpPr>
          <p:cNvPr id="3" name="Content Placeholder 2">
            <a:extLst>
              <a:ext uri="{FF2B5EF4-FFF2-40B4-BE49-F238E27FC236}">
                <a16:creationId xmlns:a16="http://schemas.microsoft.com/office/drawing/2014/main" id="{C5E29F93-CC3C-C2AB-8968-9F6E3FA69E76}"/>
              </a:ext>
            </a:extLst>
          </p:cNvPr>
          <p:cNvSpPr>
            <a:spLocks noGrp="1"/>
          </p:cNvSpPr>
          <p:nvPr>
            <p:ph idx="1"/>
          </p:nvPr>
        </p:nvSpPr>
        <p:spPr/>
        <p:txBody>
          <a:bodyPr/>
          <a:lstStyle/>
          <a:p>
            <a:r>
              <a:rPr lang="en-US" dirty="0">
                <a:solidFill>
                  <a:srgbClr val="FFFF00"/>
                </a:solidFill>
              </a:rPr>
              <a:t>99204 (45 min)</a:t>
            </a:r>
          </a:p>
          <a:p>
            <a:r>
              <a:rPr lang="en-US" dirty="0">
                <a:solidFill>
                  <a:srgbClr val="FFFF00"/>
                </a:solidFill>
              </a:rPr>
              <a:t>99214 (30 min)</a:t>
            </a:r>
          </a:p>
          <a:p>
            <a:pPr marL="0" marR="0" indent="0">
              <a:lnSpc>
                <a:spcPct val="107000"/>
              </a:lnSpc>
              <a:spcBef>
                <a:spcPts val="0"/>
              </a:spcBef>
              <a:spcAft>
                <a:spcPts val="800"/>
              </a:spcAft>
              <a:buNone/>
            </a:pPr>
            <a:r>
              <a:rPr lang="en-US" dirty="0">
                <a:solidFill>
                  <a:srgbClr val="FFFF00"/>
                </a:solidFill>
              </a:rPr>
              <a:t>1) </a:t>
            </a:r>
            <a:r>
              <a:rPr lang="en-US" sz="2400" b="1"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Moderate</a:t>
            </a:r>
            <a:endParaRPr lang="en-US" sz="2400"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2400"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1 or more chronic illnesses with exacerbation, progression, or side effects of treatment; or</a:t>
            </a:r>
          </a:p>
          <a:p>
            <a:pPr marL="342900" marR="0" lvl="0" indent="-342900">
              <a:lnSpc>
                <a:spcPct val="107000"/>
              </a:lnSpc>
              <a:spcBef>
                <a:spcPts val="0"/>
              </a:spcBef>
              <a:spcAft>
                <a:spcPts val="0"/>
              </a:spcAft>
              <a:buFont typeface="Symbol" pitchFamily="2" charset="2"/>
              <a:buChar char=""/>
            </a:pPr>
            <a:r>
              <a:rPr lang="en-US" sz="2400"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2 or more stable, chronic illnesses; or</a:t>
            </a:r>
          </a:p>
          <a:p>
            <a:pPr marL="342900" marR="0" lvl="0" indent="-342900">
              <a:lnSpc>
                <a:spcPct val="107000"/>
              </a:lnSpc>
              <a:spcBef>
                <a:spcPts val="0"/>
              </a:spcBef>
              <a:spcAft>
                <a:spcPts val="0"/>
              </a:spcAft>
              <a:buFont typeface="Symbol" pitchFamily="2" charset="2"/>
              <a:buChar char=""/>
            </a:pPr>
            <a:r>
              <a:rPr lang="en-US" sz="2400"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1 undiagnosed new problem with uncertain prognosis; or</a:t>
            </a:r>
          </a:p>
          <a:p>
            <a:pPr marL="342900" marR="0" lvl="0" indent="-342900">
              <a:lnSpc>
                <a:spcPct val="107000"/>
              </a:lnSpc>
              <a:spcBef>
                <a:spcPts val="0"/>
              </a:spcBef>
              <a:spcAft>
                <a:spcPts val="0"/>
              </a:spcAft>
              <a:buFont typeface="Symbol" pitchFamily="2" charset="2"/>
              <a:buChar char=""/>
            </a:pPr>
            <a:r>
              <a:rPr lang="en-US" sz="2400"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1 acute illness with systemic symptoms; or</a:t>
            </a:r>
          </a:p>
          <a:p>
            <a:pPr marL="342900" marR="0" lvl="0" indent="-342900">
              <a:lnSpc>
                <a:spcPct val="107000"/>
              </a:lnSpc>
              <a:spcBef>
                <a:spcPts val="0"/>
              </a:spcBef>
              <a:spcAft>
                <a:spcPts val="800"/>
              </a:spcAft>
              <a:buFont typeface="Symbol" pitchFamily="2" charset="2"/>
              <a:buChar char=""/>
            </a:pPr>
            <a:r>
              <a:rPr lang="en-US" sz="2400" kern="100" dirty="0">
                <a:solidFill>
                  <a:srgbClr val="FFFF00"/>
                </a:solidFill>
                <a:effectLst/>
                <a:latin typeface="Aptos" panose="020B0004020202020204" pitchFamily="34" charset="0"/>
                <a:ea typeface="Calibri" panose="020F0502020204030204" pitchFamily="34" charset="0"/>
                <a:cs typeface="Times New Roman" panose="02020603050405020304" pitchFamily="18" charset="0"/>
              </a:rPr>
              <a:t>1 acute, complicated injury</a:t>
            </a:r>
          </a:p>
        </p:txBody>
      </p:sp>
    </p:spTree>
    <p:extLst>
      <p:ext uri="{BB962C8B-B14F-4D97-AF65-F5344CB8AC3E}">
        <p14:creationId xmlns:p14="http://schemas.microsoft.com/office/powerpoint/2010/main" val="4012845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15082</TotalTime>
  <Words>1974</Words>
  <Application>Microsoft Macintosh PowerPoint</Application>
  <PresentationFormat>Widescreen</PresentationFormat>
  <Paragraphs>174</Paragraphs>
  <Slides>52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Aptos Display</vt:lpstr>
      <vt:lpstr>Arial</vt:lpstr>
      <vt:lpstr>Calibri</vt:lpstr>
      <vt:lpstr>Symbol</vt:lpstr>
      <vt:lpstr>Verdana</vt:lpstr>
      <vt:lpstr>Wingdings</vt:lpstr>
      <vt:lpstr>Office Theme</vt:lpstr>
      <vt:lpstr>Billing and Coding The Basics and Beyond</vt:lpstr>
      <vt:lpstr>The Key to Billing and Coding….</vt:lpstr>
      <vt:lpstr>ICD and CPT</vt:lpstr>
      <vt:lpstr>Office Visits</vt:lpstr>
      <vt:lpstr>Office Visits</vt:lpstr>
      <vt:lpstr>Office Visits</vt:lpstr>
      <vt:lpstr>Office Visits</vt:lpstr>
      <vt:lpstr>Office Visits</vt:lpstr>
      <vt:lpstr>Office Visits</vt:lpstr>
      <vt:lpstr>Office Visits</vt:lpstr>
      <vt:lpstr>Office Visits</vt:lpstr>
      <vt:lpstr>Office Visits</vt:lpstr>
      <vt:lpstr>Office Visits</vt:lpstr>
      <vt:lpstr>Office Visits</vt:lpstr>
      <vt:lpstr>Office Visits Summary Table</vt:lpstr>
      <vt:lpstr>Office Visits</vt:lpstr>
      <vt:lpstr>Office Visits</vt:lpstr>
      <vt:lpstr>Office Visits</vt:lpstr>
      <vt:lpstr>Office Visits</vt:lpstr>
      <vt:lpstr>Office Visits</vt:lpstr>
      <vt:lpstr>Office Visits</vt:lpstr>
      <vt:lpstr>https://aoa.codingtoday.com/</vt:lpstr>
      <vt:lpstr>PowerPoint Presentation</vt:lpstr>
      <vt:lpstr>PowerPoint Presentation</vt:lpstr>
      <vt:lpstr>PowerPoint Presentation</vt:lpstr>
      <vt:lpstr>PowerPoint Presentation</vt:lpstr>
      <vt:lpstr>CPT 92004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92137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mile.brujic75@gmail.com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Billing and Coding The Basics and Beyond</dc:title>
  <dc:creator>Mile Brujic</dc:creator>
  <cp:lastModifiedBy>Mile Brujic</cp:lastModifiedBy>
  <cp:revision>15</cp:revision>
  <dcterms:created xsi:type="dcterms:W3CDTF">2024-09-08T20:34:11Z</dcterms:created>
  <dcterms:modified xsi:type="dcterms:W3CDTF">2025-03-22T00:44:25Z</dcterms:modified>
</cp:coreProperties>
</file>