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9532" r:id="rId1"/>
    <p:sldMasterId id="2147489560" r:id="rId2"/>
    <p:sldMasterId id="2147489617" r:id="rId3"/>
  </p:sldMasterIdLst>
  <p:notesMasterIdLst>
    <p:notesMasterId r:id="rId69"/>
  </p:notesMasterIdLst>
  <p:handoutMasterIdLst>
    <p:handoutMasterId r:id="rId70"/>
  </p:handoutMasterIdLst>
  <p:sldIdLst>
    <p:sldId id="2145710271" r:id="rId4"/>
    <p:sldId id="2145709594" r:id="rId5"/>
    <p:sldId id="2145709598" r:id="rId6"/>
    <p:sldId id="5353" r:id="rId7"/>
    <p:sldId id="2145709599" r:id="rId8"/>
    <p:sldId id="8204" r:id="rId9"/>
    <p:sldId id="2145708295" r:id="rId10"/>
    <p:sldId id="5874" r:id="rId11"/>
    <p:sldId id="2145710238" r:id="rId12"/>
    <p:sldId id="2145709790" r:id="rId13"/>
    <p:sldId id="5887" r:id="rId14"/>
    <p:sldId id="2145709601" r:id="rId15"/>
    <p:sldId id="5891" r:id="rId16"/>
    <p:sldId id="2145709453" r:id="rId17"/>
    <p:sldId id="6217" r:id="rId18"/>
    <p:sldId id="5913" r:id="rId19"/>
    <p:sldId id="2145709504" r:id="rId20"/>
    <p:sldId id="2145709602" r:id="rId21"/>
    <p:sldId id="2145709592" r:id="rId22"/>
    <p:sldId id="2145709459" r:id="rId23"/>
    <p:sldId id="2145709925" r:id="rId24"/>
    <p:sldId id="5885" r:id="rId25"/>
    <p:sldId id="2145710775" r:id="rId26"/>
    <p:sldId id="5883" r:id="rId27"/>
    <p:sldId id="2145709482" r:id="rId28"/>
    <p:sldId id="2145708522" r:id="rId29"/>
    <p:sldId id="2145710273" r:id="rId30"/>
    <p:sldId id="2145710274" r:id="rId31"/>
    <p:sldId id="2145709928" r:id="rId32"/>
    <p:sldId id="2145710195" r:id="rId33"/>
    <p:sldId id="6835" r:id="rId34"/>
    <p:sldId id="5908" r:id="rId35"/>
    <p:sldId id="2145710275" r:id="rId36"/>
    <p:sldId id="2145708768" r:id="rId37"/>
    <p:sldId id="2145710776" r:id="rId38"/>
    <p:sldId id="2145709793" r:id="rId39"/>
    <p:sldId id="6062" r:id="rId40"/>
    <p:sldId id="6107" r:id="rId41"/>
    <p:sldId id="2145709704" r:id="rId42"/>
    <p:sldId id="2145708843" r:id="rId43"/>
    <p:sldId id="2145710777" r:id="rId44"/>
    <p:sldId id="1449" r:id="rId45"/>
    <p:sldId id="2145709645" r:id="rId46"/>
    <p:sldId id="2145709646" r:id="rId47"/>
    <p:sldId id="2145709647" r:id="rId48"/>
    <p:sldId id="2145709030" r:id="rId49"/>
    <p:sldId id="2145709180" r:id="rId50"/>
    <p:sldId id="2145709705" r:id="rId51"/>
    <p:sldId id="2145709603" r:id="rId52"/>
    <p:sldId id="5610" r:id="rId53"/>
    <p:sldId id="2145709604" r:id="rId54"/>
    <p:sldId id="2145709605" r:id="rId55"/>
    <p:sldId id="5806" r:id="rId56"/>
    <p:sldId id="6022" r:id="rId57"/>
    <p:sldId id="6023" r:id="rId58"/>
    <p:sldId id="5920" r:id="rId59"/>
    <p:sldId id="2145709606" r:id="rId60"/>
    <p:sldId id="8312" r:id="rId61"/>
    <p:sldId id="2145710226" r:id="rId62"/>
    <p:sldId id="2145709053" r:id="rId63"/>
    <p:sldId id="2873" r:id="rId64"/>
    <p:sldId id="2145709607" r:id="rId65"/>
    <p:sldId id="5434" r:id="rId66"/>
    <p:sldId id="2145709084" r:id="rId67"/>
    <p:sldId id="2145709608" r:id="rId68"/>
  </p:sldIdLst>
  <p:sldSz cx="9144000" cy="6858000" type="screen4x3"/>
  <p:notesSz cx="7102475" cy="9388475"/>
  <p:defaultTextStyle>
    <a:defPPr>
      <a:defRPr lang="en-US"/>
    </a:defPPr>
    <a:lvl1pPr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4" pos="2882">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CCF6"/>
    <a:srgbClr val="00FF00"/>
    <a:srgbClr val="04C61B"/>
    <a:srgbClr val="72A9F2"/>
    <a:srgbClr val="6FD1FD"/>
    <a:srgbClr val="65D7FF"/>
    <a:srgbClr val="FFFF66"/>
    <a:srgbClr val="FFFF99"/>
    <a:srgbClr val="800000"/>
    <a:srgbClr val="0CB2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2248" autoAdjust="0"/>
    <p:restoredTop sz="95448" autoAdjust="0"/>
  </p:normalViewPr>
  <p:slideViewPr>
    <p:cSldViewPr snapToGrid="0" showGuides="1">
      <p:cViewPr varScale="1">
        <p:scale>
          <a:sx n="110" d="100"/>
          <a:sy n="110" d="100"/>
        </p:scale>
        <p:origin x="1218" y="288"/>
      </p:cViewPr>
      <p:guideLst>
        <p:guide orient="horz" pos="2160"/>
        <p:guide pos="2882"/>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102"/>
    </p:cViewPr>
  </p:sorterViewPr>
  <p:notesViewPr>
    <p:cSldViewPr snapToGrid="0" showGuides="1">
      <p:cViewPr>
        <p:scale>
          <a:sx n="90" d="100"/>
          <a:sy n="90" d="100"/>
        </p:scale>
        <p:origin x="-1764" y="-72"/>
      </p:cViewPr>
      <p:guideLst>
        <p:guide orient="horz" pos="2957"/>
        <p:guide pos="2238"/>
      </p:guideLst>
    </p:cSldViewPr>
  </p:notesViewPr>
  <p:gridSpacing cx="228600" cy="2286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hdr" sz="quarter"/>
          </p:nvPr>
        </p:nvSpPr>
        <p:spPr bwMode="auto">
          <a:xfrm>
            <a:off x="0" y="0"/>
            <a:ext cx="3076775" cy="46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99" tIns="46650" rIns="93299" bIns="46650" numCol="1" anchor="t" anchorCtr="0" compatLnSpc="1">
            <a:prstTxWarp prst="textNoShape">
              <a:avLst/>
            </a:prstTxWarp>
          </a:bodyPr>
          <a:lstStyle>
            <a:lvl1pPr defTabSz="932418" eaLnBrk="1" hangingPunct="1">
              <a:defRPr sz="1200">
                <a:effectLst/>
                <a:latin typeface="Arial" pitchFamily="34" charset="0"/>
              </a:defRPr>
            </a:lvl1pPr>
          </a:lstStyle>
          <a:p>
            <a:pPr>
              <a:defRPr/>
            </a:pPr>
            <a:endParaRPr lang="en-US"/>
          </a:p>
        </p:txBody>
      </p:sp>
      <p:sp>
        <p:nvSpPr>
          <p:cNvPr id="205827" name="Rectangle 3"/>
          <p:cNvSpPr>
            <a:spLocks noGrp="1" noChangeArrowheads="1"/>
          </p:cNvSpPr>
          <p:nvPr>
            <p:ph type="dt" sz="quarter" idx="1"/>
          </p:nvPr>
        </p:nvSpPr>
        <p:spPr bwMode="auto">
          <a:xfrm>
            <a:off x="4024093" y="0"/>
            <a:ext cx="3076775" cy="46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99" tIns="46650" rIns="93299" bIns="46650" numCol="1" anchor="t" anchorCtr="0" compatLnSpc="1">
            <a:prstTxWarp prst="textNoShape">
              <a:avLst/>
            </a:prstTxWarp>
          </a:bodyPr>
          <a:lstStyle>
            <a:lvl1pPr algn="r" defTabSz="932418" eaLnBrk="1" hangingPunct="1">
              <a:defRPr sz="1200">
                <a:effectLst/>
                <a:latin typeface="Arial" pitchFamily="34" charset="0"/>
              </a:defRPr>
            </a:lvl1pPr>
          </a:lstStyle>
          <a:p>
            <a:pPr>
              <a:defRPr/>
            </a:pPr>
            <a:endParaRPr lang="en-US"/>
          </a:p>
        </p:txBody>
      </p:sp>
      <p:sp>
        <p:nvSpPr>
          <p:cNvPr id="205828" name="Rectangle 4"/>
          <p:cNvSpPr>
            <a:spLocks noGrp="1" noChangeArrowheads="1"/>
          </p:cNvSpPr>
          <p:nvPr>
            <p:ph type="ftr" sz="quarter" idx="2"/>
          </p:nvPr>
        </p:nvSpPr>
        <p:spPr bwMode="auto">
          <a:xfrm>
            <a:off x="0" y="8917127"/>
            <a:ext cx="3076775" cy="46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99" tIns="46650" rIns="93299" bIns="46650" numCol="1" anchor="b" anchorCtr="0" compatLnSpc="1">
            <a:prstTxWarp prst="textNoShape">
              <a:avLst/>
            </a:prstTxWarp>
          </a:bodyPr>
          <a:lstStyle>
            <a:lvl1pPr defTabSz="932418" eaLnBrk="1" hangingPunct="1">
              <a:defRPr sz="1200">
                <a:effectLst/>
                <a:latin typeface="Arial" pitchFamily="34" charset="0"/>
              </a:defRPr>
            </a:lvl1pPr>
          </a:lstStyle>
          <a:p>
            <a:pPr>
              <a:defRPr/>
            </a:pPr>
            <a:endParaRPr lang="en-US"/>
          </a:p>
        </p:txBody>
      </p:sp>
      <p:sp>
        <p:nvSpPr>
          <p:cNvPr id="205829" name="Rectangle 5"/>
          <p:cNvSpPr>
            <a:spLocks noGrp="1" noChangeArrowheads="1"/>
          </p:cNvSpPr>
          <p:nvPr>
            <p:ph type="sldNum" sz="quarter" idx="3"/>
          </p:nvPr>
        </p:nvSpPr>
        <p:spPr bwMode="auto">
          <a:xfrm>
            <a:off x="4024093" y="8917127"/>
            <a:ext cx="3076775" cy="46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99" tIns="46650" rIns="93299" bIns="46650" numCol="1" anchor="b" anchorCtr="0" compatLnSpc="1">
            <a:prstTxWarp prst="textNoShape">
              <a:avLst/>
            </a:prstTxWarp>
          </a:bodyPr>
          <a:lstStyle>
            <a:lvl1pPr algn="r" defTabSz="932418" eaLnBrk="1" hangingPunct="1">
              <a:defRPr sz="1200">
                <a:effectLst/>
              </a:defRPr>
            </a:lvl1pPr>
          </a:lstStyle>
          <a:p>
            <a:pPr>
              <a:defRPr/>
            </a:pPr>
            <a:fld id="{C37C9506-95F6-4FB4-AED3-10107FB4D231}" type="slidenum">
              <a:rPr lang="en-US"/>
              <a:pPr>
                <a:defRPr/>
              </a:pPr>
              <a:t>‹#›</a:t>
            </a:fld>
            <a:endParaRPr lang="en-US" dirty="0"/>
          </a:p>
        </p:txBody>
      </p:sp>
    </p:spTree>
    <p:extLst>
      <p:ext uri="{BB962C8B-B14F-4D97-AF65-F5344CB8AC3E}">
        <p14:creationId xmlns:p14="http://schemas.microsoft.com/office/powerpoint/2010/main" val="1528828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3076775" cy="46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99" tIns="46650" rIns="93299" bIns="46650" numCol="1" anchor="t" anchorCtr="0" compatLnSpc="1">
            <a:prstTxWarp prst="textNoShape">
              <a:avLst/>
            </a:prstTxWarp>
          </a:bodyPr>
          <a:lstStyle>
            <a:lvl1pPr defTabSz="932418" eaLnBrk="1" hangingPunct="1">
              <a:defRPr sz="1200">
                <a:effectLst/>
                <a:latin typeface="Arial" pitchFamily="34" charset="0"/>
              </a:defRPr>
            </a:lvl1pPr>
          </a:lstStyle>
          <a:p>
            <a:pPr>
              <a:defRPr/>
            </a:pPr>
            <a:endParaRPr lang="en-US"/>
          </a:p>
        </p:txBody>
      </p:sp>
      <p:sp>
        <p:nvSpPr>
          <p:cNvPr id="64515" name="Rectangle 3"/>
          <p:cNvSpPr>
            <a:spLocks noGrp="1" noChangeArrowheads="1"/>
          </p:cNvSpPr>
          <p:nvPr>
            <p:ph type="dt" idx="1"/>
          </p:nvPr>
        </p:nvSpPr>
        <p:spPr bwMode="auto">
          <a:xfrm>
            <a:off x="4024093" y="0"/>
            <a:ext cx="3076775" cy="46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99" tIns="46650" rIns="93299" bIns="46650" numCol="1" anchor="t" anchorCtr="0" compatLnSpc="1">
            <a:prstTxWarp prst="textNoShape">
              <a:avLst/>
            </a:prstTxWarp>
          </a:bodyPr>
          <a:lstStyle>
            <a:lvl1pPr algn="r" defTabSz="932418" eaLnBrk="1" hangingPunct="1">
              <a:defRPr sz="1200">
                <a:effectLst/>
                <a:latin typeface="Arial" pitchFamily="34" charset="0"/>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710892" y="4458565"/>
            <a:ext cx="5680693" cy="4226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99" tIns="46650" rIns="93299" bIns="466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917127"/>
            <a:ext cx="3076775" cy="46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99" tIns="46650" rIns="93299" bIns="46650" numCol="1" anchor="b" anchorCtr="0" compatLnSpc="1">
            <a:prstTxWarp prst="textNoShape">
              <a:avLst/>
            </a:prstTxWarp>
          </a:bodyPr>
          <a:lstStyle>
            <a:lvl1pPr defTabSz="932418" eaLnBrk="1" hangingPunct="1">
              <a:defRPr sz="1200">
                <a:effectLst/>
                <a:latin typeface="Arial" pitchFamily="34" charset="0"/>
              </a:defRPr>
            </a:lvl1pPr>
          </a:lstStyle>
          <a:p>
            <a:pPr>
              <a:defRPr/>
            </a:pPr>
            <a:endParaRPr lang="en-US"/>
          </a:p>
        </p:txBody>
      </p:sp>
      <p:sp>
        <p:nvSpPr>
          <p:cNvPr id="64519" name="Rectangle 7"/>
          <p:cNvSpPr>
            <a:spLocks noGrp="1" noChangeArrowheads="1"/>
          </p:cNvSpPr>
          <p:nvPr>
            <p:ph type="sldNum" sz="quarter" idx="5"/>
          </p:nvPr>
        </p:nvSpPr>
        <p:spPr bwMode="auto">
          <a:xfrm>
            <a:off x="4024093" y="8917127"/>
            <a:ext cx="3076775" cy="46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99" tIns="46650" rIns="93299" bIns="46650" numCol="1" anchor="b" anchorCtr="0" compatLnSpc="1">
            <a:prstTxWarp prst="textNoShape">
              <a:avLst/>
            </a:prstTxWarp>
          </a:bodyPr>
          <a:lstStyle>
            <a:lvl1pPr algn="r" defTabSz="932418" eaLnBrk="1" hangingPunct="1">
              <a:defRPr sz="1200">
                <a:effectLst/>
              </a:defRPr>
            </a:lvl1pPr>
          </a:lstStyle>
          <a:p>
            <a:pPr>
              <a:defRPr/>
            </a:pPr>
            <a:fld id="{A20C34B4-2AE9-4BB2-99B2-D9BF555EE40B}" type="slidenum">
              <a:rPr lang="en-US"/>
              <a:pPr>
                <a:defRPr/>
              </a:pPr>
              <a:t>‹#›</a:t>
            </a:fld>
            <a:endParaRPr lang="en-US" dirty="0"/>
          </a:p>
        </p:txBody>
      </p:sp>
    </p:spTree>
    <p:extLst>
      <p:ext uri="{BB962C8B-B14F-4D97-AF65-F5344CB8AC3E}">
        <p14:creationId xmlns:p14="http://schemas.microsoft.com/office/powerpoint/2010/main" val="29184683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aojournal.org/article/S0161-6420(20)30040-3/fulltex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jo.com/article/S0002-9394(23)00278-7/fulltext"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D3288-B68D-340E-60C9-ADE13369A8E0}"/>
            </a:ext>
          </a:extLst>
        </p:cNvPr>
        <p:cNvGrpSpPr/>
        <p:nvPr/>
      </p:nvGrpSpPr>
      <p:grpSpPr>
        <a:xfrm>
          <a:off x="0" y="0"/>
          <a:ext cx="0" cy="0"/>
          <a:chOff x="0" y="0"/>
          <a:chExt cx="0" cy="0"/>
        </a:xfrm>
      </p:grpSpPr>
      <p:sp>
        <p:nvSpPr>
          <p:cNvPr id="47106" name="Rectangle 7">
            <a:extLst>
              <a:ext uri="{FF2B5EF4-FFF2-40B4-BE49-F238E27FC236}">
                <a16:creationId xmlns:a16="http://schemas.microsoft.com/office/drawing/2014/main" id="{F97D0152-F176-9689-8103-19D70A9CF68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3192" indent="-288940">
              <a:spcBef>
                <a:spcPct val="30000"/>
              </a:spcBef>
              <a:defRPr sz="1200">
                <a:solidFill>
                  <a:schemeClr val="tx1"/>
                </a:solidFill>
                <a:latin typeface="Arial" panose="020B0604020202020204" pitchFamily="34" charset="0"/>
              </a:defRPr>
            </a:lvl2pPr>
            <a:lvl3pPr marL="1159007" indent="-230503">
              <a:spcBef>
                <a:spcPct val="30000"/>
              </a:spcBef>
              <a:defRPr sz="1200">
                <a:solidFill>
                  <a:schemeClr val="tx1"/>
                </a:solidFill>
                <a:latin typeface="Arial" panose="020B0604020202020204" pitchFamily="34" charset="0"/>
              </a:defRPr>
            </a:lvl3pPr>
            <a:lvl4pPr marL="1621636" indent="-230503">
              <a:spcBef>
                <a:spcPct val="30000"/>
              </a:spcBef>
              <a:defRPr sz="1200">
                <a:solidFill>
                  <a:schemeClr val="tx1"/>
                </a:solidFill>
                <a:latin typeface="Arial" panose="020B0604020202020204" pitchFamily="34" charset="0"/>
              </a:defRPr>
            </a:lvl4pPr>
            <a:lvl5pPr marL="2085888" indent="-230503">
              <a:spcBef>
                <a:spcPct val="30000"/>
              </a:spcBef>
              <a:defRPr sz="1200">
                <a:solidFill>
                  <a:schemeClr val="tx1"/>
                </a:solidFill>
                <a:latin typeface="Arial" panose="020B0604020202020204" pitchFamily="34" charset="0"/>
              </a:defRPr>
            </a:lvl5pPr>
            <a:lvl6pPr marL="2553387" indent="-230503" eaLnBrk="0" fontAlgn="base" hangingPunct="0">
              <a:spcBef>
                <a:spcPct val="30000"/>
              </a:spcBef>
              <a:spcAft>
                <a:spcPct val="0"/>
              </a:spcAft>
              <a:defRPr sz="1200">
                <a:solidFill>
                  <a:schemeClr val="tx1"/>
                </a:solidFill>
                <a:latin typeface="Arial" panose="020B0604020202020204" pitchFamily="34" charset="0"/>
              </a:defRPr>
            </a:lvl6pPr>
            <a:lvl7pPr marL="3020886" indent="-230503" eaLnBrk="0" fontAlgn="base" hangingPunct="0">
              <a:spcBef>
                <a:spcPct val="30000"/>
              </a:spcBef>
              <a:spcAft>
                <a:spcPct val="0"/>
              </a:spcAft>
              <a:defRPr sz="1200">
                <a:solidFill>
                  <a:schemeClr val="tx1"/>
                </a:solidFill>
                <a:latin typeface="Arial" panose="020B0604020202020204" pitchFamily="34" charset="0"/>
              </a:defRPr>
            </a:lvl7pPr>
            <a:lvl8pPr marL="3488384" indent="-230503" eaLnBrk="0" fontAlgn="base" hangingPunct="0">
              <a:spcBef>
                <a:spcPct val="30000"/>
              </a:spcBef>
              <a:spcAft>
                <a:spcPct val="0"/>
              </a:spcAft>
              <a:defRPr sz="1200">
                <a:solidFill>
                  <a:schemeClr val="tx1"/>
                </a:solidFill>
                <a:latin typeface="Arial" panose="020B0604020202020204" pitchFamily="34" charset="0"/>
              </a:defRPr>
            </a:lvl8pPr>
            <a:lvl9pPr marL="3955883" indent="-230503"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4997" rtl="0" eaLnBrk="0" fontAlgn="base" latinLnBrk="0" hangingPunct="0">
              <a:lnSpc>
                <a:spcPct val="100000"/>
              </a:lnSpc>
              <a:spcBef>
                <a:spcPct val="0"/>
              </a:spcBef>
              <a:spcAft>
                <a:spcPct val="0"/>
              </a:spcAft>
              <a:buClrTx/>
              <a:buSzTx/>
              <a:buFontTx/>
              <a:buNone/>
              <a:tabLst/>
              <a:defRPr/>
            </a:pPr>
            <a:fld id="{5A077DF0-9E06-4F80-ACFD-F59900969F5B}" type="slidenum">
              <a:rPr kumimoji="0" lang="en-US" altLang="en-US" sz="1100" b="0"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34997" rtl="0" eaLnBrk="0" fontAlgn="base" latinLnBrk="0" hangingPunct="0">
                <a:lnSpc>
                  <a:spcPct val="100000"/>
                </a:lnSpc>
                <a:spcBef>
                  <a:spcPct val="0"/>
                </a:spcBef>
                <a:spcAft>
                  <a:spcPct val="0"/>
                </a:spcAft>
                <a:buClrTx/>
                <a:buSzTx/>
                <a:buFontTx/>
                <a:buNone/>
                <a:tabLst/>
                <a:defRPr/>
              </a:pPr>
              <a:t>1</a:t>
            </a:fld>
            <a:endParaRPr kumimoji="0" lang="en-US" altLang="en-US" sz="1100" b="0"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
        <p:nvSpPr>
          <p:cNvPr id="47107" name="Rectangle 2">
            <a:extLst>
              <a:ext uri="{FF2B5EF4-FFF2-40B4-BE49-F238E27FC236}">
                <a16:creationId xmlns:a16="http://schemas.microsoft.com/office/drawing/2014/main" id="{6662F5B1-DB47-7685-53EF-5151982F2199}"/>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D4F0DFC8-667D-1726-E532-34487FCA952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328073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33333"/>
                </a:solidFill>
                <a:effectLst/>
                <a:latin typeface="Helvetica Neue"/>
              </a:rPr>
              <a:t>Cheng, </a:t>
            </a:r>
            <a:r>
              <a:rPr lang="en-US" b="0" i="0" dirty="0" err="1">
                <a:solidFill>
                  <a:srgbClr val="333333"/>
                </a:solidFill>
                <a:effectLst/>
                <a:latin typeface="Helvetica Neue"/>
              </a:rPr>
              <a:t>Tiantian</a:t>
            </a:r>
            <a:r>
              <a:rPr lang="en-US" b="0" i="0" dirty="0">
                <a:solidFill>
                  <a:srgbClr val="333333"/>
                </a:solidFill>
                <a:effectLst/>
                <a:latin typeface="Helvetica Neue"/>
              </a:rPr>
              <a:t> et al. C</a:t>
            </a:r>
            <a:r>
              <a:rPr lang="en-US" b="0" i="0" dirty="0">
                <a:solidFill>
                  <a:srgbClr val="333333"/>
                </a:solidFill>
                <a:effectLst/>
                <a:latin typeface="Georgia" panose="02040502050405020303" pitchFamily="18" charset="0"/>
              </a:rPr>
              <a:t>linical features of ocular damage in systemic lupus erythematosus and risk factors for hydroxychloroquine-related complications. </a:t>
            </a:r>
            <a:r>
              <a:rPr lang="en-US" b="0" i="0" dirty="0">
                <a:solidFill>
                  <a:srgbClr val="333333"/>
                </a:solidFill>
                <a:effectLst/>
                <a:latin typeface="Helvetica Neue"/>
              </a:rPr>
              <a:t>Survey of Ophthalmology, 2024;69(5):733-742.</a:t>
            </a:r>
          </a:p>
          <a:p>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3273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itchFamily="34" charset="0"/>
              </a:rPr>
              <a:t>Vora RA, Patel AP, </a:t>
            </a:r>
            <a:r>
              <a:rPr lang="en-US" dirty="0" err="1">
                <a:latin typeface="Arial" pitchFamily="34" charset="0"/>
              </a:rPr>
              <a:t>Melles</a:t>
            </a:r>
            <a:r>
              <a:rPr lang="en-US" dirty="0">
                <a:latin typeface="Arial" pitchFamily="34" charset="0"/>
              </a:rPr>
              <a:t> R. </a:t>
            </a:r>
            <a:r>
              <a:rPr lang="en-US" dirty="0">
                <a:solidFill>
                  <a:schemeClr val="bg1"/>
                </a:solidFill>
                <a:latin typeface="Arial" pitchFamily="34" charset="0"/>
                <a:hlinkClick r:id="rId3">
                  <a:extLst>
                    <a:ext uri="{A12FA001-AC4F-418D-AE19-62706E023703}">
                      <ahyp:hlinkClr xmlns:ahyp="http://schemas.microsoft.com/office/drawing/2018/hyperlinkcolor" val="tx"/>
                    </a:ext>
                  </a:extLst>
                </a:hlinkClick>
              </a:rPr>
              <a:t>Prevalence of Maculopathy Associated with Long-Term Pentosan </a:t>
            </a:r>
            <a:r>
              <a:rPr lang="en-US" dirty="0" err="1">
                <a:solidFill>
                  <a:schemeClr val="bg1"/>
                </a:solidFill>
                <a:latin typeface="Arial" pitchFamily="34" charset="0"/>
                <a:hlinkClick r:id="rId3">
                  <a:extLst>
                    <a:ext uri="{A12FA001-AC4F-418D-AE19-62706E023703}">
                      <ahyp:hlinkClr xmlns:ahyp="http://schemas.microsoft.com/office/drawing/2018/hyperlinkcolor" val="tx"/>
                    </a:ext>
                  </a:extLst>
                </a:hlinkClick>
              </a:rPr>
              <a:t>Polysulfate</a:t>
            </a:r>
            <a:r>
              <a:rPr lang="en-US" dirty="0">
                <a:solidFill>
                  <a:schemeClr val="bg1"/>
                </a:solidFill>
                <a:latin typeface="Arial" pitchFamily="34" charset="0"/>
                <a:hlinkClick r:id="rId3">
                  <a:extLst>
                    <a:ext uri="{A12FA001-AC4F-418D-AE19-62706E023703}">
                      <ahyp:hlinkClr xmlns:ahyp="http://schemas.microsoft.com/office/drawing/2018/hyperlinkcolor" val="tx"/>
                    </a:ext>
                  </a:extLst>
                </a:hlinkClick>
              </a:rPr>
              <a:t> Therapy</a:t>
            </a:r>
            <a:r>
              <a:rPr lang="en-US" dirty="0">
                <a:solidFill>
                  <a:schemeClr val="bg1"/>
                </a:solidFill>
                <a:latin typeface="Arial" pitchFamily="34" charset="0"/>
              </a:rPr>
              <a:t>. </a:t>
            </a:r>
            <a:r>
              <a:rPr lang="en-US" i="1" dirty="0">
                <a:solidFill>
                  <a:schemeClr val="bg1"/>
                </a:solidFill>
                <a:latin typeface="Arial" pitchFamily="34" charset="0"/>
              </a:rPr>
              <a:t>Ophthalmology</a:t>
            </a:r>
            <a:r>
              <a:rPr lang="en-US" dirty="0">
                <a:solidFill>
                  <a:schemeClr val="bg1"/>
                </a:solidFill>
                <a:latin typeface="Arial" pitchFamily="34" charset="0"/>
              </a:rPr>
              <a:t> 2020;127(6):835-836.</a:t>
            </a:r>
          </a:p>
        </p:txBody>
      </p:sp>
      <p:sp>
        <p:nvSpPr>
          <p:cNvPr id="4" name="Slide Number Placeholder 3"/>
          <p:cNvSpPr>
            <a:spLocks noGrp="1"/>
          </p:cNvSpPr>
          <p:nvPr>
            <p:ph type="sldNum" sz="quarter" idx="5"/>
          </p:nvPr>
        </p:nvSpPr>
        <p:spPr/>
        <p:txBody>
          <a:bodyPr/>
          <a:lstStyle/>
          <a:p>
            <a:pPr defTabSz="932418">
              <a:defRPr/>
            </a:pPr>
            <a:fld id="{A20C34B4-2AE9-4BB2-99B2-D9BF555EE40B}" type="slidenum">
              <a:rPr lang="en-US">
                <a:solidFill>
                  <a:srgbClr val="000000"/>
                </a:solidFill>
                <a:cs typeface="+mn-cs"/>
              </a:rPr>
              <a:pPr defTabSz="932418">
                <a:defRPr/>
              </a:pPr>
              <a:t>18</a:t>
            </a:fld>
            <a:endParaRPr lang="en-US" dirty="0">
              <a:solidFill>
                <a:srgbClr val="000000"/>
              </a:solidFill>
              <a:cs typeface="+mn-cs"/>
            </a:endParaRPr>
          </a:p>
        </p:txBody>
      </p:sp>
    </p:spTree>
    <p:extLst>
      <p:ext uri="{BB962C8B-B14F-4D97-AF65-F5344CB8AC3E}">
        <p14:creationId xmlns:p14="http://schemas.microsoft.com/office/powerpoint/2010/main" val="873596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err="1">
                <a:solidFill>
                  <a:srgbClr val="000000"/>
                </a:solidFill>
                <a:effectLst/>
                <a:latin typeface="helvetica" panose="020B0604020202020204" pitchFamily="34" charset="0"/>
              </a:rPr>
              <a:t>Somisetty</a:t>
            </a:r>
            <a:r>
              <a:rPr lang="en-US" b="0" i="0" dirty="0">
                <a:solidFill>
                  <a:srgbClr val="000000"/>
                </a:solidFill>
                <a:effectLst/>
                <a:latin typeface="helvetica" panose="020B0604020202020204" pitchFamily="34" charset="0"/>
              </a:rPr>
              <a:t> S, Santina A, Au A, Romero-Morales V, Bousquet E, </a:t>
            </a:r>
            <a:r>
              <a:rPr lang="en-US" b="0" i="0" dirty="0" err="1">
                <a:solidFill>
                  <a:srgbClr val="000000"/>
                </a:solidFill>
                <a:effectLst/>
                <a:latin typeface="helvetica" panose="020B0604020202020204" pitchFamily="34" charset="0"/>
              </a:rPr>
              <a:t>Sarraf</a:t>
            </a:r>
            <a:r>
              <a:rPr lang="en-US" b="0" i="0" dirty="0">
                <a:solidFill>
                  <a:srgbClr val="000000"/>
                </a:solidFill>
                <a:effectLst/>
                <a:latin typeface="helvetica" panose="020B0604020202020204" pitchFamily="34" charset="0"/>
              </a:rPr>
              <a:t> D. Progression of Pentosan </a:t>
            </a:r>
            <a:r>
              <a:rPr lang="en-US" b="0" i="0" dirty="0" err="1">
                <a:solidFill>
                  <a:srgbClr val="000000"/>
                </a:solidFill>
                <a:effectLst/>
                <a:latin typeface="helvetica" panose="020B0604020202020204" pitchFamily="34" charset="0"/>
              </a:rPr>
              <a:t>Polysulfate</a:t>
            </a:r>
            <a:r>
              <a:rPr lang="en-US" b="0" i="0" dirty="0">
                <a:solidFill>
                  <a:srgbClr val="000000"/>
                </a:solidFill>
                <a:effectLst/>
                <a:latin typeface="helvetica" panose="020B0604020202020204" pitchFamily="34" charset="0"/>
              </a:rPr>
              <a:t> Sodium Maculopathy in a Prospective Cohort. </a:t>
            </a:r>
            <a:r>
              <a:rPr lang="en-US" b="0" i="1" dirty="0">
                <a:solidFill>
                  <a:srgbClr val="000000"/>
                </a:solidFill>
                <a:effectLst/>
                <a:latin typeface="helvetica" panose="020B0604020202020204" pitchFamily="34" charset="0"/>
              </a:rPr>
              <a:t>Am J </a:t>
            </a:r>
            <a:r>
              <a:rPr lang="en-US" b="0" i="1" dirty="0" err="1">
                <a:solidFill>
                  <a:srgbClr val="000000"/>
                </a:solidFill>
                <a:effectLst/>
                <a:latin typeface="helvetica" panose="020B0604020202020204" pitchFamily="34" charset="0"/>
              </a:rPr>
              <a:t>Ophthalmol</a:t>
            </a:r>
            <a:r>
              <a:rPr lang="en-US" b="0" i="1" dirty="0">
                <a:solidFill>
                  <a:srgbClr val="000000"/>
                </a:solidFill>
                <a:effectLst/>
                <a:latin typeface="helvetica" panose="020B0604020202020204" pitchFamily="34" charset="0"/>
              </a:rPr>
              <a:t>. </a:t>
            </a:r>
            <a:r>
              <a:rPr lang="en-US" b="0" i="1">
                <a:solidFill>
                  <a:srgbClr val="000000"/>
                </a:solidFill>
                <a:effectLst/>
                <a:latin typeface="helvetica" panose="020B0604020202020204" pitchFamily="34" charset="0"/>
              </a:rPr>
              <a:t>2023;</a:t>
            </a:r>
            <a:r>
              <a:rPr lang="en-US" b="0" i="0">
                <a:solidFill>
                  <a:srgbClr val="000000"/>
                </a:solidFill>
                <a:effectLst/>
                <a:latin typeface="helvetica" panose="020B0604020202020204" pitchFamily="34" charset="0"/>
              </a:rPr>
              <a:t>255:57-67</a:t>
            </a:r>
            <a:r>
              <a:rPr lang="en-US" b="0" i="0" dirty="0">
                <a:solidFill>
                  <a:srgbClr val="000000"/>
                </a:solidFill>
                <a:effectLst/>
                <a:latin typeface="helvetica"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28933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err="1">
                <a:solidFill>
                  <a:srgbClr val="000000"/>
                </a:solidFill>
                <a:effectLst/>
                <a:latin typeface="helvetica" panose="020B0604020202020204" pitchFamily="34" charset="0"/>
              </a:rPr>
              <a:t>Somisetty</a:t>
            </a:r>
            <a:r>
              <a:rPr lang="en-US" b="0" i="0" dirty="0">
                <a:solidFill>
                  <a:srgbClr val="000000"/>
                </a:solidFill>
                <a:effectLst/>
                <a:latin typeface="helvetica" panose="020B0604020202020204" pitchFamily="34" charset="0"/>
              </a:rPr>
              <a:t> S, Santina A, Au A, Romero-Morales V, Bousquet E, </a:t>
            </a:r>
            <a:r>
              <a:rPr lang="en-US" b="0" i="0" dirty="0" err="1">
                <a:solidFill>
                  <a:srgbClr val="000000"/>
                </a:solidFill>
                <a:effectLst/>
                <a:latin typeface="helvetica" panose="020B0604020202020204" pitchFamily="34" charset="0"/>
              </a:rPr>
              <a:t>Sarraf</a:t>
            </a:r>
            <a:r>
              <a:rPr lang="en-US" b="0" i="0" dirty="0">
                <a:solidFill>
                  <a:srgbClr val="000000"/>
                </a:solidFill>
                <a:effectLst/>
                <a:latin typeface="helvetica" panose="020B0604020202020204" pitchFamily="34" charset="0"/>
              </a:rPr>
              <a:t> D. Progression of Pentosan </a:t>
            </a:r>
            <a:r>
              <a:rPr lang="en-US" b="0" i="0" dirty="0" err="1">
                <a:solidFill>
                  <a:srgbClr val="000000"/>
                </a:solidFill>
                <a:effectLst/>
                <a:latin typeface="helvetica" panose="020B0604020202020204" pitchFamily="34" charset="0"/>
              </a:rPr>
              <a:t>Polysulfate</a:t>
            </a:r>
            <a:r>
              <a:rPr lang="en-US" b="0" i="0" dirty="0">
                <a:solidFill>
                  <a:srgbClr val="000000"/>
                </a:solidFill>
                <a:effectLst/>
                <a:latin typeface="helvetica" panose="020B0604020202020204" pitchFamily="34" charset="0"/>
              </a:rPr>
              <a:t> Sodium Maculopathy in a Prospective Cohort. </a:t>
            </a:r>
            <a:r>
              <a:rPr lang="en-US" b="0" i="1" dirty="0">
                <a:solidFill>
                  <a:srgbClr val="000000"/>
                </a:solidFill>
                <a:effectLst/>
                <a:latin typeface="helvetica" panose="020B0604020202020204" pitchFamily="34" charset="0"/>
              </a:rPr>
              <a:t>Am J </a:t>
            </a:r>
            <a:r>
              <a:rPr lang="en-US" b="0" i="1" dirty="0" err="1">
                <a:solidFill>
                  <a:srgbClr val="000000"/>
                </a:solidFill>
                <a:effectLst/>
                <a:latin typeface="helvetica" panose="020B0604020202020204" pitchFamily="34" charset="0"/>
              </a:rPr>
              <a:t>Ophthalmol</a:t>
            </a:r>
            <a:r>
              <a:rPr lang="en-US" b="0" i="1" dirty="0">
                <a:solidFill>
                  <a:srgbClr val="000000"/>
                </a:solidFill>
                <a:effectLst/>
                <a:latin typeface="helvetica" panose="020B0604020202020204" pitchFamily="34" charset="0"/>
              </a:rPr>
              <a:t>. </a:t>
            </a:r>
            <a:r>
              <a:rPr lang="en-US" b="0" i="1">
                <a:solidFill>
                  <a:srgbClr val="000000"/>
                </a:solidFill>
                <a:effectLst/>
                <a:latin typeface="helvetica" panose="020B0604020202020204" pitchFamily="34" charset="0"/>
              </a:rPr>
              <a:t>2023;</a:t>
            </a:r>
            <a:r>
              <a:rPr lang="en-US" b="0" i="0">
                <a:solidFill>
                  <a:srgbClr val="000000"/>
                </a:solidFill>
                <a:effectLst/>
                <a:latin typeface="helvetica" panose="020B0604020202020204" pitchFamily="34" charset="0"/>
              </a:rPr>
              <a:t>255:57-67</a:t>
            </a:r>
            <a:r>
              <a:rPr lang="en-US" b="0" i="0" dirty="0">
                <a:solidFill>
                  <a:srgbClr val="000000"/>
                </a:solidFill>
                <a:effectLst/>
                <a:latin typeface="helvetica"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28933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HCo Gotham SSm"/>
              </a:rPr>
              <a:t>Taylor R. Novel Therapies and New Biomarkers for Geographic Atrophy. </a:t>
            </a:r>
            <a:r>
              <a:rPr lang="en-US" b="0" i="0" dirty="0" err="1">
                <a:solidFill>
                  <a:srgbClr val="000000"/>
                </a:solidFill>
                <a:effectLst/>
                <a:latin typeface="HCo Gotham SSm"/>
              </a:rPr>
              <a:t>EyeNet</a:t>
            </a:r>
            <a:r>
              <a:rPr lang="en-US" b="0" i="0" dirty="0">
                <a:solidFill>
                  <a:srgbClr val="000000"/>
                </a:solidFill>
                <a:effectLst/>
                <a:latin typeface="HCo Gotham SSm"/>
              </a:rPr>
              <a:t> February, 2023</a:t>
            </a:r>
          </a:p>
          <a:p>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2834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FFFFFF"/>
                </a:solidFill>
                <a:effectLst/>
                <a:latin typeface="+mn-lt"/>
              </a:rPr>
              <a:t>Garg A, </a:t>
            </a:r>
            <a:r>
              <a:rPr lang="en-US" b="0" i="0" dirty="0" err="1">
                <a:solidFill>
                  <a:srgbClr val="FFFFFF"/>
                </a:solidFill>
                <a:effectLst/>
                <a:latin typeface="+mn-lt"/>
              </a:rPr>
              <a:t>Nanji</a:t>
            </a:r>
            <a:r>
              <a:rPr lang="en-US" b="0" i="0" dirty="0">
                <a:solidFill>
                  <a:srgbClr val="FFFFFF"/>
                </a:solidFill>
                <a:effectLst/>
                <a:latin typeface="+mn-lt"/>
              </a:rPr>
              <a:t> K, Tai F, et al. The effect of complement C3 or C5 inhibition on geographic atrophy secondary to age-related macular degeneration: A living systematic review and meta-analysis. </a:t>
            </a:r>
            <a:r>
              <a:rPr lang="en-US" b="0" i="1" dirty="0">
                <a:solidFill>
                  <a:srgbClr val="FFFFFF"/>
                </a:solidFill>
                <a:effectLst/>
                <a:latin typeface="+mn-lt"/>
              </a:rPr>
              <a:t>Survey </a:t>
            </a:r>
            <a:r>
              <a:rPr lang="en-US" b="0" i="1" dirty="0" err="1">
                <a:solidFill>
                  <a:srgbClr val="FFFFFF"/>
                </a:solidFill>
                <a:effectLst/>
                <a:latin typeface="+mn-lt"/>
              </a:rPr>
              <a:t>Ophthalmol</a:t>
            </a:r>
            <a:r>
              <a:rPr lang="en-US" b="0" i="1" dirty="0">
                <a:solidFill>
                  <a:srgbClr val="FFFFFF"/>
                </a:solidFill>
                <a:effectLst/>
                <a:latin typeface="+mn-lt"/>
              </a:rPr>
              <a:t> </a:t>
            </a:r>
            <a:r>
              <a:rPr lang="en-US" b="0" i="0" dirty="0">
                <a:solidFill>
                  <a:srgbClr val="FFFFFF"/>
                </a:solidFill>
                <a:effectLst/>
                <a:latin typeface="+mn-lt"/>
              </a:rPr>
              <a:t>2024;69(3):349-361</a:t>
            </a:r>
          </a:p>
          <a:p>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8273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Hogg RE, </a:t>
            </a:r>
            <a:r>
              <a:rPr lang="en-US" dirty="0" err="1"/>
              <a:t>Sivaprasad</a:t>
            </a:r>
            <a:r>
              <a:rPr lang="en-US" dirty="0"/>
              <a:t> S, </a:t>
            </a:r>
            <a:r>
              <a:rPr lang="en-US" dirty="0" err="1"/>
              <a:t>Wickens</a:t>
            </a:r>
            <a:r>
              <a:rPr lang="en-US" dirty="0"/>
              <a:t> R, et al. Home-Monitoring Vision Tests to Detect Active Neovascular Age-Related Macular Degeneration. JAMA </a:t>
            </a:r>
            <a:r>
              <a:rPr lang="en-US" dirty="0" err="1"/>
              <a:t>Ophthalmol</a:t>
            </a:r>
            <a:r>
              <a:rPr lang="en-US" dirty="0"/>
              <a:t>. 2024;142(6):512-520.</a:t>
            </a:r>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165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0342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t>Su-Hsun</a:t>
            </a:r>
            <a:r>
              <a:rPr lang="en-US" dirty="0"/>
              <a:t> Liu, Yu-Yen Chen, Ulugbek </a:t>
            </a:r>
            <a:r>
              <a:rPr lang="en-US" dirty="0" err="1"/>
              <a:t>Nurmatov</a:t>
            </a:r>
            <a:r>
              <a:rPr lang="en-US" dirty="0"/>
              <a:t>, </a:t>
            </a:r>
            <a:r>
              <a:rPr lang="en-US" dirty="0" err="1"/>
              <a:t>Onno</a:t>
            </a:r>
            <a:r>
              <a:rPr lang="en-US" dirty="0"/>
              <a:t> C.P. van </a:t>
            </a:r>
            <a:r>
              <a:rPr lang="en-US" dirty="0" err="1"/>
              <a:t>Schayck</a:t>
            </a:r>
            <a:r>
              <a:rPr lang="en-US" dirty="0"/>
              <a:t>, Irene C. </a:t>
            </a:r>
            <a:r>
              <a:rPr lang="en-US" dirty="0" err="1"/>
              <a:t>Kuo</a:t>
            </a:r>
            <a:r>
              <a:rPr lang="en-US" dirty="0"/>
              <a:t>. </a:t>
            </a:r>
            <a:r>
              <a:rPr lang="en-US" b="0" i="0" u="none" strike="noStrike" dirty="0">
                <a:solidFill>
                  <a:srgbClr val="005789"/>
                </a:solidFill>
                <a:effectLst/>
                <a:latin typeface="helvetica" panose="020B0604020202020204" pitchFamily="34" charset="0"/>
                <a:hlinkClick r:id="rId3"/>
              </a:rPr>
              <a:t>Antibiotics Versus Placebo for Acute Bacterial Conjunctivitis: Findings From a Cochrane Systematic Review</a:t>
            </a:r>
            <a:endParaRPr lang="en-US" b="0" i="0" u="none" strike="noStrike" dirty="0">
              <a:solidFill>
                <a:srgbClr val="005789"/>
              </a:solidFill>
              <a:effectLst/>
              <a:latin typeface="helvetica"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dirty="0">
                <a:solidFill>
                  <a:srgbClr val="005789"/>
                </a:solidFill>
                <a:effectLst/>
                <a:latin typeface="helvetica" panose="020B0604020202020204" pitchFamily="34" charset="0"/>
              </a:rPr>
              <a:t>Am J </a:t>
            </a:r>
            <a:r>
              <a:rPr lang="en-US" b="0" i="0" u="none" strike="noStrike" dirty="0" err="1">
                <a:solidFill>
                  <a:srgbClr val="005789"/>
                </a:solidFill>
                <a:effectLst/>
                <a:latin typeface="helvetica" panose="020B0604020202020204" pitchFamily="34" charset="0"/>
              </a:rPr>
              <a:t>Ophthalmol</a:t>
            </a:r>
            <a:r>
              <a:rPr lang="en-US" b="0" i="0" u="none" strike="noStrike" dirty="0">
                <a:solidFill>
                  <a:srgbClr val="005789"/>
                </a:solidFill>
                <a:effectLst/>
                <a:latin typeface="helvetica" panose="020B0604020202020204" pitchFamily="34" charset="0"/>
              </a:rPr>
              <a:t> 2024;257:143-153.</a:t>
            </a:r>
            <a:endParaRPr lang="en-US" b="0" i="0" dirty="0">
              <a:solidFill>
                <a:srgbClr val="000000"/>
              </a:solidFill>
              <a:effectLst/>
              <a:latin typeface="helvetica"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7149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txBox="1">
            <a:spLocks noGrp="1" noChangeArrowheads="1"/>
          </p:cNvSpPr>
          <p:nvPr/>
        </p:nvSpPr>
        <p:spPr bwMode="auto">
          <a:xfrm>
            <a:off x="4023918" y="8918733"/>
            <a:ext cx="3078559" cy="469744"/>
          </a:xfrm>
          <a:prstGeom prst="rect">
            <a:avLst/>
          </a:prstGeom>
          <a:noFill/>
          <a:ln>
            <a:miter lim="800000"/>
            <a:headEnd/>
            <a:tailEnd/>
          </a:ln>
        </p:spPr>
        <p:txBody>
          <a:bodyPr lIns="92464" tIns="46232" rIns="92464" bIns="46232" anchor="b"/>
          <a:lstStyle>
            <a:lvl1pPr defTabSz="904875" eaLnBrk="0" hangingPunct="0">
              <a:defRPr>
                <a:solidFill>
                  <a:schemeClr val="tx1"/>
                </a:solidFill>
                <a:latin typeface="Calibri" panose="020F0502020204030204" pitchFamily="34" charset="0"/>
                <a:cs typeface="Arial" panose="020B0604020202020204" pitchFamily="34" charset="0"/>
              </a:defRPr>
            </a:lvl1pPr>
            <a:lvl2pPr marL="742950" indent="-285750" defTabSz="904875" eaLnBrk="0" hangingPunct="0">
              <a:defRPr>
                <a:solidFill>
                  <a:schemeClr val="tx1"/>
                </a:solidFill>
                <a:latin typeface="Calibri" panose="020F0502020204030204" pitchFamily="34" charset="0"/>
                <a:cs typeface="Arial" panose="020B0604020202020204" pitchFamily="34" charset="0"/>
              </a:defRPr>
            </a:lvl2pPr>
            <a:lvl3pPr marL="1143000" indent="-228600" defTabSz="904875" eaLnBrk="0" hangingPunct="0">
              <a:defRPr>
                <a:solidFill>
                  <a:schemeClr val="tx1"/>
                </a:solidFill>
                <a:latin typeface="Calibri" panose="020F0502020204030204" pitchFamily="34" charset="0"/>
                <a:cs typeface="Arial" panose="020B0604020202020204" pitchFamily="34" charset="0"/>
              </a:defRPr>
            </a:lvl3pPr>
            <a:lvl4pPr marL="1600200" indent="-228600" defTabSz="904875" eaLnBrk="0" hangingPunct="0">
              <a:defRPr>
                <a:solidFill>
                  <a:schemeClr val="tx1"/>
                </a:solidFill>
                <a:latin typeface="Calibri" panose="020F0502020204030204" pitchFamily="34" charset="0"/>
                <a:cs typeface="Arial" panose="020B0604020202020204" pitchFamily="34" charset="0"/>
              </a:defRPr>
            </a:lvl4pPr>
            <a:lvl5pPr marL="2057400" indent="-228600" defTabSz="904875" eaLnBrk="0" hangingPunct="0">
              <a:defRPr>
                <a:solidFill>
                  <a:schemeClr val="tx1"/>
                </a:solidFill>
                <a:latin typeface="Calibri" panose="020F0502020204030204" pitchFamily="34" charset="0"/>
                <a:cs typeface="Arial" panose="020B0604020202020204" pitchFamily="34" charset="0"/>
              </a:defRPr>
            </a:lvl5pPr>
            <a:lvl6pPr marL="2514600" indent="-228600" defTabSz="9048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048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048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048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defTabSz="915010" eaLnBrk="1" fontAlgn="auto" hangingPunct="1">
              <a:spcBef>
                <a:spcPts val="0"/>
              </a:spcBef>
              <a:spcAft>
                <a:spcPts val="0"/>
              </a:spcAft>
              <a:defRPr/>
            </a:pPr>
            <a:fld id="{25F0C7F1-D458-4F6C-986C-715BA5A08073}" type="slidenum">
              <a:rPr lang="en-US" sz="1200" kern="0">
                <a:solidFill>
                  <a:srgbClr val="000000"/>
                </a:solidFill>
                <a:effectLst>
                  <a:outerShdw blurRad="38100" dist="38100" dir="2700000" algn="tl">
                    <a:srgbClr val="C0C0C0"/>
                  </a:outerShdw>
                </a:effectLst>
                <a:latin typeface="Times New Roman" panose="02020603050405020304" pitchFamily="18" charset="0"/>
              </a:rPr>
              <a:pPr algn="r" defTabSz="915010" eaLnBrk="1" fontAlgn="auto" hangingPunct="1">
                <a:spcBef>
                  <a:spcPts val="0"/>
                </a:spcBef>
                <a:spcAft>
                  <a:spcPts val="0"/>
                </a:spcAft>
                <a:defRPr/>
              </a:pPr>
              <a:t>37</a:t>
            </a:fld>
            <a:endParaRPr lang="en-US" sz="1200" kern="0">
              <a:solidFill>
                <a:srgbClr val="000000"/>
              </a:solidFill>
              <a:effectLst>
                <a:outerShdw blurRad="38100" dist="38100" dir="2700000" algn="tl">
                  <a:srgbClr val="C0C0C0"/>
                </a:outerShdw>
              </a:effectLst>
              <a:latin typeface="Times New Roman" panose="02020603050405020304" pitchFamily="18" charset="0"/>
            </a:endParaRPr>
          </a:p>
        </p:txBody>
      </p:sp>
      <p:sp>
        <p:nvSpPr>
          <p:cNvPr id="167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40" name="Rectangle 3"/>
          <p:cNvSpPr>
            <a:spLocks noGrp="1" noChangeArrowheads="1"/>
          </p:cNvSpPr>
          <p:nvPr>
            <p:ph type="body" idx="1"/>
          </p:nvPr>
        </p:nvSpPr>
        <p:spPr bwMode="auto">
          <a:xfrm>
            <a:off x="943721" y="4460168"/>
            <a:ext cx="5215036" cy="42244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281196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71DD2AAC-8C0D-4110-929E-BBC6B7D590B7}"/>
              </a:ext>
            </a:extLst>
          </p:cNvPr>
          <p:cNvSpPr>
            <a:spLocks noGrp="1" noRot="1" noChangeAspect="1" noChangeArrowheads="1" noTextEdit="1"/>
          </p:cNvSpPr>
          <p:nvPr>
            <p:ph type="sldImg"/>
          </p:nvPr>
        </p:nvSpPr>
        <p:spPr>
          <a:ln/>
        </p:spPr>
      </p:sp>
      <p:sp>
        <p:nvSpPr>
          <p:cNvPr id="280579" name="Rectangle 3">
            <a:extLst>
              <a:ext uri="{FF2B5EF4-FFF2-40B4-BE49-F238E27FC236}">
                <a16:creationId xmlns:a16="http://schemas.microsoft.com/office/drawing/2014/main" id="{5258C6D4-2775-4BC7-A4CE-42D9B2748D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284864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
        <p:nvSpPr>
          <p:cNvPr id="1761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062">
              <a:spcBef>
                <a:spcPct val="30000"/>
              </a:spcBef>
              <a:defRPr sz="1200">
                <a:solidFill>
                  <a:schemeClr val="tx1"/>
                </a:solidFill>
                <a:latin typeface="Arial" panose="020B0604020202020204" pitchFamily="34" charset="0"/>
              </a:defRPr>
            </a:lvl1pPr>
            <a:lvl2pPr marL="751271" indent="-288950" defTabSz="931062">
              <a:spcBef>
                <a:spcPct val="30000"/>
              </a:spcBef>
              <a:defRPr sz="1200">
                <a:solidFill>
                  <a:schemeClr val="tx1"/>
                </a:solidFill>
                <a:latin typeface="Arial" panose="020B0604020202020204" pitchFamily="34" charset="0"/>
              </a:defRPr>
            </a:lvl2pPr>
            <a:lvl3pPr marL="1155802" indent="-231160" defTabSz="931062">
              <a:spcBef>
                <a:spcPct val="30000"/>
              </a:spcBef>
              <a:defRPr sz="1200">
                <a:solidFill>
                  <a:schemeClr val="tx1"/>
                </a:solidFill>
                <a:latin typeface="Arial" panose="020B0604020202020204" pitchFamily="34" charset="0"/>
              </a:defRPr>
            </a:lvl3pPr>
            <a:lvl4pPr marL="1618122" indent="-231160" defTabSz="931062">
              <a:spcBef>
                <a:spcPct val="30000"/>
              </a:spcBef>
              <a:defRPr sz="1200">
                <a:solidFill>
                  <a:schemeClr val="tx1"/>
                </a:solidFill>
                <a:latin typeface="Arial" panose="020B0604020202020204" pitchFamily="34" charset="0"/>
              </a:defRPr>
            </a:lvl4pPr>
            <a:lvl5pPr marL="2080443" indent="-231160" defTabSz="931062">
              <a:spcBef>
                <a:spcPct val="30000"/>
              </a:spcBef>
              <a:defRPr sz="1200">
                <a:solidFill>
                  <a:schemeClr val="tx1"/>
                </a:solidFill>
                <a:latin typeface="Arial" panose="020B0604020202020204" pitchFamily="34" charset="0"/>
              </a:defRPr>
            </a:lvl5pPr>
            <a:lvl6pPr marL="2542764" indent="-231160" defTabSz="931062" eaLnBrk="0" fontAlgn="base" hangingPunct="0">
              <a:spcBef>
                <a:spcPct val="30000"/>
              </a:spcBef>
              <a:spcAft>
                <a:spcPct val="0"/>
              </a:spcAft>
              <a:defRPr sz="1200">
                <a:solidFill>
                  <a:schemeClr val="tx1"/>
                </a:solidFill>
                <a:latin typeface="Arial" panose="020B0604020202020204" pitchFamily="34" charset="0"/>
              </a:defRPr>
            </a:lvl6pPr>
            <a:lvl7pPr marL="3005084" indent="-231160" defTabSz="931062" eaLnBrk="0" fontAlgn="base" hangingPunct="0">
              <a:spcBef>
                <a:spcPct val="30000"/>
              </a:spcBef>
              <a:spcAft>
                <a:spcPct val="0"/>
              </a:spcAft>
              <a:defRPr sz="1200">
                <a:solidFill>
                  <a:schemeClr val="tx1"/>
                </a:solidFill>
                <a:latin typeface="Arial" panose="020B0604020202020204" pitchFamily="34" charset="0"/>
              </a:defRPr>
            </a:lvl7pPr>
            <a:lvl8pPr marL="3467405" indent="-231160" defTabSz="931062" eaLnBrk="0" fontAlgn="base" hangingPunct="0">
              <a:spcBef>
                <a:spcPct val="30000"/>
              </a:spcBef>
              <a:spcAft>
                <a:spcPct val="0"/>
              </a:spcAft>
              <a:defRPr sz="1200">
                <a:solidFill>
                  <a:schemeClr val="tx1"/>
                </a:solidFill>
                <a:latin typeface="Arial" panose="020B0604020202020204" pitchFamily="34" charset="0"/>
              </a:defRPr>
            </a:lvl8pPr>
            <a:lvl9pPr marL="3929725" indent="-231160" defTabSz="931062" eaLnBrk="0" fontAlgn="base" hangingPunct="0">
              <a:spcBef>
                <a:spcPct val="30000"/>
              </a:spcBef>
              <a:spcAft>
                <a:spcPct val="0"/>
              </a:spcAft>
              <a:defRPr sz="1200">
                <a:solidFill>
                  <a:schemeClr val="tx1"/>
                </a:solidFill>
                <a:latin typeface="Arial" panose="020B0604020202020204" pitchFamily="34" charset="0"/>
              </a:defRPr>
            </a:lvl9pPr>
          </a:lstStyle>
          <a:p>
            <a:pPr fontAlgn="auto">
              <a:spcBef>
                <a:spcPct val="0"/>
              </a:spcBef>
              <a:spcAft>
                <a:spcPts val="0"/>
              </a:spcAft>
              <a:defRPr/>
            </a:pPr>
            <a:fld id="{B31DBBB0-A773-40F5-8179-BD659F1A9EFC}" type="slidenum">
              <a:rPr lang="en-US" altLang="en-US" kern="0">
                <a:solidFill>
                  <a:srgbClr val="000000"/>
                </a:solidFill>
              </a:rPr>
              <a:pPr fontAlgn="auto">
                <a:spcBef>
                  <a:spcPct val="0"/>
                </a:spcBef>
                <a:spcAft>
                  <a:spcPts val="0"/>
                </a:spcAft>
                <a:defRPr/>
              </a:pPr>
              <a:t>38</a:t>
            </a:fld>
            <a:endParaRPr lang="en-US" altLang="en-US" kern="0" dirty="0">
              <a:solidFill>
                <a:srgbClr val="000000"/>
              </a:solidFill>
            </a:endParaRPr>
          </a:p>
        </p:txBody>
      </p:sp>
    </p:spTree>
    <p:extLst>
      <p:ext uri="{BB962C8B-B14F-4D97-AF65-F5344CB8AC3E}">
        <p14:creationId xmlns:p14="http://schemas.microsoft.com/office/powerpoint/2010/main" val="3291903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https://www.healthtrackrx.com/wp-content/uploads/2023/10/MenuPers-v1118-v7-092723.pdf</a:t>
            </a:r>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70814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062">
              <a:spcBef>
                <a:spcPct val="30000"/>
              </a:spcBef>
              <a:defRPr sz="1200">
                <a:solidFill>
                  <a:schemeClr val="tx1"/>
                </a:solidFill>
                <a:latin typeface="Arial" panose="020B0604020202020204" pitchFamily="34" charset="0"/>
              </a:defRPr>
            </a:lvl1pPr>
            <a:lvl2pPr marL="749666" indent="-287346" defTabSz="931062">
              <a:spcBef>
                <a:spcPct val="30000"/>
              </a:spcBef>
              <a:defRPr sz="1200">
                <a:solidFill>
                  <a:schemeClr val="tx1"/>
                </a:solidFill>
                <a:latin typeface="Arial" panose="020B0604020202020204" pitchFamily="34" charset="0"/>
              </a:defRPr>
            </a:lvl2pPr>
            <a:lvl3pPr marL="1154197" indent="-229556" defTabSz="931062">
              <a:spcBef>
                <a:spcPct val="30000"/>
              </a:spcBef>
              <a:defRPr sz="1200">
                <a:solidFill>
                  <a:schemeClr val="tx1"/>
                </a:solidFill>
                <a:latin typeface="Arial" panose="020B0604020202020204" pitchFamily="34" charset="0"/>
              </a:defRPr>
            </a:lvl3pPr>
            <a:lvl4pPr marL="1616517" indent="-229556" defTabSz="931062">
              <a:spcBef>
                <a:spcPct val="30000"/>
              </a:spcBef>
              <a:defRPr sz="1200">
                <a:solidFill>
                  <a:schemeClr val="tx1"/>
                </a:solidFill>
                <a:latin typeface="Arial" panose="020B0604020202020204" pitchFamily="34" charset="0"/>
              </a:defRPr>
            </a:lvl4pPr>
            <a:lvl5pPr marL="2078838" indent="-229556" defTabSz="931062">
              <a:spcBef>
                <a:spcPct val="30000"/>
              </a:spcBef>
              <a:defRPr sz="1200">
                <a:solidFill>
                  <a:schemeClr val="tx1"/>
                </a:solidFill>
                <a:latin typeface="Arial" panose="020B0604020202020204" pitchFamily="34" charset="0"/>
              </a:defRPr>
            </a:lvl5pPr>
            <a:lvl6pPr marL="2541159" indent="-229556" defTabSz="931062" eaLnBrk="0" fontAlgn="base" hangingPunct="0">
              <a:spcBef>
                <a:spcPct val="30000"/>
              </a:spcBef>
              <a:spcAft>
                <a:spcPct val="0"/>
              </a:spcAft>
              <a:defRPr sz="1200">
                <a:solidFill>
                  <a:schemeClr val="tx1"/>
                </a:solidFill>
                <a:latin typeface="Arial" panose="020B0604020202020204" pitchFamily="34" charset="0"/>
              </a:defRPr>
            </a:lvl6pPr>
            <a:lvl7pPr marL="3003479" indent="-229556" defTabSz="931062" eaLnBrk="0" fontAlgn="base" hangingPunct="0">
              <a:spcBef>
                <a:spcPct val="30000"/>
              </a:spcBef>
              <a:spcAft>
                <a:spcPct val="0"/>
              </a:spcAft>
              <a:defRPr sz="1200">
                <a:solidFill>
                  <a:schemeClr val="tx1"/>
                </a:solidFill>
                <a:latin typeface="Arial" panose="020B0604020202020204" pitchFamily="34" charset="0"/>
              </a:defRPr>
            </a:lvl7pPr>
            <a:lvl8pPr marL="3465800" indent="-229556" defTabSz="931062" eaLnBrk="0" fontAlgn="base" hangingPunct="0">
              <a:spcBef>
                <a:spcPct val="30000"/>
              </a:spcBef>
              <a:spcAft>
                <a:spcPct val="0"/>
              </a:spcAft>
              <a:defRPr sz="1200">
                <a:solidFill>
                  <a:schemeClr val="tx1"/>
                </a:solidFill>
                <a:latin typeface="Arial" panose="020B0604020202020204" pitchFamily="34" charset="0"/>
              </a:defRPr>
            </a:lvl8pPr>
            <a:lvl9pPr marL="3928121" indent="-229556" defTabSz="93106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defRPr/>
            </a:pPr>
            <a:fld id="{9F3819CC-F62F-48F6-BE08-707C847415EE}" type="slidenum">
              <a:rPr lang="en-US" altLang="en-US">
                <a:solidFill>
                  <a:srgbClr val="000000"/>
                </a:solidFill>
              </a:rPr>
              <a:pPr>
                <a:spcBef>
                  <a:spcPct val="0"/>
                </a:spcBef>
                <a:defRPr/>
              </a:pPr>
              <a:t>49</a:t>
            </a:fld>
            <a:endParaRPr lang="en-US" altLang="en-US">
              <a:solidFill>
                <a:srgbClr val="000000"/>
              </a:solidFill>
            </a:endParaRPr>
          </a:p>
        </p:txBody>
      </p:sp>
      <p:sp>
        <p:nvSpPr>
          <p:cNvPr id="107523" name="Rectangle 2"/>
          <p:cNvSpPr>
            <a:spLocks noGrp="1" noRot="1" noChangeAspect="1" noChangeArrowheads="1" noTextEdit="1"/>
          </p:cNvSpPr>
          <p:nvPr>
            <p:ph type="sldImg"/>
          </p:nvPr>
        </p:nvSpPr>
        <p:spPr>
          <a:xfrm>
            <a:off x="1136650" y="703263"/>
            <a:ext cx="4695825" cy="3521075"/>
          </a:xfrm>
          <a:ln/>
        </p:spPr>
      </p:sp>
      <p:sp>
        <p:nvSpPr>
          <p:cNvPr id="107524" name="Rectangle 3"/>
          <p:cNvSpPr>
            <a:spLocks noChangeArrowheads="1"/>
          </p:cNvSpPr>
          <p:nvPr/>
        </p:nvSpPr>
        <p:spPr bwMode="gray">
          <a:xfrm>
            <a:off x="928019" y="4460167"/>
            <a:ext cx="5116162" cy="4224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948" tIns="47970" rIns="95948" bIns="47970"/>
          <a:lstStyle>
            <a:lvl1pPr marL="173038" indent="-173038">
              <a:spcBef>
                <a:spcPct val="30000"/>
              </a:spcBef>
              <a:tabLst>
                <a:tab pos="635000" algn="l"/>
              </a:tabLst>
              <a:defRPr sz="1200">
                <a:solidFill>
                  <a:schemeClr val="tx1"/>
                </a:solidFill>
                <a:latin typeface="Arial" panose="020B0604020202020204" pitchFamily="34" charset="0"/>
              </a:defRPr>
            </a:lvl1pPr>
            <a:lvl2pPr marL="349250" indent="-174625">
              <a:spcBef>
                <a:spcPct val="30000"/>
              </a:spcBef>
              <a:tabLst>
                <a:tab pos="635000" algn="l"/>
              </a:tabLst>
              <a:defRPr sz="1200">
                <a:solidFill>
                  <a:schemeClr val="tx1"/>
                </a:solidFill>
                <a:latin typeface="Arial" panose="020B0604020202020204" pitchFamily="34" charset="0"/>
              </a:defRPr>
            </a:lvl2pPr>
            <a:lvl3pPr marL="1143000" indent="-228600">
              <a:spcBef>
                <a:spcPct val="30000"/>
              </a:spcBef>
              <a:tabLst>
                <a:tab pos="635000" algn="l"/>
              </a:tabLst>
              <a:defRPr sz="1200">
                <a:solidFill>
                  <a:schemeClr val="tx1"/>
                </a:solidFill>
                <a:latin typeface="Arial" panose="020B0604020202020204" pitchFamily="34" charset="0"/>
              </a:defRPr>
            </a:lvl3pPr>
            <a:lvl4pPr marL="1600200" indent="-228600">
              <a:spcBef>
                <a:spcPct val="30000"/>
              </a:spcBef>
              <a:tabLst>
                <a:tab pos="635000" algn="l"/>
              </a:tabLst>
              <a:defRPr sz="1200">
                <a:solidFill>
                  <a:schemeClr val="tx1"/>
                </a:solidFill>
                <a:latin typeface="Arial" panose="020B0604020202020204" pitchFamily="34" charset="0"/>
              </a:defRPr>
            </a:lvl4pPr>
            <a:lvl5pPr marL="2057400" indent="-228600">
              <a:spcBef>
                <a:spcPct val="30000"/>
              </a:spcBef>
              <a:tabLst>
                <a:tab pos="635000" algn="l"/>
              </a:tabLst>
              <a:defRPr sz="1200">
                <a:solidFill>
                  <a:schemeClr val="tx1"/>
                </a:solidFill>
                <a:latin typeface="Arial" panose="020B0604020202020204" pitchFamily="34" charset="0"/>
              </a:defRPr>
            </a:lvl5pPr>
            <a:lvl6pPr marL="2514600" indent="-228600" eaLnBrk="0" fontAlgn="base" hangingPunct="0">
              <a:spcBef>
                <a:spcPct val="30000"/>
              </a:spcBef>
              <a:spcAft>
                <a:spcPct val="0"/>
              </a:spcAft>
              <a:tabLst>
                <a:tab pos="635000" algn="l"/>
              </a:tabLst>
              <a:defRPr sz="1200">
                <a:solidFill>
                  <a:schemeClr val="tx1"/>
                </a:solidFill>
                <a:latin typeface="Arial" panose="020B0604020202020204" pitchFamily="34" charset="0"/>
              </a:defRPr>
            </a:lvl6pPr>
            <a:lvl7pPr marL="2971800" indent="-228600" eaLnBrk="0" fontAlgn="base" hangingPunct="0">
              <a:spcBef>
                <a:spcPct val="30000"/>
              </a:spcBef>
              <a:spcAft>
                <a:spcPct val="0"/>
              </a:spcAft>
              <a:tabLst>
                <a:tab pos="635000" algn="l"/>
              </a:tabLst>
              <a:defRPr sz="1200">
                <a:solidFill>
                  <a:schemeClr val="tx1"/>
                </a:solidFill>
                <a:latin typeface="Arial" panose="020B0604020202020204" pitchFamily="34" charset="0"/>
              </a:defRPr>
            </a:lvl7pPr>
            <a:lvl8pPr marL="3429000" indent="-228600" eaLnBrk="0" fontAlgn="base" hangingPunct="0">
              <a:spcBef>
                <a:spcPct val="30000"/>
              </a:spcBef>
              <a:spcAft>
                <a:spcPct val="0"/>
              </a:spcAft>
              <a:tabLst>
                <a:tab pos="635000" algn="l"/>
              </a:tabLst>
              <a:defRPr sz="1200">
                <a:solidFill>
                  <a:schemeClr val="tx1"/>
                </a:solidFill>
                <a:latin typeface="Arial" panose="020B0604020202020204" pitchFamily="34" charset="0"/>
              </a:defRPr>
            </a:lvl8pPr>
            <a:lvl9pPr marL="3886200" indent="-228600" eaLnBrk="0" fontAlgn="base" hangingPunct="0">
              <a:spcBef>
                <a:spcPct val="30000"/>
              </a:spcBef>
              <a:spcAft>
                <a:spcPct val="0"/>
              </a:spcAft>
              <a:tabLst>
                <a:tab pos="635000" algn="l"/>
              </a:tabLst>
              <a:defRPr sz="1200">
                <a:solidFill>
                  <a:schemeClr val="tx1"/>
                </a:solidFill>
                <a:latin typeface="Arial" panose="020B0604020202020204" pitchFamily="34" charset="0"/>
              </a:defRPr>
            </a:lvl9pPr>
          </a:lstStyle>
          <a:p>
            <a:pPr marL="174976" indent="-174976" defTabSz="924641" eaLnBrk="1" hangingPunct="1">
              <a:tabLst>
                <a:tab pos="642112" algn="l"/>
              </a:tabLst>
              <a:defRPr/>
            </a:pPr>
            <a:r>
              <a:rPr lang="en-US" altLang="en-US" b="1">
                <a:solidFill>
                  <a:srgbClr val="000000"/>
                </a:solidFill>
              </a:rPr>
              <a:t>Key discussion point:</a:t>
            </a:r>
            <a:r>
              <a:rPr lang="en-US" altLang="en-US">
                <a:solidFill>
                  <a:srgbClr val="000000"/>
                </a:solidFill>
              </a:rPr>
              <a:t> Loteprednol etabonate is the first and only ester corticosteroid available for ophthalmic use</a:t>
            </a:r>
            <a:r>
              <a:rPr lang="en-US" altLang="en-US" baseline="30000">
                <a:solidFill>
                  <a:srgbClr val="000000"/>
                </a:solidFill>
              </a:rPr>
              <a:t>1,2</a:t>
            </a:r>
            <a:r>
              <a:rPr lang="en-US" altLang="en-US">
                <a:solidFill>
                  <a:srgbClr val="000000"/>
                </a:solidFill>
              </a:rPr>
              <a:t> [LOTEMAX PI][Zylet PI]</a:t>
            </a:r>
          </a:p>
          <a:p>
            <a:pPr marL="174976" indent="-174976" defTabSz="924641" eaLnBrk="1" hangingPunct="1">
              <a:tabLst>
                <a:tab pos="642112" algn="l"/>
              </a:tabLst>
              <a:defRPr/>
            </a:pPr>
            <a:endParaRPr lang="en-US" altLang="en-US">
              <a:solidFill>
                <a:srgbClr val="000000"/>
              </a:solidFill>
            </a:endParaRPr>
          </a:p>
          <a:p>
            <a:pPr marL="174976" indent="-174976" defTabSz="924641" eaLnBrk="1" hangingPunct="1">
              <a:tabLst>
                <a:tab pos="642112" algn="l"/>
              </a:tabLst>
              <a:defRPr/>
            </a:pPr>
            <a:r>
              <a:rPr lang="en-US" altLang="en-US">
                <a:solidFill>
                  <a:srgbClr val="000000"/>
                </a:solidFill>
              </a:rPr>
              <a:t>Prior to the development of loteprednol etabonate, the only ocular corticosteroids were ketone steroids</a:t>
            </a:r>
          </a:p>
          <a:p>
            <a:pPr marL="353162" lvl="1" indent="-176581" defTabSz="924641" eaLnBrk="1" hangingPunct="1">
              <a:tabLst>
                <a:tab pos="642112" algn="l"/>
              </a:tabLst>
              <a:defRPr/>
            </a:pPr>
            <a:r>
              <a:rPr lang="en-US" altLang="en-US">
                <a:solidFill>
                  <a:srgbClr val="000000"/>
                </a:solidFill>
              </a:rPr>
              <a:t>Prednisolone</a:t>
            </a:r>
          </a:p>
          <a:p>
            <a:pPr marL="353162" lvl="1" indent="-176581" defTabSz="924641" eaLnBrk="1" hangingPunct="1">
              <a:tabLst>
                <a:tab pos="642112" algn="l"/>
              </a:tabLst>
              <a:defRPr/>
            </a:pPr>
            <a:r>
              <a:rPr lang="en-US" altLang="en-US">
                <a:solidFill>
                  <a:srgbClr val="000000"/>
                </a:solidFill>
              </a:rPr>
              <a:t>Fluorometholone</a:t>
            </a:r>
          </a:p>
          <a:p>
            <a:pPr marL="353162" lvl="1" indent="-176581" defTabSz="924641" eaLnBrk="1" hangingPunct="1">
              <a:tabLst>
                <a:tab pos="642112" algn="l"/>
              </a:tabLst>
              <a:defRPr/>
            </a:pPr>
            <a:r>
              <a:rPr lang="en-US" altLang="en-US">
                <a:solidFill>
                  <a:srgbClr val="000000"/>
                </a:solidFill>
              </a:rPr>
              <a:t>Dexamethasone</a:t>
            </a:r>
          </a:p>
          <a:p>
            <a:pPr marL="353162" lvl="1" indent="-176581" defTabSz="924641" eaLnBrk="1" hangingPunct="1">
              <a:tabLst>
                <a:tab pos="642112" algn="l"/>
              </a:tabLst>
              <a:defRPr/>
            </a:pPr>
            <a:r>
              <a:rPr lang="en-US" altLang="en-US">
                <a:solidFill>
                  <a:srgbClr val="000000"/>
                </a:solidFill>
              </a:rPr>
              <a:t>Medrysone</a:t>
            </a:r>
          </a:p>
          <a:p>
            <a:pPr marL="353162" lvl="1" indent="-176581" defTabSz="924641" eaLnBrk="1" hangingPunct="1">
              <a:tabLst>
                <a:tab pos="642112" algn="l"/>
              </a:tabLst>
              <a:defRPr/>
            </a:pPr>
            <a:r>
              <a:rPr lang="en-US" altLang="en-US">
                <a:solidFill>
                  <a:srgbClr val="000000"/>
                </a:solidFill>
              </a:rPr>
              <a:t>Rimexolone</a:t>
            </a:r>
          </a:p>
        </p:txBody>
      </p:sp>
      <p:sp>
        <p:nvSpPr>
          <p:cNvPr id="107525" name="Text Box 4"/>
          <p:cNvSpPr txBox="1">
            <a:spLocks noChangeArrowheads="1"/>
          </p:cNvSpPr>
          <p:nvPr/>
        </p:nvSpPr>
        <p:spPr bwMode="auto">
          <a:xfrm>
            <a:off x="998786" y="8493877"/>
            <a:ext cx="4923160" cy="58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934" tIns="46968" rIns="93934" bIns="46968" anchor="b">
            <a:spAutoFit/>
          </a:bodyPr>
          <a:lstStyle>
            <a:lvl1pPr marL="517525" indent="-460375"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marL="523321" indent="-465531" defTabSz="939089" eaLnBrk="1" hangingPunct="1">
              <a:spcBef>
                <a:spcPct val="0"/>
              </a:spcBef>
              <a:buFontTx/>
              <a:buAutoNum type="arabicPeriod"/>
              <a:defRPr/>
            </a:pPr>
            <a:endParaRPr lang="en-US" altLang="en-US" sz="800">
              <a:solidFill>
                <a:srgbClr val="000000"/>
              </a:solidFill>
              <a:cs typeface="Arial" panose="020B0604020202020204" pitchFamily="34" charset="0"/>
            </a:endParaRPr>
          </a:p>
          <a:p>
            <a:pPr marL="523321" indent="-465531" defTabSz="939089" eaLnBrk="1" hangingPunct="1">
              <a:spcBef>
                <a:spcPct val="0"/>
              </a:spcBef>
              <a:buFontTx/>
              <a:buAutoNum type="arabicPeriod"/>
              <a:defRPr/>
            </a:pPr>
            <a:r>
              <a:rPr lang="en-US" altLang="en-US" sz="800">
                <a:solidFill>
                  <a:srgbClr val="000000"/>
                </a:solidFill>
              </a:rPr>
              <a:t>LOTEMAX [package insert]. Tampa, Fla: Bausch &amp; Lomb Incorporated; 2006.</a:t>
            </a:r>
          </a:p>
          <a:p>
            <a:pPr marL="523321" indent="-465531" defTabSz="939089" eaLnBrk="1" hangingPunct="1">
              <a:spcBef>
                <a:spcPct val="0"/>
              </a:spcBef>
              <a:buFontTx/>
              <a:buAutoNum type="arabicPeriod"/>
              <a:defRPr/>
            </a:pPr>
            <a:r>
              <a:rPr lang="en-US" altLang="en-US" sz="800">
                <a:solidFill>
                  <a:srgbClr val="000000"/>
                </a:solidFill>
              </a:rPr>
              <a:t>Zylet® (loteprednol etabonate 0.5% and tobramycin 0.3% ophthalmic suspension) [package insert]. Tampa, Fla: Bausch &amp; Lomb Incorporated; 2006.</a:t>
            </a:r>
          </a:p>
        </p:txBody>
      </p:sp>
      <p:sp>
        <p:nvSpPr>
          <p:cNvPr id="1343493" name="Line 5"/>
          <p:cNvSpPr>
            <a:spLocks noChangeShapeType="1"/>
          </p:cNvSpPr>
          <p:nvPr/>
        </p:nvSpPr>
        <p:spPr bwMode="auto">
          <a:xfrm>
            <a:off x="1029344" y="8381651"/>
            <a:ext cx="4844351" cy="0"/>
          </a:xfrm>
          <a:prstGeom prst="line">
            <a:avLst/>
          </a:prstGeom>
          <a:noFill/>
          <a:ln w="12700">
            <a:solidFill>
              <a:schemeClr val="tx1"/>
            </a:solidFill>
            <a:round/>
            <a:headEnd/>
            <a:tailEnd/>
          </a:ln>
          <a:effectLst/>
        </p:spPr>
        <p:txBody>
          <a:bodyPr lIns="92449" tIns="46224" rIns="92449" bIns="46224"/>
          <a:lstStyle/>
          <a:p>
            <a:pPr defTabSz="924641" eaLnBrk="1" hangingPunct="1">
              <a:defRPr/>
            </a:pPr>
            <a:endParaRPr lang="en-US">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96134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Roberti G, </a:t>
            </a:r>
            <a:r>
              <a:rPr lang="en-US" err="1"/>
              <a:t>Oddone</a:t>
            </a:r>
            <a:r>
              <a:rPr lang="en-US"/>
              <a:t> F, </a:t>
            </a:r>
            <a:r>
              <a:rPr lang="en-US" err="1"/>
              <a:t>Agnifili</a:t>
            </a:r>
            <a:r>
              <a:rPr lang="en-US"/>
              <a:t> L, et al. </a:t>
            </a:r>
            <a:r>
              <a:rPr lang="en-US" b="0">
                <a:effectLst/>
              </a:rPr>
              <a:t>Steroid-induced glaucoma: Epidemiology, pathophysiology, and clinical management. </a:t>
            </a:r>
            <a:r>
              <a:rPr lang="en-US" b="0" i="1" err="1">
                <a:effectLst/>
              </a:rPr>
              <a:t>Surv</a:t>
            </a:r>
            <a:r>
              <a:rPr lang="en-US" b="0" i="1">
                <a:effectLst/>
              </a:rPr>
              <a:t> </a:t>
            </a:r>
            <a:r>
              <a:rPr lang="en-US" b="0" i="1" err="1">
                <a:effectLst/>
              </a:rPr>
              <a:t>Ophthalmol</a:t>
            </a:r>
            <a:r>
              <a:rPr lang="en-US" b="0">
                <a:effectLst/>
              </a:rPr>
              <a:t>. 2020;65(4):458-472.</a:t>
            </a:r>
            <a:endParaRPr lang="en-US" b="0"/>
          </a:p>
        </p:txBody>
      </p:sp>
      <p:sp>
        <p:nvSpPr>
          <p:cNvPr id="4" name="Slide Number Placeholder 3"/>
          <p:cNvSpPr>
            <a:spLocks noGrp="1"/>
          </p:cNvSpPr>
          <p:nvPr>
            <p:ph type="sldNum" sz="quarter" idx="5"/>
          </p:nvPr>
        </p:nvSpPr>
        <p:spPr/>
        <p:txBody>
          <a:bodyPr/>
          <a:lstStyle/>
          <a:p>
            <a:pPr>
              <a:defRPr/>
            </a:pPr>
            <a:fld id="{A20C34B4-2AE9-4BB2-99B2-D9BF555EE40B}" type="slidenum">
              <a:rPr lang="en-US">
                <a:solidFill>
                  <a:srgbClr val="000000"/>
                </a:solidFill>
              </a:rPr>
              <a:pPr>
                <a:defRPr/>
              </a:pPr>
              <a:t>50</a:t>
            </a:fld>
            <a:endParaRPr lang="en-US">
              <a:solidFill>
                <a:srgbClr val="000000"/>
              </a:solidFill>
            </a:endParaRPr>
          </a:p>
        </p:txBody>
      </p:sp>
    </p:spTree>
    <p:extLst>
      <p:ext uri="{BB962C8B-B14F-4D97-AF65-F5344CB8AC3E}">
        <p14:creationId xmlns:p14="http://schemas.microsoft.com/office/powerpoint/2010/main" val="1089380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604">
              <a:spcBef>
                <a:spcPct val="30000"/>
              </a:spcBef>
              <a:defRPr sz="1200">
                <a:solidFill>
                  <a:schemeClr val="tx1"/>
                </a:solidFill>
                <a:latin typeface="Arial" panose="020B0604020202020204" pitchFamily="34" charset="0"/>
              </a:defRPr>
            </a:lvl1pPr>
            <a:lvl2pPr marL="755739" indent="-289673" defTabSz="938604">
              <a:spcBef>
                <a:spcPct val="30000"/>
              </a:spcBef>
              <a:defRPr sz="1200">
                <a:solidFill>
                  <a:schemeClr val="tx1"/>
                </a:solidFill>
                <a:latin typeface="Arial" panose="020B0604020202020204" pitchFamily="34" charset="0"/>
              </a:defRPr>
            </a:lvl2pPr>
            <a:lvl3pPr marL="1163545" indent="-231415" defTabSz="938604">
              <a:spcBef>
                <a:spcPct val="30000"/>
              </a:spcBef>
              <a:defRPr sz="1200">
                <a:solidFill>
                  <a:schemeClr val="tx1"/>
                </a:solidFill>
                <a:latin typeface="Arial" panose="020B0604020202020204" pitchFamily="34" charset="0"/>
              </a:defRPr>
            </a:lvl3pPr>
            <a:lvl4pPr marL="1629611" indent="-231415" defTabSz="938604">
              <a:spcBef>
                <a:spcPct val="30000"/>
              </a:spcBef>
              <a:defRPr sz="1200">
                <a:solidFill>
                  <a:schemeClr val="tx1"/>
                </a:solidFill>
                <a:latin typeface="Arial" panose="020B0604020202020204" pitchFamily="34" charset="0"/>
              </a:defRPr>
            </a:lvl4pPr>
            <a:lvl5pPr marL="2095677" indent="-231415" defTabSz="938604">
              <a:spcBef>
                <a:spcPct val="30000"/>
              </a:spcBef>
              <a:defRPr sz="1200">
                <a:solidFill>
                  <a:schemeClr val="tx1"/>
                </a:solidFill>
                <a:latin typeface="Arial" panose="020B0604020202020204" pitchFamily="34" charset="0"/>
              </a:defRPr>
            </a:lvl5pPr>
            <a:lvl6pPr marL="2561742" indent="-231415" defTabSz="938604" eaLnBrk="0" fontAlgn="base" hangingPunct="0">
              <a:spcBef>
                <a:spcPct val="30000"/>
              </a:spcBef>
              <a:spcAft>
                <a:spcPct val="0"/>
              </a:spcAft>
              <a:defRPr sz="1200">
                <a:solidFill>
                  <a:schemeClr val="tx1"/>
                </a:solidFill>
                <a:latin typeface="Arial" panose="020B0604020202020204" pitchFamily="34" charset="0"/>
              </a:defRPr>
            </a:lvl6pPr>
            <a:lvl7pPr marL="3027808" indent="-231415" defTabSz="938604" eaLnBrk="0" fontAlgn="base" hangingPunct="0">
              <a:spcBef>
                <a:spcPct val="30000"/>
              </a:spcBef>
              <a:spcAft>
                <a:spcPct val="0"/>
              </a:spcAft>
              <a:defRPr sz="1200">
                <a:solidFill>
                  <a:schemeClr val="tx1"/>
                </a:solidFill>
                <a:latin typeface="Arial" panose="020B0604020202020204" pitchFamily="34" charset="0"/>
              </a:defRPr>
            </a:lvl7pPr>
            <a:lvl8pPr marL="3493873" indent="-231415" defTabSz="938604" eaLnBrk="0" fontAlgn="base" hangingPunct="0">
              <a:spcBef>
                <a:spcPct val="30000"/>
              </a:spcBef>
              <a:spcAft>
                <a:spcPct val="0"/>
              </a:spcAft>
              <a:defRPr sz="1200">
                <a:solidFill>
                  <a:schemeClr val="tx1"/>
                </a:solidFill>
                <a:latin typeface="Arial" panose="020B0604020202020204" pitchFamily="34" charset="0"/>
              </a:defRPr>
            </a:lvl8pPr>
            <a:lvl9pPr marL="3959938" indent="-231415" defTabSz="938604" eaLnBrk="0" fontAlgn="base" hangingPunct="0">
              <a:spcBef>
                <a:spcPct val="30000"/>
              </a:spcBef>
              <a:spcAft>
                <a:spcPct val="0"/>
              </a:spcAft>
              <a:defRPr sz="1200">
                <a:solidFill>
                  <a:schemeClr val="tx1"/>
                </a:solidFill>
                <a:latin typeface="Arial" panose="020B0604020202020204" pitchFamily="34" charset="0"/>
              </a:defRPr>
            </a:lvl9pPr>
          </a:lstStyle>
          <a:p>
            <a:pPr fontAlgn="auto">
              <a:spcBef>
                <a:spcPct val="0"/>
              </a:spcBef>
              <a:spcAft>
                <a:spcPts val="0"/>
              </a:spcAft>
              <a:defRPr/>
            </a:pPr>
            <a:fld id="{7CA80D90-5783-440B-BB22-16EE8F4FDB6F}" type="slidenum">
              <a:rPr lang="en-US" altLang="en-US" kern="0">
                <a:solidFill>
                  <a:srgbClr val="000000"/>
                </a:solidFill>
              </a:rPr>
              <a:pPr fontAlgn="auto">
                <a:spcBef>
                  <a:spcPct val="0"/>
                </a:spcBef>
                <a:spcAft>
                  <a:spcPts val="0"/>
                </a:spcAft>
                <a:defRPr/>
              </a:pPr>
              <a:t>52</a:t>
            </a:fld>
            <a:endParaRPr lang="en-US" altLang="en-US" kern="0" dirty="0">
              <a:solidFill>
                <a:srgbClr val="000000"/>
              </a:solidFill>
            </a:endParaRPr>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450236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dirty="0"/>
              <a:t>Yakin M, Kumar A, </a:t>
            </a:r>
            <a:r>
              <a:rPr lang="en-US" dirty="0" err="1"/>
              <a:t>Kodati</a:t>
            </a:r>
            <a:r>
              <a:rPr lang="en-US" dirty="0"/>
              <a:t> S, Jones L, Sen HN. </a:t>
            </a:r>
            <a:r>
              <a:rPr lang="en-US" b="0" i="0" dirty="0">
                <a:solidFill>
                  <a:srgbClr val="000000"/>
                </a:solidFill>
                <a:effectLst/>
                <a:latin typeface="helvetica" panose="020B0604020202020204" pitchFamily="34" charset="0"/>
              </a:rPr>
              <a:t>Risk of Elevated Intraocular Pressure With </a:t>
            </a:r>
            <a:r>
              <a:rPr lang="en-US" b="0" i="0" dirty="0" err="1">
                <a:solidFill>
                  <a:srgbClr val="000000"/>
                </a:solidFill>
                <a:effectLst/>
                <a:latin typeface="helvetica" panose="020B0604020202020204" pitchFamily="34" charset="0"/>
              </a:rPr>
              <a:t>Difluprednate</a:t>
            </a:r>
            <a:r>
              <a:rPr lang="en-US" b="0" i="0" dirty="0">
                <a:solidFill>
                  <a:srgbClr val="000000"/>
                </a:solidFill>
                <a:effectLst/>
                <a:latin typeface="helvetica" panose="020B0604020202020204" pitchFamily="34" charset="0"/>
              </a:rPr>
              <a:t> in Patients With Non-Infectious Uveitis. </a:t>
            </a:r>
            <a:r>
              <a:rPr lang="en-US" b="0" i="1" dirty="0">
                <a:solidFill>
                  <a:srgbClr val="000000"/>
                </a:solidFill>
                <a:effectLst/>
                <a:latin typeface="helvetica" panose="020B0604020202020204" pitchFamily="34" charset="0"/>
              </a:rPr>
              <a:t>Am J </a:t>
            </a:r>
            <a:r>
              <a:rPr lang="en-US" b="0" i="1" dirty="0" err="1">
                <a:solidFill>
                  <a:srgbClr val="000000"/>
                </a:solidFill>
                <a:effectLst/>
                <a:latin typeface="helvetica" panose="020B0604020202020204" pitchFamily="34" charset="0"/>
              </a:rPr>
              <a:t>Ophthalmol</a:t>
            </a:r>
            <a:r>
              <a:rPr lang="en-US" b="0" i="0" dirty="0">
                <a:solidFill>
                  <a:srgbClr val="000000"/>
                </a:solidFill>
                <a:effectLst/>
                <a:latin typeface="helvetica" panose="020B0604020202020204" pitchFamily="34" charset="0"/>
              </a:rPr>
              <a:t>. 2022;240:232-238.</a:t>
            </a:r>
          </a:p>
          <a:p>
            <a:endParaRPr lang="en-US" dirty="0"/>
          </a:p>
        </p:txBody>
      </p:sp>
      <p:sp>
        <p:nvSpPr>
          <p:cNvPr id="4" name="Slide Number Placeholder 3"/>
          <p:cNvSpPr>
            <a:spLocks noGrp="1"/>
          </p:cNvSpPr>
          <p:nvPr>
            <p:ph type="sldNum" sz="quarter" idx="5"/>
          </p:nvPr>
        </p:nvSpPr>
        <p:spPr/>
        <p:txBody>
          <a:bodyPr/>
          <a:lstStyle/>
          <a:p>
            <a:pPr>
              <a:defRPr/>
            </a:pPr>
            <a:fld id="{A20C34B4-2AE9-4BB2-99B2-D9BF555EE40B}" type="slidenum">
              <a:rPr lang="en-US">
                <a:solidFill>
                  <a:srgbClr val="000000"/>
                </a:solidFill>
              </a:rPr>
              <a:pPr>
                <a:defRPr/>
              </a:pPr>
              <a:t>53</a:t>
            </a:fld>
            <a:endParaRPr lang="en-US" dirty="0">
              <a:solidFill>
                <a:srgbClr val="000000"/>
              </a:solidFill>
            </a:endParaRPr>
          </a:p>
        </p:txBody>
      </p:sp>
    </p:spTree>
    <p:extLst>
      <p:ext uri="{BB962C8B-B14F-4D97-AF65-F5344CB8AC3E}">
        <p14:creationId xmlns:p14="http://schemas.microsoft.com/office/powerpoint/2010/main" val="2205069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20C34B4-2AE9-4BB2-99B2-D9BF555EE40B}" type="slidenum">
              <a:rPr lang="en-US">
                <a:solidFill>
                  <a:srgbClr val="000000"/>
                </a:solidFill>
              </a:rPr>
              <a:pPr>
                <a:defRPr/>
              </a:pPr>
              <a:t>54</a:t>
            </a:fld>
            <a:endParaRPr lang="en-US">
              <a:solidFill>
                <a:srgbClr val="000000"/>
              </a:solidFill>
            </a:endParaRPr>
          </a:p>
        </p:txBody>
      </p:sp>
    </p:spTree>
    <p:extLst>
      <p:ext uri="{BB962C8B-B14F-4D97-AF65-F5344CB8AC3E}">
        <p14:creationId xmlns:p14="http://schemas.microsoft.com/office/powerpoint/2010/main" val="1584486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33333"/>
                </a:solidFill>
                <a:effectLst/>
                <a:latin typeface="Gotham"/>
              </a:rPr>
              <a:t>Lin, Michael X. et al. </a:t>
            </a:r>
            <a:r>
              <a:rPr lang="en-US" b="0" i="0" dirty="0">
                <a:solidFill>
                  <a:srgbClr val="333333"/>
                </a:solidFill>
                <a:effectLst/>
                <a:latin typeface="Georgia" panose="02040502050405020303" pitchFamily="18" charset="0"/>
              </a:rPr>
              <a:t>Dexamethasone Intracanalicular Insert for Clinically Significant Aqueous-Deficient Dry Eye</a:t>
            </a:r>
          </a:p>
          <a:p>
            <a:pPr algn="l">
              <a:buFontTx/>
              <a:buNone/>
            </a:pPr>
            <a:r>
              <a:rPr lang="en-US" b="0" i="0" dirty="0">
                <a:solidFill>
                  <a:srgbClr val="333333"/>
                </a:solidFill>
                <a:effectLst/>
                <a:latin typeface="Gotham"/>
              </a:rPr>
              <a:t>Ophthalmology, 2024;131(9):1033-1044.</a:t>
            </a:r>
          </a:p>
          <a:p>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9142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062">
              <a:spcBef>
                <a:spcPct val="30000"/>
              </a:spcBef>
              <a:defRPr sz="1200">
                <a:solidFill>
                  <a:schemeClr val="tx1"/>
                </a:solidFill>
                <a:latin typeface="Arial" panose="020B0604020202020204" pitchFamily="34" charset="0"/>
              </a:defRPr>
            </a:lvl1pPr>
            <a:lvl2pPr marL="749666" indent="-287346" defTabSz="931062">
              <a:spcBef>
                <a:spcPct val="30000"/>
              </a:spcBef>
              <a:defRPr sz="1200">
                <a:solidFill>
                  <a:schemeClr val="tx1"/>
                </a:solidFill>
                <a:latin typeface="Arial" panose="020B0604020202020204" pitchFamily="34" charset="0"/>
              </a:defRPr>
            </a:lvl2pPr>
            <a:lvl3pPr marL="1154197" indent="-229556" defTabSz="931062">
              <a:spcBef>
                <a:spcPct val="30000"/>
              </a:spcBef>
              <a:defRPr sz="1200">
                <a:solidFill>
                  <a:schemeClr val="tx1"/>
                </a:solidFill>
                <a:latin typeface="Arial" panose="020B0604020202020204" pitchFamily="34" charset="0"/>
              </a:defRPr>
            </a:lvl3pPr>
            <a:lvl4pPr marL="1616517" indent="-229556" defTabSz="931062">
              <a:spcBef>
                <a:spcPct val="30000"/>
              </a:spcBef>
              <a:defRPr sz="1200">
                <a:solidFill>
                  <a:schemeClr val="tx1"/>
                </a:solidFill>
                <a:latin typeface="Arial" panose="020B0604020202020204" pitchFamily="34" charset="0"/>
              </a:defRPr>
            </a:lvl4pPr>
            <a:lvl5pPr marL="2078838" indent="-229556" defTabSz="931062">
              <a:spcBef>
                <a:spcPct val="30000"/>
              </a:spcBef>
              <a:defRPr sz="1200">
                <a:solidFill>
                  <a:schemeClr val="tx1"/>
                </a:solidFill>
                <a:latin typeface="Arial" panose="020B0604020202020204" pitchFamily="34" charset="0"/>
              </a:defRPr>
            </a:lvl5pPr>
            <a:lvl6pPr marL="2541159" indent="-229556" defTabSz="931062" eaLnBrk="0" fontAlgn="base" hangingPunct="0">
              <a:spcBef>
                <a:spcPct val="30000"/>
              </a:spcBef>
              <a:spcAft>
                <a:spcPct val="0"/>
              </a:spcAft>
              <a:defRPr sz="1200">
                <a:solidFill>
                  <a:schemeClr val="tx1"/>
                </a:solidFill>
                <a:latin typeface="Arial" panose="020B0604020202020204" pitchFamily="34" charset="0"/>
              </a:defRPr>
            </a:lvl6pPr>
            <a:lvl7pPr marL="3003479" indent="-229556" defTabSz="931062" eaLnBrk="0" fontAlgn="base" hangingPunct="0">
              <a:spcBef>
                <a:spcPct val="30000"/>
              </a:spcBef>
              <a:spcAft>
                <a:spcPct val="0"/>
              </a:spcAft>
              <a:defRPr sz="1200">
                <a:solidFill>
                  <a:schemeClr val="tx1"/>
                </a:solidFill>
                <a:latin typeface="Arial" panose="020B0604020202020204" pitchFamily="34" charset="0"/>
              </a:defRPr>
            </a:lvl7pPr>
            <a:lvl8pPr marL="3465800" indent="-229556" defTabSz="931062" eaLnBrk="0" fontAlgn="base" hangingPunct="0">
              <a:spcBef>
                <a:spcPct val="30000"/>
              </a:spcBef>
              <a:spcAft>
                <a:spcPct val="0"/>
              </a:spcAft>
              <a:defRPr sz="1200">
                <a:solidFill>
                  <a:schemeClr val="tx1"/>
                </a:solidFill>
                <a:latin typeface="Arial" panose="020B0604020202020204" pitchFamily="34" charset="0"/>
              </a:defRPr>
            </a:lvl8pPr>
            <a:lvl9pPr marL="3928121" indent="-229556" defTabSz="93106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defRPr/>
            </a:pPr>
            <a:fld id="{B4880F4F-94C0-4AAD-B490-EE4CAF04E093}" type="slidenum">
              <a:rPr lang="en-US" altLang="en-US">
                <a:solidFill>
                  <a:srgbClr val="000000"/>
                </a:solidFill>
                <a:cs typeface="Arial" panose="020B0604020202020204" pitchFamily="34" charset="0"/>
              </a:rPr>
              <a:pPr>
                <a:spcBef>
                  <a:spcPct val="0"/>
                </a:spcBef>
                <a:defRPr/>
              </a:pPr>
              <a:t>57</a:t>
            </a:fld>
            <a:endParaRPr lang="en-US" altLang="en-US">
              <a:solidFill>
                <a:srgbClr val="000000"/>
              </a:solidFill>
              <a:cs typeface="Arial" panose="020B0604020202020204" pitchFamily="34"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846374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apple-system"/>
              </a:rPr>
              <a:t>Moore, N.A., </a:t>
            </a:r>
            <a:r>
              <a:rPr lang="en-US" b="0" i="0" dirty="0" err="1">
                <a:solidFill>
                  <a:srgbClr val="333333"/>
                </a:solidFill>
                <a:effectLst/>
                <a:latin typeface="-apple-system"/>
              </a:rPr>
              <a:t>Czyz</a:t>
            </a:r>
            <a:r>
              <a:rPr lang="en-US" b="0" i="0" dirty="0">
                <a:solidFill>
                  <a:srgbClr val="333333"/>
                </a:solidFill>
                <a:effectLst/>
                <a:latin typeface="-apple-system"/>
              </a:rPr>
              <a:t>, C.N., Carter, T.D. </a:t>
            </a:r>
            <a:r>
              <a:rPr lang="en-US" b="0" i="1" dirty="0">
                <a:solidFill>
                  <a:srgbClr val="333333"/>
                </a:solidFill>
                <a:effectLst/>
                <a:latin typeface="-apple-system"/>
              </a:rPr>
              <a:t>et al.</a:t>
            </a:r>
            <a:r>
              <a:rPr lang="en-US" b="0" i="0" dirty="0">
                <a:solidFill>
                  <a:srgbClr val="333333"/>
                </a:solidFill>
                <a:effectLst/>
                <a:latin typeface="-apple-system"/>
              </a:rPr>
              <a:t> Neomycin, polymyxin B, and dexamethasone allergic reactions following periocular surgery. </a:t>
            </a:r>
            <a:r>
              <a:rPr lang="en-US" b="0" i="1" dirty="0">
                <a:solidFill>
                  <a:srgbClr val="333333"/>
                </a:solidFill>
                <a:effectLst/>
                <a:latin typeface="-apple-system"/>
              </a:rPr>
              <a:t>J </a:t>
            </a:r>
            <a:r>
              <a:rPr lang="en-US" b="0" i="1" dirty="0" err="1">
                <a:solidFill>
                  <a:srgbClr val="333333"/>
                </a:solidFill>
                <a:effectLst/>
                <a:latin typeface="-apple-system"/>
              </a:rPr>
              <a:t>Ophthal</a:t>
            </a:r>
            <a:r>
              <a:rPr lang="en-US" b="0" i="1" dirty="0">
                <a:solidFill>
                  <a:srgbClr val="333333"/>
                </a:solidFill>
                <a:effectLst/>
                <a:latin typeface="-apple-system"/>
              </a:rPr>
              <a:t> </a:t>
            </a:r>
            <a:r>
              <a:rPr lang="en-US" b="0" i="1" dirty="0" err="1">
                <a:solidFill>
                  <a:srgbClr val="333333"/>
                </a:solidFill>
                <a:effectLst/>
                <a:latin typeface="-apple-system"/>
              </a:rPr>
              <a:t>Inflamm</a:t>
            </a:r>
            <a:r>
              <a:rPr lang="en-US" b="0" i="1" dirty="0">
                <a:solidFill>
                  <a:srgbClr val="333333"/>
                </a:solidFill>
                <a:effectLst/>
                <a:latin typeface="-apple-system"/>
              </a:rPr>
              <a:t> Infect</a:t>
            </a:r>
            <a:r>
              <a:rPr lang="en-US" b="0" i="0" dirty="0">
                <a:solidFill>
                  <a:srgbClr val="333333"/>
                </a:solidFill>
                <a:effectLst/>
                <a:latin typeface="-apple-system"/>
              </a:rPr>
              <a:t> </a:t>
            </a:r>
            <a:r>
              <a:rPr lang="en-US" b="1" i="0" dirty="0">
                <a:solidFill>
                  <a:srgbClr val="333333"/>
                </a:solidFill>
                <a:effectLst/>
                <a:latin typeface="-apple-system"/>
              </a:rPr>
              <a:t>7</a:t>
            </a:r>
            <a:r>
              <a:rPr lang="en-US" b="0" i="0" dirty="0">
                <a:solidFill>
                  <a:srgbClr val="333333"/>
                </a:solidFill>
                <a:effectLst/>
                <a:latin typeface="-apple-system"/>
              </a:rPr>
              <a:t>, 15 (2017). https://doi.org/10.1186/s12348-017-0133-4</a:t>
            </a:r>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3700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Bradley EA, Bradley DJ. Oxymetazoline for Ptosis. </a:t>
            </a:r>
            <a:r>
              <a:rPr lang="en-US" i="1" dirty="0"/>
              <a:t>JAMA </a:t>
            </a:r>
            <a:r>
              <a:rPr lang="en-US" i="1" dirty="0" err="1"/>
              <a:t>Ophthalmol</a:t>
            </a:r>
            <a:r>
              <a:rPr lang="en-US" i="1" dirty="0"/>
              <a:t> </a:t>
            </a:r>
            <a:r>
              <a:rPr lang="en-US" dirty="0"/>
              <a:t>2020;138(11):1176-1177.</a:t>
            </a:r>
          </a:p>
        </p:txBody>
      </p:sp>
      <p:sp>
        <p:nvSpPr>
          <p:cNvPr id="4" name="Slide Number Placeholder 3"/>
          <p:cNvSpPr>
            <a:spLocks noGrp="1"/>
          </p:cNvSpPr>
          <p:nvPr>
            <p:ph type="sldNum" sz="quarter" idx="5"/>
          </p:nvPr>
        </p:nvSpPr>
        <p:spPr/>
        <p:txBody>
          <a:bodyPr/>
          <a:lstStyle/>
          <a:p>
            <a:pPr defTabSz="942861">
              <a:defRPr/>
            </a:pPr>
            <a:fld id="{A20C34B4-2AE9-4BB2-99B2-D9BF555EE40B}" type="slidenum">
              <a:rPr lang="en-US">
                <a:solidFill>
                  <a:srgbClr val="000000"/>
                </a:solidFill>
                <a:cs typeface="+mn-cs"/>
              </a:rPr>
              <a:pPr defTabSz="942861">
                <a:defRPr/>
              </a:pPr>
              <a:t>5</a:t>
            </a:fld>
            <a:endParaRPr lang="en-US" dirty="0">
              <a:solidFill>
                <a:srgbClr val="000000"/>
              </a:solidFill>
              <a:cs typeface="+mn-cs"/>
            </a:endParaRPr>
          </a:p>
        </p:txBody>
      </p:sp>
    </p:spTree>
    <p:extLst>
      <p:ext uri="{BB962C8B-B14F-4D97-AF65-F5344CB8AC3E}">
        <p14:creationId xmlns:p14="http://schemas.microsoft.com/office/powerpoint/2010/main" val="19187521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8604869F-EA74-4718-9CC5-1BB7C5980595}"/>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6053181F-93BE-4403-8345-7AEC51751C4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Miyazaki D, Fukushima A, Ohashi Y, et al. Steroid-sparing effect of 0.1% tacrolimus eye drop for treatment of shield ulcer and corneal epitheliopathy in refractory allergic ocular diseases. Ophthalmology 2017;124(3):287-294.</a:t>
            </a:r>
          </a:p>
        </p:txBody>
      </p:sp>
      <p:sp>
        <p:nvSpPr>
          <p:cNvPr id="49156" name="Slide Number Placeholder 3">
            <a:extLst>
              <a:ext uri="{FF2B5EF4-FFF2-40B4-BE49-F238E27FC236}">
                <a16:creationId xmlns:a16="http://schemas.microsoft.com/office/drawing/2014/main" id="{E6A4A676-F5D6-434F-A3F7-054E010638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062">
              <a:defRPr sz="3600">
                <a:solidFill>
                  <a:schemeClr val="tx1"/>
                </a:solidFill>
                <a:latin typeface="Arial" panose="020B0604020202020204" pitchFamily="34" charset="0"/>
              </a:defRPr>
            </a:lvl1pPr>
            <a:lvl2pPr marL="751271" indent="-288950" defTabSz="931062">
              <a:defRPr sz="3600">
                <a:solidFill>
                  <a:schemeClr val="tx1"/>
                </a:solidFill>
                <a:latin typeface="Arial" panose="020B0604020202020204" pitchFamily="34" charset="0"/>
              </a:defRPr>
            </a:lvl2pPr>
            <a:lvl3pPr marL="1155802" indent="-231160" defTabSz="931062">
              <a:defRPr sz="3600">
                <a:solidFill>
                  <a:schemeClr val="tx1"/>
                </a:solidFill>
                <a:latin typeface="Arial" panose="020B0604020202020204" pitchFamily="34" charset="0"/>
              </a:defRPr>
            </a:lvl3pPr>
            <a:lvl4pPr marL="1618122" indent="-231160" defTabSz="931062">
              <a:defRPr sz="3600">
                <a:solidFill>
                  <a:schemeClr val="tx1"/>
                </a:solidFill>
                <a:latin typeface="Arial" panose="020B0604020202020204" pitchFamily="34" charset="0"/>
              </a:defRPr>
            </a:lvl4pPr>
            <a:lvl5pPr marL="2080443" indent="-231160" defTabSz="931062">
              <a:defRPr sz="3600">
                <a:solidFill>
                  <a:schemeClr val="tx1"/>
                </a:solidFill>
                <a:latin typeface="Arial" panose="020B0604020202020204" pitchFamily="34" charset="0"/>
              </a:defRPr>
            </a:lvl5pPr>
            <a:lvl6pPr marL="2542764" indent="-231160" defTabSz="931062" eaLnBrk="0" fontAlgn="base" hangingPunct="0">
              <a:spcBef>
                <a:spcPct val="0"/>
              </a:spcBef>
              <a:spcAft>
                <a:spcPct val="0"/>
              </a:spcAft>
              <a:defRPr sz="3600">
                <a:solidFill>
                  <a:schemeClr val="tx1"/>
                </a:solidFill>
                <a:latin typeface="Arial" panose="020B0604020202020204" pitchFamily="34" charset="0"/>
              </a:defRPr>
            </a:lvl6pPr>
            <a:lvl7pPr marL="3005084" indent="-231160" defTabSz="931062" eaLnBrk="0" fontAlgn="base" hangingPunct="0">
              <a:spcBef>
                <a:spcPct val="0"/>
              </a:spcBef>
              <a:spcAft>
                <a:spcPct val="0"/>
              </a:spcAft>
              <a:defRPr sz="3600">
                <a:solidFill>
                  <a:schemeClr val="tx1"/>
                </a:solidFill>
                <a:latin typeface="Arial" panose="020B0604020202020204" pitchFamily="34" charset="0"/>
              </a:defRPr>
            </a:lvl7pPr>
            <a:lvl8pPr marL="3467405" indent="-231160" defTabSz="931062" eaLnBrk="0" fontAlgn="base" hangingPunct="0">
              <a:spcBef>
                <a:spcPct val="0"/>
              </a:spcBef>
              <a:spcAft>
                <a:spcPct val="0"/>
              </a:spcAft>
              <a:defRPr sz="3600">
                <a:solidFill>
                  <a:schemeClr val="tx1"/>
                </a:solidFill>
                <a:latin typeface="Arial" panose="020B0604020202020204" pitchFamily="34" charset="0"/>
              </a:defRPr>
            </a:lvl8pPr>
            <a:lvl9pPr marL="3929725" indent="-231160" defTabSz="931062" eaLnBrk="0" fontAlgn="base" hangingPunct="0">
              <a:spcBef>
                <a:spcPct val="0"/>
              </a:spcBef>
              <a:spcAft>
                <a:spcPct val="0"/>
              </a:spcAft>
              <a:defRPr sz="3600">
                <a:solidFill>
                  <a:schemeClr val="tx1"/>
                </a:solidFill>
                <a:latin typeface="Arial" panose="020B0604020202020204" pitchFamily="34" charset="0"/>
              </a:defRPr>
            </a:lvl9pPr>
          </a:lstStyle>
          <a:p>
            <a:pPr>
              <a:defRPr/>
            </a:pPr>
            <a:fld id="{DD8FDC9D-5072-457F-8D0F-E84D81397468}" type="slidenum">
              <a:rPr lang="en-US" altLang="en-US" sz="1200">
                <a:solidFill>
                  <a:srgbClr val="000000"/>
                </a:solidFill>
              </a:rPr>
              <a:pPr>
                <a:defRPr/>
              </a:pPr>
              <a:t>60</a:t>
            </a:fld>
            <a:endParaRPr lang="en-US" altLang="en-US" sz="1200">
              <a:solidFill>
                <a:srgbClr val="000000"/>
              </a:solidFill>
            </a:endParaRPr>
          </a:p>
        </p:txBody>
      </p:sp>
    </p:spTree>
    <p:extLst>
      <p:ext uri="{BB962C8B-B14F-4D97-AF65-F5344CB8AC3E}">
        <p14:creationId xmlns:p14="http://schemas.microsoft.com/office/powerpoint/2010/main" val="355091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defTabSz="931062">
              <a:spcBef>
                <a:spcPct val="30000"/>
              </a:spcBef>
              <a:defRPr sz="1200">
                <a:solidFill>
                  <a:schemeClr val="tx1"/>
                </a:solidFill>
                <a:latin typeface="Arial" panose="020B0604020202020204" pitchFamily="34" charset="0"/>
              </a:defRPr>
            </a:lvl1pPr>
            <a:lvl2pPr marL="749666" indent="-287346" defTabSz="931062">
              <a:spcBef>
                <a:spcPct val="30000"/>
              </a:spcBef>
              <a:defRPr sz="1200">
                <a:solidFill>
                  <a:schemeClr val="tx1"/>
                </a:solidFill>
                <a:latin typeface="Arial" panose="020B0604020202020204" pitchFamily="34" charset="0"/>
              </a:defRPr>
            </a:lvl2pPr>
            <a:lvl3pPr marL="1154197" indent="-229556" defTabSz="931062">
              <a:spcBef>
                <a:spcPct val="30000"/>
              </a:spcBef>
              <a:defRPr sz="1200">
                <a:solidFill>
                  <a:schemeClr val="tx1"/>
                </a:solidFill>
                <a:latin typeface="Arial" panose="020B0604020202020204" pitchFamily="34" charset="0"/>
              </a:defRPr>
            </a:lvl3pPr>
            <a:lvl4pPr marL="1616517" indent="-229556" defTabSz="931062">
              <a:spcBef>
                <a:spcPct val="30000"/>
              </a:spcBef>
              <a:defRPr sz="1200">
                <a:solidFill>
                  <a:schemeClr val="tx1"/>
                </a:solidFill>
                <a:latin typeface="Arial" panose="020B0604020202020204" pitchFamily="34" charset="0"/>
              </a:defRPr>
            </a:lvl4pPr>
            <a:lvl5pPr marL="2078838" indent="-229556" defTabSz="931062">
              <a:spcBef>
                <a:spcPct val="30000"/>
              </a:spcBef>
              <a:defRPr sz="1200">
                <a:solidFill>
                  <a:schemeClr val="tx1"/>
                </a:solidFill>
                <a:latin typeface="Arial" panose="020B0604020202020204" pitchFamily="34" charset="0"/>
              </a:defRPr>
            </a:lvl5pPr>
            <a:lvl6pPr marL="2541159" indent="-229556" defTabSz="931062" eaLnBrk="0" fontAlgn="base" hangingPunct="0">
              <a:spcBef>
                <a:spcPct val="30000"/>
              </a:spcBef>
              <a:spcAft>
                <a:spcPct val="0"/>
              </a:spcAft>
              <a:defRPr sz="1200">
                <a:solidFill>
                  <a:schemeClr val="tx1"/>
                </a:solidFill>
                <a:latin typeface="Arial" panose="020B0604020202020204" pitchFamily="34" charset="0"/>
              </a:defRPr>
            </a:lvl6pPr>
            <a:lvl7pPr marL="3003479" indent="-229556" defTabSz="931062" eaLnBrk="0" fontAlgn="base" hangingPunct="0">
              <a:spcBef>
                <a:spcPct val="30000"/>
              </a:spcBef>
              <a:spcAft>
                <a:spcPct val="0"/>
              </a:spcAft>
              <a:defRPr sz="1200">
                <a:solidFill>
                  <a:schemeClr val="tx1"/>
                </a:solidFill>
                <a:latin typeface="Arial" panose="020B0604020202020204" pitchFamily="34" charset="0"/>
              </a:defRPr>
            </a:lvl7pPr>
            <a:lvl8pPr marL="3465800" indent="-229556" defTabSz="931062" eaLnBrk="0" fontAlgn="base" hangingPunct="0">
              <a:spcBef>
                <a:spcPct val="30000"/>
              </a:spcBef>
              <a:spcAft>
                <a:spcPct val="0"/>
              </a:spcAft>
              <a:defRPr sz="1200">
                <a:solidFill>
                  <a:schemeClr val="tx1"/>
                </a:solidFill>
                <a:latin typeface="Arial" panose="020B0604020202020204" pitchFamily="34" charset="0"/>
              </a:defRPr>
            </a:lvl8pPr>
            <a:lvl9pPr marL="3928121" indent="-229556" defTabSz="93106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defRPr/>
            </a:pPr>
            <a:fld id="{6723B8D8-2F23-44EA-99F6-4016000830A6}" type="slidenum">
              <a:rPr lang="en-US" altLang="en-US">
                <a:solidFill>
                  <a:srgbClr val="000000"/>
                </a:solidFill>
              </a:rPr>
              <a:pPr>
                <a:spcBef>
                  <a:spcPct val="0"/>
                </a:spcBef>
                <a:defRPr/>
              </a:pPr>
              <a:t>61</a:t>
            </a:fld>
            <a:endParaRPr lang="en-US" altLang="en-US">
              <a:solidFill>
                <a:srgbClr val="000000"/>
              </a:solidFill>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9403136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defTabSz="931062">
              <a:spcBef>
                <a:spcPct val="30000"/>
              </a:spcBef>
              <a:defRPr sz="1200">
                <a:solidFill>
                  <a:schemeClr val="tx1"/>
                </a:solidFill>
                <a:latin typeface="Arial" panose="020B0604020202020204" pitchFamily="34" charset="0"/>
              </a:defRPr>
            </a:lvl1pPr>
            <a:lvl2pPr marL="749666" indent="-287346" defTabSz="931062">
              <a:spcBef>
                <a:spcPct val="30000"/>
              </a:spcBef>
              <a:defRPr sz="1200">
                <a:solidFill>
                  <a:schemeClr val="tx1"/>
                </a:solidFill>
                <a:latin typeface="Arial" panose="020B0604020202020204" pitchFamily="34" charset="0"/>
              </a:defRPr>
            </a:lvl2pPr>
            <a:lvl3pPr marL="1154197" indent="-229556" defTabSz="931062">
              <a:spcBef>
                <a:spcPct val="30000"/>
              </a:spcBef>
              <a:defRPr sz="1200">
                <a:solidFill>
                  <a:schemeClr val="tx1"/>
                </a:solidFill>
                <a:latin typeface="Arial" panose="020B0604020202020204" pitchFamily="34" charset="0"/>
              </a:defRPr>
            </a:lvl3pPr>
            <a:lvl4pPr marL="1616517" indent="-229556" defTabSz="931062">
              <a:spcBef>
                <a:spcPct val="30000"/>
              </a:spcBef>
              <a:defRPr sz="1200">
                <a:solidFill>
                  <a:schemeClr val="tx1"/>
                </a:solidFill>
                <a:latin typeface="Arial" panose="020B0604020202020204" pitchFamily="34" charset="0"/>
              </a:defRPr>
            </a:lvl4pPr>
            <a:lvl5pPr marL="2078838" indent="-229556" defTabSz="931062">
              <a:spcBef>
                <a:spcPct val="30000"/>
              </a:spcBef>
              <a:defRPr sz="1200">
                <a:solidFill>
                  <a:schemeClr val="tx1"/>
                </a:solidFill>
                <a:latin typeface="Arial" panose="020B0604020202020204" pitchFamily="34" charset="0"/>
              </a:defRPr>
            </a:lvl5pPr>
            <a:lvl6pPr marL="2541159" indent="-229556" defTabSz="931062" eaLnBrk="0" fontAlgn="base" hangingPunct="0">
              <a:spcBef>
                <a:spcPct val="30000"/>
              </a:spcBef>
              <a:spcAft>
                <a:spcPct val="0"/>
              </a:spcAft>
              <a:defRPr sz="1200">
                <a:solidFill>
                  <a:schemeClr val="tx1"/>
                </a:solidFill>
                <a:latin typeface="Arial" panose="020B0604020202020204" pitchFamily="34" charset="0"/>
              </a:defRPr>
            </a:lvl6pPr>
            <a:lvl7pPr marL="3003479" indent="-229556" defTabSz="931062" eaLnBrk="0" fontAlgn="base" hangingPunct="0">
              <a:spcBef>
                <a:spcPct val="30000"/>
              </a:spcBef>
              <a:spcAft>
                <a:spcPct val="0"/>
              </a:spcAft>
              <a:defRPr sz="1200">
                <a:solidFill>
                  <a:schemeClr val="tx1"/>
                </a:solidFill>
                <a:latin typeface="Arial" panose="020B0604020202020204" pitchFamily="34" charset="0"/>
              </a:defRPr>
            </a:lvl7pPr>
            <a:lvl8pPr marL="3465800" indent="-229556" defTabSz="931062" eaLnBrk="0" fontAlgn="base" hangingPunct="0">
              <a:spcBef>
                <a:spcPct val="30000"/>
              </a:spcBef>
              <a:spcAft>
                <a:spcPct val="0"/>
              </a:spcAft>
              <a:defRPr sz="1200">
                <a:solidFill>
                  <a:schemeClr val="tx1"/>
                </a:solidFill>
                <a:latin typeface="Arial" panose="020B0604020202020204" pitchFamily="34" charset="0"/>
              </a:defRPr>
            </a:lvl8pPr>
            <a:lvl9pPr marL="3928121" indent="-229556" defTabSz="93106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defRPr/>
            </a:pPr>
            <a:fld id="{6723B8D8-2F23-44EA-99F6-4016000830A6}" type="slidenum">
              <a:rPr lang="en-US" altLang="en-US">
                <a:solidFill>
                  <a:srgbClr val="000000"/>
                </a:solidFill>
              </a:rPr>
              <a:pPr>
                <a:spcBef>
                  <a:spcPct val="0"/>
                </a:spcBef>
                <a:defRPr/>
              </a:pPr>
              <a:t>62</a:t>
            </a:fld>
            <a:endParaRPr lang="en-US" altLang="en-US">
              <a:solidFill>
                <a:srgbClr val="000000"/>
              </a:solidFill>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9403136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Morrow SA, Fraser A, Day C, et al. Effect of Treating Acute Optic Neuritis With Bioequivalent Oral </a:t>
            </a:r>
            <a:r>
              <a:rPr lang="en-US" b="0" dirty="0" err="1"/>
              <a:t>vs</a:t>
            </a:r>
            <a:r>
              <a:rPr lang="en-US" b="0" dirty="0"/>
              <a:t> Intravenous Corticosteroids. A Randomized Clinical</a:t>
            </a:r>
            <a:r>
              <a:rPr lang="en-US" b="0" baseline="0" dirty="0"/>
              <a:t> </a:t>
            </a:r>
            <a:r>
              <a:rPr lang="en-US" b="0" dirty="0"/>
              <a:t>Trial. </a:t>
            </a:r>
            <a:r>
              <a:rPr lang="en-US" b="0" i="1" dirty="0"/>
              <a:t>JAMA Neurol</a:t>
            </a:r>
            <a:r>
              <a:rPr lang="en-US" b="0" dirty="0"/>
              <a:t>.</a:t>
            </a:r>
            <a:r>
              <a:rPr lang="en-US" b="0" baseline="0" dirty="0"/>
              <a:t> 2018;75(6):690-696.</a:t>
            </a:r>
            <a:endParaRPr lang="en-US" b="0" dirty="0"/>
          </a:p>
        </p:txBody>
      </p:sp>
      <p:sp>
        <p:nvSpPr>
          <p:cNvPr id="4" name="Slide Number Placeholder 3"/>
          <p:cNvSpPr>
            <a:spLocks noGrp="1"/>
          </p:cNvSpPr>
          <p:nvPr>
            <p:ph type="sldNum" sz="quarter" idx="10"/>
          </p:nvPr>
        </p:nvSpPr>
        <p:spPr/>
        <p:txBody>
          <a:bodyPr/>
          <a:lstStyle/>
          <a:p>
            <a:pPr>
              <a:defRPr/>
            </a:pPr>
            <a:fld id="{A20C34B4-2AE9-4BB2-99B2-D9BF555EE40B}" type="slidenum">
              <a:rPr lang="en-US">
                <a:solidFill>
                  <a:srgbClr val="000000"/>
                </a:solidFill>
              </a:rPr>
              <a:pPr>
                <a:defRPr/>
              </a:pPr>
              <a:t>63</a:t>
            </a:fld>
            <a:endParaRPr lang="en-US" dirty="0">
              <a:solidFill>
                <a:srgbClr val="000000"/>
              </a:solidFill>
            </a:endParaRPr>
          </a:p>
        </p:txBody>
      </p:sp>
    </p:spTree>
    <p:extLst>
      <p:ext uri="{BB962C8B-B14F-4D97-AF65-F5344CB8AC3E}">
        <p14:creationId xmlns:p14="http://schemas.microsoft.com/office/powerpoint/2010/main" val="2708785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dirty="0">
                <a:latin typeface="Arial" pitchFamily="34" charset="0"/>
              </a:rPr>
              <a:t>Yao T-C, Wang J-Y, Chang S-M, et al. </a:t>
            </a:r>
            <a:r>
              <a:rPr lang="en-US" b="1" dirty="0">
                <a:latin typeface="Arial" pitchFamily="34" charset="0"/>
              </a:rPr>
              <a:t>Association of Oral Corticosteroid Bursts With Severe Adverse Events in Children.  </a:t>
            </a:r>
            <a:r>
              <a:rPr lang="en-US" i="1" dirty="0">
                <a:latin typeface="Arial" pitchFamily="34" charset="0"/>
              </a:rPr>
              <a:t>JAMA Pediatrics. </a:t>
            </a:r>
            <a:r>
              <a:rPr lang="en-US" dirty="0">
                <a:latin typeface="Arial" pitchFamily="34" charset="0"/>
              </a:rPr>
              <a:t>Published online April 19, 2021. </a:t>
            </a:r>
            <a:r>
              <a:rPr lang="en-US">
                <a:latin typeface="Arial" pitchFamily="34" charset="0"/>
              </a:rPr>
              <a:t>doi:10.1001/jamapediatrics.2021.0433 </a:t>
            </a:r>
            <a:endParaRPr 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32418"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2418"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115004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Homer N, </a:t>
            </a:r>
            <a:r>
              <a:rPr lang="en-US" err="1"/>
              <a:t>Habib</a:t>
            </a:r>
            <a:r>
              <a:rPr lang="en-US"/>
              <a:t> L, Lee NG. </a:t>
            </a:r>
            <a:r>
              <a:rPr lang="en-US">
                <a:latin typeface="Arial" pitchFamily="34" charset="0"/>
              </a:rPr>
              <a:t>Bilateral </a:t>
            </a:r>
            <a:r>
              <a:rPr lang="en-US" err="1">
                <a:latin typeface="Arial" pitchFamily="34" charset="0"/>
              </a:rPr>
              <a:t>Periorbital</a:t>
            </a:r>
            <a:r>
              <a:rPr lang="en-US">
                <a:latin typeface="Arial" pitchFamily="34" charset="0"/>
              </a:rPr>
              <a:t> Impetigo Inducing Significant Dermatitis and </a:t>
            </a:r>
            <a:r>
              <a:rPr lang="en-US" err="1">
                <a:latin typeface="Arial" pitchFamily="34" charset="0"/>
              </a:rPr>
              <a:t>Cicatricial</a:t>
            </a:r>
            <a:r>
              <a:rPr lang="en-US">
                <a:latin typeface="Arial" pitchFamily="34" charset="0"/>
              </a:rPr>
              <a:t> Eyelid Changes in an Adult. Ophthalmology 2018;125(6):798.</a:t>
            </a:r>
            <a:endParaRPr lang="en-US"/>
          </a:p>
        </p:txBody>
      </p:sp>
      <p:sp>
        <p:nvSpPr>
          <p:cNvPr id="4" name="Slide Number Placeholder 3"/>
          <p:cNvSpPr>
            <a:spLocks noGrp="1"/>
          </p:cNvSpPr>
          <p:nvPr>
            <p:ph type="sldNum" sz="quarter" idx="10"/>
          </p:nvPr>
        </p:nvSpPr>
        <p:spPr/>
        <p:txBody>
          <a:bodyPr/>
          <a:lstStyle/>
          <a:p>
            <a:pPr marL="0" marR="0" lvl="0" indent="0" algn="r" defTabSz="932418"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2418"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05340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helvetica" panose="020B0604020202020204" pitchFamily="34" charset="0"/>
              </a:rPr>
              <a:t>Ramesh S, Zhang Q, Sharpe J, et al. Thyroid Eye Disease and its Vision-Threatening Manifestations in the Academy IRIS Registry: 2014-2018.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helvetica" panose="020B0604020202020204" pitchFamily="34" charset="0"/>
              </a:rPr>
              <a:t>Am J </a:t>
            </a:r>
            <a:r>
              <a:rPr lang="en-US" b="0" i="0" dirty="0" err="1">
                <a:solidFill>
                  <a:srgbClr val="000000"/>
                </a:solidFill>
                <a:effectLst/>
                <a:latin typeface="helvetica" panose="020B0604020202020204" pitchFamily="34" charset="0"/>
              </a:rPr>
              <a:t>Ophthalmol</a:t>
            </a:r>
            <a:r>
              <a:rPr lang="en-US" b="0" i="0" dirty="0">
                <a:solidFill>
                  <a:srgbClr val="000000"/>
                </a:solidFill>
                <a:effectLst/>
                <a:latin typeface="helvetica" panose="020B0604020202020204" pitchFamily="34" charset="0"/>
              </a:rPr>
              <a:t> 2023;253:74-85.</a:t>
            </a:r>
          </a:p>
          <a:p>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6460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Guardian TextSans Web"/>
              </a:rPr>
              <a:t>Smith TJ, Cockerham K, </a:t>
            </a:r>
            <a:r>
              <a:rPr lang="en-US" b="0" i="0" dirty="0" err="1">
                <a:solidFill>
                  <a:srgbClr val="333333"/>
                </a:solidFill>
                <a:effectLst/>
                <a:latin typeface="Guardian TextSans Web"/>
              </a:rPr>
              <a:t>Lelli</a:t>
            </a:r>
            <a:r>
              <a:rPr lang="en-US" b="0" i="0" dirty="0">
                <a:solidFill>
                  <a:srgbClr val="333333"/>
                </a:solidFill>
                <a:effectLst/>
                <a:latin typeface="Guardian TextSans Web"/>
              </a:rPr>
              <a:t> G, et al. Utility Assessment of Moderate to Severe Thyroid Eye Disease Health States. </a:t>
            </a:r>
            <a:r>
              <a:rPr lang="en-US" b="0" i="1" dirty="0">
                <a:solidFill>
                  <a:srgbClr val="333333"/>
                </a:solidFill>
                <a:effectLst/>
                <a:latin typeface="Guardian TextSans Web"/>
              </a:rPr>
              <a:t>JAMA </a:t>
            </a:r>
            <a:r>
              <a:rPr lang="en-US" b="0" i="1" dirty="0" err="1">
                <a:solidFill>
                  <a:srgbClr val="333333"/>
                </a:solidFill>
                <a:effectLst/>
                <a:latin typeface="Guardian TextSans Web"/>
              </a:rPr>
              <a:t>Ophthalmol</a:t>
            </a:r>
            <a:r>
              <a:rPr lang="en-US" b="0" i="1" dirty="0">
                <a:solidFill>
                  <a:srgbClr val="333333"/>
                </a:solidFill>
                <a:effectLst/>
                <a:latin typeface="Guardian TextSans Web"/>
              </a:rPr>
              <a:t>.</a:t>
            </a:r>
            <a:r>
              <a:rPr lang="en-US" b="0" i="0" dirty="0">
                <a:solidFill>
                  <a:srgbClr val="333333"/>
                </a:solidFill>
                <a:effectLst/>
                <a:latin typeface="Guardian TextSans Web"/>
              </a:rPr>
              <a:t> 2023;141(2):159–166. doi:10.1001/jamaophthalmol.2022.3225</a:t>
            </a:r>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44922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Douglas RS, </a:t>
            </a:r>
            <a:r>
              <a:rPr lang="en-US" err="1"/>
              <a:t>Kahaly</a:t>
            </a:r>
            <a:r>
              <a:rPr lang="en-US"/>
              <a:t> GJ, Patel A, et</a:t>
            </a:r>
            <a:r>
              <a:rPr lang="en-US" baseline="0"/>
              <a:t> al. </a:t>
            </a:r>
            <a:r>
              <a:rPr lang="en-US" baseline="0" err="1"/>
              <a:t>Teprotumumab</a:t>
            </a:r>
            <a:r>
              <a:rPr lang="en-US" baseline="0"/>
              <a:t> for the treatment of active thyroid eye disease. </a:t>
            </a:r>
            <a:r>
              <a:rPr lang="en-US" i="1" baseline="0"/>
              <a:t>N </a:t>
            </a:r>
            <a:r>
              <a:rPr lang="en-US" i="1" baseline="0" err="1"/>
              <a:t>Engl</a:t>
            </a:r>
            <a:r>
              <a:rPr lang="en-US" i="1" baseline="0"/>
              <a:t> J Med </a:t>
            </a:r>
            <a:r>
              <a:rPr lang="en-US" baseline="0"/>
              <a:t>2020;382:341-352.</a:t>
            </a:r>
            <a:endParaRPr lang="en-US"/>
          </a:p>
        </p:txBody>
      </p:sp>
      <p:sp>
        <p:nvSpPr>
          <p:cNvPr id="4" name="Slide Number Placeholder 3"/>
          <p:cNvSpPr>
            <a:spLocks noGrp="1"/>
          </p:cNvSpPr>
          <p:nvPr>
            <p:ph type="sldNum" sz="quarter" idx="10"/>
          </p:nvPr>
        </p:nvSpPr>
        <p:spPr/>
        <p:txBody>
          <a:bodyPr/>
          <a:lstStyle/>
          <a:p>
            <a:pPr defTabSz="932418">
              <a:defRPr/>
            </a:pPr>
            <a:fld id="{A20C34B4-2AE9-4BB2-99B2-D9BF555EE40B}" type="slidenum">
              <a:rPr lang="en-US">
                <a:solidFill>
                  <a:srgbClr val="000000"/>
                </a:solidFill>
              </a:rPr>
              <a:pPr defTabSz="932418">
                <a:defRPr/>
              </a:pPr>
              <a:t>10</a:t>
            </a:fld>
            <a:endParaRPr lang="en-US">
              <a:solidFill>
                <a:srgbClr val="000000"/>
              </a:solidFill>
            </a:endParaRPr>
          </a:p>
        </p:txBody>
      </p:sp>
    </p:spTree>
    <p:extLst>
      <p:ext uri="{BB962C8B-B14F-4D97-AF65-F5344CB8AC3E}">
        <p14:creationId xmlns:p14="http://schemas.microsoft.com/office/powerpoint/2010/main" val="102155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Roboto Condensed" panose="02000000000000000000" pitchFamily="2" charset="0"/>
              </a:rPr>
              <a:t>Goldstein SM. Teprotumumab has been game changer in management of thyroid eye disease. </a:t>
            </a:r>
            <a:r>
              <a:rPr lang="en-US" b="0" i="1" dirty="0">
                <a:solidFill>
                  <a:srgbClr val="000000"/>
                </a:solidFill>
                <a:effectLst/>
                <a:latin typeface="Roboto Condensed" panose="02000000000000000000" pitchFamily="2" charset="0"/>
              </a:rPr>
              <a:t>Ocular Surgery News </a:t>
            </a:r>
            <a:r>
              <a:rPr lang="en-US" b="0" i="0" dirty="0">
                <a:solidFill>
                  <a:srgbClr val="000000"/>
                </a:solidFill>
                <a:effectLst/>
                <a:latin typeface="Roboto Condensed" panose="02000000000000000000" pitchFamily="2" charset="0"/>
              </a:rPr>
              <a:t>July 25, 2023.</a:t>
            </a:r>
          </a:p>
          <a:p>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8526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121"/>
                </a:solidFill>
                <a:effectLst/>
                <a:latin typeface="Merriweather"/>
              </a:rPr>
              <a:t>Allen RC,  Bradley EA, </a:t>
            </a:r>
            <a:r>
              <a:rPr lang="en-US" b="0" i="0" dirty="0" err="1">
                <a:solidFill>
                  <a:srgbClr val="212121"/>
                </a:solidFill>
                <a:effectLst/>
                <a:latin typeface="Merriweather"/>
              </a:rPr>
              <a:t>Fante</a:t>
            </a:r>
            <a:r>
              <a:rPr lang="en-US" b="0" i="0" dirty="0">
                <a:solidFill>
                  <a:srgbClr val="212121"/>
                </a:solidFill>
                <a:effectLst/>
                <a:latin typeface="Merriweather"/>
              </a:rPr>
              <a:t> RG, Lucarelli MJ. </a:t>
            </a:r>
            <a:r>
              <a:rPr lang="en-US" b="1" i="0" dirty="0">
                <a:solidFill>
                  <a:srgbClr val="212121"/>
                </a:solidFill>
                <a:effectLst/>
                <a:latin typeface="Merriweather"/>
              </a:rPr>
              <a:t>A Perspective on the Current Role of Teprotumumab in Treatment of Thyroid Eye Disease. </a:t>
            </a:r>
            <a:br>
              <a:rPr lang="en-US" b="0" i="0" dirty="0">
                <a:solidFill>
                  <a:srgbClr val="5B616B"/>
                </a:solidFill>
                <a:effectLst/>
                <a:latin typeface="BlinkMacSystemFont"/>
              </a:rPr>
            </a:br>
            <a:r>
              <a:rPr lang="en-US" b="0" i="1" dirty="0">
                <a:solidFill>
                  <a:srgbClr val="5B616B"/>
                </a:solidFill>
                <a:effectLst/>
                <a:latin typeface="BlinkMacSystemFont"/>
              </a:rPr>
              <a:t>Ophthalmology</a:t>
            </a:r>
            <a:r>
              <a:rPr lang="en-US" b="0" i="0" dirty="0">
                <a:solidFill>
                  <a:srgbClr val="0071BC"/>
                </a:solidFill>
                <a:effectLst/>
                <a:latin typeface="BlinkMacSystemFont"/>
              </a:rPr>
              <a:t>. </a:t>
            </a:r>
            <a:r>
              <a:rPr lang="en-US" b="0" i="0" dirty="0">
                <a:solidFill>
                  <a:srgbClr val="5B616B"/>
                </a:solidFill>
                <a:effectLst/>
                <a:latin typeface="BlinkMacSystemFont"/>
              </a:rPr>
              <a:t>2021 Aug;128(8):1125-1128.</a:t>
            </a:r>
            <a:endParaRPr lang="en-US" b="1" i="0" dirty="0">
              <a:solidFill>
                <a:srgbClr val="212121"/>
              </a:solidFill>
              <a:effectLst/>
              <a:latin typeface="Merriweather"/>
            </a:endParaRPr>
          </a:p>
          <a:p>
            <a:endParaRPr lang="en-US" dirty="0"/>
          </a:p>
        </p:txBody>
      </p:sp>
      <p:sp>
        <p:nvSpPr>
          <p:cNvPr id="4" name="Slide Number Placeholder 3"/>
          <p:cNvSpPr>
            <a:spLocks noGrp="1"/>
          </p:cNvSpPr>
          <p:nvPr>
            <p:ph type="sldNum" sz="quarter" idx="5"/>
          </p:nvPr>
        </p:nvSpPr>
        <p:spPr/>
        <p:txBody>
          <a:bodyPr/>
          <a:lstStyle/>
          <a:p>
            <a:pPr>
              <a:defRPr/>
            </a:pPr>
            <a:fld id="{A20C34B4-2AE9-4BB2-99B2-D9BF555EE40B}" type="slidenum">
              <a:rPr lang="en-US">
                <a:solidFill>
                  <a:srgbClr val="000000"/>
                </a:solidFill>
                <a:cs typeface="Arial" panose="020B0604020202020204" pitchFamily="34" charset="0"/>
              </a:rPr>
              <a:pPr>
                <a:defRPr/>
              </a:pPr>
              <a:t>12</a:t>
            </a:fld>
            <a:endParaRPr 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3079146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903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E9C5D-E5EE-4F0B-BD06-922E4908D4D8}"/>
              </a:ext>
            </a:extLst>
          </p:cNvPr>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A086040B-879C-4C0E-AC9C-23869CF4013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2587862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138113" y="1235034"/>
            <a:ext cx="8869362" cy="549827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138114" y="83128"/>
            <a:ext cx="8869362" cy="902524"/>
          </a:xfrm>
        </p:spPr>
        <p:txBody>
          <a:bodyPr/>
          <a:lstStyle>
            <a:lvl1pPr>
              <a:lnSpc>
                <a:spcPct val="90000"/>
              </a:lnSpc>
              <a:defRPr/>
            </a:lvl1pPr>
          </a:lstStyle>
          <a:p>
            <a:r>
              <a:rPr lang="en-US" dirty="0"/>
              <a:t>Click to edit Master title style</a:t>
            </a:r>
          </a:p>
        </p:txBody>
      </p:sp>
    </p:spTree>
    <p:extLst>
      <p:ext uri="{BB962C8B-B14F-4D97-AF65-F5344CB8AC3E}">
        <p14:creationId xmlns:p14="http://schemas.microsoft.com/office/powerpoint/2010/main" val="1825395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903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8113" y="174625"/>
            <a:ext cx="9005887" cy="814388"/>
          </a:xfrm>
        </p:spPr>
        <p:txBody>
          <a:bodyPr/>
          <a:lstStyle/>
          <a:p>
            <a:r>
              <a:rPr lang="en-US" dirty="0"/>
              <a:t>Click to edit Master title style</a:t>
            </a:r>
          </a:p>
        </p:txBody>
      </p:sp>
      <p:sp>
        <p:nvSpPr>
          <p:cNvPr id="3" name="Text Placeholder 2"/>
          <p:cNvSpPr>
            <a:spLocks noGrp="1"/>
          </p:cNvSpPr>
          <p:nvPr>
            <p:ph type="body" sz="half" idx="1"/>
          </p:nvPr>
        </p:nvSpPr>
        <p:spPr>
          <a:xfrm>
            <a:off x="138113" y="1600200"/>
            <a:ext cx="4357687" cy="50574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199" y="1600200"/>
            <a:ext cx="4359275" cy="50574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003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shadeToTitle="1">
        <a:gradFill rotWithShape="0">
          <a:gsLst>
            <a:gs pos="0">
              <a:srgbClr val="003C3E"/>
            </a:gs>
            <a:gs pos="100000">
              <a:srgbClr val="008689"/>
            </a:gs>
          </a:gsLst>
          <a:path path="shape">
            <a:fillToRect l="50000" t="50000" r="50000" b="50000"/>
          </a:path>
        </a:gra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7CE773B4-177F-4869-A8FE-A125B1E74F23}"/>
              </a:ext>
            </a:extLst>
          </p:cNvPr>
          <p:cNvSpPr>
            <a:spLocks noChangeArrowheads="1"/>
          </p:cNvSpPr>
          <p:nvPr userDrawn="1"/>
        </p:nvSpPr>
        <p:spPr bwMode="auto">
          <a:xfrm>
            <a:off x="87313" y="0"/>
            <a:ext cx="92075" cy="6858000"/>
          </a:xfrm>
          <a:prstGeom prst="rect">
            <a:avLst/>
          </a:prstGeom>
          <a:gradFill rotWithShape="1">
            <a:gsLst>
              <a:gs pos="0">
                <a:srgbClr val="003C3E"/>
              </a:gs>
              <a:gs pos="100000">
                <a:srgbClr val="008689"/>
              </a:gs>
            </a:gsLst>
            <a:lin ang="540000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charset="0"/>
              <a:cs typeface="+mn-cs"/>
            </a:endParaRPr>
          </a:p>
        </p:txBody>
      </p:sp>
      <p:sp>
        <p:nvSpPr>
          <p:cNvPr id="5" name="Rectangle 10">
            <a:extLst>
              <a:ext uri="{FF2B5EF4-FFF2-40B4-BE49-F238E27FC236}">
                <a16:creationId xmlns:a16="http://schemas.microsoft.com/office/drawing/2014/main" id="{4AFD42FA-117D-4A29-A838-5DA9F08F9116}"/>
              </a:ext>
            </a:extLst>
          </p:cNvPr>
          <p:cNvSpPr>
            <a:spLocks noChangeArrowheads="1"/>
          </p:cNvSpPr>
          <p:nvPr userDrawn="1"/>
        </p:nvSpPr>
        <p:spPr bwMode="auto">
          <a:xfrm>
            <a:off x="8978900" y="0"/>
            <a:ext cx="92075" cy="6858000"/>
          </a:xfrm>
          <a:prstGeom prst="rect">
            <a:avLst/>
          </a:prstGeom>
          <a:gradFill rotWithShape="1">
            <a:gsLst>
              <a:gs pos="0">
                <a:srgbClr val="003C3E"/>
              </a:gs>
              <a:gs pos="100000">
                <a:srgbClr val="008689"/>
              </a:gs>
            </a:gsLst>
            <a:lin ang="540000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charset="0"/>
              <a:cs typeface="+mn-cs"/>
            </a:endParaRPr>
          </a:p>
        </p:txBody>
      </p:sp>
      <p:sp>
        <p:nvSpPr>
          <p:cNvPr id="1035269" name="Rectangle 5"/>
          <p:cNvSpPr>
            <a:spLocks noGrp="1" noChangeArrowheads="1"/>
          </p:cNvSpPr>
          <p:nvPr>
            <p:ph type="ctrTitle" sz="quarter"/>
          </p:nvPr>
        </p:nvSpPr>
        <p:spPr>
          <a:xfrm>
            <a:off x="83344" y="391430"/>
            <a:ext cx="8983662" cy="762000"/>
          </a:xfrm>
        </p:spPr>
        <p:txBody>
          <a:bodyPr anchorCtr="1"/>
          <a:lstStyle>
            <a:lvl1pPr>
              <a:defRPr sz="4400"/>
            </a:lvl1pPr>
          </a:lstStyle>
          <a:p>
            <a:r>
              <a:rPr lang="en-US" dirty="0"/>
              <a:t>Click to edit Master title style</a:t>
            </a:r>
          </a:p>
        </p:txBody>
      </p:sp>
      <p:sp>
        <p:nvSpPr>
          <p:cNvPr id="1035276" name="Rectangle 12"/>
          <p:cNvSpPr>
            <a:spLocks noGrp="1" noChangeArrowheads="1"/>
          </p:cNvSpPr>
          <p:nvPr>
            <p:ph type="subTitle" sz="quarter" idx="1"/>
          </p:nvPr>
        </p:nvSpPr>
        <p:spPr>
          <a:xfrm>
            <a:off x="1374775" y="2363788"/>
            <a:ext cx="6400800" cy="457200"/>
          </a:xfrm>
        </p:spPr>
        <p:txBody>
          <a:bodyPr lIns="45720" rIns="45720" anchorCtr="1">
            <a:spAutoFit/>
          </a:bodyPr>
          <a:lstStyle>
            <a:lvl1pPr marL="0" indent="0" algn="ctr">
              <a:buFont typeface="Wingdings 2" pitchFamily="18" charset="2"/>
              <a:buNone/>
              <a:defRPr sz="2400"/>
            </a:lvl1pPr>
          </a:lstStyle>
          <a:p>
            <a:r>
              <a:rPr lang="en-US"/>
              <a:t>Click to edit Master subtitle style</a:t>
            </a:r>
          </a:p>
        </p:txBody>
      </p:sp>
    </p:spTree>
    <p:extLst>
      <p:ext uri="{BB962C8B-B14F-4D97-AF65-F5344CB8AC3E}">
        <p14:creationId xmlns:p14="http://schemas.microsoft.com/office/powerpoint/2010/main" val="2786219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875" y="217842"/>
            <a:ext cx="8864600" cy="701675"/>
          </a:xfrm>
        </p:spPr>
        <p:txBody>
          <a:bodyPr anchor="ctr">
            <a:normAutofit/>
          </a:bodyPr>
          <a:lstStyle>
            <a:lvl1pPr>
              <a:defRPr sz="3800">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dirty="0"/>
              <a:t>Click to edit Master title style</a:t>
            </a:r>
          </a:p>
        </p:txBody>
      </p:sp>
      <p:sp>
        <p:nvSpPr>
          <p:cNvPr id="3" name="Content Placeholder 2"/>
          <p:cNvSpPr>
            <a:spLocks noGrp="1"/>
          </p:cNvSpPr>
          <p:nvPr>
            <p:ph idx="1"/>
          </p:nvPr>
        </p:nvSpPr>
        <p:spPr>
          <a:xfrm>
            <a:off x="142875" y="1028700"/>
            <a:ext cx="8821737" cy="5676900"/>
          </a:xfrm>
        </p:spPr>
        <p:txBody>
          <a:bodyPr/>
          <a:lstStyle>
            <a:lvl1pPr>
              <a:spcBef>
                <a:spcPts val="0"/>
              </a:spcBef>
              <a:defRPr b="1">
                <a:effectLst/>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8638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no bullet">
    <p:spTree>
      <p:nvGrpSpPr>
        <p:cNvPr id="1" name=""/>
        <p:cNvGrpSpPr/>
        <p:nvPr/>
      </p:nvGrpSpPr>
      <p:grpSpPr>
        <a:xfrm>
          <a:off x="0" y="0"/>
          <a:ext cx="0" cy="0"/>
          <a:chOff x="0" y="0"/>
          <a:chExt cx="0" cy="0"/>
        </a:xfrm>
      </p:grpSpPr>
      <p:sp>
        <p:nvSpPr>
          <p:cNvPr id="2" name="Title 1"/>
          <p:cNvSpPr>
            <a:spLocks noGrp="1"/>
          </p:cNvSpPr>
          <p:nvPr>
            <p:ph type="title"/>
          </p:nvPr>
        </p:nvSpPr>
        <p:spPr>
          <a:xfrm>
            <a:off x="142875" y="217842"/>
            <a:ext cx="8864600" cy="701675"/>
          </a:xfrm>
        </p:spPr>
        <p:txBody>
          <a:bodyPr anchor="ctr">
            <a:normAutofit/>
          </a:bodyPr>
          <a:lstStyle>
            <a:lvl1pPr>
              <a:defRPr sz="3800">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dirty="0"/>
              <a:t>Click to edit Master title style</a:t>
            </a:r>
          </a:p>
        </p:txBody>
      </p:sp>
      <p:sp>
        <p:nvSpPr>
          <p:cNvPr id="3" name="Content Placeholder 2"/>
          <p:cNvSpPr>
            <a:spLocks noGrp="1"/>
          </p:cNvSpPr>
          <p:nvPr>
            <p:ph idx="1"/>
          </p:nvPr>
        </p:nvSpPr>
        <p:spPr>
          <a:xfrm>
            <a:off x="142875" y="1028700"/>
            <a:ext cx="8821737" cy="5676900"/>
          </a:xfrm>
        </p:spPr>
        <p:txBody>
          <a:bodyPr/>
          <a:lstStyle>
            <a:lvl1pPr marL="0" indent="0">
              <a:spcBef>
                <a:spcPts val="0"/>
              </a:spcBef>
              <a:buNone/>
              <a:defRPr b="1">
                <a:effectLst/>
              </a:defRPr>
            </a:lvl1pPr>
            <a:lvl2pPr marL="457200" indent="0">
              <a:spcBef>
                <a:spcPts val="0"/>
              </a:spcBef>
              <a:buNone/>
              <a:defRPr/>
            </a:lvl2pPr>
            <a:lvl3pPr marL="914400" indent="0">
              <a:spcBef>
                <a:spcPts val="0"/>
              </a:spcBef>
              <a:buNone/>
              <a:defRPr/>
            </a:lvl3pPr>
            <a:lvl4pPr marL="1371600" indent="0">
              <a:spcBef>
                <a:spcPts val="0"/>
              </a:spcBef>
              <a:buNone/>
              <a:defRPr/>
            </a:lvl4pPr>
            <a:lvl5pPr marL="1778000" indent="0">
              <a:spcBef>
                <a:spcPts val="0"/>
              </a:spcBef>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2456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 tabs">
    <p:spTree>
      <p:nvGrpSpPr>
        <p:cNvPr id="1" name=""/>
        <p:cNvGrpSpPr/>
        <p:nvPr/>
      </p:nvGrpSpPr>
      <p:grpSpPr>
        <a:xfrm>
          <a:off x="0" y="0"/>
          <a:ext cx="0" cy="0"/>
          <a:chOff x="0" y="0"/>
          <a:chExt cx="0" cy="0"/>
        </a:xfrm>
      </p:grpSpPr>
      <p:sp>
        <p:nvSpPr>
          <p:cNvPr id="2" name="Title 1"/>
          <p:cNvSpPr>
            <a:spLocks noGrp="1"/>
          </p:cNvSpPr>
          <p:nvPr>
            <p:ph type="title"/>
          </p:nvPr>
        </p:nvSpPr>
        <p:spPr>
          <a:xfrm>
            <a:off x="142875" y="217842"/>
            <a:ext cx="8864600" cy="701675"/>
          </a:xfrm>
        </p:spPr>
        <p:txBody>
          <a:bodyPr anchor="ctr">
            <a:normAutofit/>
          </a:bodyPr>
          <a:lstStyle>
            <a:lvl1pPr>
              <a:defRPr sz="3800">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dirty="0"/>
              <a:t>Click to edit Master title style</a:t>
            </a:r>
          </a:p>
        </p:txBody>
      </p:sp>
      <p:sp>
        <p:nvSpPr>
          <p:cNvPr id="3" name="Content Placeholder 2"/>
          <p:cNvSpPr>
            <a:spLocks noGrp="1"/>
          </p:cNvSpPr>
          <p:nvPr>
            <p:ph idx="1"/>
          </p:nvPr>
        </p:nvSpPr>
        <p:spPr>
          <a:xfrm>
            <a:off x="142875" y="1028700"/>
            <a:ext cx="8821737" cy="5676900"/>
          </a:xfrm>
        </p:spPr>
        <p:txBody>
          <a:bodyPr lIns="45720" rIns="45720">
            <a:normAutofit/>
          </a:bodyPr>
          <a:lstStyle>
            <a:lvl1pPr marL="0" indent="0" defTabSz="914400">
              <a:spcBef>
                <a:spcPts val="0"/>
              </a:spcBef>
              <a:buNone/>
              <a:tabLst>
                <a:tab pos="465138" algn="l"/>
                <a:tab pos="914400" algn="l"/>
                <a:tab pos="1379538" algn="l"/>
                <a:tab pos="1828800" algn="l"/>
                <a:tab pos="2293938" algn="l"/>
                <a:tab pos="2743200" algn="l"/>
                <a:tab pos="3208338" algn="l"/>
                <a:tab pos="3657600" algn="l"/>
                <a:tab pos="4122738" algn="l"/>
                <a:tab pos="4572000" algn="l"/>
                <a:tab pos="5037138" algn="l"/>
                <a:tab pos="5486400" algn="l"/>
              </a:tabLst>
              <a:defRPr b="1">
                <a:effectLst/>
              </a:defRPr>
            </a:lvl1pPr>
            <a:lvl2pPr marL="457200" indent="0">
              <a:buNone/>
              <a:defRPr/>
            </a:lvl2pPr>
            <a:lvl3pPr marL="914400" indent="0">
              <a:buNone/>
              <a:defRPr/>
            </a:lvl3pPr>
            <a:lvl4pPr marL="1371600" indent="0">
              <a:buNone/>
              <a:defRPr/>
            </a:lvl4pPr>
            <a:lvl5pPr marL="1778000" indent="0">
              <a:buNone/>
              <a:defRPr/>
            </a:lvl5pPr>
          </a:lstStyle>
          <a:p>
            <a:pPr lvl="0"/>
            <a:r>
              <a:rPr lang="en-US" dirty="0"/>
              <a:t>Click to edit Master text styles</a:t>
            </a:r>
          </a:p>
        </p:txBody>
      </p:sp>
    </p:spTree>
    <p:extLst>
      <p:ext uri="{BB962C8B-B14F-4D97-AF65-F5344CB8AC3E}">
        <p14:creationId xmlns:p14="http://schemas.microsoft.com/office/powerpoint/2010/main" val="2338528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694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42876" y="406400"/>
            <a:ext cx="8864599" cy="6299200"/>
          </a:xfrm>
        </p:spPr>
        <p:txBody>
          <a:bodyPr/>
          <a:lstStyle>
            <a:lvl1pPr>
              <a:spcBef>
                <a:spcPts val="0"/>
              </a:spcBef>
              <a:defRPr>
                <a:effectLst/>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4803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ontent no bullet">
    <p:spTree>
      <p:nvGrpSpPr>
        <p:cNvPr id="1" name=""/>
        <p:cNvGrpSpPr/>
        <p:nvPr/>
      </p:nvGrpSpPr>
      <p:grpSpPr>
        <a:xfrm>
          <a:off x="0" y="0"/>
          <a:ext cx="0" cy="0"/>
          <a:chOff x="0" y="0"/>
          <a:chExt cx="0" cy="0"/>
        </a:xfrm>
      </p:grpSpPr>
      <p:sp>
        <p:nvSpPr>
          <p:cNvPr id="2" name="Content Placeholder 1"/>
          <p:cNvSpPr>
            <a:spLocks noGrp="1"/>
          </p:cNvSpPr>
          <p:nvPr>
            <p:ph/>
          </p:nvPr>
        </p:nvSpPr>
        <p:spPr>
          <a:xfrm>
            <a:off x="142876" y="406400"/>
            <a:ext cx="8864599" cy="6299200"/>
          </a:xfrm>
        </p:spPr>
        <p:txBody>
          <a:bodyPr/>
          <a:lstStyle>
            <a:lvl1pPr marL="0" indent="0">
              <a:spcBef>
                <a:spcPts val="0"/>
              </a:spcBef>
              <a:buNone/>
              <a:defRPr>
                <a:effectLst/>
              </a:defRPr>
            </a:lvl1pPr>
            <a:lvl2pPr marL="457200" indent="0">
              <a:spcBef>
                <a:spcPts val="0"/>
              </a:spcBef>
              <a:buNone/>
              <a:defRPr/>
            </a:lvl2pPr>
            <a:lvl3pPr marL="914400" indent="0">
              <a:spcBef>
                <a:spcPts val="0"/>
              </a:spcBef>
              <a:buNone/>
              <a:defRPr/>
            </a:lvl3pPr>
            <a:lvl4pPr marL="1371600" indent="0">
              <a:spcBef>
                <a:spcPts val="0"/>
              </a:spcBef>
              <a:buNone/>
              <a:defRPr/>
            </a:lvl4pPr>
            <a:lvl5pPr marL="1778000" indent="0">
              <a:spcBef>
                <a:spcPts val="0"/>
              </a:spcBef>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4092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DC31B-9B81-43A2-A4A6-AECF351D48D6}"/>
              </a:ext>
            </a:extLst>
          </p:cNvPr>
          <p:cNvSpPr>
            <a:spLocks noGrp="1"/>
          </p:cNvSpPr>
          <p:nvPr>
            <p:ph type="title"/>
          </p:nvPr>
        </p:nvSpPr>
        <p:spPr>
          <a:xfrm>
            <a:off x="190501" y="190502"/>
            <a:ext cx="8763000" cy="75203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0E4049E-7460-4D9F-A1DB-D95B0DA3B7B0}"/>
              </a:ext>
            </a:extLst>
          </p:cNvPr>
          <p:cNvSpPr>
            <a:spLocks noGrp="1"/>
          </p:cNvSpPr>
          <p:nvPr>
            <p:ph idx="1"/>
          </p:nvPr>
        </p:nvSpPr>
        <p:spPr>
          <a:xfrm>
            <a:off x="190500" y="1111348"/>
            <a:ext cx="8763000" cy="5556152"/>
          </a:xfrm>
        </p:spPr>
        <p:txBody>
          <a:bodyPr/>
          <a:lstStyle>
            <a:lvl1pPr marL="463550" indent="-463550">
              <a:lnSpc>
                <a:spcPct val="90000"/>
              </a:lnSpc>
              <a:spcBef>
                <a:spcPts val="0"/>
              </a:spcBef>
              <a:spcAft>
                <a:spcPts val="600"/>
              </a:spcAft>
              <a:buClr>
                <a:srgbClr val="FFFF00"/>
              </a:buClr>
              <a:buFont typeface="Calibri" panose="020F0502020204030204" pitchFamily="34" charset="0"/>
              <a:buChar char="•"/>
              <a:defRPr/>
            </a:lvl1pPr>
            <a:lvl2pPr marL="801688" indent="-338138">
              <a:lnSpc>
                <a:spcPct val="90000"/>
              </a:lnSpc>
              <a:spcBef>
                <a:spcPts val="0"/>
              </a:spcBef>
              <a:spcAft>
                <a:spcPts val="600"/>
              </a:spcAft>
              <a:buClr>
                <a:schemeClr val="tx1"/>
              </a:buClr>
              <a:buSzPct val="100000"/>
              <a:buFont typeface="Calibri" panose="020F0502020204030204" pitchFamily="34" charset="0"/>
              <a:buChar char="»"/>
              <a:defRPr>
                <a:solidFill>
                  <a:srgbClr val="00FF00"/>
                </a:solidFill>
              </a:defRPr>
            </a:lvl2pPr>
            <a:lvl3pPr>
              <a:lnSpc>
                <a:spcPct val="90000"/>
              </a:lnSpc>
              <a:spcBef>
                <a:spcPts val="0"/>
              </a:spcBef>
              <a:spcAft>
                <a:spcPts val="600"/>
              </a:spcAft>
              <a:defRPr/>
            </a:lvl3pPr>
            <a:lvl4pPr>
              <a:lnSpc>
                <a:spcPct val="100000"/>
              </a:lnSpc>
              <a:spcBef>
                <a:spcPts val="0"/>
              </a:spcBef>
              <a:defRPr/>
            </a:lvl4pPr>
            <a:lvl5pPr>
              <a:lnSpc>
                <a:spcPct val="100000"/>
              </a:lnSpc>
              <a:spcBef>
                <a:spcPts val="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142264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6700" y="228600"/>
            <a:ext cx="8804275" cy="701675"/>
          </a:xfrm>
        </p:spPr>
        <p:txBody>
          <a:bodyPr/>
          <a:lstStyle/>
          <a:p>
            <a:r>
              <a:rPr lang="en-US"/>
              <a:t>Click to edit Master title style</a:t>
            </a:r>
          </a:p>
        </p:txBody>
      </p:sp>
      <p:sp>
        <p:nvSpPr>
          <p:cNvPr id="3" name="Text Placeholder 2"/>
          <p:cNvSpPr>
            <a:spLocks noGrp="1"/>
          </p:cNvSpPr>
          <p:nvPr>
            <p:ph type="body" sz="half" idx="1"/>
          </p:nvPr>
        </p:nvSpPr>
        <p:spPr>
          <a:xfrm>
            <a:off x="142876" y="1028700"/>
            <a:ext cx="4432300" cy="5676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5176" y="1028700"/>
            <a:ext cx="4432299" cy="5676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384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spread out more 1.5 title">
    <p:spTree>
      <p:nvGrpSpPr>
        <p:cNvPr id="1" name=""/>
        <p:cNvGrpSpPr/>
        <p:nvPr/>
      </p:nvGrpSpPr>
      <p:grpSpPr>
        <a:xfrm>
          <a:off x="0" y="0"/>
          <a:ext cx="0" cy="0"/>
          <a:chOff x="0" y="0"/>
          <a:chExt cx="0" cy="0"/>
        </a:xfrm>
      </p:grpSpPr>
      <p:pic>
        <p:nvPicPr>
          <p:cNvPr id="4" name="Picture 4" descr="Picture2">
            <a:extLst>
              <a:ext uri="{FF2B5EF4-FFF2-40B4-BE49-F238E27FC236}">
                <a16:creationId xmlns:a16="http://schemas.microsoft.com/office/drawing/2014/main" id="{D61CB56D-04A0-42C3-BCBB-51E22B320F9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5400000" flipH="1">
            <a:off x="4609306" y="-3201193"/>
            <a:ext cx="61913" cy="900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8113" y="143838"/>
            <a:ext cx="8866187" cy="1130158"/>
          </a:xfrm>
        </p:spPr>
        <p:txBody>
          <a:bodyPr rIns="0"/>
          <a:lstStyle>
            <a:lvl1pPr>
              <a:spcAft>
                <a:spcPts val="1800"/>
              </a:spcAft>
              <a:defRPr sz="3800"/>
            </a:lvl1pPr>
          </a:lstStyle>
          <a:p>
            <a:r>
              <a:rPr lang="en-US" dirty="0"/>
              <a:t>Click to edit Master title style</a:t>
            </a:r>
          </a:p>
        </p:txBody>
      </p:sp>
      <p:sp>
        <p:nvSpPr>
          <p:cNvPr id="3" name="Content Placeholder 2"/>
          <p:cNvSpPr>
            <a:spLocks noGrp="1"/>
          </p:cNvSpPr>
          <p:nvPr>
            <p:ph idx="1"/>
          </p:nvPr>
        </p:nvSpPr>
        <p:spPr>
          <a:xfrm>
            <a:off x="138113" y="1510302"/>
            <a:ext cx="8866187" cy="5208998"/>
          </a:xfrm>
        </p:spPr>
        <p:txBody>
          <a:bodyPr/>
          <a:lstStyle>
            <a:lvl1pPr marL="406400" indent="-406400">
              <a:lnSpc>
                <a:spcPct val="100000"/>
              </a:lnSpc>
              <a:spcBef>
                <a:spcPts val="0"/>
              </a:spcBef>
              <a:spcAft>
                <a:spcPts val="1800"/>
              </a:spcAft>
              <a:buSzPct val="80000"/>
              <a:defRPr/>
            </a:lvl1pPr>
            <a:lvl2pPr marL="914400" indent="-449263">
              <a:lnSpc>
                <a:spcPct val="100000"/>
              </a:lnSpc>
              <a:spcBef>
                <a:spcPts val="0"/>
              </a:spcBef>
              <a:spcAft>
                <a:spcPts val="1800"/>
              </a:spcAft>
              <a:defRPr/>
            </a:lvl2pPr>
            <a:lvl3pPr>
              <a:lnSpc>
                <a:spcPct val="100000"/>
              </a:lnSpc>
              <a:spcBef>
                <a:spcPts val="0"/>
              </a:spcBef>
              <a:spcAft>
                <a:spcPts val="1800"/>
              </a:spcAft>
              <a:defRPr/>
            </a:lvl3pPr>
            <a:lvl4pPr>
              <a:lnSpc>
                <a:spcPct val="100000"/>
              </a:lnSpc>
              <a:spcBef>
                <a:spcPts val="0"/>
              </a:spcBef>
              <a:spcAft>
                <a:spcPts val="1800"/>
              </a:spcAft>
              <a:defRPr/>
            </a:lvl4pPr>
            <a:lvl5pPr>
              <a:lnSpc>
                <a:spcPct val="100000"/>
              </a:lnSpc>
              <a:spcBef>
                <a:spcPts val="0"/>
              </a:spcBef>
              <a:spcAft>
                <a:spcPts val="18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3888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125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CEB0D-B54E-457E-A8C9-1DBB4568F3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61BA45-686D-43B4-BCF3-F96871E5F41C}"/>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110955-A475-4323-B6DB-ACBA47B0D10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FF9E1381-FD9E-4C26-8375-C417BD1DF3D1}"/>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1C1FF1-7734-468A-B85F-21ACDB1169C4}"/>
              </a:ext>
            </a:extLst>
          </p:cNvPr>
          <p:cNvSpPr>
            <a:spLocks noGrp="1"/>
          </p:cNvSpPr>
          <p:nvPr>
            <p:ph type="sldNum" sz="quarter" idx="12"/>
          </p:nvPr>
        </p:nvSpPr>
        <p:spPr>
          <a:xfrm>
            <a:off x="6457950" y="6356351"/>
            <a:ext cx="2057400" cy="365125"/>
          </a:xfrm>
          <a:prstGeom prst="rect">
            <a:avLst/>
          </a:prstGeom>
        </p:spPr>
        <p:txBody>
          <a:bodyPr/>
          <a:lstStyle/>
          <a:p>
            <a:fld id="{8D384611-8534-4693-9B0E-12DA08C8129A}" type="slidenum">
              <a:rPr lang="en-US" smtClean="0"/>
              <a:t>‹#›</a:t>
            </a:fld>
            <a:endParaRPr lang="en-US"/>
          </a:p>
        </p:txBody>
      </p:sp>
    </p:spTree>
    <p:extLst>
      <p:ext uri="{BB962C8B-B14F-4D97-AF65-F5344CB8AC3E}">
        <p14:creationId xmlns:p14="http://schemas.microsoft.com/office/powerpoint/2010/main" val="3071315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C29DE-18D0-4CA5-B701-8445F94BEC12}"/>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824708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no bullett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499" y="230188"/>
            <a:ext cx="8763001" cy="665162"/>
          </a:xfrm>
        </p:spPr>
        <p:txBody>
          <a:bodyPr lIns="18288" tIns="18288" rIns="18288" bIns="18288"/>
          <a:lstStyle>
            <a:lvl1pPr>
              <a:defRPr sz="4400"/>
            </a:lvl1pPr>
          </a:lstStyle>
          <a:p>
            <a:r>
              <a:rPr lang="en-US" dirty="0"/>
              <a:t>Click to edit Master title style</a:t>
            </a:r>
          </a:p>
        </p:txBody>
      </p:sp>
      <p:sp>
        <p:nvSpPr>
          <p:cNvPr id="6" name="Text Placeholder 5"/>
          <p:cNvSpPr>
            <a:spLocks noGrp="1"/>
          </p:cNvSpPr>
          <p:nvPr>
            <p:ph type="body" sz="quarter" idx="10"/>
          </p:nvPr>
        </p:nvSpPr>
        <p:spPr>
          <a:xfrm>
            <a:off x="190500" y="1123950"/>
            <a:ext cx="8763000" cy="5581650"/>
          </a:xfrm>
        </p:spPr>
        <p:txBody>
          <a:bodyPr>
            <a:normAutofit/>
          </a:bodyPr>
          <a:lstStyle>
            <a:lvl1pPr marL="0" indent="0">
              <a:lnSpc>
                <a:spcPct val="90000"/>
              </a:lnSpc>
              <a:buFont typeface="Arial" pitchFamily="34" charset="0"/>
              <a:buNone/>
              <a:defRPr sz="3000" b="1"/>
            </a:lvl1pPr>
            <a:lvl2pPr marL="517525" indent="0">
              <a:lnSpc>
                <a:spcPct val="90000"/>
              </a:lnSpc>
              <a:buNone/>
              <a:defRPr sz="2800" b="1"/>
            </a:lvl2pPr>
            <a:lvl3pPr marL="914400" indent="0">
              <a:lnSpc>
                <a:spcPct val="90000"/>
              </a:lnSpc>
              <a:buNone/>
              <a:defRPr sz="2600" b="1"/>
            </a:lvl3pPr>
            <a:lvl4pPr marL="1258888" indent="0">
              <a:lnSpc>
                <a:spcPct val="90000"/>
              </a:lnSpc>
              <a:buNone/>
              <a:defRPr b="1"/>
            </a:lvl4pPr>
            <a:lvl5pPr marL="1604963" indent="0">
              <a:lnSpc>
                <a:spcPct val="90000"/>
              </a:lnSpc>
              <a:buFont typeface="Arial" pitchFamily="34" charset="0"/>
              <a:buNone/>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3910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Template">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B47D3270-BCBB-42C5-891B-1E21545D2F3B}"/>
              </a:ext>
            </a:extLst>
          </p:cNvPr>
          <p:cNvSpPr txBox="1">
            <a:spLocks noGrp="1"/>
          </p:cNvSpPr>
          <p:nvPr userDrawn="1"/>
        </p:nvSpPr>
        <p:spPr bwMode="gray">
          <a:xfrm>
            <a:off x="41275" y="6597650"/>
            <a:ext cx="485775" cy="184150"/>
          </a:xfrm>
          <a:prstGeom prst="rect">
            <a:avLst/>
          </a:prstGeom>
          <a:noFill/>
          <a:ln>
            <a:noFill/>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fld id="{321C6834-0756-4276-B740-FFAC869BF4EF}" type="slidenum">
              <a:rPr lang="en-US" altLang="en-US" sz="1000" smtClean="0"/>
              <a:pPr algn="ctr" eaLnBrk="1" hangingPunct="1">
                <a:defRPr/>
              </a:pPr>
              <a:t>‹#›</a:t>
            </a:fld>
            <a:endParaRPr lang="en-US" altLang="en-US" sz="1000"/>
          </a:p>
        </p:txBody>
      </p:sp>
      <p:sp>
        <p:nvSpPr>
          <p:cNvPr id="3" name="Content Placeholder 2"/>
          <p:cNvSpPr>
            <a:spLocks noGrp="1"/>
          </p:cNvSpPr>
          <p:nvPr>
            <p:ph idx="1"/>
          </p:nvPr>
        </p:nvSpPr>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title"/>
          </p:nvPr>
        </p:nvSpPr>
        <p:spPr bwMode="gray">
          <a:xfrm>
            <a:off x="65793" y="58713"/>
            <a:ext cx="9012414" cy="666775"/>
          </a:xfrm>
          <a:prstGeom prst="rect">
            <a:avLst/>
          </a:prstGeom>
          <a:noFill/>
          <a:ln>
            <a:noFill/>
          </a:ln>
        </p:spPr>
        <p:txBody>
          <a:bodyPr/>
          <a:lstStyle>
            <a:lvl1pPr>
              <a:defRPr sz="2400">
                <a:latin typeface="Arial" panose="020B0604020202020204" pitchFamily="34" charset="0"/>
                <a:cs typeface="Arial" panose="020B0604020202020204" pitchFamily="34" charset="0"/>
              </a:defRPr>
            </a:lvl1pPr>
          </a:lstStyle>
          <a:p>
            <a:pPr lvl="0"/>
            <a:r>
              <a:rPr lang="sk-SK" dirty="0"/>
              <a:t>Click to edit Master title style</a:t>
            </a:r>
          </a:p>
        </p:txBody>
      </p:sp>
      <p:sp>
        <p:nvSpPr>
          <p:cNvPr id="8" name="Text Placeholder 5"/>
          <p:cNvSpPr>
            <a:spLocks noGrp="1"/>
          </p:cNvSpPr>
          <p:nvPr>
            <p:ph type="body" sz="quarter" idx="11"/>
          </p:nvPr>
        </p:nvSpPr>
        <p:spPr>
          <a:xfrm>
            <a:off x="381000" y="6075894"/>
            <a:ext cx="8261350" cy="457200"/>
          </a:xfrm>
        </p:spPr>
        <p:txBody>
          <a:bodyPr anchor="b"/>
          <a:lstStyle>
            <a:lvl1pPr marL="0" indent="0">
              <a:spcBef>
                <a:spcPts val="0"/>
              </a:spcBef>
              <a:buNone/>
              <a:defRPr sz="10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36199149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8113" y="174625"/>
            <a:ext cx="9005887" cy="814388"/>
          </a:xfrm>
        </p:spPr>
        <p:txBody>
          <a:bodyPr/>
          <a:lstStyle/>
          <a:p>
            <a:r>
              <a:rPr lang="en-US" dirty="0"/>
              <a:t>Click to edit Master title style</a:t>
            </a:r>
          </a:p>
        </p:txBody>
      </p:sp>
      <p:sp>
        <p:nvSpPr>
          <p:cNvPr id="3" name="Text Placeholder 2"/>
          <p:cNvSpPr>
            <a:spLocks noGrp="1"/>
          </p:cNvSpPr>
          <p:nvPr>
            <p:ph type="body" sz="half" idx="1"/>
          </p:nvPr>
        </p:nvSpPr>
        <p:spPr>
          <a:xfrm>
            <a:off x="138113" y="1600200"/>
            <a:ext cx="4357687" cy="50574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199" y="1600200"/>
            <a:ext cx="4359275" cy="50574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1305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35269" name="Rectangle 5"/>
          <p:cNvSpPr>
            <a:spLocks noGrp="1" noChangeArrowheads="1"/>
          </p:cNvSpPr>
          <p:nvPr>
            <p:ph type="ctrTitle" sz="quarter"/>
          </p:nvPr>
        </p:nvSpPr>
        <p:spPr>
          <a:xfrm>
            <a:off x="685800" y="2130425"/>
            <a:ext cx="7772400" cy="1470025"/>
          </a:xfrm>
        </p:spPr>
        <p:txBody>
          <a:bodyPr/>
          <a:lstStyle>
            <a:lvl1pPr>
              <a:defRPr/>
            </a:lvl1pPr>
          </a:lstStyle>
          <a:p>
            <a:pPr lvl="0"/>
            <a:r>
              <a:rPr lang="en-US" noProof="0"/>
              <a:t>Click to edit Master title style</a:t>
            </a:r>
          </a:p>
        </p:txBody>
      </p:sp>
      <p:sp>
        <p:nvSpPr>
          <p:cNvPr id="1035270" name="Rectangle 6"/>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Tree>
    <p:extLst>
      <p:ext uri="{BB962C8B-B14F-4D97-AF65-F5344CB8AC3E}">
        <p14:creationId xmlns:p14="http://schemas.microsoft.com/office/powerpoint/2010/main" val="2289393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3F3470-2FE8-4F6D-9179-BDAD201CF480}"/>
              </a:ext>
            </a:extLst>
          </p:cNvPr>
          <p:cNvSpPr>
            <a:spLocks noGrp="1"/>
          </p:cNvSpPr>
          <p:nvPr>
            <p:ph type="title"/>
          </p:nvPr>
        </p:nvSpPr>
        <p:spPr>
          <a:xfrm>
            <a:off x="190500" y="190501"/>
            <a:ext cx="8763000" cy="73796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4733DD6-7C48-4D4C-B576-A1ED5C3EAFED}"/>
              </a:ext>
            </a:extLst>
          </p:cNvPr>
          <p:cNvSpPr>
            <a:spLocks noGrp="1"/>
          </p:cNvSpPr>
          <p:nvPr>
            <p:ph type="body" idx="1"/>
          </p:nvPr>
        </p:nvSpPr>
        <p:spPr>
          <a:xfrm>
            <a:off x="190500" y="1139483"/>
            <a:ext cx="8763000" cy="555615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190500" y="6063175"/>
            <a:ext cx="3573194" cy="400110"/>
          </a:xfrm>
          <a:prstGeom prst="rect">
            <a:avLst/>
          </a:prstGeom>
          <a:noFill/>
        </p:spPr>
        <p:txBody>
          <a:bodyPr wrap="square" rtlCol="0">
            <a:spAutoFit/>
          </a:bodyPr>
          <a:lstStyle/>
          <a:p>
            <a:r>
              <a:rPr lang="en-US" sz="2000" b="1" i="1" dirty="0">
                <a:solidFill>
                  <a:srgbClr val="00B0F0"/>
                </a:solidFill>
                <a:latin typeface="+mn-lt"/>
              </a:rPr>
              <a:t>  </a:t>
            </a:r>
          </a:p>
        </p:txBody>
      </p:sp>
    </p:spTree>
    <p:extLst>
      <p:ext uri="{BB962C8B-B14F-4D97-AF65-F5344CB8AC3E}">
        <p14:creationId xmlns:p14="http://schemas.microsoft.com/office/powerpoint/2010/main" val="3809245776"/>
      </p:ext>
    </p:extLst>
  </p:cSld>
  <p:clrMap bg1="dk1" tx1="lt1" bg2="dk2" tx2="lt2" accent1="accent1" accent2="accent2" accent3="accent3" accent4="accent4" accent5="accent5" accent6="accent6" hlink="hlink" folHlink="folHlink"/>
  <p:sldLayoutIdLst>
    <p:sldLayoutId id="2147489533" r:id="rId1"/>
    <p:sldLayoutId id="2147489534" r:id="rId2"/>
    <p:sldLayoutId id="2147489539" r:id="rId3"/>
    <p:sldLayoutId id="2147489536" r:id="rId4"/>
    <p:sldLayoutId id="2147489538" r:id="rId5"/>
    <p:sldLayoutId id="2147489544" r:id="rId6"/>
    <p:sldLayoutId id="2147489546" r:id="rId7"/>
    <p:sldLayoutId id="2147489547" r:id="rId8"/>
  </p:sldLayoutIdLst>
  <p:txStyles>
    <p:titleStyle>
      <a:lvl1pPr algn="l" defTabSz="685800" rtl="0" eaLnBrk="1" latinLnBrk="0" hangingPunct="1">
        <a:lnSpc>
          <a:spcPct val="90000"/>
        </a:lnSpc>
        <a:spcBef>
          <a:spcPct val="0"/>
        </a:spcBef>
        <a:buNone/>
        <a:defRPr sz="4400" b="1" kern="1200">
          <a:solidFill>
            <a:srgbClr val="FFFF00"/>
          </a:solidFill>
          <a:effectLst>
            <a:outerShdw blurRad="38100" dist="38100" dir="2700000" algn="tl">
              <a:srgbClr val="000000">
                <a:alpha val="43137"/>
              </a:srgbClr>
            </a:outerShdw>
          </a:effectLst>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38138" indent="-338138" algn="l" defTabSz="685800" rtl="0" eaLnBrk="1" latinLnBrk="0" hangingPunct="1">
        <a:lnSpc>
          <a:spcPct val="100000"/>
        </a:lnSpc>
        <a:spcBef>
          <a:spcPts val="0"/>
        </a:spcBef>
        <a:buClr>
          <a:srgbClr val="FFFF00"/>
        </a:buClr>
        <a:buFont typeface="Calibri" panose="020F0502020204030204" pitchFamily="34" charset="0"/>
        <a:buChar char="•"/>
        <a:defRPr sz="3000" b="1" kern="1200">
          <a:solidFill>
            <a:schemeClr val="tx1"/>
          </a:solidFill>
          <a:latin typeface="+mn-lt"/>
          <a:ea typeface="+mn-ea"/>
          <a:cs typeface="+mn-cs"/>
        </a:defRPr>
      </a:lvl1pPr>
      <a:lvl2pPr marL="688975" indent="-350838" algn="l" defTabSz="685800" rtl="0" eaLnBrk="1" latinLnBrk="0" hangingPunct="1">
        <a:lnSpc>
          <a:spcPct val="100000"/>
        </a:lnSpc>
        <a:spcBef>
          <a:spcPts val="0"/>
        </a:spcBef>
        <a:buClr>
          <a:srgbClr val="00FF00"/>
        </a:buClr>
        <a:buSzPct val="100000"/>
        <a:buFont typeface="Calibri" panose="020F0502020204030204" pitchFamily="34" charset="0"/>
        <a:buChar char="»"/>
        <a:defRPr sz="2600" b="1" kern="1200">
          <a:solidFill>
            <a:srgbClr val="FFFF00"/>
          </a:solidFill>
          <a:latin typeface="+mn-lt"/>
          <a:ea typeface="+mn-ea"/>
          <a:cs typeface="+mn-cs"/>
        </a:defRPr>
      </a:lvl2pPr>
      <a:lvl3pPr marL="1027113" indent="-338138" algn="l" defTabSz="685800" rtl="0" eaLnBrk="1" latinLnBrk="0" hangingPunct="1">
        <a:lnSpc>
          <a:spcPct val="100000"/>
        </a:lnSpc>
        <a:spcBef>
          <a:spcPts val="0"/>
        </a:spcBef>
        <a:buFont typeface="Arial" panose="020B0604020202020204" pitchFamily="34" charset="0"/>
        <a:buChar char="•"/>
        <a:defRPr sz="2400" b="1" kern="1200">
          <a:solidFill>
            <a:srgbClr val="FFFF99"/>
          </a:solidFill>
          <a:latin typeface="+mn-lt"/>
          <a:ea typeface="+mn-ea"/>
          <a:cs typeface="+mn-cs"/>
        </a:defRPr>
      </a:lvl3pPr>
      <a:lvl4pPr marL="1308100" indent="-280988" algn="l" defTabSz="685800" rtl="0" eaLnBrk="1" latinLnBrk="0" hangingPunct="1">
        <a:lnSpc>
          <a:spcPct val="100000"/>
        </a:lnSpc>
        <a:spcBef>
          <a:spcPts val="0"/>
        </a:spcBef>
        <a:buFont typeface="Arial" panose="020B0604020202020204" pitchFamily="34" charset="0"/>
        <a:buChar char="•"/>
        <a:defRPr sz="2200" b="1" kern="1200">
          <a:solidFill>
            <a:schemeClr val="tx1"/>
          </a:solidFill>
          <a:latin typeface="+mn-lt"/>
          <a:ea typeface="+mn-ea"/>
          <a:cs typeface="+mn-cs"/>
        </a:defRPr>
      </a:lvl4pPr>
      <a:lvl5pPr marL="1603375" indent="-295275" algn="l" defTabSz="685800" rtl="0" eaLnBrk="1" latinLnBrk="0" hangingPunct="1">
        <a:lnSpc>
          <a:spcPct val="100000"/>
        </a:lnSpc>
        <a:spcBef>
          <a:spcPts val="0"/>
        </a:spcBef>
        <a:buFont typeface="Arial" panose="020B0604020202020204" pitchFamily="34" charset="0"/>
        <a:buChar char="•"/>
        <a:defRPr sz="2000" b="1"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pos="120" userDrawn="1">
          <p15:clr>
            <a:srgbClr val="F26B43"/>
          </p15:clr>
        </p15:guide>
        <p15:guide id="3" pos="5640" userDrawn="1">
          <p15:clr>
            <a:srgbClr val="F26B43"/>
          </p15:clr>
        </p15:guide>
        <p15:guide id="4" orient="horz" pos="120" userDrawn="1">
          <p15:clr>
            <a:srgbClr val="F26B43"/>
          </p15:clr>
        </p15:guide>
        <p15:guide id="5" orient="horz" pos="2160" userDrawn="1">
          <p15:clr>
            <a:srgbClr val="F26B43"/>
          </p15:clr>
        </p15:guide>
        <p15:guide id="6" orient="horz" pos="42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CC"/>
            </a:gs>
            <a:gs pos="100000">
              <a:schemeClr val="tx1"/>
            </a:gs>
          </a:gsLst>
          <a:lin ang="5400000" scaled="1"/>
        </a:gradFill>
        <a:effectLst/>
      </p:bgPr>
    </p:bg>
    <p:spTree>
      <p:nvGrpSpPr>
        <p:cNvPr id="1" name=""/>
        <p:cNvGrpSpPr/>
        <p:nvPr/>
      </p:nvGrpSpPr>
      <p:grpSpPr>
        <a:xfrm>
          <a:off x="0" y="0"/>
          <a:ext cx="0" cy="0"/>
          <a:chOff x="0" y="0"/>
          <a:chExt cx="0" cy="0"/>
        </a:xfrm>
      </p:grpSpPr>
      <p:sp>
        <p:nvSpPr>
          <p:cNvPr id="1026" name="Rectangle 16"/>
          <p:cNvSpPr>
            <a:spLocks noGrp="1" noChangeArrowheads="1"/>
          </p:cNvSpPr>
          <p:nvPr>
            <p:ph type="title"/>
          </p:nvPr>
        </p:nvSpPr>
        <p:spPr bwMode="auto">
          <a:xfrm>
            <a:off x="138113" y="95250"/>
            <a:ext cx="8869362" cy="78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Title goes here</a:t>
            </a:r>
          </a:p>
        </p:txBody>
      </p:sp>
      <p:sp>
        <p:nvSpPr>
          <p:cNvPr id="1027" name="Rectangle 23"/>
          <p:cNvSpPr>
            <a:spLocks noGrp="1" noChangeArrowheads="1"/>
          </p:cNvSpPr>
          <p:nvPr>
            <p:ph type="body" idx="1"/>
          </p:nvPr>
        </p:nvSpPr>
        <p:spPr bwMode="auto">
          <a:xfrm>
            <a:off x="138113" y="1246188"/>
            <a:ext cx="8869362" cy="549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477044575"/>
      </p:ext>
    </p:extLst>
  </p:cSld>
  <p:clrMap bg1="lt1" tx1="dk1" bg2="lt2" tx2="dk2" accent1="accent1" accent2="accent2" accent3="accent3" accent4="accent4" accent5="accent5" accent6="accent6" hlink="hlink" folHlink="folHlink"/>
  <p:sldLayoutIdLst>
    <p:sldLayoutId id="2147489561" r:id="rId1"/>
    <p:sldLayoutId id="2147489562" r:id="rId2"/>
    <p:sldLayoutId id="2147489563" r:id="rId3"/>
    <p:sldLayoutId id="2147489564" r:id="rId4"/>
  </p:sldLayoutIdLst>
  <p:txStyles>
    <p:titleStyle>
      <a:lvl1pPr algn="l" rtl="0" eaLnBrk="0" fontAlgn="base" hangingPunct="0">
        <a:lnSpc>
          <a:spcPct val="90000"/>
        </a:lnSpc>
        <a:spcBef>
          <a:spcPct val="0"/>
        </a:spcBef>
        <a:spcAft>
          <a:spcPct val="0"/>
        </a:spcAft>
        <a:defRPr sz="4000" b="1">
          <a:solidFill>
            <a:srgbClr val="FFFF00"/>
          </a:solidFill>
          <a:latin typeface="+mj-lt"/>
          <a:ea typeface="+mj-ea"/>
          <a:cs typeface="+mj-cs"/>
        </a:defRPr>
      </a:lvl1pPr>
      <a:lvl2pPr algn="l" rtl="0" eaLnBrk="0" fontAlgn="base" hangingPunct="0">
        <a:lnSpc>
          <a:spcPct val="90000"/>
        </a:lnSpc>
        <a:spcBef>
          <a:spcPct val="0"/>
        </a:spcBef>
        <a:spcAft>
          <a:spcPct val="0"/>
        </a:spcAft>
        <a:defRPr sz="4000" b="1">
          <a:solidFill>
            <a:srgbClr val="FFFF00"/>
          </a:solidFill>
          <a:latin typeface="Tahoma" pitchFamily="34" charset="0"/>
        </a:defRPr>
      </a:lvl2pPr>
      <a:lvl3pPr algn="l" rtl="0" eaLnBrk="0" fontAlgn="base" hangingPunct="0">
        <a:lnSpc>
          <a:spcPct val="90000"/>
        </a:lnSpc>
        <a:spcBef>
          <a:spcPct val="0"/>
        </a:spcBef>
        <a:spcAft>
          <a:spcPct val="0"/>
        </a:spcAft>
        <a:defRPr sz="4000" b="1">
          <a:solidFill>
            <a:srgbClr val="FFFF00"/>
          </a:solidFill>
          <a:latin typeface="Tahoma" pitchFamily="34" charset="0"/>
        </a:defRPr>
      </a:lvl3pPr>
      <a:lvl4pPr algn="l" rtl="0" eaLnBrk="0" fontAlgn="base" hangingPunct="0">
        <a:lnSpc>
          <a:spcPct val="90000"/>
        </a:lnSpc>
        <a:spcBef>
          <a:spcPct val="0"/>
        </a:spcBef>
        <a:spcAft>
          <a:spcPct val="0"/>
        </a:spcAft>
        <a:defRPr sz="4000" b="1">
          <a:solidFill>
            <a:srgbClr val="FFFF00"/>
          </a:solidFill>
          <a:latin typeface="Tahoma" pitchFamily="34" charset="0"/>
        </a:defRPr>
      </a:lvl4pPr>
      <a:lvl5pPr algn="l" rtl="0" eaLnBrk="0" fontAlgn="base" hangingPunct="0">
        <a:lnSpc>
          <a:spcPct val="90000"/>
        </a:lnSpc>
        <a:spcBef>
          <a:spcPct val="0"/>
        </a:spcBef>
        <a:spcAft>
          <a:spcPct val="0"/>
        </a:spcAft>
        <a:defRPr sz="4000" b="1">
          <a:solidFill>
            <a:srgbClr val="FFFF00"/>
          </a:solidFill>
          <a:latin typeface="Tahoma" pitchFamily="34" charset="0"/>
        </a:defRPr>
      </a:lvl5pPr>
      <a:lvl6pPr marL="457200" algn="l" rtl="0" fontAlgn="base">
        <a:spcBef>
          <a:spcPct val="0"/>
        </a:spcBef>
        <a:spcAft>
          <a:spcPct val="0"/>
        </a:spcAft>
        <a:defRPr sz="3800" b="1">
          <a:solidFill>
            <a:srgbClr val="FFFF00"/>
          </a:solidFill>
          <a:latin typeface="Tahoma" pitchFamily="34" charset="0"/>
        </a:defRPr>
      </a:lvl6pPr>
      <a:lvl7pPr marL="914400" algn="l" rtl="0" fontAlgn="base">
        <a:spcBef>
          <a:spcPct val="0"/>
        </a:spcBef>
        <a:spcAft>
          <a:spcPct val="0"/>
        </a:spcAft>
        <a:defRPr sz="3800" b="1">
          <a:solidFill>
            <a:srgbClr val="FFFF00"/>
          </a:solidFill>
          <a:latin typeface="Tahoma" pitchFamily="34" charset="0"/>
        </a:defRPr>
      </a:lvl7pPr>
      <a:lvl8pPr marL="1371600" algn="l" rtl="0" fontAlgn="base">
        <a:spcBef>
          <a:spcPct val="0"/>
        </a:spcBef>
        <a:spcAft>
          <a:spcPct val="0"/>
        </a:spcAft>
        <a:defRPr sz="3800" b="1">
          <a:solidFill>
            <a:srgbClr val="FFFF00"/>
          </a:solidFill>
          <a:latin typeface="Tahoma" pitchFamily="34" charset="0"/>
        </a:defRPr>
      </a:lvl8pPr>
      <a:lvl9pPr marL="1828800" algn="l" rtl="0" fontAlgn="base">
        <a:spcBef>
          <a:spcPct val="0"/>
        </a:spcBef>
        <a:spcAft>
          <a:spcPct val="0"/>
        </a:spcAft>
        <a:defRPr sz="3800" b="1">
          <a:solidFill>
            <a:srgbClr val="FFFF00"/>
          </a:solidFill>
          <a:latin typeface="Tahoma" pitchFamily="34" charset="0"/>
        </a:defRPr>
      </a:lvl9pPr>
    </p:titleStyle>
    <p:bodyStyle>
      <a:lvl1pPr marL="347663" indent="-347663" algn="l" rtl="0" eaLnBrk="0" fontAlgn="base" hangingPunct="0">
        <a:spcBef>
          <a:spcPct val="20000"/>
        </a:spcBef>
        <a:spcAft>
          <a:spcPct val="0"/>
        </a:spcAft>
        <a:buClr>
          <a:srgbClr val="A1C2E7"/>
        </a:buClr>
        <a:buSzPct val="75000"/>
        <a:buFont typeface="Wingdings" panose="05000000000000000000" pitchFamily="2" charset="2"/>
        <a:buChar char="n"/>
        <a:defRPr sz="2800" b="1">
          <a:solidFill>
            <a:schemeClr val="bg1"/>
          </a:solidFill>
          <a:latin typeface="+mn-lt"/>
          <a:ea typeface="+mn-ea"/>
          <a:cs typeface="+mn-cs"/>
        </a:defRPr>
      </a:lvl1pPr>
      <a:lvl2pPr marL="914400" indent="-336550" algn="l" rtl="0" eaLnBrk="0" fontAlgn="base" hangingPunct="0">
        <a:spcBef>
          <a:spcPct val="20000"/>
        </a:spcBef>
        <a:spcAft>
          <a:spcPct val="0"/>
        </a:spcAft>
        <a:buClr>
          <a:srgbClr val="FFFF66"/>
        </a:buClr>
        <a:buSzPct val="80000"/>
        <a:buFont typeface="Wingdings 3" panose="05040102010807070707" pitchFamily="18" charset="2"/>
        <a:buChar char=""/>
        <a:defRPr sz="2600">
          <a:solidFill>
            <a:schemeClr val="bg1"/>
          </a:solidFill>
          <a:latin typeface="+mn-lt"/>
        </a:defRPr>
      </a:lvl2pPr>
      <a:lvl3pPr marL="1376363" indent="-228600" algn="l" rtl="0" eaLnBrk="0" fontAlgn="base" hangingPunct="0">
        <a:spcBef>
          <a:spcPct val="20000"/>
        </a:spcBef>
        <a:spcAft>
          <a:spcPct val="0"/>
        </a:spcAft>
        <a:buClr>
          <a:srgbClr val="99CCFF"/>
        </a:buClr>
        <a:buSzPct val="75000"/>
        <a:buFont typeface="Wingdings 2" panose="05020102010507070707" pitchFamily="18" charset="2"/>
        <a:buChar char="®"/>
        <a:defRPr sz="2400">
          <a:solidFill>
            <a:schemeClr val="bg1"/>
          </a:solidFill>
          <a:latin typeface="+mn-lt"/>
        </a:defRPr>
      </a:lvl3pPr>
      <a:lvl4pPr marL="1719263" indent="-228600" algn="l" rtl="0" eaLnBrk="0" fontAlgn="base" hangingPunct="0">
        <a:spcBef>
          <a:spcPct val="20000"/>
        </a:spcBef>
        <a:spcAft>
          <a:spcPct val="0"/>
        </a:spcAft>
        <a:buChar char="–"/>
        <a:defRPr sz="2000">
          <a:solidFill>
            <a:schemeClr val="bg1"/>
          </a:solidFill>
          <a:latin typeface="+mn-lt"/>
        </a:defRPr>
      </a:lvl4pPr>
      <a:lvl5pPr marL="2062163" indent="-228600" algn="l" rtl="0" eaLnBrk="0" fontAlgn="base" hangingPunct="0">
        <a:spcBef>
          <a:spcPct val="20000"/>
        </a:spcBef>
        <a:spcAft>
          <a:spcPct val="0"/>
        </a:spcAft>
        <a:buChar char="»"/>
        <a:defRPr sz="2000">
          <a:solidFill>
            <a:schemeClr val="bg1"/>
          </a:solidFill>
          <a:latin typeface="+mn-lt"/>
        </a:defRPr>
      </a:lvl5pPr>
      <a:lvl6pPr marL="2519363" indent="-228600" algn="l" rtl="0" fontAlgn="base">
        <a:spcBef>
          <a:spcPct val="20000"/>
        </a:spcBef>
        <a:spcAft>
          <a:spcPct val="0"/>
        </a:spcAft>
        <a:buChar char="»"/>
        <a:defRPr sz="2000">
          <a:solidFill>
            <a:schemeClr val="bg1"/>
          </a:solidFill>
          <a:latin typeface="+mn-lt"/>
        </a:defRPr>
      </a:lvl6pPr>
      <a:lvl7pPr marL="2976563" indent="-228600" algn="l" rtl="0" fontAlgn="base">
        <a:spcBef>
          <a:spcPct val="20000"/>
        </a:spcBef>
        <a:spcAft>
          <a:spcPct val="0"/>
        </a:spcAft>
        <a:buChar char="»"/>
        <a:defRPr sz="2000">
          <a:solidFill>
            <a:schemeClr val="bg1"/>
          </a:solidFill>
          <a:latin typeface="+mn-lt"/>
        </a:defRPr>
      </a:lvl7pPr>
      <a:lvl8pPr marL="3433763" indent="-228600" algn="l" rtl="0" fontAlgn="base">
        <a:spcBef>
          <a:spcPct val="20000"/>
        </a:spcBef>
        <a:spcAft>
          <a:spcPct val="0"/>
        </a:spcAft>
        <a:buChar char="»"/>
        <a:defRPr sz="2000">
          <a:solidFill>
            <a:schemeClr val="bg1"/>
          </a:solidFill>
          <a:latin typeface="+mn-lt"/>
        </a:defRPr>
      </a:lvl8pPr>
      <a:lvl9pPr marL="3890963"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rgbClr val="008689"/>
            </a:gs>
            <a:gs pos="100000">
              <a:srgbClr val="003C3E"/>
            </a:gs>
          </a:gsLst>
          <a:path path="shape">
            <a:fillToRect l="50000" t="50000" r="50000" b="50000"/>
          </a:path>
        </a:gradFill>
        <a:effectLst/>
      </p:bgPr>
    </p:bg>
    <p:spTree>
      <p:nvGrpSpPr>
        <p:cNvPr id="1" name=""/>
        <p:cNvGrpSpPr/>
        <p:nvPr/>
      </p:nvGrpSpPr>
      <p:grpSpPr>
        <a:xfrm>
          <a:off x="0" y="0"/>
          <a:ext cx="0" cy="0"/>
          <a:chOff x="0" y="0"/>
          <a:chExt cx="0" cy="0"/>
        </a:xfrm>
      </p:grpSpPr>
      <p:sp>
        <p:nvSpPr>
          <p:cNvPr id="983063" name="Rectangle 23">
            <a:extLst>
              <a:ext uri="{FF2B5EF4-FFF2-40B4-BE49-F238E27FC236}">
                <a16:creationId xmlns:a16="http://schemas.microsoft.com/office/drawing/2014/main" id="{F5A8BC99-EDBA-4BED-9778-D7B7941936C1}"/>
              </a:ext>
            </a:extLst>
          </p:cNvPr>
          <p:cNvSpPr>
            <a:spLocks noGrp="1" noChangeArrowheads="1"/>
          </p:cNvSpPr>
          <p:nvPr>
            <p:ph type="body" idx="1"/>
          </p:nvPr>
        </p:nvSpPr>
        <p:spPr bwMode="auto">
          <a:xfrm>
            <a:off x="128588" y="1014413"/>
            <a:ext cx="8829675" cy="5676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83066" name="Rectangle 26">
            <a:extLst>
              <a:ext uri="{FF2B5EF4-FFF2-40B4-BE49-F238E27FC236}">
                <a16:creationId xmlns:a16="http://schemas.microsoft.com/office/drawing/2014/main" id="{D1A643BB-D6FD-41DB-BCBF-26A7A48E0DA3}"/>
              </a:ext>
            </a:extLst>
          </p:cNvPr>
          <p:cNvSpPr>
            <a:spLocks noChangeArrowheads="1"/>
          </p:cNvSpPr>
          <p:nvPr userDrawn="1"/>
        </p:nvSpPr>
        <p:spPr bwMode="auto">
          <a:xfrm>
            <a:off x="0" y="0"/>
            <a:ext cx="92075" cy="6858000"/>
          </a:xfrm>
          <a:prstGeom prst="rect">
            <a:avLst/>
          </a:prstGeom>
          <a:gradFill rotWithShape="1">
            <a:gsLst>
              <a:gs pos="0">
                <a:srgbClr val="003C3E"/>
              </a:gs>
              <a:gs pos="100000">
                <a:srgbClr val="008689"/>
              </a:gs>
            </a:gsLst>
            <a:lin ang="540000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charset="0"/>
              <a:cs typeface="+mn-cs"/>
            </a:endParaRPr>
          </a:p>
        </p:txBody>
      </p:sp>
      <p:sp>
        <p:nvSpPr>
          <p:cNvPr id="983065" name="Rectangle 25">
            <a:extLst>
              <a:ext uri="{FF2B5EF4-FFF2-40B4-BE49-F238E27FC236}">
                <a16:creationId xmlns:a16="http://schemas.microsoft.com/office/drawing/2014/main" id="{76847D32-49EF-4BDE-A666-ED02DDB273DD}"/>
              </a:ext>
            </a:extLst>
          </p:cNvPr>
          <p:cNvSpPr>
            <a:spLocks noGrp="1" noChangeArrowheads="1"/>
          </p:cNvSpPr>
          <p:nvPr>
            <p:ph type="title"/>
          </p:nvPr>
        </p:nvSpPr>
        <p:spPr bwMode="auto">
          <a:xfrm>
            <a:off x="128588" y="228600"/>
            <a:ext cx="8878887" cy="701675"/>
          </a:xfrm>
          <a:prstGeom prst="rect">
            <a:avLst/>
          </a:prstGeom>
          <a:noFill/>
          <a:ln w="9525">
            <a:noFill/>
            <a:miter lim="800000"/>
            <a:headEnd/>
            <a:tailEnd/>
          </a:ln>
          <a:effectLst/>
        </p:spPr>
        <p:txBody>
          <a:bodyPr vert="horz" wrap="square" lIns="45720" tIns="45720" rIns="45720" bIns="45720" numCol="1" anchor="t" anchorCtr="0" compatLnSpc="1">
            <a:prstTxWarp prst="textNoShape">
              <a:avLst/>
            </a:prstTxWarp>
            <a:spAutoFit/>
          </a:bodyPr>
          <a:lstStyle/>
          <a:p>
            <a:pPr lvl="0"/>
            <a:r>
              <a:rPr lang="en-US" dirty="0"/>
              <a:t>Click to edit Master title style</a:t>
            </a:r>
          </a:p>
        </p:txBody>
      </p:sp>
    </p:spTree>
    <p:extLst>
      <p:ext uri="{BB962C8B-B14F-4D97-AF65-F5344CB8AC3E}">
        <p14:creationId xmlns:p14="http://schemas.microsoft.com/office/powerpoint/2010/main" val="2767507401"/>
      </p:ext>
    </p:extLst>
  </p:cSld>
  <p:clrMap bg1="lt1" tx1="dk1" bg2="lt2" tx2="dk2" accent1="accent1" accent2="accent2" accent3="accent3" accent4="accent4" accent5="accent5" accent6="accent6" hlink="hlink" folHlink="folHlink"/>
  <p:sldLayoutIdLst>
    <p:sldLayoutId id="2147489618" r:id="rId1"/>
    <p:sldLayoutId id="2147489619" r:id="rId2"/>
    <p:sldLayoutId id="2147489620" r:id="rId3"/>
    <p:sldLayoutId id="2147489621" r:id="rId4"/>
    <p:sldLayoutId id="2147489622" r:id="rId5"/>
    <p:sldLayoutId id="2147489623" r:id="rId6"/>
    <p:sldLayoutId id="2147489624" r:id="rId7"/>
    <p:sldLayoutId id="2147489625" r:id="rId8"/>
    <p:sldLayoutId id="2147489626" r:id="rId9"/>
  </p:sldLayoutIdLst>
  <p:txStyles>
    <p:titleStyle>
      <a:lvl1pPr algn="l" rtl="0" eaLnBrk="0" fontAlgn="base" hangingPunct="0">
        <a:spcBef>
          <a:spcPct val="0"/>
        </a:spcBef>
        <a:spcAft>
          <a:spcPct val="0"/>
        </a:spcAft>
        <a:defRPr sz="3800" b="1" i="1">
          <a:solidFill>
            <a:srgbClr val="CB9DDF"/>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3800" b="1" i="1">
          <a:solidFill>
            <a:srgbClr val="CB9DDF"/>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3800" b="1" i="1">
          <a:solidFill>
            <a:srgbClr val="CB9DDF"/>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3800" b="1" i="1">
          <a:solidFill>
            <a:srgbClr val="CB9DDF"/>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3800" b="1" i="1">
          <a:solidFill>
            <a:srgbClr val="CB9DDF"/>
          </a:solidFill>
          <a:effectLst>
            <a:outerShdw blurRad="38100" dist="38100" dir="2700000" algn="tl">
              <a:srgbClr val="000000"/>
            </a:outerShdw>
          </a:effectLst>
          <a:latin typeface="Arial" charset="0"/>
        </a:defRPr>
      </a:lvl5pPr>
      <a:lvl6pPr marL="457200" algn="l" rtl="0" fontAlgn="base">
        <a:spcBef>
          <a:spcPct val="0"/>
        </a:spcBef>
        <a:spcAft>
          <a:spcPct val="0"/>
        </a:spcAft>
        <a:defRPr sz="4000" b="1" i="1">
          <a:solidFill>
            <a:srgbClr val="CB9DDF"/>
          </a:solidFill>
          <a:effectLst>
            <a:outerShdw blurRad="38100" dist="38100" dir="2700000" algn="tl">
              <a:srgbClr val="000000"/>
            </a:outerShdw>
          </a:effectLst>
          <a:latin typeface="Arial" charset="0"/>
        </a:defRPr>
      </a:lvl6pPr>
      <a:lvl7pPr marL="914400" algn="l" rtl="0" fontAlgn="base">
        <a:spcBef>
          <a:spcPct val="0"/>
        </a:spcBef>
        <a:spcAft>
          <a:spcPct val="0"/>
        </a:spcAft>
        <a:defRPr sz="4000" b="1" i="1">
          <a:solidFill>
            <a:srgbClr val="CB9DDF"/>
          </a:solidFill>
          <a:effectLst>
            <a:outerShdw blurRad="38100" dist="38100" dir="2700000" algn="tl">
              <a:srgbClr val="000000"/>
            </a:outerShdw>
          </a:effectLst>
          <a:latin typeface="Arial" charset="0"/>
        </a:defRPr>
      </a:lvl7pPr>
      <a:lvl8pPr marL="1371600" algn="l" rtl="0" fontAlgn="base">
        <a:spcBef>
          <a:spcPct val="0"/>
        </a:spcBef>
        <a:spcAft>
          <a:spcPct val="0"/>
        </a:spcAft>
        <a:defRPr sz="4000" b="1" i="1">
          <a:solidFill>
            <a:srgbClr val="CB9DDF"/>
          </a:solidFill>
          <a:effectLst>
            <a:outerShdw blurRad="38100" dist="38100" dir="2700000" algn="tl">
              <a:srgbClr val="000000"/>
            </a:outerShdw>
          </a:effectLst>
          <a:latin typeface="Arial" charset="0"/>
        </a:defRPr>
      </a:lvl8pPr>
      <a:lvl9pPr marL="1828800" algn="l" rtl="0" fontAlgn="base">
        <a:spcBef>
          <a:spcPct val="0"/>
        </a:spcBef>
        <a:spcAft>
          <a:spcPct val="0"/>
        </a:spcAft>
        <a:defRPr sz="4000" b="1" i="1">
          <a:solidFill>
            <a:srgbClr val="CB9DDF"/>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rgbClr val="FFFF8B"/>
        </a:buClr>
        <a:buSzPct val="90000"/>
        <a:buFont typeface="Wingdings 2" panose="05020102010507070707" pitchFamily="18" charset="2"/>
        <a:buChar char="®"/>
        <a:defRPr sz="2800" b="1">
          <a:solidFill>
            <a:schemeClr val="bg1"/>
          </a:solidFill>
          <a:effectLst>
            <a:outerShdw blurRad="38100" dist="38100" dir="2700000" algn="tl">
              <a:srgbClr val="000000"/>
            </a:outerShdw>
          </a:effectLst>
          <a:latin typeface="+mn-lt"/>
          <a:ea typeface="+mn-ea"/>
          <a:cs typeface="+mn-cs"/>
        </a:defRPr>
      </a:lvl1pPr>
      <a:lvl2pPr marL="749300" indent="-292100" algn="l" rtl="0" eaLnBrk="0" fontAlgn="base" hangingPunct="0">
        <a:spcBef>
          <a:spcPct val="20000"/>
        </a:spcBef>
        <a:spcAft>
          <a:spcPct val="0"/>
        </a:spcAft>
        <a:buClr>
          <a:srgbClr val="E6B3FF"/>
        </a:buClr>
        <a:buSzPct val="75000"/>
        <a:buFont typeface="Wingdings 3" panose="05040102010807070707" pitchFamily="18" charset="2"/>
        <a:buChar char=""/>
        <a:defRPr sz="2600">
          <a:solidFill>
            <a:schemeClr val="bg1"/>
          </a:solidFill>
          <a:latin typeface="+mn-lt"/>
        </a:defRPr>
      </a:lvl2pPr>
      <a:lvl3pPr marL="1143000" indent="-228600" algn="l" rtl="0" eaLnBrk="0" fontAlgn="base" hangingPunct="0">
        <a:spcBef>
          <a:spcPct val="20000"/>
        </a:spcBef>
        <a:spcAft>
          <a:spcPct val="0"/>
        </a:spcAft>
        <a:buClr>
          <a:srgbClr val="99CCFF"/>
        </a:buClr>
        <a:buFont typeface="Arial" panose="020B0604020202020204" pitchFamily="34" charset="0"/>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06600" indent="-228600" algn="l" rtl="0" eaLnBrk="0" fontAlgn="base" hangingPunct="0">
        <a:spcBef>
          <a:spcPct val="20000"/>
        </a:spcBef>
        <a:spcAft>
          <a:spcPct val="0"/>
        </a:spcAft>
        <a:buChar char="»"/>
        <a:defRPr sz="2000">
          <a:solidFill>
            <a:schemeClr val="bg1"/>
          </a:solidFill>
          <a:latin typeface="+mn-lt"/>
        </a:defRPr>
      </a:lvl5pPr>
      <a:lvl6pPr marL="2463800" indent="-228600" algn="l" rtl="0" fontAlgn="base">
        <a:spcBef>
          <a:spcPct val="20000"/>
        </a:spcBef>
        <a:spcAft>
          <a:spcPct val="0"/>
        </a:spcAft>
        <a:buChar char="»"/>
        <a:defRPr sz="2000">
          <a:solidFill>
            <a:schemeClr val="bg1"/>
          </a:solidFill>
          <a:latin typeface="+mn-lt"/>
        </a:defRPr>
      </a:lvl6pPr>
      <a:lvl7pPr marL="2921000" indent="-228600" algn="l" rtl="0" fontAlgn="base">
        <a:spcBef>
          <a:spcPct val="20000"/>
        </a:spcBef>
        <a:spcAft>
          <a:spcPct val="0"/>
        </a:spcAft>
        <a:buChar char="»"/>
        <a:defRPr sz="2000">
          <a:solidFill>
            <a:schemeClr val="bg1"/>
          </a:solidFill>
          <a:latin typeface="+mn-lt"/>
        </a:defRPr>
      </a:lvl7pPr>
      <a:lvl8pPr marL="3378200" indent="-228600" algn="l" rtl="0" fontAlgn="base">
        <a:spcBef>
          <a:spcPct val="20000"/>
        </a:spcBef>
        <a:spcAft>
          <a:spcPct val="0"/>
        </a:spcAft>
        <a:buChar char="»"/>
        <a:defRPr sz="2000">
          <a:solidFill>
            <a:schemeClr val="bg1"/>
          </a:solidFill>
          <a:latin typeface="+mn-lt"/>
        </a:defRPr>
      </a:lvl8pPr>
      <a:lvl9pPr marL="38354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www.healthtrackrx.com/"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7C725D0-CB4E-CC26-A97E-AFDB89BBA5D6}"/>
            </a:ext>
          </a:extLst>
        </p:cNvPr>
        <p:cNvGrpSpPr/>
        <p:nvPr/>
      </p:nvGrpSpPr>
      <p:grpSpPr>
        <a:xfrm>
          <a:off x="0" y="0"/>
          <a:ext cx="0" cy="0"/>
          <a:chOff x="0" y="0"/>
          <a:chExt cx="0" cy="0"/>
        </a:xfrm>
      </p:grpSpPr>
      <p:sp>
        <p:nvSpPr>
          <p:cNvPr id="28675" name="Text Box 6">
            <a:extLst>
              <a:ext uri="{FF2B5EF4-FFF2-40B4-BE49-F238E27FC236}">
                <a16:creationId xmlns:a16="http://schemas.microsoft.com/office/drawing/2014/main" id="{F89B174F-A591-C142-9A8E-CF4BD5990BAA}"/>
              </a:ext>
            </a:extLst>
          </p:cNvPr>
          <p:cNvSpPr txBox="1">
            <a:spLocks noChangeArrowheads="1"/>
          </p:cNvSpPr>
          <p:nvPr/>
        </p:nvSpPr>
        <p:spPr bwMode="auto">
          <a:xfrm>
            <a:off x="1451186" y="3021619"/>
            <a:ext cx="5630036" cy="145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nchor="b">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99CCFF"/>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Ron Melton, OD, FAAO</a:t>
            </a:r>
          </a:p>
          <a:p>
            <a:pPr marL="0" marR="0" lvl="0" indent="0" algn="ctr" defTabSz="914400" rtl="0" eaLnBrk="1" fontAlgn="base" latinLnBrk="0" hangingPunct="1">
              <a:lnSpc>
                <a:spcPct val="85000"/>
              </a:lnSpc>
              <a:spcBef>
                <a:spcPct val="0"/>
              </a:spcBef>
              <a:spcAft>
                <a:spcPct val="0"/>
              </a:spcAft>
              <a:buClrTx/>
              <a:buSzTx/>
              <a:buFontTx/>
              <a:buNone/>
              <a:tabLst/>
              <a:defRPr/>
            </a:pPr>
            <a:r>
              <a:rPr lang="en-US" sz="2000" b="1" dirty="0">
                <a:solidFill>
                  <a:srgbClr val="99CCFF"/>
                </a:solidFill>
                <a:effectLst>
                  <a:outerShdw blurRad="38100" dist="38100" dir="2700000" algn="tl">
                    <a:srgbClr val="000000">
                      <a:alpha val="43137"/>
                    </a:srgbClr>
                  </a:outerShdw>
                </a:effectLst>
                <a:latin typeface="Calibri" panose="020F0502020204030204" pitchFamily="34" charset="0"/>
                <a:cs typeface="Arial" charset="0"/>
              </a:rPr>
              <a:t>Randall Thomas, OD, MPH, FAAO</a:t>
            </a:r>
            <a:endParaRPr kumimoji="0" lang="en-US" sz="2000" b="1" i="0" u="none" strike="noStrike" kern="1200" cap="none" spc="0" normalizeH="0" baseline="0" noProof="0" dirty="0">
              <a:ln>
                <a:noFill/>
              </a:ln>
              <a:solidFill>
                <a:srgbClr val="99CCFF"/>
              </a:solidFill>
              <a:effectLst>
                <a:outerShdw blurRad="38100" dist="38100" dir="2700000" algn="tl">
                  <a:srgbClr val="000000">
                    <a:alpha val="43137"/>
                  </a:srgbClr>
                </a:outerShdw>
              </a:effectLst>
              <a:uLnTx/>
              <a:uFillTx/>
              <a:latin typeface="Calibri" panose="020F0502020204030204" pitchFamily="34" charset="0"/>
              <a:ea typeface="+mn-ea"/>
              <a:cs typeface="Arial" charset="0"/>
            </a:endParaRPr>
          </a:p>
          <a:p>
            <a:pPr marL="0" marR="0" lvl="0" indent="0" algn="ctr" defTabSz="914400" rtl="0" eaLnBrk="1" fontAlgn="base" latinLnBrk="0" hangingPunct="1">
              <a:lnSpc>
                <a:spcPct val="85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99CCFF"/>
              </a:solidFill>
              <a:effectLst>
                <a:outerShdw blurRad="38100" dist="38100" dir="2700000" algn="tl">
                  <a:srgbClr val="000000">
                    <a:alpha val="43137"/>
                  </a:srgbClr>
                </a:outerShdw>
              </a:effectLst>
              <a:uLnTx/>
              <a:uFillTx/>
              <a:latin typeface="Calibri" panose="020F0502020204030204" pitchFamily="34" charset="0"/>
              <a:ea typeface="+mn-ea"/>
              <a:cs typeface="Arial" charset="0"/>
            </a:endParaRPr>
          </a:p>
          <a:p>
            <a:pPr marL="0" marR="0" lvl="0" indent="0" algn="ctr" defTabSz="914400" rtl="0" eaLnBrk="1" fontAlgn="base" latinLnBrk="0" hangingPunct="1">
              <a:lnSpc>
                <a:spcPct val="85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99CCFF"/>
              </a:solidFill>
              <a:effectLst/>
              <a:uLnTx/>
              <a:uFillTx/>
              <a:latin typeface="Calibri" panose="020F0502020204030204" pitchFamily="34" charset="0"/>
              <a:ea typeface="+mn-ea"/>
              <a:cs typeface="Arial" charset="0"/>
            </a:endParaRPr>
          </a:p>
          <a:p>
            <a:pPr marL="0" marR="0" lvl="0" indent="0" algn="ctr" defTabSz="914400" rtl="0" eaLnBrk="1" fontAlgn="base" latinLnBrk="0" hangingPunct="1">
              <a:lnSpc>
                <a:spcPct val="85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99"/>
              </a:solidFill>
              <a:effectLst/>
              <a:uLnTx/>
              <a:uFillTx/>
              <a:latin typeface="Calibri" panose="020F0502020204030204" pitchFamily="34" charset="0"/>
              <a:ea typeface="+mn-ea"/>
              <a:cs typeface="Arial" charset="0"/>
            </a:endParaRPr>
          </a:p>
        </p:txBody>
      </p:sp>
      <p:sp>
        <p:nvSpPr>
          <p:cNvPr id="10" name="Title 1">
            <a:extLst>
              <a:ext uri="{FF2B5EF4-FFF2-40B4-BE49-F238E27FC236}">
                <a16:creationId xmlns:a16="http://schemas.microsoft.com/office/drawing/2014/main" id="{BA39909A-FF09-000E-64BB-36DF22231B98}"/>
              </a:ext>
            </a:extLst>
          </p:cNvPr>
          <p:cNvSpPr>
            <a:spLocks noGrp="1"/>
          </p:cNvSpPr>
          <p:nvPr>
            <p:ph type="ctrTitle" sz="quarter"/>
          </p:nvPr>
        </p:nvSpPr>
        <p:spPr>
          <a:xfrm>
            <a:off x="-391804" y="691751"/>
            <a:ext cx="9316015" cy="1470025"/>
          </a:xfrm>
        </p:spPr>
        <p:txBody>
          <a:bodyPr>
            <a:noAutofit/>
          </a:bodyPr>
          <a:lstStyle/>
          <a:p>
            <a:pPr algn="ctr">
              <a:lnSpc>
                <a:spcPct val="85000"/>
              </a:lnSpc>
              <a:defRPr/>
            </a:pPr>
            <a:r>
              <a:rPr lang="en-US" sz="4400" i="1" dirty="0">
                <a:solidFill>
                  <a:srgbClr val="CCFF99"/>
                </a:solidFill>
                <a:effectLst>
                  <a:outerShdw blurRad="38100" dist="38100" dir="2700000" algn="tl">
                    <a:srgbClr val="000000">
                      <a:alpha val="43137"/>
                    </a:srgbClr>
                  </a:outerShdw>
                </a:effectLst>
                <a:latin typeface="Cambria" panose="02040503050406030204" pitchFamily="18" charset="0"/>
              </a:rPr>
              <a:t>OCULAR THERAPEUTICS </a:t>
            </a:r>
            <a:br>
              <a:rPr lang="en-US" sz="4400" i="1" dirty="0">
                <a:solidFill>
                  <a:srgbClr val="CCFF99"/>
                </a:solidFill>
                <a:effectLst>
                  <a:outerShdw blurRad="38100" dist="38100" dir="2700000" algn="tl">
                    <a:srgbClr val="000000">
                      <a:alpha val="43137"/>
                    </a:srgbClr>
                  </a:outerShdw>
                </a:effectLst>
                <a:latin typeface="Cambria" panose="02040503050406030204" pitchFamily="18" charset="0"/>
              </a:rPr>
            </a:br>
            <a:r>
              <a:rPr lang="en-US" sz="4400" i="1" dirty="0">
                <a:solidFill>
                  <a:srgbClr val="CCFF99"/>
                </a:solidFill>
                <a:effectLst>
                  <a:outerShdw blurRad="38100" dist="38100" dir="2700000" algn="tl">
                    <a:srgbClr val="000000">
                      <a:alpha val="43137"/>
                    </a:srgbClr>
                  </a:outerShdw>
                </a:effectLst>
                <a:latin typeface="Cambria" panose="02040503050406030204" pitchFamily="18" charset="0"/>
              </a:rPr>
              <a:t>UPDATE</a:t>
            </a:r>
            <a:endParaRPr lang="en-US" sz="4400" i="1" dirty="0">
              <a:solidFill>
                <a:srgbClr val="FFFF66"/>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70769290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1011455"/>
            <a:ext cx="8534401" cy="5354766"/>
          </a:xfrm>
        </p:spPr>
        <p:txBody>
          <a:bodyPr>
            <a:normAutofit fontScale="62500" lnSpcReduction="20000"/>
          </a:bodyPr>
          <a:lstStyle/>
          <a:p>
            <a:r>
              <a:rPr lang="en-US" sz="3400" dirty="0"/>
              <a:t>New breakthrough drug to reduce proptosis</a:t>
            </a:r>
          </a:p>
          <a:p>
            <a:r>
              <a:rPr lang="en-US" sz="3400" dirty="0" err="1"/>
              <a:t>Tepezza</a:t>
            </a:r>
            <a:r>
              <a:rPr lang="en-US" sz="3400" dirty="0"/>
              <a:t>™ (teprotumumab) - Amgen</a:t>
            </a:r>
          </a:p>
          <a:p>
            <a:r>
              <a:rPr lang="en-US" sz="3400" dirty="0"/>
              <a:t>75% achieved ~2.5mm reduction in proptosis</a:t>
            </a:r>
          </a:p>
          <a:p>
            <a:r>
              <a:rPr lang="en-US" sz="3400" dirty="0"/>
              <a:t>I.V. infusion every 3 weeks for 8 sessions</a:t>
            </a:r>
          </a:p>
          <a:p>
            <a:r>
              <a:rPr lang="en-US" sz="3400" dirty="0"/>
              <a:t>Mild to moderate side effects:</a:t>
            </a:r>
          </a:p>
          <a:p>
            <a:pPr marL="0" indent="0">
              <a:buNone/>
            </a:pPr>
            <a:endParaRPr lang="en-US" sz="3400" dirty="0"/>
          </a:p>
          <a:p>
            <a:endParaRPr lang="en-US" sz="3400" dirty="0"/>
          </a:p>
          <a:p>
            <a:endParaRPr lang="en-US" sz="3400" dirty="0"/>
          </a:p>
          <a:p>
            <a:endParaRPr lang="en-US" sz="3400" dirty="0"/>
          </a:p>
          <a:p>
            <a:endParaRPr lang="en-US" sz="3400" dirty="0"/>
          </a:p>
          <a:p>
            <a:endParaRPr lang="en-US" sz="3400" dirty="0"/>
          </a:p>
          <a:p>
            <a:endParaRPr lang="en-US" sz="3400" dirty="0"/>
          </a:p>
          <a:p>
            <a:endParaRPr lang="en-US" sz="3400" dirty="0"/>
          </a:p>
          <a:p>
            <a:pPr marL="0" indent="0">
              <a:buNone/>
            </a:pPr>
            <a:endParaRPr lang="en-US" sz="3400" dirty="0"/>
          </a:p>
          <a:p>
            <a:r>
              <a:rPr lang="en-US" sz="3400" dirty="0"/>
              <a:t>Median Commercial Cost- $823,000  ($431,000 - $981,000 range)</a:t>
            </a:r>
          </a:p>
          <a:p>
            <a:r>
              <a:rPr lang="en-US" sz="3400" dirty="0"/>
              <a:t>Amgen/Horizon co-pay programs and Patient Assistance Programs help</a:t>
            </a:r>
          </a:p>
          <a:p>
            <a:endParaRPr lang="en-US" dirty="0"/>
          </a:p>
        </p:txBody>
      </p:sp>
      <p:sp>
        <p:nvSpPr>
          <p:cNvPr id="2" name="Title 1"/>
          <p:cNvSpPr>
            <a:spLocks noGrp="1"/>
          </p:cNvSpPr>
          <p:nvPr>
            <p:ph type="title"/>
          </p:nvPr>
        </p:nvSpPr>
        <p:spPr/>
        <p:txBody>
          <a:bodyPr>
            <a:normAutofit fontScale="90000"/>
          </a:bodyPr>
          <a:lstStyle/>
          <a:p>
            <a:r>
              <a:rPr lang="en-US"/>
              <a:t>Treatment for Thyroid-related </a:t>
            </a:r>
            <a:r>
              <a:rPr lang="en-US" err="1"/>
              <a:t>Proptosis</a:t>
            </a: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352211509"/>
              </p:ext>
            </p:extLst>
          </p:nvPr>
        </p:nvGraphicFramePr>
        <p:xfrm>
          <a:off x="978433" y="2766743"/>
          <a:ext cx="4927600" cy="1981200"/>
        </p:xfrm>
        <a:graphic>
          <a:graphicData uri="http://schemas.openxmlformats.org/drawingml/2006/table">
            <a:tbl>
              <a:tblPr firstRow="1" bandRow="1">
                <a:tableStyleId>{5C22544A-7EE6-4342-B048-85BDC9FD1C3A}</a:tableStyleId>
              </a:tblPr>
              <a:tblGrid>
                <a:gridCol w="2235200">
                  <a:extLst>
                    <a:ext uri="{9D8B030D-6E8A-4147-A177-3AD203B41FA5}">
                      <a16:colId xmlns:a16="http://schemas.microsoft.com/office/drawing/2014/main" val="20000"/>
                    </a:ext>
                  </a:extLst>
                </a:gridCol>
                <a:gridCol w="2692400">
                  <a:extLst>
                    <a:ext uri="{9D8B030D-6E8A-4147-A177-3AD203B41FA5}">
                      <a16:colId xmlns:a16="http://schemas.microsoft.com/office/drawing/2014/main" val="20001"/>
                    </a:ext>
                  </a:extLst>
                </a:gridCol>
              </a:tblGrid>
              <a:tr h="348342">
                <a:tc>
                  <a:txBody>
                    <a:bodyPr/>
                    <a:lstStyle/>
                    <a:p>
                      <a:pPr marL="342900" indent="-342900">
                        <a:buClr>
                          <a:schemeClr val="tx1"/>
                        </a:buClr>
                        <a:buFont typeface="Calibri" panose="020F0502020204030204" pitchFamily="34" charset="0"/>
                        <a:buChar char="»"/>
                      </a:pPr>
                      <a:r>
                        <a:rPr lang="en-US" sz="2000" b="1" dirty="0">
                          <a:solidFill>
                            <a:srgbClr val="00FF00"/>
                          </a:solidFill>
                        </a:rPr>
                        <a:t>Muscle spasm</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marR="0" lvl="1" indent="-342900" algn="l" defTabSz="685800" rtl="0" eaLnBrk="1" fontAlgn="auto" latinLnBrk="0" hangingPunct="1">
                        <a:lnSpc>
                          <a:spcPct val="100000"/>
                        </a:lnSpc>
                        <a:spcBef>
                          <a:spcPts val="0"/>
                        </a:spcBef>
                        <a:spcAft>
                          <a:spcPts val="0"/>
                        </a:spcAft>
                        <a:buClr>
                          <a:schemeClr val="tx1"/>
                        </a:buClr>
                        <a:buSzTx/>
                        <a:buFont typeface="Calibri" panose="020F0502020204030204" pitchFamily="34" charset="0"/>
                        <a:buChar char="»"/>
                        <a:tabLst/>
                        <a:defRPr/>
                      </a:pPr>
                      <a:r>
                        <a:rPr lang="en-US" sz="2000" b="1">
                          <a:solidFill>
                            <a:srgbClr val="00FF00"/>
                          </a:solidFill>
                        </a:rPr>
                        <a:t>Nausea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8502">
                <a:tc>
                  <a:txBody>
                    <a:bodyPr/>
                    <a:lstStyle/>
                    <a:p>
                      <a:pPr marL="342900" indent="-342900">
                        <a:buClr>
                          <a:schemeClr val="tx1"/>
                        </a:buClr>
                        <a:buFont typeface="Calibri" panose="020F0502020204030204" pitchFamily="34" charset="0"/>
                        <a:buChar char="»"/>
                      </a:pPr>
                      <a:r>
                        <a:rPr lang="en-US" sz="2000" b="1" dirty="0">
                          <a:solidFill>
                            <a:srgbClr val="00FF00"/>
                          </a:solidFill>
                        </a:rPr>
                        <a:t>Alopecia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marR="0" lvl="1" indent="-342900" algn="l" defTabSz="685800" rtl="0" eaLnBrk="1" fontAlgn="auto" latinLnBrk="0" hangingPunct="1">
                        <a:lnSpc>
                          <a:spcPct val="100000"/>
                        </a:lnSpc>
                        <a:spcBef>
                          <a:spcPts val="0"/>
                        </a:spcBef>
                        <a:spcAft>
                          <a:spcPts val="0"/>
                        </a:spcAft>
                        <a:buClr>
                          <a:schemeClr val="tx1"/>
                        </a:buClr>
                        <a:buSzTx/>
                        <a:buFont typeface="Calibri" panose="020F0502020204030204" pitchFamily="34" charset="0"/>
                        <a:buChar char="»"/>
                        <a:tabLst/>
                        <a:defRPr/>
                      </a:pPr>
                      <a:r>
                        <a:rPr lang="en-US" sz="2000" b="1">
                          <a:solidFill>
                            <a:srgbClr val="00FF00"/>
                          </a:solidFill>
                        </a:rPr>
                        <a:t>Diarrhea</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03348">
                <a:tc>
                  <a:txBody>
                    <a:bodyPr/>
                    <a:lstStyle/>
                    <a:p>
                      <a:pPr marL="342900" indent="-342900">
                        <a:buClr>
                          <a:schemeClr val="tx1"/>
                        </a:buClr>
                        <a:buFont typeface="Calibri" panose="020F0502020204030204" pitchFamily="34" charset="0"/>
                        <a:buChar char="»"/>
                      </a:pPr>
                      <a:r>
                        <a:rPr lang="en-US" sz="2000" b="1">
                          <a:solidFill>
                            <a:srgbClr val="00FF00"/>
                          </a:solidFill>
                        </a:rPr>
                        <a:t>Fatigue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marR="0" lvl="1" indent="-342900" algn="l" defTabSz="685800" rtl="0" eaLnBrk="1" fontAlgn="auto" latinLnBrk="0" hangingPunct="1">
                        <a:lnSpc>
                          <a:spcPct val="100000"/>
                        </a:lnSpc>
                        <a:spcBef>
                          <a:spcPts val="0"/>
                        </a:spcBef>
                        <a:spcAft>
                          <a:spcPts val="0"/>
                        </a:spcAft>
                        <a:buClr>
                          <a:schemeClr val="tx1"/>
                        </a:buClr>
                        <a:buSzTx/>
                        <a:buFont typeface="Calibri" panose="020F0502020204030204" pitchFamily="34" charset="0"/>
                        <a:buChar char="»"/>
                        <a:tabLst/>
                        <a:defRPr/>
                      </a:pPr>
                      <a:r>
                        <a:rPr lang="en-US" sz="2000" b="1">
                          <a:solidFill>
                            <a:srgbClr val="00FF00"/>
                          </a:solidFill>
                        </a:rPr>
                        <a:t>Hyperglycemia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62708">
                <a:tc>
                  <a:txBody>
                    <a:bodyPr/>
                    <a:lstStyle/>
                    <a:p>
                      <a:pPr marL="342900" indent="-342900">
                        <a:buClr>
                          <a:schemeClr val="tx1"/>
                        </a:buClr>
                        <a:buFont typeface="Calibri" panose="020F0502020204030204" pitchFamily="34" charset="0"/>
                        <a:buChar char="»"/>
                      </a:pPr>
                      <a:r>
                        <a:rPr lang="en-US" sz="2000" b="1">
                          <a:solidFill>
                            <a:srgbClr val="00FF00"/>
                          </a:solidFill>
                        </a:rPr>
                        <a:t>Hearing loss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marR="0" lvl="1" indent="-342900" algn="l" defTabSz="685800" rtl="0" eaLnBrk="1" fontAlgn="auto" latinLnBrk="0" hangingPunct="1">
                        <a:lnSpc>
                          <a:spcPct val="100000"/>
                        </a:lnSpc>
                        <a:spcBef>
                          <a:spcPts val="0"/>
                        </a:spcBef>
                        <a:spcAft>
                          <a:spcPts val="0"/>
                        </a:spcAft>
                        <a:buClr>
                          <a:schemeClr val="tx1"/>
                        </a:buClr>
                        <a:buSzTx/>
                        <a:buFont typeface="Calibri" panose="020F0502020204030204" pitchFamily="34" charset="0"/>
                        <a:buChar char="»"/>
                        <a:tabLst/>
                        <a:defRPr/>
                      </a:pPr>
                      <a:r>
                        <a:rPr lang="en-US" sz="2000" b="1">
                          <a:solidFill>
                            <a:srgbClr val="00FF00"/>
                          </a:solidFill>
                        </a:rPr>
                        <a:t>Dry skin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16411">
                <a:tc>
                  <a:txBody>
                    <a:bodyPr/>
                    <a:lstStyle/>
                    <a:p>
                      <a:pPr marL="342900" indent="-342900">
                        <a:buClr>
                          <a:schemeClr val="tx1"/>
                        </a:buClr>
                        <a:buFont typeface="Calibri" panose="020F0502020204030204" pitchFamily="34" charset="0"/>
                        <a:buChar char="»"/>
                      </a:pPr>
                      <a:r>
                        <a:rPr lang="en-US" sz="2000" b="1" err="1">
                          <a:solidFill>
                            <a:srgbClr val="00FF00"/>
                          </a:solidFill>
                        </a:rPr>
                        <a:t>Dysgeusia</a:t>
                      </a:r>
                      <a:endParaRPr lang="en-US" sz="2000" b="1">
                        <a:solidFill>
                          <a:srgbClr val="00FF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marR="0" lvl="1" indent="-342900" algn="l" defTabSz="685800" rtl="0" eaLnBrk="1" fontAlgn="auto" latinLnBrk="0" hangingPunct="1">
                        <a:lnSpc>
                          <a:spcPct val="100000"/>
                        </a:lnSpc>
                        <a:spcBef>
                          <a:spcPts val="0"/>
                        </a:spcBef>
                        <a:spcAft>
                          <a:spcPts val="0"/>
                        </a:spcAft>
                        <a:buClr>
                          <a:schemeClr val="tx1"/>
                        </a:buClr>
                        <a:buSzTx/>
                        <a:buFont typeface="Calibri" panose="020F0502020204030204" pitchFamily="34" charset="0"/>
                        <a:buChar char="»"/>
                        <a:tabLst/>
                        <a:defRPr/>
                      </a:pPr>
                      <a:r>
                        <a:rPr lang="en-US" sz="2000" b="1" dirty="0">
                          <a:solidFill>
                            <a:srgbClr val="00FF00"/>
                          </a:solidFill>
                        </a:rPr>
                        <a:t>Headache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5" name="TextBox 4"/>
          <p:cNvSpPr txBox="1"/>
          <p:nvPr/>
        </p:nvSpPr>
        <p:spPr>
          <a:xfrm>
            <a:off x="5185206" y="4647585"/>
            <a:ext cx="256032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Arial" panose="020B0604020202020204" pitchFamily="34" charset="0"/>
              </a:rPr>
              <a:t>NEJM January 23, 2020</a:t>
            </a:r>
          </a:p>
        </p:txBody>
      </p:sp>
    </p:spTree>
    <p:extLst>
      <p:ext uri="{BB962C8B-B14F-4D97-AF65-F5344CB8AC3E}">
        <p14:creationId xmlns:p14="http://schemas.microsoft.com/office/powerpoint/2010/main" val="4104542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21377-1994-3368-37EF-AB045FEF199B}"/>
              </a:ext>
            </a:extLst>
          </p:cNvPr>
          <p:cNvSpPr>
            <a:spLocks noGrp="1"/>
          </p:cNvSpPr>
          <p:nvPr>
            <p:ph type="title"/>
          </p:nvPr>
        </p:nvSpPr>
        <p:spPr/>
        <p:txBody>
          <a:bodyPr>
            <a:normAutofit fontScale="90000"/>
          </a:bodyPr>
          <a:lstStyle/>
          <a:p>
            <a:r>
              <a:rPr lang="en-US" dirty="0"/>
              <a:t>Thoughts on Teprotumumab (</a:t>
            </a:r>
            <a:r>
              <a:rPr lang="en-US" dirty="0" err="1"/>
              <a:t>Tepezza</a:t>
            </a:r>
            <a:r>
              <a:rPr lang="en-US" dirty="0"/>
              <a:t>®)</a:t>
            </a:r>
          </a:p>
        </p:txBody>
      </p:sp>
      <p:sp>
        <p:nvSpPr>
          <p:cNvPr id="3" name="Content Placeholder 2">
            <a:extLst>
              <a:ext uri="{FF2B5EF4-FFF2-40B4-BE49-F238E27FC236}">
                <a16:creationId xmlns:a16="http://schemas.microsoft.com/office/drawing/2014/main" id="{9934BDA5-C313-2597-B7CB-E4D0DE3189FF}"/>
              </a:ext>
            </a:extLst>
          </p:cNvPr>
          <p:cNvSpPr>
            <a:spLocks noGrp="1"/>
          </p:cNvSpPr>
          <p:nvPr>
            <p:ph idx="1"/>
          </p:nvPr>
        </p:nvSpPr>
        <p:spPr>
          <a:xfrm>
            <a:off x="190500" y="1111348"/>
            <a:ext cx="8763000" cy="5204611"/>
          </a:xfrm>
        </p:spPr>
        <p:txBody>
          <a:bodyPr>
            <a:normAutofit lnSpcReduction="10000"/>
          </a:bodyPr>
          <a:lstStyle/>
          <a:p>
            <a:r>
              <a:rPr lang="en-US" dirty="0"/>
              <a:t>“Teprotumumab makes the extraocular muscles and intraconal fat behind the globe shrink back to a more normal volume in a way that nothing else does.”</a:t>
            </a:r>
          </a:p>
          <a:p>
            <a:r>
              <a:rPr lang="en-US" dirty="0"/>
              <a:t>“</a:t>
            </a:r>
            <a:r>
              <a:rPr lang="en-US" dirty="0" err="1"/>
              <a:t>Tepezza</a:t>
            </a:r>
            <a:r>
              <a:rPr lang="en-US" dirty="0"/>
              <a:t> turns off the inflammatory process, but it also reverses proptosis and reduces strabismus.”</a:t>
            </a:r>
          </a:p>
          <a:p>
            <a:r>
              <a:rPr lang="en-US" dirty="0"/>
              <a:t>“</a:t>
            </a:r>
            <a:r>
              <a:rPr lang="en-US" dirty="0" err="1"/>
              <a:t>Tepezza</a:t>
            </a:r>
            <a:r>
              <a:rPr lang="en-US" dirty="0"/>
              <a:t> has a place in reversing the disease in the acute setting, the chronic setting and even down the road after the disease has seemingly burned out.”</a:t>
            </a:r>
          </a:p>
          <a:p>
            <a:r>
              <a:rPr lang="en-US" dirty="0"/>
              <a:t>Monoclonal antibodies (-</a:t>
            </a:r>
            <a:r>
              <a:rPr lang="en-US" dirty="0" err="1"/>
              <a:t>mab</a:t>
            </a:r>
            <a:r>
              <a:rPr lang="en-US" dirty="0"/>
              <a:t>) are now used in TED, and tocilizumab (</a:t>
            </a:r>
            <a:r>
              <a:rPr lang="en-US" i="0" dirty="0">
                <a:effectLst/>
              </a:rPr>
              <a:t>Actemra</a:t>
            </a:r>
            <a:r>
              <a:rPr lang="en-US" dirty="0"/>
              <a:t>) for giant cell arteritis.</a:t>
            </a:r>
          </a:p>
        </p:txBody>
      </p:sp>
      <p:sp>
        <p:nvSpPr>
          <p:cNvPr id="4" name="TextBox 3">
            <a:extLst>
              <a:ext uri="{FF2B5EF4-FFF2-40B4-BE49-F238E27FC236}">
                <a16:creationId xmlns:a16="http://schemas.microsoft.com/office/drawing/2014/main" id="{8D6AACC2-8480-5100-8FEB-50FC663C91FD}"/>
              </a:ext>
            </a:extLst>
          </p:cNvPr>
          <p:cNvSpPr txBox="1"/>
          <p:nvPr/>
        </p:nvSpPr>
        <p:spPr>
          <a:xfrm>
            <a:off x="4572000" y="6271572"/>
            <a:ext cx="4194928"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B0F0"/>
                </a:solidFill>
                <a:effectLst/>
                <a:uLnTx/>
                <a:uFillTx/>
                <a:latin typeface="Arial" panose="020B0604020202020204" pitchFamily="34" charset="0"/>
                <a:ea typeface="+mn-ea"/>
                <a:cs typeface="+mn-cs"/>
              </a:rPr>
              <a:t>Ocular Surgery News</a:t>
            </a:r>
            <a:r>
              <a:rPr kumimoji="0" lang="en-US" sz="1600" b="1" i="0" u="none" strike="noStrike" kern="1200" cap="none" spc="0" normalizeH="0" baseline="0" noProof="0" dirty="0">
                <a:ln>
                  <a:noFill/>
                </a:ln>
                <a:solidFill>
                  <a:srgbClr val="00B0F0"/>
                </a:solidFill>
                <a:effectLst/>
                <a:uLnTx/>
                <a:uFillTx/>
                <a:latin typeface="Arial" panose="020B0604020202020204" pitchFamily="34" charset="0"/>
                <a:ea typeface="+mn-ea"/>
                <a:cs typeface="+mn-cs"/>
              </a:rPr>
              <a:t>, July 25, 2023</a:t>
            </a:r>
          </a:p>
        </p:txBody>
      </p:sp>
    </p:spTree>
    <p:extLst>
      <p:ext uri="{BB962C8B-B14F-4D97-AF65-F5344CB8AC3E}">
        <p14:creationId xmlns:p14="http://schemas.microsoft.com/office/powerpoint/2010/main" val="2745996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B85E7-4EE5-4B81-814D-80C54F23CA63}"/>
              </a:ext>
            </a:extLst>
          </p:cNvPr>
          <p:cNvSpPr>
            <a:spLocks noGrp="1"/>
          </p:cNvSpPr>
          <p:nvPr>
            <p:ph type="title"/>
          </p:nvPr>
        </p:nvSpPr>
        <p:spPr/>
        <p:txBody>
          <a:bodyPr>
            <a:normAutofit fontScale="90000"/>
          </a:bodyPr>
          <a:lstStyle/>
          <a:p>
            <a:r>
              <a:rPr lang="en-US" dirty="0"/>
              <a:t>Update on Teprotumumab (</a:t>
            </a:r>
            <a:r>
              <a:rPr lang="en-US" dirty="0" err="1"/>
              <a:t>Tepezza</a:t>
            </a:r>
            <a:r>
              <a:rPr lang="en-US" dirty="0"/>
              <a:t>®)</a:t>
            </a:r>
          </a:p>
        </p:txBody>
      </p:sp>
      <p:sp>
        <p:nvSpPr>
          <p:cNvPr id="3" name="Content Placeholder 2">
            <a:extLst>
              <a:ext uri="{FF2B5EF4-FFF2-40B4-BE49-F238E27FC236}">
                <a16:creationId xmlns:a16="http://schemas.microsoft.com/office/drawing/2014/main" id="{8AEB6926-0EA5-419F-B62F-8C4290669FF6}"/>
              </a:ext>
            </a:extLst>
          </p:cNvPr>
          <p:cNvSpPr>
            <a:spLocks noGrp="1"/>
          </p:cNvSpPr>
          <p:nvPr>
            <p:ph idx="1"/>
          </p:nvPr>
        </p:nvSpPr>
        <p:spPr>
          <a:xfrm>
            <a:off x="190500" y="1168498"/>
            <a:ext cx="8762999" cy="5556152"/>
          </a:xfrm>
        </p:spPr>
        <p:txBody>
          <a:bodyPr>
            <a:normAutofit fontScale="92500"/>
          </a:bodyPr>
          <a:lstStyle/>
          <a:p>
            <a:r>
              <a:rPr lang="en-US" dirty="0"/>
              <a:t>Thyroid eye disease (TED) is a secondary expression of Graves’ disease</a:t>
            </a:r>
          </a:p>
          <a:p>
            <a:r>
              <a:rPr lang="en-US" dirty="0"/>
              <a:t>Many patients with TED will improve without treatment</a:t>
            </a:r>
          </a:p>
          <a:p>
            <a:r>
              <a:rPr lang="en-US" dirty="0"/>
              <a:t>Cost varies: 500K per 150 lb. patient; 800K for obese patients</a:t>
            </a:r>
          </a:p>
          <a:p>
            <a:r>
              <a:rPr lang="en-US" dirty="0"/>
              <a:t>Relapse rate after cessation is 40% at 72 weeks</a:t>
            </a:r>
          </a:p>
          <a:p>
            <a:r>
              <a:rPr lang="en-US" dirty="0"/>
              <a:t>Main side effects: muscle spasms and nausea in 20%</a:t>
            </a:r>
          </a:p>
          <a:p>
            <a:r>
              <a:rPr lang="en-US" dirty="0"/>
              <a:t>In 2020, 463 reports of side effects; 78 were serious</a:t>
            </a:r>
          </a:p>
          <a:p>
            <a:r>
              <a:rPr lang="en-US" dirty="0"/>
              <a:t>Other optional approaches:  thyroidectomy, a course of IV methylprednisolone for 12 weeks, or radiotherapy</a:t>
            </a:r>
          </a:p>
          <a:p>
            <a:pPr marL="0" indent="0">
              <a:buNone/>
            </a:pPr>
            <a:endParaRPr lang="en-US" dirty="0"/>
          </a:p>
          <a:p>
            <a:endParaRPr lang="en-US" dirty="0"/>
          </a:p>
        </p:txBody>
      </p:sp>
      <p:sp>
        <p:nvSpPr>
          <p:cNvPr id="4" name="TextBox 3">
            <a:extLst>
              <a:ext uri="{FF2B5EF4-FFF2-40B4-BE49-F238E27FC236}">
                <a16:creationId xmlns:a16="http://schemas.microsoft.com/office/drawing/2014/main" id="{D6CE5B70-9BB7-4C2F-8D8A-A219CA54BFE5}"/>
              </a:ext>
            </a:extLst>
          </p:cNvPr>
          <p:cNvSpPr txBox="1"/>
          <p:nvPr/>
        </p:nvSpPr>
        <p:spPr>
          <a:xfrm>
            <a:off x="5655944" y="6207538"/>
            <a:ext cx="4486275"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6FD1FD"/>
                </a:solidFill>
                <a:effectLst/>
                <a:uLnTx/>
                <a:uFillTx/>
                <a:latin typeface="Arial" panose="020B0604020202020204" pitchFamily="34" charset="0"/>
                <a:ea typeface="+mn-ea"/>
                <a:cs typeface="Arial" panose="020B0604020202020204" pitchFamily="34" charset="0"/>
              </a:rPr>
              <a:t>Ophthalmology</a:t>
            </a:r>
            <a:r>
              <a:rPr kumimoji="0" lang="en-US" sz="1600" b="1" i="0" u="none" strike="noStrike" kern="1200" cap="none" spc="0" normalizeH="0" baseline="0" noProof="0" dirty="0">
                <a:ln>
                  <a:noFill/>
                </a:ln>
                <a:solidFill>
                  <a:srgbClr val="6FD1FD"/>
                </a:solidFill>
                <a:effectLst/>
                <a:uLnTx/>
                <a:uFillTx/>
                <a:latin typeface="Arial" panose="020B0604020202020204" pitchFamily="34" charset="0"/>
                <a:ea typeface="+mn-ea"/>
                <a:cs typeface="Arial" panose="020B0604020202020204" pitchFamily="34" charset="0"/>
              </a:rPr>
              <a:t>, August 2021</a:t>
            </a:r>
          </a:p>
        </p:txBody>
      </p:sp>
    </p:spTree>
    <p:extLst>
      <p:ext uri="{BB962C8B-B14F-4D97-AF65-F5344CB8AC3E}">
        <p14:creationId xmlns:p14="http://schemas.microsoft.com/office/powerpoint/2010/main" val="4182851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1C097-11A7-3FF1-8900-8313187F5BB2}"/>
              </a:ext>
            </a:extLst>
          </p:cNvPr>
          <p:cNvSpPr>
            <a:spLocks noGrp="1"/>
          </p:cNvSpPr>
          <p:nvPr>
            <p:ph type="title"/>
          </p:nvPr>
        </p:nvSpPr>
        <p:spPr/>
        <p:txBody>
          <a:bodyPr/>
          <a:lstStyle/>
          <a:p>
            <a:r>
              <a:rPr lang="en-US" dirty="0" err="1"/>
              <a:t>Tepezza</a:t>
            </a:r>
            <a:r>
              <a:rPr lang="en-US" dirty="0"/>
              <a:t>® Impact on Quality of Life</a:t>
            </a:r>
          </a:p>
        </p:txBody>
      </p:sp>
      <p:sp>
        <p:nvSpPr>
          <p:cNvPr id="3" name="Content Placeholder 2">
            <a:extLst>
              <a:ext uri="{FF2B5EF4-FFF2-40B4-BE49-F238E27FC236}">
                <a16:creationId xmlns:a16="http://schemas.microsoft.com/office/drawing/2014/main" id="{6F83D541-153B-6DF2-DBD0-653C1CF59E81}"/>
              </a:ext>
            </a:extLst>
          </p:cNvPr>
          <p:cNvSpPr>
            <a:spLocks noGrp="1"/>
          </p:cNvSpPr>
          <p:nvPr>
            <p:ph idx="1"/>
          </p:nvPr>
        </p:nvSpPr>
        <p:spPr>
          <a:xfrm>
            <a:off x="190500" y="1111348"/>
            <a:ext cx="8763000" cy="4420319"/>
          </a:xfrm>
        </p:spPr>
        <p:txBody>
          <a:bodyPr/>
          <a:lstStyle/>
          <a:p>
            <a:r>
              <a:rPr lang="en-US" dirty="0"/>
              <a:t>“Is a modern-day miracle of the innovation cycle”</a:t>
            </a:r>
          </a:p>
          <a:p>
            <a:r>
              <a:rPr lang="en-US" dirty="0"/>
              <a:t>Follow patients for potential hearing loss</a:t>
            </a:r>
          </a:p>
          <a:p>
            <a:r>
              <a:rPr lang="en-US" dirty="0"/>
              <a:t>Downgaze may make subtle eyelid retraction more evident</a:t>
            </a:r>
          </a:p>
          <a:p>
            <a:r>
              <a:rPr lang="en-US" dirty="0"/>
              <a:t>OSD is a common finding, but not exclusive in the 30-50 year old</a:t>
            </a:r>
          </a:p>
          <a:p>
            <a:r>
              <a:rPr lang="en-US" dirty="0"/>
              <a:t>Transient morning diplopia is noteworthy</a:t>
            </a:r>
          </a:p>
          <a:p>
            <a:r>
              <a:rPr lang="en-US" dirty="0" err="1"/>
              <a:t>Tepezza</a:t>
            </a:r>
            <a:r>
              <a:rPr lang="en-US" dirty="0"/>
              <a:t> seems to work independent of </a:t>
            </a:r>
            <a:br>
              <a:rPr lang="en-US" dirty="0"/>
            </a:br>
            <a:r>
              <a:rPr lang="en-US" dirty="0"/>
              <a:t>duration or severity of disease</a:t>
            </a:r>
          </a:p>
        </p:txBody>
      </p:sp>
      <p:sp>
        <p:nvSpPr>
          <p:cNvPr id="4" name="TextBox 3">
            <a:extLst>
              <a:ext uri="{FF2B5EF4-FFF2-40B4-BE49-F238E27FC236}">
                <a16:creationId xmlns:a16="http://schemas.microsoft.com/office/drawing/2014/main" id="{21478284-6574-96E4-2A65-FFC48C58A745}"/>
              </a:ext>
            </a:extLst>
          </p:cNvPr>
          <p:cNvSpPr txBox="1"/>
          <p:nvPr/>
        </p:nvSpPr>
        <p:spPr>
          <a:xfrm>
            <a:off x="4292712" y="5577375"/>
            <a:ext cx="4716855"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A6CCF6"/>
                </a:solidFill>
                <a:effectLst/>
                <a:uLnTx/>
                <a:uFillTx/>
                <a:latin typeface="Arial" panose="020B0604020202020204" pitchFamily="34" charset="0"/>
                <a:ea typeface="+mn-ea"/>
                <a:cs typeface="+mn-cs"/>
              </a:rPr>
              <a:t>Ocular Surgery News</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 December 10, 2023</a:t>
            </a:r>
          </a:p>
        </p:txBody>
      </p:sp>
    </p:spTree>
    <p:extLst>
      <p:ext uri="{BB962C8B-B14F-4D97-AF65-F5344CB8AC3E}">
        <p14:creationId xmlns:p14="http://schemas.microsoft.com/office/powerpoint/2010/main" val="825194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4C2A-9085-06F4-1A52-AA382370B64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4C4BF07-94D6-9FFB-84CA-F81E8E207309}"/>
              </a:ext>
            </a:extLst>
          </p:cNvPr>
          <p:cNvPicPr>
            <a:picLocks noGrp="1" noChangeAspect="1"/>
          </p:cNvPicPr>
          <p:nvPr>
            <p:ph idx="1"/>
          </p:nvPr>
        </p:nvPicPr>
        <p:blipFill>
          <a:blip r:embed="rId2"/>
          <a:stretch>
            <a:fillRect/>
          </a:stretch>
        </p:blipFill>
        <p:spPr>
          <a:xfrm>
            <a:off x="1399732" y="0"/>
            <a:ext cx="6344535" cy="4410691"/>
          </a:xfrm>
        </p:spPr>
      </p:pic>
      <p:pic>
        <p:nvPicPr>
          <p:cNvPr id="7" name="Picture 6">
            <a:extLst>
              <a:ext uri="{FF2B5EF4-FFF2-40B4-BE49-F238E27FC236}">
                <a16:creationId xmlns:a16="http://schemas.microsoft.com/office/drawing/2014/main" id="{E1A37705-7018-40E8-B6A0-5EBDE5A51654}"/>
              </a:ext>
            </a:extLst>
          </p:cNvPr>
          <p:cNvPicPr>
            <a:picLocks noChangeAspect="1"/>
          </p:cNvPicPr>
          <p:nvPr/>
        </p:nvPicPr>
        <p:blipFill>
          <a:blip r:embed="rId3"/>
          <a:stretch>
            <a:fillRect/>
          </a:stretch>
        </p:blipFill>
        <p:spPr>
          <a:xfrm>
            <a:off x="87159" y="4694622"/>
            <a:ext cx="8969680" cy="990600"/>
          </a:xfrm>
          <a:prstGeom prst="rect">
            <a:avLst/>
          </a:prstGeom>
        </p:spPr>
      </p:pic>
      <p:sp>
        <p:nvSpPr>
          <p:cNvPr id="9" name="TextBox 8">
            <a:extLst>
              <a:ext uri="{FF2B5EF4-FFF2-40B4-BE49-F238E27FC236}">
                <a16:creationId xmlns:a16="http://schemas.microsoft.com/office/drawing/2014/main" id="{984F14D7-0222-C3A3-61CD-B802B749BE7B}"/>
              </a:ext>
            </a:extLst>
          </p:cNvPr>
          <p:cNvSpPr txBox="1"/>
          <p:nvPr/>
        </p:nvSpPr>
        <p:spPr>
          <a:xfrm>
            <a:off x="5443945" y="5917402"/>
            <a:ext cx="2583180" cy="369332"/>
          </a:xfrm>
          <a:prstGeom prst="rect">
            <a:avLst/>
          </a:prstGeom>
          <a:noFill/>
        </p:spPr>
        <p:txBody>
          <a:bodyPr wrap="square" rtlCol="0">
            <a:spAutoFit/>
          </a:bodyPr>
          <a:lstStyle/>
          <a:p>
            <a:r>
              <a:rPr lang="en-US" sz="1800" dirty="0">
                <a:solidFill>
                  <a:srgbClr val="A6CCF6"/>
                </a:solidFill>
              </a:rPr>
              <a:t>JAMA </a:t>
            </a:r>
            <a:r>
              <a:rPr lang="en-US" sz="1800" dirty="0" err="1">
                <a:solidFill>
                  <a:srgbClr val="A6CCF6"/>
                </a:solidFill>
              </a:rPr>
              <a:t>Ophthal</a:t>
            </a:r>
            <a:r>
              <a:rPr lang="en-US" sz="1800" dirty="0">
                <a:solidFill>
                  <a:srgbClr val="A6CCF6"/>
                </a:solidFill>
              </a:rPr>
              <a:t>  9-21-23</a:t>
            </a:r>
          </a:p>
        </p:txBody>
      </p:sp>
    </p:spTree>
    <p:extLst>
      <p:ext uri="{BB962C8B-B14F-4D97-AF65-F5344CB8AC3E}">
        <p14:creationId xmlns:p14="http://schemas.microsoft.com/office/powerpoint/2010/main" val="1533637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DB0A3E-5CB5-45F4-8014-E1CFC678C6D0}"/>
              </a:ext>
            </a:extLst>
          </p:cNvPr>
          <p:cNvPicPr>
            <a:picLocks noChangeAspect="1"/>
          </p:cNvPicPr>
          <p:nvPr/>
        </p:nvPicPr>
        <p:blipFill>
          <a:blip r:embed="rId2"/>
          <a:stretch>
            <a:fillRect/>
          </a:stretch>
        </p:blipFill>
        <p:spPr>
          <a:xfrm>
            <a:off x="2287162" y="0"/>
            <a:ext cx="3857625" cy="6858000"/>
          </a:xfrm>
          <a:prstGeom prst="rect">
            <a:avLst/>
          </a:prstGeom>
        </p:spPr>
      </p:pic>
    </p:spTree>
    <p:extLst>
      <p:ext uri="{BB962C8B-B14F-4D97-AF65-F5344CB8AC3E}">
        <p14:creationId xmlns:p14="http://schemas.microsoft.com/office/powerpoint/2010/main" val="1227713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26E60-A9F0-A09E-F2F8-7C240FEBB580}"/>
              </a:ext>
            </a:extLst>
          </p:cNvPr>
          <p:cNvSpPr>
            <a:spLocks noGrp="1"/>
          </p:cNvSpPr>
          <p:nvPr>
            <p:ph type="title"/>
          </p:nvPr>
        </p:nvSpPr>
        <p:spPr/>
        <p:txBody>
          <a:bodyPr>
            <a:normAutofit fontScale="90000"/>
          </a:bodyPr>
          <a:lstStyle/>
          <a:p>
            <a:r>
              <a:rPr lang="en-US" dirty="0"/>
              <a:t>Retinal Risks with Hydroxychloroquine</a:t>
            </a:r>
          </a:p>
        </p:txBody>
      </p:sp>
      <p:sp>
        <p:nvSpPr>
          <p:cNvPr id="3" name="Content Placeholder 2">
            <a:extLst>
              <a:ext uri="{FF2B5EF4-FFF2-40B4-BE49-F238E27FC236}">
                <a16:creationId xmlns:a16="http://schemas.microsoft.com/office/drawing/2014/main" id="{FA3CB4F9-FA02-86A0-F58B-1625312AB5D8}"/>
              </a:ext>
            </a:extLst>
          </p:cNvPr>
          <p:cNvSpPr>
            <a:spLocks noGrp="1"/>
          </p:cNvSpPr>
          <p:nvPr>
            <p:ph idx="1"/>
          </p:nvPr>
        </p:nvSpPr>
        <p:spPr/>
        <p:txBody>
          <a:bodyPr/>
          <a:lstStyle/>
          <a:p>
            <a:r>
              <a:rPr lang="en-US" dirty="0"/>
              <a:t>Risk is greatly reduced when dosage stays below 5 mg/kg/day. (Roughly 105 lbs. compared to 135 lbs. at 6.5 mg/kg/day).</a:t>
            </a:r>
          </a:p>
          <a:p>
            <a:r>
              <a:rPr lang="en-US" dirty="0"/>
              <a:t>Use a dosage of 300 mg/day to greatly reduce toxicity potential.</a:t>
            </a:r>
          </a:p>
          <a:p>
            <a:r>
              <a:rPr lang="en-US" dirty="0"/>
              <a:t>“The greatest risk factors for HCQ damage are over-dosage and prolonged dosage (&gt; 5-10 years), along with cofactors such as renal disease or tamoxifen. Unfortunately, compliance with these recommendations is still poor among both ophthalmologists and rheumatologists.”</a:t>
            </a:r>
          </a:p>
        </p:txBody>
      </p:sp>
      <p:sp>
        <p:nvSpPr>
          <p:cNvPr id="4" name="TextBox 3">
            <a:extLst>
              <a:ext uri="{FF2B5EF4-FFF2-40B4-BE49-F238E27FC236}">
                <a16:creationId xmlns:a16="http://schemas.microsoft.com/office/drawing/2014/main" id="{D86472D9-4931-21A3-A4E7-59172942BF66}"/>
              </a:ext>
            </a:extLst>
          </p:cNvPr>
          <p:cNvSpPr txBox="1"/>
          <p:nvPr/>
        </p:nvSpPr>
        <p:spPr>
          <a:xfrm>
            <a:off x="5135644" y="5965371"/>
            <a:ext cx="381785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A6CCF6"/>
                </a:solidFill>
                <a:effectLst/>
                <a:uLnTx/>
                <a:uFillTx/>
                <a:latin typeface="Arial" panose="020B0604020202020204" pitchFamily="34" charset="0"/>
                <a:ea typeface="+mn-ea"/>
                <a:cs typeface="+mn-cs"/>
              </a:rPr>
              <a:t>Survey </a:t>
            </a:r>
            <a:r>
              <a:rPr kumimoji="0" lang="en-US" sz="1600" b="1" i="1" u="none" strike="noStrike" kern="1200" cap="none" spc="0" normalizeH="0" baseline="0" noProof="0" dirty="0" err="1">
                <a:ln>
                  <a:noFill/>
                </a:ln>
                <a:solidFill>
                  <a:srgbClr val="A6CCF6"/>
                </a:solidFill>
                <a:effectLst/>
                <a:uLnTx/>
                <a:uFillTx/>
                <a:latin typeface="Arial" panose="020B0604020202020204" pitchFamily="34" charset="0"/>
                <a:ea typeface="+mn-ea"/>
                <a:cs typeface="+mn-cs"/>
              </a:rPr>
              <a:t>Ophthalmol</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 Sept/Oct 2024</a:t>
            </a:r>
          </a:p>
        </p:txBody>
      </p:sp>
    </p:spTree>
    <p:extLst>
      <p:ext uri="{BB962C8B-B14F-4D97-AF65-F5344CB8AC3E}">
        <p14:creationId xmlns:p14="http://schemas.microsoft.com/office/powerpoint/2010/main" val="3854203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7282-7B83-9502-5F44-E723908E0745}"/>
              </a:ext>
            </a:extLst>
          </p:cNvPr>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9B2B201F-40A6-85D4-1FFA-AB9B94797EEE}"/>
              </a:ext>
            </a:extLst>
          </p:cNvPr>
          <p:cNvPicPr>
            <a:picLocks noChangeAspect="1"/>
          </p:cNvPicPr>
          <p:nvPr/>
        </p:nvPicPr>
        <p:blipFill>
          <a:blip r:embed="rId2"/>
          <a:stretch>
            <a:fillRect/>
          </a:stretch>
        </p:blipFill>
        <p:spPr>
          <a:xfrm>
            <a:off x="0" y="0"/>
            <a:ext cx="3700789" cy="6858000"/>
          </a:xfrm>
          <a:prstGeom prst="rect">
            <a:avLst/>
          </a:prstGeom>
        </p:spPr>
      </p:pic>
      <p:pic>
        <p:nvPicPr>
          <p:cNvPr id="11" name="Picture 10">
            <a:extLst>
              <a:ext uri="{FF2B5EF4-FFF2-40B4-BE49-F238E27FC236}">
                <a16:creationId xmlns:a16="http://schemas.microsoft.com/office/drawing/2014/main" id="{2A6846DE-9518-9495-BFFC-90985A2B3865}"/>
              </a:ext>
            </a:extLst>
          </p:cNvPr>
          <p:cNvPicPr>
            <a:picLocks noChangeAspect="1"/>
          </p:cNvPicPr>
          <p:nvPr/>
        </p:nvPicPr>
        <p:blipFill>
          <a:blip r:embed="rId3"/>
          <a:stretch>
            <a:fillRect/>
          </a:stretch>
        </p:blipFill>
        <p:spPr>
          <a:xfrm>
            <a:off x="3700789" y="0"/>
            <a:ext cx="3821867" cy="6858000"/>
          </a:xfrm>
          <a:prstGeom prst="rect">
            <a:avLst/>
          </a:prstGeom>
        </p:spPr>
      </p:pic>
    </p:spTree>
    <p:extLst>
      <p:ext uri="{BB962C8B-B14F-4D97-AF65-F5344CB8AC3E}">
        <p14:creationId xmlns:p14="http://schemas.microsoft.com/office/powerpoint/2010/main" val="1892765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1D75-23B2-4E6E-A3E8-E5AC497C2191}"/>
              </a:ext>
            </a:extLst>
          </p:cNvPr>
          <p:cNvSpPr>
            <a:spLocks noGrp="1"/>
          </p:cNvSpPr>
          <p:nvPr>
            <p:ph type="title"/>
          </p:nvPr>
        </p:nvSpPr>
        <p:spPr>
          <a:xfrm>
            <a:off x="33107" y="39598"/>
            <a:ext cx="9077786" cy="752034"/>
          </a:xfrm>
        </p:spPr>
        <p:txBody>
          <a:bodyPr>
            <a:normAutofit/>
          </a:bodyPr>
          <a:lstStyle/>
          <a:p>
            <a:r>
              <a:rPr lang="en-US" sz="3200" dirty="0"/>
              <a:t>Pentosan </a:t>
            </a:r>
            <a:r>
              <a:rPr lang="en-US" sz="3200" dirty="0" err="1"/>
              <a:t>Polysulfate</a:t>
            </a:r>
            <a:r>
              <a:rPr lang="en-US" sz="3200" dirty="0"/>
              <a:t> Sodium (</a:t>
            </a:r>
            <a:r>
              <a:rPr lang="en-US" sz="3200" dirty="0" err="1"/>
              <a:t>Elmiron</a:t>
            </a:r>
            <a:r>
              <a:rPr lang="en-US" sz="3200" dirty="0"/>
              <a:t>) Maculopathy</a:t>
            </a:r>
            <a:endParaRPr lang="en-US" sz="3200" baseline="30000" dirty="0"/>
          </a:p>
        </p:txBody>
      </p:sp>
      <p:sp>
        <p:nvSpPr>
          <p:cNvPr id="3" name="Content Placeholder 2">
            <a:extLst>
              <a:ext uri="{FF2B5EF4-FFF2-40B4-BE49-F238E27FC236}">
                <a16:creationId xmlns:a16="http://schemas.microsoft.com/office/drawing/2014/main" id="{242DF067-17CE-4BF5-9D19-6411EC831433}"/>
              </a:ext>
            </a:extLst>
          </p:cNvPr>
          <p:cNvSpPr>
            <a:spLocks noGrp="1"/>
          </p:cNvSpPr>
          <p:nvPr>
            <p:ph idx="1"/>
          </p:nvPr>
        </p:nvSpPr>
        <p:spPr>
          <a:xfrm>
            <a:off x="190500" y="862653"/>
            <a:ext cx="8763000" cy="5368965"/>
          </a:xfrm>
        </p:spPr>
        <p:txBody>
          <a:bodyPr>
            <a:normAutofit/>
          </a:bodyPr>
          <a:lstStyle/>
          <a:p>
            <a:r>
              <a:rPr lang="en-US" sz="2800" dirty="0"/>
              <a:t>Only FDA-approved drug to treat interstitial                cystitis (painful inflammation of the bladder)</a:t>
            </a:r>
          </a:p>
          <a:p>
            <a:r>
              <a:rPr lang="en-US" sz="2800" dirty="0"/>
              <a:t>FDA-approved in 1996 (same as Xalatan)                          100 mg TID</a:t>
            </a:r>
          </a:p>
          <a:p>
            <a:r>
              <a:rPr lang="en-US" sz="2800" dirty="0"/>
              <a:t>Like Plaquenil, extended use (about 4 years)                          can cause a toxic (geographic) maculopathy in approximately 20% of patients.</a:t>
            </a:r>
          </a:p>
          <a:p>
            <a:r>
              <a:rPr lang="en-US" sz="2800" dirty="0"/>
              <a:t>Like Plaquenil, visual acuity is initially preserved even with visible maculopathy</a:t>
            </a:r>
          </a:p>
          <a:p>
            <a:r>
              <a:rPr lang="en-US" sz="2800" dirty="0"/>
              <a:t>Evaluate annually with OCT and fundus photographs</a:t>
            </a:r>
          </a:p>
          <a:p>
            <a:r>
              <a:rPr lang="en-US" sz="2800" dirty="0"/>
              <a:t>Bottom line: in patients taking Pentosan, educate the patient and communicate with their urologist.</a:t>
            </a:r>
          </a:p>
        </p:txBody>
      </p:sp>
      <p:sp>
        <p:nvSpPr>
          <p:cNvPr id="4" name="TextBox 3">
            <a:extLst>
              <a:ext uri="{FF2B5EF4-FFF2-40B4-BE49-F238E27FC236}">
                <a16:creationId xmlns:a16="http://schemas.microsoft.com/office/drawing/2014/main" id="{7AB3405D-BC2B-42C7-9136-6353FC8B2B6D}"/>
              </a:ext>
            </a:extLst>
          </p:cNvPr>
          <p:cNvSpPr txBox="1"/>
          <p:nvPr/>
        </p:nvSpPr>
        <p:spPr>
          <a:xfrm>
            <a:off x="5705084" y="5995347"/>
            <a:ext cx="3405809"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A6CCF6"/>
                </a:solidFill>
                <a:effectLst/>
                <a:uLnTx/>
                <a:uFillTx/>
                <a:latin typeface="Arial" panose="020B0604020202020204" pitchFamily="34" charset="0"/>
                <a:ea typeface="+mn-ea"/>
                <a:cs typeface="+mn-cs"/>
              </a:rPr>
              <a:t>Ophthalmology</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 June 2020</a:t>
            </a:r>
          </a:p>
        </p:txBody>
      </p:sp>
    </p:spTree>
    <p:extLst>
      <p:ext uri="{BB962C8B-B14F-4D97-AF65-F5344CB8AC3E}">
        <p14:creationId xmlns:p14="http://schemas.microsoft.com/office/powerpoint/2010/main" val="2620144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C29B1-F11B-7D64-82AA-B2C0AFF6F057}"/>
              </a:ext>
            </a:extLst>
          </p:cNvPr>
          <p:cNvSpPr>
            <a:spLocks noGrp="1"/>
          </p:cNvSpPr>
          <p:nvPr>
            <p:ph type="title"/>
          </p:nvPr>
        </p:nvSpPr>
        <p:spPr>
          <a:xfrm>
            <a:off x="278991" y="411729"/>
            <a:ext cx="8763000" cy="752034"/>
          </a:xfrm>
        </p:spPr>
        <p:txBody>
          <a:bodyPr>
            <a:normAutofit fontScale="90000"/>
          </a:bodyPr>
          <a:lstStyle/>
          <a:p>
            <a:r>
              <a:rPr lang="en-US" dirty="0"/>
              <a:t>Further Insights Regarding Pentosan Maculopathy</a:t>
            </a:r>
          </a:p>
        </p:txBody>
      </p:sp>
      <p:sp>
        <p:nvSpPr>
          <p:cNvPr id="3" name="Content Placeholder 2">
            <a:extLst>
              <a:ext uri="{FF2B5EF4-FFF2-40B4-BE49-F238E27FC236}">
                <a16:creationId xmlns:a16="http://schemas.microsoft.com/office/drawing/2014/main" id="{918C744E-372F-2496-F3BE-01A170885ECD}"/>
              </a:ext>
            </a:extLst>
          </p:cNvPr>
          <p:cNvSpPr>
            <a:spLocks noGrp="1"/>
          </p:cNvSpPr>
          <p:nvPr>
            <p:ph idx="1"/>
          </p:nvPr>
        </p:nvSpPr>
        <p:spPr>
          <a:xfrm>
            <a:off x="124132" y="1575922"/>
            <a:ext cx="8763000" cy="5185757"/>
          </a:xfrm>
        </p:spPr>
        <p:txBody>
          <a:bodyPr>
            <a:normAutofit fontScale="92500" lnSpcReduction="10000"/>
          </a:bodyPr>
          <a:lstStyle/>
          <a:p>
            <a:r>
              <a:rPr lang="en-US" dirty="0"/>
              <a:t>Patients with high cumulative doses are at greatest risk (&gt;3000 grams)</a:t>
            </a:r>
          </a:p>
          <a:p>
            <a:r>
              <a:rPr lang="en-US" dirty="0"/>
              <a:t>Symptoms: </a:t>
            </a:r>
          </a:p>
          <a:p>
            <a:pPr lvl="1"/>
            <a:r>
              <a:rPr lang="en-US" dirty="0"/>
              <a:t>Blurry vision</a:t>
            </a:r>
          </a:p>
          <a:p>
            <a:pPr lvl="1"/>
            <a:r>
              <a:rPr lang="en-US" dirty="0"/>
              <a:t>Adjusting to light</a:t>
            </a:r>
          </a:p>
          <a:p>
            <a:pPr lvl="1"/>
            <a:r>
              <a:rPr lang="en-US" dirty="0"/>
              <a:t>Difficulty reading</a:t>
            </a:r>
          </a:p>
          <a:p>
            <a:r>
              <a:rPr lang="en-US" dirty="0"/>
              <a:t>Even after cessation, symptoms progressed during the 2-year follow-up</a:t>
            </a:r>
          </a:p>
          <a:p>
            <a:r>
              <a:rPr lang="en-US" dirty="0"/>
              <a:t>Early detection is critical to diminishing risk of permanent visual compromise</a:t>
            </a:r>
          </a:p>
          <a:p>
            <a:r>
              <a:rPr lang="en-US" dirty="0"/>
              <a:t>FAF, OCT, OCT-A are key to diagnostic detection and quantification.</a:t>
            </a:r>
          </a:p>
          <a:p>
            <a:pPr marL="0" marR="0" lvl="0" indent="0" algn="l" defTabSz="685800" rtl="0" eaLnBrk="1" fontAlgn="auto" latinLnBrk="0" hangingPunct="1">
              <a:lnSpc>
                <a:spcPct val="90000"/>
              </a:lnSpc>
              <a:spcBef>
                <a:spcPts val="0"/>
              </a:spcBef>
              <a:spcAft>
                <a:spcPts val="600"/>
              </a:spcAft>
              <a:buClr>
                <a:srgbClr val="FFFF00"/>
              </a:buClr>
              <a:buSzTx/>
              <a:buFont typeface="Calibri" panose="020F0502020204030204" pitchFamily="34" charset="0"/>
              <a:buNone/>
              <a:tabLst/>
              <a:defRPr/>
            </a:pPr>
            <a:r>
              <a:rPr kumimoji="0" lang="en-US" sz="3000" b="1" i="0" u="none" strike="noStrike" kern="1200" cap="none" spc="0" normalizeH="0" baseline="0" noProof="0" dirty="0">
                <a:ln>
                  <a:noFill/>
                </a:ln>
                <a:solidFill>
                  <a:prstClr val="white"/>
                </a:solidFill>
                <a:effectLst/>
                <a:uLnTx/>
                <a:uFillTx/>
                <a:latin typeface="Calibri"/>
                <a:ea typeface="+mn-ea"/>
                <a:cs typeface="+mn-cs"/>
              </a:rPr>
              <a:t>	</a:t>
            </a:r>
          </a:p>
          <a:p>
            <a:pPr marL="463550" marR="0" lvl="1" indent="0" algn="l" defTabSz="685800" rtl="0" eaLnBrk="1" fontAlgn="auto" latinLnBrk="0" hangingPunct="1">
              <a:lnSpc>
                <a:spcPct val="90000"/>
              </a:lnSpc>
              <a:spcBef>
                <a:spcPts val="0"/>
              </a:spcBef>
              <a:spcAft>
                <a:spcPts val="600"/>
              </a:spcAft>
              <a:buClr>
                <a:prstClr val="white"/>
              </a:buClr>
              <a:buSzPct val="100000"/>
              <a:buFont typeface="Calibri" panose="020F0502020204030204" pitchFamily="34" charset="0"/>
              <a:buNone/>
              <a:tabLst/>
              <a:defRPr/>
            </a:pPr>
            <a:endParaRPr kumimoji="0" lang="en-US" sz="2600" b="1" i="0" u="none" strike="noStrike" kern="1200" cap="none" spc="0" normalizeH="0" baseline="0" noProof="0" dirty="0">
              <a:ln>
                <a:noFill/>
              </a:ln>
              <a:solidFill>
                <a:srgbClr val="00FF00"/>
              </a:solidFill>
              <a:effectLst/>
              <a:uLnTx/>
              <a:uFillTx/>
              <a:latin typeface="Calibri"/>
              <a:ea typeface="+mn-ea"/>
              <a:cs typeface="+mn-cs"/>
            </a:endParaRPr>
          </a:p>
        </p:txBody>
      </p:sp>
      <p:sp>
        <p:nvSpPr>
          <p:cNvPr id="4" name="TextBox 3">
            <a:extLst>
              <a:ext uri="{FF2B5EF4-FFF2-40B4-BE49-F238E27FC236}">
                <a16:creationId xmlns:a16="http://schemas.microsoft.com/office/drawing/2014/main" id="{C5B63AE5-71B9-15B5-83DE-72CC3A9F5977}"/>
              </a:ext>
            </a:extLst>
          </p:cNvPr>
          <p:cNvSpPr txBox="1"/>
          <p:nvPr/>
        </p:nvSpPr>
        <p:spPr>
          <a:xfrm>
            <a:off x="5636847" y="5781570"/>
            <a:ext cx="3250285"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A6CCF6"/>
                </a:solidFill>
                <a:effectLst/>
                <a:uLnTx/>
                <a:uFillTx/>
                <a:latin typeface="Arial" panose="020B0604020202020204" pitchFamily="34" charset="0"/>
                <a:ea typeface="+mn-ea"/>
                <a:cs typeface="+mn-cs"/>
              </a:rPr>
              <a:t>Am J </a:t>
            </a:r>
            <a:r>
              <a:rPr kumimoji="0" lang="en-US" sz="1600" b="1" i="1" u="none" strike="noStrike" kern="1200" cap="none" spc="0" normalizeH="0" baseline="0" noProof="0" dirty="0" err="1">
                <a:ln>
                  <a:noFill/>
                </a:ln>
                <a:solidFill>
                  <a:srgbClr val="A6CCF6"/>
                </a:solidFill>
                <a:effectLst/>
                <a:uLnTx/>
                <a:uFillTx/>
                <a:latin typeface="Arial" panose="020B0604020202020204" pitchFamily="34" charset="0"/>
                <a:ea typeface="+mn-ea"/>
                <a:cs typeface="+mn-cs"/>
              </a:rPr>
              <a:t>Ophthalmol</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 Nov, 2023</a:t>
            </a:r>
          </a:p>
        </p:txBody>
      </p:sp>
    </p:spTree>
    <p:extLst>
      <p:ext uri="{BB962C8B-B14F-4D97-AF65-F5344CB8AC3E}">
        <p14:creationId xmlns:p14="http://schemas.microsoft.com/office/powerpoint/2010/main" val="709463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3"/>
          <p:cNvSpPr>
            <a:spLocks noGrp="1"/>
          </p:cNvSpPr>
          <p:nvPr>
            <p:ph type="title"/>
          </p:nvPr>
        </p:nvSpPr>
        <p:spPr>
          <a:xfrm>
            <a:off x="470534" y="407353"/>
            <a:ext cx="8763001" cy="665162"/>
          </a:xfrm>
        </p:spPr>
        <p:txBody>
          <a:bodyPr/>
          <a:lstStyle/>
          <a:p>
            <a:r>
              <a:rPr lang="en-US" altLang="en-US"/>
              <a:t>Financial Disclosure</a:t>
            </a:r>
          </a:p>
        </p:txBody>
      </p:sp>
      <p:sp>
        <p:nvSpPr>
          <p:cNvPr id="89091" name="Content Placeholder 2"/>
          <p:cNvSpPr>
            <a:spLocks noGrp="1"/>
          </p:cNvSpPr>
          <p:nvPr>
            <p:ph type="body" sz="quarter" idx="10"/>
          </p:nvPr>
        </p:nvSpPr>
        <p:spPr>
          <a:xfrm>
            <a:off x="557212" y="1123950"/>
            <a:ext cx="8127169" cy="3648075"/>
          </a:xfrm>
        </p:spPr>
        <p:txBody>
          <a:bodyPr/>
          <a:lstStyle/>
          <a:p>
            <a:r>
              <a:rPr lang="en-US" altLang="en-US"/>
              <a:t> </a:t>
            </a:r>
          </a:p>
          <a:p>
            <a:r>
              <a:rPr lang="en-US" altLang="en-US"/>
              <a:t>Drs Ron Melton  and Randall Thomas are consultants to, on the speakers bureau of, on the advisory committee of, or involved in research for the following companies:  ICARE and B+L</a:t>
            </a:r>
          </a:p>
          <a:p>
            <a:endParaRPr lang="en-US" altLang="en-US"/>
          </a:p>
        </p:txBody>
      </p:sp>
    </p:spTree>
    <p:extLst>
      <p:ext uri="{BB962C8B-B14F-4D97-AF65-F5344CB8AC3E}">
        <p14:creationId xmlns:p14="http://schemas.microsoft.com/office/powerpoint/2010/main" val="345172754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C29B1-F11B-7D64-82AA-B2C0AFF6F057}"/>
              </a:ext>
            </a:extLst>
          </p:cNvPr>
          <p:cNvSpPr>
            <a:spLocks noGrp="1"/>
          </p:cNvSpPr>
          <p:nvPr>
            <p:ph type="title"/>
          </p:nvPr>
        </p:nvSpPr>
        <p:spPr>
          <a:xfrm>
            <a:off x="278991" y="411729"/>
            <a:ext cx="8763000" cy="752034"/>
          </a:xfrm>
        </p:spPr>
        <p:txBody>
          <a:bodyPr>
            <a:normAutofit fontScale="90000"/>
          </a:bodyPr>
          <a:lstStyle/>
          <a:p>
            <a:r>
              <a:rPr lang="en-US" dirty="0"/>
              <a:t>Further Insights Regarding Pentosan Maculopathy</a:t>
            </a:r>
          </a:p>
        </p:txBody>
      </p:sp>
      <p:sp>
        <p:nvSpPr>
          <p:cNvPr id="3" name="Content Placeholder 2">
            <a:extLst>
              <a:ext uri="{FF2B5EF4-FFF2-40B4-BE49-F238E27FC236}">
                <a16:creationId xmlns:a16="http://schemas.microsoft.com/office/drawing/2014/main" id="{918C744E-372F-2496-F3BE-01A170885ECD}"/>
              </a:ext>
            </a:extLst>
          </p:cNvPr>
          <p:cNvSpPr>
            <a:spLocks noGrp="1"/>
          </p:cNvSpPr>
          <p:nvPr>
            <p:ph idx="1"/>
          </p:nvPr>
        </p:nvSpPr>
        <p:spPr>
          <a:xfrm>
            <a:off x="124132" y="1575922"/>
            <a:ext cx="8763000" cy="5185757"/>
          </a:xfrm>
        </p:spPr>
        <p:txBody>
          <a:bodyPr>
            <a:normAutofit fontScale="92500" lnSpcReduction="20000"/>
          </a:bodyPr>
          <a:lstStyle/>
          <a:p>
            <a:r>
              <a:rPr lang="en-US" dirty="0"/>
              <a:t>Patients with high cumulative doses are at greatest risk (&gt;3000 grams)</a:t>
            </a:r>
          </a:p>
          <a:p>
            <a:r>
              <a:rPr lang="en-US" dirty="0"/>
              <a:t>Symptoms: </a:t>
            </a:r>
          </a:p>
          <a:p>
            <a:pPr lvl="1"/>
            <a:r>
              <a:rPr lang="en-US" dirty="0"/>
              <a:t>Blurry vision</a:t>
            </a:r>
          </a:p>
          <a:p>
            <a:pPr lvl="1"/>
            <a:r>
              <a:rPr lang="en-US" dirty="0"/>
              <a:t>Adjusting to light</a:t>
            </a:r>
          </a:p>
          <a:p>
            <a:pPr lvl="1"/>
            <a:r>
              <a:rPr lang="en-US" dirty="0"/>
              <a:t>Difficulty reading</a:t>
            </a:r>
          </a:p>
          <a:p>
            <a:r>
              <a:rPr lang="en-US" dirty="0"/>
              <a:t>Even after cessation, symptoms progressed during the 2-year follow-up</a:t>
            </a:r>
          </a:p>
          <a:p>
            <a:r>
              <a:rPr lang="en-US" dirty="0"/>
              <a:t>Early detection is critical to diminishing risk of permanent visual compromise</a:t>
            </a:r>
          </a:p>
          <a:p>
            <a:r>
              <a:rPr lang="en-US" dirty="0"/>
              <a:t>FAF, OCT, OCT-A are key to diagnostic detection and quantification.</a:t>
            </a:r>
          </a:p>
          <a:p>
            <a:pPr marL="0" marR="0" lvl="0" indent="0" algn="l" defTabSz="685800" rtl="0" eaLnBrk="1" fontAlgn="auto" latinLnBrk="0" hangingPunct="1">
              <a:lnSpc>
                <a:spcPct val="90000"/>
              </a:lnSpc>
              <a:spcBef>
                <a:spcPts val="0"/>
              </a:spcBef>
              <a:spcAft>
                <a:spcPts val="600"/>
              </a:spcAft>
              <a:buClr>
                <a:srgbClr val="FFFF00"/>
              </a:buClr>
              <a:buSzTx/>
              <a:buFont typeface="Calibri" panose="020F0502020204030204" pitchFamily="34" charset="0"/>
              <a:buNone/>
              <a:tabLst/>
              <a:defRPr/>
            </a:pPr>
            <a:r>
              <a:rPr kumimoji="0" lang="en-US" sz="3000" b="1" i="0" u="none" strike="noStrike" kern="1200" cap="none" spc="0" normalizeH="0" baseline="0" noProof="0" dirty="0">
                <a:ln>
                  <a:noFill/>
                </a:ln>
                <a:solidFill>
                  <a:prstClr val="white"/>
                </a:solidFill>
                <a:effectLst/>
                <a:uLnTx/>
                <a:uFillTx/>
                <a:latin typeface="Calibri"/>
                <a:ea typeface="+mn-ea"/>
                <a:cs typeface="+mn-cs"/>
              </a:rPr>
              <a:t>	</a:t>
            </a:r>
          </a:p>
          <a:p>
            <a:pPr marL="463550" marR="0" lvl="1" indent="0" algn="l" defTabSz="685800" rtl="0" eaLnBrk="1" fontAlgn="auto" latinLnBrk="0" hangingPunct="1">
              <a:lnSpc>
                <a:spcPct val="90000"/>
              </a:lnSpc>
              <a:spcBef>
                <a:spcPts val="0"/>
              </a:spcBef>
              <a:spcAft>
                <a:spcPts val="600"/>
              </a:spcAft>
              <a:buClr>
                <a:prstClr val="white"/>
              </a:buClr>
              <a:buSzPct val="100000"/>
              <a:buFont typeface="Calibri" panose="020F0502020204030204" pitchFamily="34" charset="0"/>
              <a:buNone/>
              <a:tabLst/>
              <a:defRPr/>
            </a:pPr>
            <a:r>
              <a:rPr kumimoji="0" lang="en-US" sz="2600" b="1" i="0" u="none" strike="noStrike" kern="1200" cap="none" spc="0" normalizeH="0" baseline="0" noProof="0" dirty="0">
                <a:ln>
                  <a:noFill/>
                </a:ln>
                <a:solidFill>
                  <a:srgbClr val="00FF00"/>
                </a:solidFill>
                <a:effectLst/>
                <a:uLnTx/>
                <a:uFillTx/>
                <a:latin typeface="Calibri"/>
                <a:ea typeface="+mn-ea"/>
                <a:cs typeface="+mn-cs"/>
              </a:rPr>
              <a:t>**</a:t>
            </a:r>
          </a:p>
        </p:txBody>
      </p:sp>
      <p:sp>
        <p:nvSpPr>
          <p:cNvPr id="4" name="TextBox 3">
            <a:extLst>
              <a:ext uri="{FF2B5EF4-FFF2-40B4-BE49-F238E27FC236}">
                <a16:creationId xmlns:a16="http://schemas.microsoft.com/office/drawing/2014/main" id="{C5B63AE5-71B9-15B5-83DE-72CC3A9F5977}"/>
              </a:ext>
            </a:extLst>
          </p:cNvPr>
          <p:cNvSpPr txBox="1"/>
          <p:nvPr/>
        </p:nvSpPr>
        <p:spPr>
          <a:xfrm>
            <a:off x="5636847" y="5781570"/>
            <a:ext cx="3250285"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B0F0"/>
                </a:solidFill>
                <a:effectLst/>
                <a:uLnTx/>
                <a:uFillTx/>
                <a:latin typeface="Arial" panose="020B0604020202020204" pitchFamily="34" charset="0"/>
                <a:ea typeface="+mn-ea"/>
                <a:cs typeface="+mn-cs"/>
              </a:rPr>
              <a:t>Am J </a:t>
            </a:r>
            <a:r>
              <a:rPr kumimoji="0" lang="en-US" sz="1600" b="1" i="1" u="none" strike="noStrike" kern="1200" cap="none" spc="0" normalizeH="0" baseline="0" noProof="0" dirty="0" err="1">
                <a:ln>
                  <a:noFill/>
                </a:ln>
                <a:solidFill>
                  <a:srgbClr val="00B0F0"/>
                </a:solidFill>
                <a:effectLst/>
                <a:uLnTx/>
                <a:uFillTx/>
                <a:latin typeface="Arial" panose="020B0604020202020204" pitchFamily="34" charset="0"/>
                <a:ea typeface="+mn-ea"/>
                <a:cs typeface="+mn-cs"/>
              </a:rPr>
              <a:t>Ophthalmol</a:t>
            </a:r>
            <a:r>
              <a:rPr kumimoji="0" lang="en-US" sz="1600" b="1" i="0" u="none" strike="noStrike" kern="1200" cap="none" spc="0" normalizeH="0" baseline="0" noProof="0" dirty="0">
                <a:ln>
                  <a:noFill/>
                </a:ln>
                <a:solidFill>
                  <a:srgbClr val="00B0F0"/>
                </a:solidFill>
                <a:effectLst/>
                <a:uLnTx/>
                <a:uFillTx/>
                <a:latin typeface="Arial" panose="020B0604020202020204" pitchFamily="34" charset="0"/>
                <a:ea typeface="+mn-ea"/>
                <a:cs typeface="+mn-cs"/>
              </a:rPr>
              <a:t>. Nov, 2023</a:t>
            </a:r>
          </a:p>
        </p:txBody>
      </p:sp>
    </p:spTree>
    <p:extLst>
      <p:ext uri="{BB962C8B-B14F-4D97-AF65-F5344CB8AC3E}">
        <p14:creationId xmlns:p14="http://schemas.microsoft.com/office/powerpoint/2010/main" val="2337305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1AB3B-927A-1F78-79BC-9FA2648BEF93}"/>
              </a:ext>
            </a:extLst>
          </p:cNvPr>
          <p:cNvSpPr>
            <a:spLocks noGrp="1"/>
          </p:cNvSpPr>
          <p:nvPr>
            <p:ph type="title"/>
          </p:nvPr>
        </p:nvSpPr>
        <p:spPr/>
        <p:txBody>
          <a:bodyPr/>
          <a:lstStyle/>
          <a:p>
            <a:endParaRPr lang="en-US"/>
          </a:p>
        </p:txBody>
      </p:sp>
      <p:pic>
        <p:nvPicPr>
          <p:cNvPr id="4" name="Content Placeholder 4">
            <a:extLst>
              <a:ext uri="{FF2B5EF4-FFF2-40B4-BE49-F238E27FC236}">
                <a16:creationId xmlns:a16="http://schemas.microsoft.com/office/drawing/2014/main" id="{C09C6892-066F-07BE-D412-9E8D2F77D73D}"/>
              </a:ext>
            </a:extLst>
          </p:cNvPr>
          <p:cNvPicPr>
            <a:picLocks noChangeAspect="1"/>
          </p:cNvPicPr>
          <p:nvPr/>
        </p:nvPicPr>
        <p:blipFill>
          <a:blip r:embed="rId2"/>
          <a:stretch>
            <a:fillRect/>
          </a:stretch>
        </p:blipFill>
        <p:spPr>
          <a:xfrm>
            <a:off x="2644687" y="0"/>
            <a:ext cx="3579494" cy="6841818"/>
          </a:xfrm>
          <a:prstGeom prst="rect">
            <a:avLst/>
          </a:prstGeom>
        </p:spPr>
      </p:pic>
      <p:pic>
        <p:nvPicPr>
          <p:cNvPr id="3" name="Picture 2">
            <a:extLst>
              <a:ext uri="{FF2B5EF4-FFF2-40B4-BE49-F238E27FC236}">
                <a16:creationId xmlns:a16="http://schemas.microsoft.com/office/drawing/2014/main" id="{E99775BB-2BB8-4BAA-E2E1-E18DC13B56B0}"/>
              </a:ext>
            </a:extLst>
          </p:cNvPr>
          <p:cNvPicPr>
            <a:picLocks noChangeAspect="1"/>
          </p:cNvPicPr>
          <p:nvPr/>
        </p:nvPicPr>
        <p:blipFill>
          <a:blip r:embed="rId3"/>
          <a:stretch>
            <a:fillRect/>
          </a:stretch>
        </p:blipFill>
        <p:spPr>
          <a:xfrm>
            <a:off x="764861" y="4488111"/>
            <a:ext cx="7614278" cy="2025940"/>
          </a:xfrm>
          <a:prstGeom prst="rect">
            <a:avLst/>
          </a:prstGeom>
          <a:ln>
            <a:noFill/>
          </a:ln>
          <a:effectLst>
            <a:innerShdw blurRad="114300">
              <a:prstClr val="black"/>
            </a:innerShdw>
            <a:softEdge rad="112500"/>
          </a:effectLst>
        </p:spPr>
      </p:pic>
    </p:spTree>
    <p:extLst>
      <p:ext uri="{BB962C8B-B14F-4D97-AF65-F5344CB8AC3E}">
        <p14:creationId xmlns:p14="http://schemas.microsoft.com/office/powerpoint/2010/main" val="907053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82CAE-C81D-381F-977B-E587FE24E819}"/>
              </a:ext>
            </a:extLst>
          </p:cNvPr>
          <p:cNvSpPr>
            <a:spLocks noGrp="1"/>
          </p:cNvSpPr>
          <p:nvPr>
            <p:ph type="title"/>
          </p:nvPr>
        </p:nvSpPr>
        <p:spPr/>
        <p:txBody>
          <a:bodyPr/>
          <a:lstStyle/>
          <a:p>
            <a:r>
              <a:rPr lang="en-US" dirty="0"/>
              <a:t>Thoughts on Geographic Atrophy</a:t>
            </a:r>
          </a:p>
        </p:txBody>
      </p:sp>
      <p:sp>
        <p:nvSpPr>
          <p:cNvPr id="3" name="Content Placeholder 2">
            <a:extLst>
              <a:ext uri="{FF2B5EF4-FFF2-40B4-BE49-F238E27FC236}">
                <a16:creationId xmlns:a16="http://schemas.microsoft.com/office/drawing/2014/main" id="{BC45D1D6-53EA-B95C-9591-199AB8F2389C}"/>
              </a:ext>
            </a:extLst>
          </p:cNvPr>
          <p:cNvSpPr>
            <a:spLocks noGrp="1"/>
          </p:cNvSpPr>
          <p:nvPr>
            <p:ph idx="1"/>
          </p:nvPr>
        </p:nvSpPr>
        <p:spPr/>
        <p:txBody>
          <a:bodyPr>
            <a:normAutofit lnSpcReduction="10000"/>
          </a:bodyPr>
          <a:lstStyle/>
          <a:p>
            <a:r>
              <a:rPr lang="en-US" dirty="0"/>
              <a:t>AMD is on a continuum – prevention is key</a:t>
            </a:r>
          </a:p>
          <a:p>
            <a:r>
              <a:rPr lang="en-US" dirty="0"/>
              <a:t>Don’t smoke, eat healthy (esp. fish), take AREDS 2</a:t>
            </a:r>
          </a:p>
          <a:p>
            <a:r>
              <a:rPr lang="en-US" dirty="0"/>
              <a:t>Multiple pathways to GA: Complement (a part of our innate immune response), oxidative stress, and/or mitochondrial dysfunction.</a:t>
            </a:r>
          </a:p>
          <a:p>
            <a:r>
              <a:rPr lang="en-US" dirty="0"/>
              <a:t>Two new intravitreal drugs are compliment inhibitors: </a:t>
            </a:r>
            <a:r>
              <a:rPr lang="en-US" dirty="0" err="1"/>
              <a:t>Pegcetacoplan</a:t>
            </a:r>
            <a:r>
              <a:rPr lang="en-US" dirty="0"/>
              <a:t> (</a:t>
            </a:r>
            <a:r>
              <a:rPr lang="en-US" dirty="0" err="1"/>
              <a:t>Syfovre</a:t>
            </a:r>
            <a:r>
              <a:rPr lang="en-US" dirty="0"/>
              <a:t>®) and </a:t>
            </a:r>
            <a:r>
              <a:rPr lang="en-US" i="0" dirty="0" err="1">
                <a:effectLst/>
              </a:rPr>
              <a:t>avacincaptad</a:t>
            </a:r>
            <a:r>
              <a:rPr lang="en-US" i="0" dirty="0">
                <a:effectLst/>
              </a:rPr>
              <a:t> (</a:t>
            </a:r>
            <a:r>
              <a:rPr lang="en-US" i="0" dirty="0" err="1">
                <a:effectLst/>
              </a:rPr>
              <a:t>Izervay</a:t>
            </a:r>
            <a:r>
              <a:rPr lang="en-US" i="0" dirty="0">
                <a:effectLst/>
              </a:rPr>
              <a:t>™) require monthly (or QOM) injections. They slow lesion growth about 20%, and take 18-24 months to show results.</a:t>
            </a:r>
          </a:p>
          <a:p>
            <a:r>
              <a:rPr lang="en-US" dirty="0"/>
              <a:t>OCT is the best diagnostic instrument</a:t>
            </a:r>
          </a:p>
          <a:p>
            <a:r>
              <a:rPr lang="en-US" dirty="0"/>
              <a:t>Because lesions are often extramacular, VA is not sensitive at diagnosing geographic atrophy.</a:t>
            </a:r>
          </a:p>
        </p:txBody>
      </p:sp>
      <p:sp>
        <p:nvSpPr>
          <p:cNvPr id="4" name="TextBox 3">
            <a:extLst>
              <a:ext uri="{FF2B5EF4-FFF2-40B4-BE49-F238E27FC236}">
                <a16:creationId xmlns:a16="http://schemas.microsoft.com/office/drawing/2014/main" id="{874B02AA-5B6D-231E-4809-24DEDDEE7DF9}"/>
              </a:ext>
            </a:extLst>
          </p:cNvPr>
          <p:cNvSpPr txBox="1"/>
          <p:nvPr/>
        </p:nvSpPr>
        <p:spPr>
          <a:xfrm>
            <a:off x="5997369" y="6328944"/>
            <a:ext cx="2611225"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err="1">
                <a:ln>
                  <a:noFill/>
                </a:ln>
                <a:solidFill>
                  <a:srgbClr val="A6CCF6"/>
                </a:solidFill>
                <a:effectLst/>
                <a:uLnTx/>
                <a:uFillTx/>
                <a:latin typeface="Arial" panose="020B0604020202020204" pitchFamily="34" charset="0"/>
                <a:ea typeface="+mn-ea"/>
                <a:cs typeface="+mn-cs"/>
              </a:rPr>
              <a:t>EyeNet</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 February, 2023</a:t>
            </a:r>
          </a:p>
        </p:txBody>
      </p:sp>
    </p:spTree>
    <p:extLst>
      <p:ext uri="{BB962C8B-B14F-4D97-AF65-F5344CB8AC3E}">
        <p14:creationId xmlns:p14="http://schemas.microsoft.com/office/powerpoint/2010/main" val="1829358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92B7A-DA76-CB81-21A8-647192A2CD2E}"/>
              </a:ext>
            </a:extLst>
          </p:cNvPr>
          <p:cNvSpPr>
            <a:spLocks noGrp="1"/>
          </p:cNvSpPr>
          <p:nvPr>
            <p:ph type="title"/>
          </p:nvPr>
        </p:nvSpPr>
        <p:spPr>
          <a:xfrm>
            <a:off x="190500" y="291170"/>
            <a:ext cx="8763000" cy="752034"/>
          </a:xfrm>
        </p:spPr>
        <p:txBody>
          <a:bodyPr>
            <a:normAutofit fontScale="90000"/>
          </a:bodyPr>
          <a:lstStyle/>
          <a:p>
            <a:r>
              <a:rPr lang="en-US" dirty="0"/>
              <a:t>Limited Data on Complement Inhibitors (C3 + C5)</a:t>
            </a:r>
          </a:p>
        </p:txBody>
      </p:sp>
      <p:sp>
        <p:nvSpPr>
          <p:cNvPr id="3" name="Content Placeholder 2">
            <a:extLst>
              <a:ext uri="{FF2B5EF4-FFF2-40B4-BE49-F238E27FC236}">
                <a16:creationId xmlns:a16="http://schemas.microsoft.com/office/drawing/2014/main" id="{86A68562-2B3F-A681-67AF-F4326CC2ACCE}"/>
              </a:ext>
            </a:extLst>
          </p:cNvPr>
          <p:cNvSpPr>
            <a:spLocks noGrp="1"/>
          </p:cNvSpPr>
          <p:nvPr>
            <p:ph idx="1"/>
          </p:nvPr>
        </p:nvSpPr>
        <p:spPr>
          <a:xfrm>
            <a:off x="190500" y="1434516"/>
            <a:ext cx="8763000" cy="5232983"/>
          </a:xfrm>
        </p:spPr>
        <p:txBody>
          <a:bodyPr/>
          <a:lstStyle/>
          <a:p>
            <a:r>
              <a:rPr lang="en-US" dirty="0"/>
              <a:t>Prevalence of GA is about 0.7%</a:t>
            </a:r>
          </a:p>
          <a:p>
            <a:r>
              <a:rPr lang="en-US" dirty="0"/>
              <a:t>At 12 months and 24 months; both inhibitors were equal in their histopathologic effects.</a:t>
            </a:r>
          </a:p>
          <a:p>
            <a:r>
              <a:rPr lang="en-US" dirty="0"/>
              <a:t>Effects were the same at QM or EOM Tx intervals</a:t>
            </a:r>
          </a:p>
          <a:p>
            <a:r>
              <a:rPr lang="en-US" dirty="0"/>
              <a:t>These inhibitors did cause an increase in </a:t>
            </a:r>
            <a:r>
              <a:rPr lang="en-US" dirty="0" err="1"/>
              <a:t>neoAMD</a:t>
            </a:r>
            <a:endParaRPr lang="en-US" dirty="0"/>
          </a:p>
          <a:p>
            <a:r>
              <a:rPr lang="en-US" dirty="0"/>
              <a:t>Most lesions are extrafoveal, therefore VA is unaffected</a:t>
            </a:r>
          </a:p>
          <a:p>
            <a:r>
              <a:rPr lang="en-US" dirty="0"/>
              <a:t>Microperimetry and “patient-reported” outcomes are key!</a:t>
            </a:r>
          </a:p>
          <a:p>
            <a:r>
              <a:rPr lang="en-US" dirty="0"/>
              <a:t>Tx for GA is rapidly evolving, thus all data to date require a “living systematic review”.</a:t>
            </a:r>
          </a:p>
        </p:txBody>
      </p:sp>
      <p:sp>
        <p:nvSpPr>
          <p:cNvPr id="4" name="TextBox 3">
            <a:extLst>
              <a:ext uri="{FF2B5EF4-FFF2-40B4-BE49-F238E27FC236}">
                <a16:creationId xmlns:a16="http://schemas.microsoft.com/office/drawing/2014/main" id="{8094316D-8F8F-2F38-70F4-B648CC558315}"/>
              </a:ext>
            </a:extLst>
          </p:cNvPr>
          <p:cNvSpPr txBox="1"/>
          <p:nvPr/>
        </p:nvSpPr>
        <p:spPr>
          <a:xfrm>
            <a:off x="4926785" y="6397553"/>
            <a:ext cx="4118994"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Survey of Ophthalmology May/June 2024</a:t>
            </a:r>
          </a:p>
        </p:txBody>
      </p:sp>
    </p:spTree>
    <p:extLst>
      <p:ext uri="{BB962C8B-B14F-4D97-AF65-F5344CB8AC3E}">
        <p14:creationId xmlns:p14="http://schemas.microsoft.com/office/powerpoint/2010/main" val="3594168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6BE70-E5E1-11DD-BF5A-A22858FD0ACF}"/>
              </a:ext>
            </a:extLst>
          </p:cNvPr>
          <p:cNvSpPr>
            <a:spLocks noGrp="1"/>
          </p:cNvSpPr>
          <p:nvPr>
            <p:ph type="title"/>
          </p:nvPr>
        </p:nvSpPr>
        <p:spPr/>
        <p:txBody>
          <a:bodyPr/>
          <a:lstStyle/>
          <a:p>
            <a:r>
              <a:rPr lang="en-US" dirty="0"/>
              <a:t>Critical Pearls Regarding Tx of GA</a:t>
            </a:r>
          </a:p>
        </p:txBody>
      </p:sp>
      <p:sp>
        <p:nvSpPr>
          <p:cNvPr id="3" name="Content Placeholder 2">
            <a:extLst>
              <a:ext uri="{FF2B5EF4-FFF2-40B4-BE49-F238E27FC236}">
                <a16:creationId xmlns:a16="http://schemas.microsoft.com/office/drawing/2014/main" id="{31AE9A67-2655-9D92-5EBF-9B07BE44A705}"/>
              </a:ext>
            </a:extLst>
          </p:cNvPr>
          <p:cNvSpPr>
            <a:spLocks noGrp="1"/>
          </p:cNvSpPr>
          <p:nvPr>
            <p:ph idx="1"/>
          </p:nvPr>
        </p:nvSpPr>
        <p:spPr/>
        <p:txBody>
          <a:bodyPr>
            <a:normAutofit lnSpcReduction="10000"/>
          </a:bodyPr>
          <a:lstStyle/>
          <a:p>
            <a:r>
              <a:rPr lang="en-US" dirty="0"/>
              <a:t>These compliment inhibitors ONLY slow the rate of progression (by about 20%)</a:t>
            </a:r>
          </a:p>
          <a:p>
            <a:r>
              <a:rPr lang="en-US" dirty="0"/>
              <a:t>Their effectiveness enhances over the course of several months of treatments</a:t>
            </a:r>
          </a:p>
          <a:p>
            <a:r>
              <a:rPr lang="en-US" dirty="0"/>
              <a:t>Getting patients to consent to “preventive” therapy when their vision is still good is a major management challenge as compared to Anti-VEGF injections when vision is already compromised.</a:t>
            </a:r>
          </a:p>
          <a:p>
            <a:r>
              <a:rPr lang="en-US" dirty="0"/>
              <a:t>Many GA lesions are PARA-foveal; We want to slow the expansion of the lesion to try to prevent foveal incursion.</a:t>
            </a:r>
          </a:p>
          <a:p>
            <a:r>
              <a:rPr lang="en-US" dirty="0"/>
              <a:t>In like manner, we use AREDS 2 to try to slow (by about 25%) the process of dry ARMD.</a:t>
            </a:r>
          </a:p>
        </p:txBody>
      </p:sp>
    </p:spTree>
    <p:extLst>
      <p:ext uri="{BB962C8B-B14F-4D97-AF65-F5344CB8AC3E}">
        <p14:creationId xmlns:p14="http://schemas.microsoft.com/office/powerpoint/2010/main" val="1805904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EA25E-A424-409F-4FA6-443989F45C1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89B8BE2-928E-6B2E-706A-B0EC1EF01B5F}"/>
              </a:ext>
            </a:extLst>
          </p:cNvPr>
          <p:cNvPicPr>
            <a:picLocks noGrp="1" noChangeAspect="1"/>
          </p:cNvPicPr>
          <p:nvPr>
            <p:ph idx="1"/>
          </p:nvPr>
        </p:nvPicPr>
        <p:blipFill>
          <a:blip r:embed="rId2"/>
          <a:stretch>
            <a:fillRect/>
          </a:stretch>
        </p:blipFill>
        <p:spPr>
          <a:xfrm>
            <a:off x="8861" y="3784"/>
            <a:ext cx="4070471" cy="5556250"/>
          </a:xfrm>
        </p:spPr>
      </p:pic>
      <p:pic>
        <p:nvPicPr>
          <p:cNvPr id="3" name="Picture 2">
            <a:extLst>
              <a:ext uri="{FF2B5EF4-FFF2-40B4-BE49-F238E27FC236}">
                <a16:creationId xmlns:a16="http://schemas.microsoft.com/office/drawing/2014/main" id="{B54B88E3-A068-0532-0911-BA47ACBA37CB}"/>
              </a:ext>
            </a:extLst>
          </p:cNvPr>
          <p:cNvPicPr>
            <a:picLocks noChangeAspect="1"/>
          </p:cNvPicPr>
          <p:nvPr/>
        </p:nvPicPr>
        <p:blipFill>
          <a:blip r:embed="rId3"/>
          <a:stretch>
            <a:fillRect/>
          </a:stretch>
        </p:blipFill>
        <p:spPr>
          <a:xfrm>
            <a:off x="1259511" y="4876814"/>
            <a:ext cx="2753454" cy="1902326"/>
          </a:xfrm>
          <a:prstGeom prst="rect">
            <a:avLst/>
          </a:prstGeom>
        </p:spPr>
      </p:pic>
      <p:pic>
        <p:nvPicPr>
          <p:cNvPr id="4" name="Picture 3">
            <a:extLst>
              <a:ext uri="{FF2B5EF4-FFF2-40B4-BE49-F238E27FC236}">
                <a16:creationId xmlns:a16="http://schemas.microsoft.com/office/drawing/2014/main" id="{8AE9AF14-57C0-3492-F595-B7FFB2928184}"/>
              </a:ext>
            </a:extLst>
          </p:cNvPr>
          <p:cNvPicPr>
            <a:picLocks noChangeAspect="1"/>
          </p:cNvPicPr>
          <p:nvPr/>
        </p:nvPicPr>
        <p:blipFill>
          <a:blip r:embed="rId4"/>
          <a:stretch>
            <a:fillRect/>
          </a:stretch>
        </p:blipFill>
        <p:spPr>
          <a:xfrm>
            <a:off x="4207650" y="0"/>
            <a:ext cx="2938527" cy="5560034"/>
          </a:xfrm>
          <a:prstGeom prst="rect">
            <a:avLst/>
          </a:prstGeom>
        </p:spPr>
      </p:pic>
      <p:pic>
        <p:nvPicPr>
          <p:cNvPr id="6" name="Picture 5">
            <a:extLst>
              <a:ext uri="{FF2B5EF4-FFF2-40B4-BE49-F238E27FC236}">
                <a16:creationId xmlns:a16="http://schemas.microsoft.com/office/drawing/2014/main" id="{9FBB6EA4-C11A-1087-2DB5-8232A11F3976}"/>
              </a:ext>
            </a:extLst>
          </p:cNvPr>
          <p:cNvPicPr>
            <a:picLocks noChangeAspect="1"/>
          </p:cNvPicPr>
          <p:nvPr/>
        </p:nvPicPr>
        <p:blipFill>
          <a:blip r:embed="rId5"/>
          <a:stretch>
            <a:fillRect/>
          </a:stretch>
        </p:blipFill>
        <p:spPr>
          <a:xfrm>
            <a:off x="6188283" y="5116730"/>
            <a:ext cx="2846876" cy="1662410"/>
          </a:xfrm>
          <a:prstGeom prst="rect">
            <a:avLst/>
          </a:prstGeom>
        </p:spPr>
      </p:pic>
    </p:spTree>
    <p:extLst>
      <p:ext uri="{BB962C8B-B14F-4D97-AF65-F5344CB8AC3E}">
        <p14:creationId xmlns:p14="http://schemas.microsoft.com/office/powerpoint/2010/main" val="774944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EC3F1-79A0-F880-61D0-7446F6FAB5A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7A00772-3443-D8C8-C2B9-7FFC4F8415F5}"/>
              </a:ext>
            </a:extLst>
          </p:cNvPr>
          <p:cNvPicPr>
            <a:picLocks noGrp="1" noChangeAspect="1"/>
          </p:cNvPicPr>
          <p:nvPr>
            <p:ph idx="1"/>
          </p:nvPr>
        </p:nvPicPr>
        <p:blipFill>
          <a:blip r:embed="rId2"/>
          <a:stretch>
            <a:fillRect/>
          </a:stretch>
        </p:blipFill>
        <p:spPr>
          <a:xfrm>
            <a:off x="0" y="0"/>
            <a:ext cx="9181845" cy="4176148"/>
          </a:xfrm>
        </p:spPr>
      </p:pic>
    </p:spTree>
    <p:extLst>
      <p:ext uri="{BB962C8B-B14F-4D97-AF65-F5344CB8AC3E}">
        <p14:creationId xmlns:p14="http://schemas.microsoft.com/office/powerpoint/2010/main" val="745261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8B1AF-F417-1E58-68D6-7784D34D17B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3853754-6E66-A4B4-3C00-8FE941B90C6B}"/>
              </a:ext>
            </a:extLst>
          </p:cNvPr>
          <p:cNvPicPr>
            <a:picLocks noGrp="1" noChangeAspect="1"/>
          </p:cNvPicPr>
          <p:nvPr>
            <p:ph idx="1"/>
          </p:nvPr>
        </p:nvPicPr>
        <p:blipFill>
          <a:blip r:embed="rId2"/>
          <a:stretch>
            <a:fillRect/>
          </a:stretch>
        </p:blipFill>
        <p:spPr>
          <a:xfrm>
            <a:off x="0" y="0"/>
            <a:ext cx="3855738" cy="5556250"/>
          </a:xfrm>
        </p:spPr>
      </p:pic>
      <p:pic>
        <p:nvPicPr>
          <p:cNvPr id="7" name="Picture 6">
            <a:extLst>
              <a:ext uri="{FF2B5EF4-FFF2-40B4-BE49-F238E27FC236}">
                <a16:creationId xmlns:a16="http://schemas.microsoft.com/office/drawing/2014/main" id="{78C147F3-C705-493A-3D7B-0C19ED560B1E}"/>
              </a:ext>
            </a:extLst>
          </p:cNvPr>
          <p:cNvPicPr>
            <a:picLocks noChangeAspect="1"/>
          </p:cNvPicPr>
          <p:nvPr/>
        </p:nvPicPr>
        <p:blipFill>
          <a:blip r:embed="rId3"/>
          <a:stretch>
            <a:fillRect/>
          </a:stretch>
        </p:blipFill>
        <p:spPr>
          <a:xfrm>
            <a:off x="3964738" y="0"/>
            <a:ext cx="5179262" cy="3147526"/>
          </a:xfrm>
          <a:prstGeom prst="rect">
            <a:avLst/>
          </a:prstGeom>
        </p:spPr>
      </p:pic>
      <p:pic>
        <p:nvPicPr>
          <p:cNvPr id="3" name="Picture 2">
            <a:extLst>
              <a:ext uri="{FF2B5EF4-FFF2-40B4-BE49-F238E27FC236}">
                <a16:creationId xmlns:a16="http://schemas.microsoft.com/office/drawing/2014/main" id="{342E5BC3-6CFE-FD80-1EA3-C54A9F4DB15F}"/>
              </a:ext>
            </a:extLst>
          </p:cNvPr>
          <p:cNvPicPr>
            <a:picLocks noChangeAspect="1"/>
          </p:cNvPicPr>
          <p:nvPr/>
        </p:nvPicPr>
        <p:blipFill rotWithShape="1">
          <a:blip r:embed="rId4"/>
          <a:srcRect t="71884" b="8066"/>
          <a:stretch/>
        </p:blipFill>
        <p:spPr>
          <a:xfrm>
            <a:off x="270699" y="3909271"/>
            <a:ext cx="8602602" cy="1047064"/>
          </a:xfrm>
          <a:prstGeom prst="rect">
            <a:avLst/>
          </a:prstGeom>
          <a:effectLst>
            <a:innerShdw blurRad="114300">
              <a:prstClr val="black"/>
            </a:innerShdw>
          </a:effectLst>
        </p:spPr>
      </p:pic>
    </p:spTree>
    <p:extLst>
      <p:ext uri="{BB962C8B-B14F-4D97-AF65-F5344CB8AC3E}">
        <p14:creationId xmlns:p14="http://schemas.microsoft.com/office/powerpoint/2010/main" val="1333676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2035A-586A-EEEA-4AD5-87FD6E1A960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87F2A6C-ADDB-77C1-307F-CAD6827B955C}"/>
              </a:ext>
            </a:extLst>
          </p:cNvPr>
          <p:cNvPicPr>
            <a:picLocks noGrp="1" noChangeAspect="1"/>
          </p:cNvPicPr>
          <p:nvPr>
            <p:ph idx="1"/>
          </p:nvPr>
        </p:nvPicPr>
        <p:blipFill>
          <a:blip r:embed="rId2"/>
          <a:stretch>
            <a:fillRect/>
          </a:stretch>
        </p:blipFill>
        <p:spPr>
          <a:xfrm>
            <a:off x="116686" y="77599"/>
            <a:ext cx="3969660" cy="5556250"/>
          </a:xfrm>
        </p:spPr>
      </p:pic>
      <p:pic>
        <p:nvPicPr>
          <p:cNvPr id="7" name="Picture 6">
            <a:extLst>
              <a:ext uri="{FF2B5EF4-FFF2-40B4-BE49-F238E27FC236}">
                <a16:creationId xmlns:a16="http://schemas.microsoft.com/office/drawing/2014/main" id="{86B7FFBE-DB35-40A1-A0CE-3B8D5AC789DE}"/>
              </a:ext>
            </a:extLst>
          </p:cNvPr>
          <p:cNvPicPr>
            <a:picLocks noChangeAspect="1"/>
          </p:cNvPicPr>
          <p:nvPr/>
        </p:nvPicPr>
        <p:blipFill>
          <a:blip r:embed="rId3"/>
          <a:stretch>
            <a:fillRect/>
          </a:stretch>
        </p:blipFill>
        <p:spPr>
          <a:xfrm>
            <a:off x="4160161" y="77599"/>
            <a:ext cx="4840372" cy="3178178"/>
          </a:xfrm>
          <a:prstGeom prst="rect">
            <a:avLst/>
          </a:prstGeom>
        </p:spPr>
      </p:pic>
      <p:pic>
        <p:nvPicPr>
          <p:cNvPr id="3" name="Picture 2">
            <a:extLst>
              <a:ext uri="{FF2B5EF4-FFF2-40B4-BE49-F238E27FC236}">
                <a16:creationId xmlns:a16="http://schemas.microsoft.com/office/drawing/2014/main" id="{F0B621E3-0F59-60AE-371E-43F682F6C2DB}"/>
              </a:ext>
            </a:extLst>
          </p:cNvPr>
          <p:cNvPicPr>
            <a:picLocks noChangeAspect="1"/>
          </p:cNvPicPr>
          <p:nvPr/>
        </p:nvPicPr>
        <p:blipFill rotWithShape="1">
          <a:blip r:embed="rId4"/>
          <a:srcRect t="82164"/>
          <a:stretch/>
        </p:blipFill>
        <p:spPr>
          <a:xfrm>
            <a:off x="146564" y="4215950"/>
            <a:ext cx="8850872" cy="1035864"/>
          </a:xfrm>
          <a:prstGeom prst="rect">
            <a:avLst/>
          </a:prstGeom>
          <a:effectLst>
            <a:innerShdw blurRad="114300">
              <a:prstClr val="black"/>
            </a:innerShdw>
          </a:effectLst>
        </p:spPr>
      </p:pic>
    </p:spTree>
    <p:extLst>
      <p:ext uri="{BB962C8B-B14F-4D97-AF65-F5344CB8AC3E}">
        <p14:creationId xmlns:p14="http://schemas.microsoft.com/office/powerpoint/2010/main" val="234422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0C293-0E84-0D20-5735-7997DECF9EF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58AE53-E5A9-B3EA-CB1C-9EC89EB75BF3}"/>
              </a:ext>
            </a:extLst>
          </p:cNvPr>
          <p:cNvPicPr>
            <a:picLocks noGrp="1" noChangeAspect="1"/>
          </p:cNvPicPr>
          <p:nvPr>
            <p:ph idx="1"/>
          </p:nvPr>
        </p:nvPicPr>
        <p:blipFill>
          <a:blip r:embed="rId2"/>
          <a:stretch>
            <a:fillRect/>
          </a:stretch>
        </p:blipFill>
        <p:spPr>
          <a:xfrm>
            <a:off x="67329" y="0"/>
            <a:ext cx="4206006" cy="5556250"/>
          </a:xfrm>
        </p:spPr>
      </p:pic>
      <p:pic>
        <p:nvPicPr>
          <p:cNvPr id="7" name="Picture 6">
            <a:extLst>
              <a:ext uri="{FF2B5EF4-FFF2-40B4-BE49-F238E27FC236}">
                <a16:creationId xmlns:a16="http://schemas.microsoft.com/office/drawing/2014/main" id="{B20E4233-56B5-192A-96DD-ABB2229886B5}"/>
              </a:ext>
            </a:extLst>
          </p:cNvPr>
          <p:cNvPicPr>
            <a:picLocks noChangeAspect="1"/>
          </p:cNvPicPr>
          <p:nvPr/>
        </p:nvPicPr>
        <p:blipFill>
          <a:blip r:embed="rId3"/>
          <a:stretch>
            <a:fillRect/>
          </a:stretch>
        </p:blipFill>
        <p:spPr>
          <a:xfrm>
            <a:off x="4396507" y="0"/>
            <a:ext cx="4607336" cy="6858000"/>
          </a:xfrm>
          <a:prstGeom prst="rect">
            <a:avLst/>
          </a:prstGeom>
        </p:spPr>
      </p:pic>
    </p:spTree>
    <p:extLst>
      <p:ext uri="{BB962C8B-B14F-4D97-AF65-F5344CB8AC3E}">
        <p14:creationId xmlns:p14="http://schemas.microsoft.com/office/powerpoint/2010/main" val="3252748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a:extLst>
              <a:ext uri="{FF2B5EF4-FFF2-40B4-BE49-F238E27FC236}">
                <a16:creationId xmlns:a16="http://schemas.microsoft.com/office/drawing/2014/main" id="{380445A1-1C0D-419E-9820-C454D4D84299}"/>
              </a:ext>
            </a:extLst>
          </p:cNvPr>
          <p:cNvSpPr>
            <a:spLocks noGrp="1" noChangeArrowheads="1"/>
          </p:cNvSpPr>
          <p:nvPr>
            <p:ph type="title"/>
          </p:nvPr>
        </p:nvSpPr>
        <p:spPr/>
        <p:txBody>
          <a:bodyPr/>
          <a:lstStyle/>
          <a:p>
            <a:r>
              <a:rPr lang="en-US" altLang="en-US" dirty="0"/>
              <a:t>Regarding Pupillary Abnormalities</a:t>
            </a:r>
          </a:p>
        </p:txBody>
      </p:sp>
      <p:sp>
        <p:nvSpPr>
          <p:cNvPr id="27651" name="Rectangle 3">
            <a:extLst>
              <a:ext uri="{FF2B5EF4-FFF2-40B4-BE49-F238E27FC236}">
                <a16:creationId xmlns:a16="http://schemas.microsoft.com/office/drawing/2014/main" id="{21381087-9F71-44F9-996E-3B3C3A864EB5}"/>
              </a:ext>
            </a:extLst>
          </p:cNvPr>
          <p:cNvSpPr>
            <a:spLocks noGrp="1" noChangeArrowheads="1"/>
          </p:cNvSpPr>
          <p:nvPr>
            <p:ph type="body" sz="quarter" idx="10"/>
          </p:nvPr>
        </p:nvSpPr>
        <p:spPr>
          <a:xfrm>
            <a:off x="190500" y="1123950"/>
            <a:ext cx="8763000" cy="5581650"/>
          </a:xfrm>
        </p:spPr>
        <p:txBody>
          <a:bodyPr>
            <a:normAutofit/>
          </a:bodyPr>
          <a:lstStyle/>
          <a:p>
            <a:pPr marL="457200" indent="-457200">
              <a:buFont typeface="Arial" panose="020B0604020202020204" pitchFamily="34" charset="0"/>
              <a:buChar char="•"/>
            </a:pPr>
            <a:r>
              <a:rPr lang="en-US" dirty="0"/>
              <a:t>If there is:	</a:t>
            </a:r>
          </a:p>
          <a:p>
            <a:pPr>
              <a:tabLst>
                <a:tab pos="685800" algn="l"/>
                <a:tab pos="1036638" algn="l"/>
              </a:tabLst>
            </a:pPr>
            <a:r>
              <a:rPr lang="en-US" dirty="0"/>
              <a:t>	- 	No ptosis                                                    	</a:t>
            </a:r>
          </a:p>
          <a:p>
            <a:pPr>
              <a:tabLst>
                <a:tab pos="685800" algn="l"/>
                <a:tab pos="1036638" algn="l"/>
              </a:tabLst>
            </a:pPr>
            <a:r>
              <a:rPr lang="en-US" dirty="0"/>
              <a:t>	-	No EOM dysfunction						</a:t>
            </a:r>
          </a:p>
          <a:p>
            <a:endParaRPr lang="en-US" dirty="0"/>
          </a:p>
          <a:p>
            <a:r>
              <a:rPr lang="en-US" dirty="0"/>
              <a:t>Then it’s nothing “bad” and  a scan is not indicated</a:t>
            </a:r>
          </a:p>
          <a:p>
            <a:endParaRPr lang="en-US" dirty="0"/>
          </a:p>
          <a:p>
            <a:r>
              <a:rPr lang="en-US" i="1" dirty="0">
                <a:solidFill>
                  <a:srgbClr val="FFFF00"/>
                </a:solidFill>
                <a:effectLst>
                  <a:outerShdw blurRad="38100" dist="38100" dir="2700000" algn="tl">
                    <a:srgbClr val="000000">
                      <a:alpha val="43137"/>
                    </a:srgbClr>
                  </a:outerShdw>
                </a:effectLst>
              </a:rPr>
              <a:t>Consider:  </a:t>
            </a:r>
          </a:p>
          <a:p>
            <a:r>
              <a:rPr lang="en-US" dirty="0"/>
              <a:t>Adies, pharmacologic causation, or “discovered” physiologic anisocoria as probabilities</a:t>
            </a:r>
          </a:p>
        </p:txBody>
      </p:sp>
    </p:spTree>
    <p:extLst>
      <p:ext uri="{BB962C8B-B14F-4D97-AF65-F5344CB8AC3E}">
        <p14:creationId xmlns:p14="http://schemas.microsoft.com/office/powerpoint/2010/main" val="351799334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B9BC145-5B15-70CE-DA0C-DF409577C79E}"/>
              </a:ext>
            </a:extLst>
          </p:cNvPr>
          <p:cNvPicPr>
            <a:picLocks noGrp="1" noChangeAspect="1"/>
          </p:cNvPicPr>
          <p:nvPr>
            <p:ph idx="1"/>
          </p:nvPr>
        </p:nvPicPr>
        <p:blipFill>
          <a:blip r:embed="rId2"/>
          <a:stretch>
            <a:fillRect/>
          </a:stretch>
        </p:blipFill>
        <p:spPr>
          <a:xfrm>
            <a:off x="3515969" y="1641462"/>
            <a:ext cx="2112060" cy="5216538"/>
          </a:xfrm>
        </p:spPr>
      </p:pic>
      <p:pic>
        <p:nvPicPr>
          <p:cNvPr id="7" name="Picture 6">
            <a:extLst>
              <a:ext uri="{FF2B5EF4-FFF2-40B4-BE49-F238E27FC236}">
                <a16:creationId xmlns:a16="http://schemas.microsoft.com/office/drawing/2014/main" id="{C19E11A5-5F6C-FD09-5EAB-31C8C05858AC}"/>
              </a:ext>
            </a:extLst>
          </p:cNvPr>
          <p:cNvPicPr>
            <a:picLocks noChangeAspect="1"/>
          </p:cNvPicPr>
          <p:nvPr/>
        </p:nvPicPr>
        <p:blipFill>
          <a:blip r:embed="rId3"/>
          <a:stretch>
            <a:fillRect/>
          </a:stretch>
        </p:blipFill>
        <p:spPr>
          <a:xfrm>
            <a:off x="1399732" y="66022"/>
            <a:ext cx="6344535" cy="1514686"/>
          </a:xfrm>
          <a:prstGeom prst="rect">
            <a:avLst/>
          </a:prstGeom>
        </p:spPr>
      </p:pic>
    </p:spTree>
    <p:extLst>
      <p:ext uri="{BB962C8B-B14F-4D97-AF65-F5344CB8AC3E}">
        <p14:creationId xmlns:p14="http://schemas.microsoft.com/office/powerpoint/2010/main" val="1239972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C8CB1-7D20-4178-AB40-DCFA3ECB347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7EAC4B2-93CA-4FB9-9967-5279A8418BD7}"/>
              </a:ext>
            </a:extLst>
          </p:cNvPr>
          <p:cNvPicPr>
            <a:picLocks noGrp="1" noChangeAspect="1"/>
          </p:cNvPicPr>
          <p:nvPr>
            <p:ph idx="1"/>
          </p:nvPr>
        </p:nvPicPr>
        <p:blipFill>
          <a:blip r:embed="rId2"/>
          <a:stretch>
            <a:fillRect/>
          </a:stretch>
        </p:blipFill>
        <p:spPr>
          <a:xfrm>
            <a:off x="51683" y="56909"/>
            <a:ext cx="9040634" cy="5359052"/>
          </a:xfrm>
        </p:spPr>
      </p:pic>
      <p:pic>
        <p:nvPicPr>
          <p:cNvPr id="3" name="Picture 2">
            <a:extLst>
              <a:ext uri="{FF2B5EF4-FFF2-40B4-BE49-F238E27FC236}">
                <a16:creationId xmlns:a16="http://schemas.microsoft.com/office/drawing/2014/main" id="{708D372E-08E5-47D3-8F76-4DF4EFFB35A3}"/>
              </a:ext>
            </a:extLst>
          </p:cNvPr>
          <p:cNvPicPr>
            <a:picLocks noChangeAspect="1"/>
          </p:cNvPicPr>
          <p:nvPr/>
        </p:nvPicPr>
        <p:blipFill>
          <a:blip r:embed="rId3"/>
          <a:stretch>
            <a:fillRect/>
          </a:stretch>
        </p:blipFill>
        <p:spPr>
          <a:xfrm>
            <a:off x="1717481" y="3900840"/>
            <a:ext cx="1892410" cy="1274652"/>
          </a:xfrm>
          <a:prstGeom prst="rect">
            <a:avLst/>
          </a:prstGeom>
        </p:spPr>
      </p:pic>
      <p:pic>
        <p:nvPicPr>
          <p:cNvPr id="4" name="Picture 3">
            <a:extLst>
              <a:ext uri="{FF2B5EF4-FFF2-40B4-BE49-F238E27FC236}">
                <a16:creationId xmlns:a16="http://schemas.microsoft.com/office/drawing/2014/main" id="{5E213EA2-5220-B472-A141-4F39274176DE}"/>
              </a:ext>
            </a:extLst>
          </p:cNvPr>
          <p:cNvPicPr>
            <a:picLocks noChangeAspect="1"/>
          </p:cNvPicPr>
          <p:nvPr/>
        </p:nvPicPr>
        <p:blipFill>
          <a:blip r:embed="rId4"/>
          <a:srcRect t="53926"/>
          <a:stretch/>
        </p:blipFill>
        <p:spPr>
          <a:xfrm>
            <a:off x="2529984" y="5175492"/>
            <a:ext cx="3517590" cy="1685506"/>
          </a:xfrm>
          <a:prstGeom prst="rect">
            <a:avLst/>
          </a:prstGeom>
        </p:spPr>
      </p:pic>
    </p:spTree>
    <p:extLst>
      <p:ext uri="{BB962C8B-B14F-4D97-AF65-F5344CB8AC3E}">
        <p14:creationId xmlns:p14="http://schemas.microsoft.com/office/powerpoint/2010/main" val="3466950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CC017-2D06-4FB9-68DF-41BBDCA84D2E}"/>
              </a:ext>
            </a:extLst>
          </p:cNvPr>
          <p:cNvSpPr>
            <a:spLocks noGrp="1"/>
          </p:cNvSpPr>
          <p:nvPr>
            <p:ph type="title"/>
          </p:nvPr>
        </p:nvSpPr>
        <p:spPr/>
        <p:txBody>
          <a:bodyPr/>
          <a:lstStyle/>
          <a:p>
            <a:r>
              <a:rPr lang="en-US" dirty="0"/>
              <a:t>Home-Monitoring for WET AMD</a:t>
            </a:r>
          </a:p>
        </p:txBody>
      </p:sp>
      <p:sp>
        <p:nvSpPr>
          <p:cNvPr id="3" name="Content Placeholder 2">
            <a:extLst>
              <a:ext uri="{FF2B5EF4-FFF2-40B4-BE49-F238E27FC236}">
                <a16:creationId xmlns:a16="http://schemas.microsoft.com/office/drawing/2014/main" id="{815D76D4-8E8F-DDDE-E5A8-3764A12E4AE3}"/>
              </a:ext>
            </a:extLst>
          </p:cNvPr>
          <p:cNvSpPr>
            <a:spLocks noGrp="1"/>
          </p:cNvSpPr>
          <p:nvPr>
            <p:ph idx="1"/>
          </p:nvPr>
        </p:nvSpPr>
        <p:spPr/>
        <p:txBody>
          <a:bodyPr/>
          <a:lstStyle/>
          <a:p>
            <a:r>
              <a:rPr lang="en-US" dirty="0"/>
              <a:t>“We found no robust diagnostic accuracy of any home-monitoring test.” “Virtually all of the studies included authors who had either involvement in the development of the test or a financial/patent interest.”</a:t>
            </a:r>
          </a:p>
          <a:p>
            <a:r>
              <a:rPr lang="en-US" dirty="0"/>
              <a:t>In this study; “The Foresee Home Device (Notal Vision), was considered, but the owners declined an offer to take part.”</a:t>
            </a:r>
          </a:p>
          <a:p>
            <a:r>
              <a:rPr lang="en-US" dirty="0"/>
              <a:t>“None of the tests evaluated (</a:t>
            </a:r>
            <a:r>
              <a:rPr lang="en-US" dirty="0" err="1"/>
              <a:t>KeepSight</a:t>
            </a:r>
            <a:r>
              <a:rPr lang="en-US" dirty="0"/>
              <a:t> Journal, </a:t>
            </a:r>
            <a:r>
              <a:rPr lang="en-US" dirty="0" err="1"/>
              <a:t>MyVisionTrack</a:t>
            </a:r>
            <a:r>
              <a:rPr lang="en-US" dirty="0"/>
              <a:t> or </a:t>
            </a:r>
            <a:r>
              <a:rPr lang="en-US" dirty="0" err="1"/>
              <a:t>MultiBit</a:t>
            </a:r>
            <a:r>
              <a:rPr lang="en-US" dirty="0"/>
              <a:t>) are ready for implementation in a clinical situation.”</a:t>
            </a:r>
          </a:p>
        </p:txBody>
      </p:sp>
      <p:sp>
        <p:nvSpPr>
          <p:cNvPr id="4" name="TextBox 3">
            <a:extLst>
              <a:ext uri="{FF2B5EF4-FFF2-40B4-BE49-F238E27FC236}">
                <a16:creationId xmlns:a16="http://schemas.microsoft.com/office/drawing/2014/main" id="{98FB3590-2606-5278-5CFD-175ABF892DF8}"/>
              </a:ext>
            </a:extLst>
          </p:cNvPr>
          <p:cNvSpPr txBox="1"/>
          <p:nvPr/>
        </p:nvSpPr>
        <p:spPr>
          <a:xfrm>
            <a:off x="5729533" y="5858681"/>
            <a:ext cx="3223967"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A6CCF6"/>
                </a:solidFill>
                <a:effectLst/>
                <a:uLnTx/>
                <a:uFillTx/>
                <a:latin typeface="Arial" panose="020B0604020202020204" pitchFamily="34" charset="0"/>
                <a:ea typeface="+mn-ea"/>
                <a:cs typeface="+mn-cs"/>
              </a:rPr>
              <a:t>JAMA </a:t>
            </a:r>
            <a:r>
              <a:rPr kumimoji="0" lang="en-US" sz="1600" b="1" i="1" u="none" strike="noStrike" kern="1200" cap="none" spc="0" normalizeH="0" baseline="0" noProof="0" dirty="0" err="1">
                <a:ln>
                  <a:noFill/>
                </a:ln>
                <a:solidFill>
                  <a:srgbClr val="A6CCF6"/>
                </a:solidFill>
                <a:effectLst/>
                <a:uLnTx/>
                <a:uFillTx/>
                <a:latin typeface="Arial" panose="020B0604020202020204" pitchFamily="34" charset="0"/>
                <a:ea typeface="+mn-ea"/>
                <a:cs typeface="+mn-cs"/>
              </a:rPr>
              <a:t>Ophthalmol</a:t>
            </a:r>
            <a:r>
              <a:rPr kumimoji="0" lang="en-US" sz="1600" b="1" i="1" u="none" strike="noStrike" kern="1200" cap="none" spc="0" normalizeH="0" baseline="0" noProof="0" dirty="0">
                <a:ln>
                  <a:noFill/>
                </a:ln>
                <a:solidFill>
                  <a:srgbClr val="A6CCF6"/>
                </a:solidFill>
                <a:effectLst/>
                <a:uLnTx/>
                <a:uFillTx/>
                <a:latin typeface="Arial" panose="020B0604020202020204" pitchFamily="34" charset="0"/>
                <a:ea typeface="+mn-ea"/>
                <a:cs typeface="+mn-cs"/>
              </a:rPr>
              <a:t>. </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June, 2024</a:t>
            </a:r>
          </a:p>
        </p:txBody>
      </p:sp>
    </p:spTree>
    <p:extLst>
      <p:ext uri="{BB962C8B-B14F-4D97-AF65-F5344CB8AC3E}">
        <p14:creationId xmlns:p14="http://schemas.microsoft.com/office/powerpoint/2010/main" val="2575755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A05D9-A65F-10B3-2533-AC6035E57BE8}"/>
              </a:ext>
            </a:extLst>
          </p:cNvPr>
          <p:cNvSpPr>
            <a:spLocks noGrp="1"/>
          </p:cNvSpPr>
          <p:nvPr>
            <p:ph type="title"/>
          </p:nvPr>
        </p:nvSpPr>
        <p:spPr>
          <a:xfrm>
            <a:off x="190500" y="606138"/>
            <a:ext cx="8763000" cy="752034"/>
          </a:xfrm>
        </p:spPr>
        <p:txBody>
          <a:bodyPr>
            <a:normAutofit fontScale="90000"/>
          </a:bodyPr>
          <a:lstStyle/>
          <a:p>
            <a:r>
              <a:rPr lang="en-US" dirty="0"/>
              <a:t>Blue-Light Blocking Glasses Likely Don’t Help to Reduce Eye Strain Or Improve Sleep, Meta-Analysis Shows</a:t>
            </a:r>
          </a:p>
        </p:txBody>
      </p:sp>
      <p:sp>
        <p:nvSpPr>
          <p:cNvPr id="3" name="Content Placeholder 2">
            <a:extLst>
              <a:ext uri="{FF2B5EF4-FFF2-40B4-BE49-F238E27FC236}">
                <a16:creationId xmlns:a16="http://schemas.microsoft.com/office/drawing/2014/main" id="{579C09AB-4B2A-6CDF-5A6B-4CC6762BB27F}"/>
              </a:ext>
            </a:extLst>
          </p:cNvPr>
          <p:cNvSpPr>
            <a:spLocks noGrp="1"/>
          </p:cNvSpPr>
          <p:nvPr>
            <p:ph idx="1"/>
          </p:nvPr>
        </p:nvSpPr>
        <p:spPr>
          <a:xfrm>
            <a:off x="396240" y="1996191"/>
            <a:ext cx="8351520" cy="5556152"/>
          </a:xfrm>
        </p:spPr>
        <p:txBody>
          <a:bodyPr/>
          <a:lstStyle/>
          <a:p>
            <a:pPr marL="0" indent="0">
              <a:buNone/>
            </a:pPr>
            <a:r>
              <a:rPr lang="en-US" i="0" u="sng" dirty="0">
                <a:solidFill>
                  <a:schemeClr val="bg2">
                    <a:lumMod val="40000"/>
                    <a:lumOff val="60000"/>
                  </a:schemeClr>
                </a:solidFill>
                <a:effectLst/>
                <a:latin typeface="Calibri" panose="020F0502020204030204" pitchFamily="34" charset="0"/>
                <a:cs typeface="Calibri" panose="020F0502020204030204" pitchFamily="34" charset="0"/>
              </a:rPr>
              <a:t>NBC News</a:t>
            </a:r>
            <a:r>
              <a:rPr lang="en-US" i="0" dirty="0">
                <a:solidFill>
                  <a:schemeClr val="bg2">
                    <a:lumMod val="40000"/>
                    <a:lumOff val="60000"/>
                  </a:schemeClr>
                </a:solidFill>
                <a:effectLst/>
                <a:latin typeface="Calibri" panose="020F0502020204030204" pitchFamily="34" charset="0"/>
                <a:cs typeface="Calibri" panose="020F0502020204030204" pitchFamily="34" charset="0"/>
              </a:rPr>
              <a:t>          </a:t>
            </a:r>
            <a:r>
              <a:rPr lang="en-US" i="0" dirty="0">
                <a:effectLst/>
                <a:latin typeface="Calibri" panose="020F0502020204030204" pitchFamily="34" charset="0"/>
                <a:cs typeface="Calibri" panose="020F0502020204030204" pitchFamily="34" charset="0"/>
              </a:rPr>
              <a:t>(8/17/2023, Sullivan) reports, “Despite their popularity, blue-light blocking glasses probably don’t do much to reduce eye strain, help keep people alert or improve sleep, according to a new meta-analysis looking at 17 studies published Thursday.”</a:t>
            </a:r>
          </a:p>
          <a:p>
            <a:pPr marL="0" indent="0">
              <a:buNone/>
            </a:pPr>
            <a:r>
              <a:rPr lang="en-US" dirty="0">
                <a:latin typeface="Calibri" panose="020F0502020204030204" pitchFamily="34" charset="0"/>
                <a:cs typeface="Calibri" panose="020F0502020204030204" pitchFamily="34" charset="0"/>
              </a:rPr>
              <a:t>The </a:t>
            </a:r>
            <a:r>
              <a:rPr lang="en-US" u="sng" dirty="0">
                <a:solidFill>
                  <a:schemeClr val="bg2">
                    <a:lumMod val="40000"/>
                    <a:lumOff val="60000"/>
                  </a:schemeClr>
                </a:solidFill>
                <a:latin typeface="Calibri" panose="020F0502020204030204" pitchFamily="34" charset="0"/>
                <a:cs typeface="Calibri" panose="020F0502020204030204" pitchFamily="34" charset="0"/>
              </a:rPr>
              <a:t>findings</a:t>
            </a:r>
            <a:r>
              <a:rPr lang="en-US" dirty="0">
                <a:solidFill>
                  <a:schemeClr val="bg2">
                    <a:lumMod val="40000"/>
                    <a:lumOff val="60000"/>
                  </a:schemeClr>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       were published in the Cochrane Database of Systematic Reviews</a:t>
            </a:r>
          </a:p>
        </p:txBody>
      </p:sp>
      <p:grpSp>
        <p:nvGrpSpPr>
          <p:cNvPr id="10" name="Group 9">
            <a:extLst>
              <a:ext uri="{FF2B5EF4-FFF2-40B4-BE49-F238E27FC236}">
                <a16:creationId xmlns:a16="http://schemas.microsoft.com/office/drawing/2014/main" id="{8D86F459-8407-46CC-A27A-0FD3B55A4969}"/>
              </a:ext>
            </a:extLst>
          </p:cNvPr>
          <p:cNvGrpSpPr/>
          <p:nvPr/>
        </p:nvGrpSpPr>
        <p:grpSpPr>
          <a:xfrm>
            <a:off x="2278342" y="2091854"/>
            <a:ext cx="776058" cy="2831765"/>
            <a:chOff x="2203835" y="2071534"/>
            <a:chExt cx="776058" cy="2831765"/>
          </a:xfrm>
        </p:grpSpPr>
        <p:pic>
          <p:nvPicPr>
            <p:cNvPr id="2052" name="Picture 4">
              <a:extLst>
                <a:ext uri="{FF2B5EF4-FFF2-40B4-BE49-F238E27FC236}">
                  <a16:creationId xmlns:a16="http://schemas.microsoft.com/office/drawing/2014/main" id="{F6E3F3F1-FAB1-025A-39AA-8C9A43E32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3835" y="2071534"/>
              <a:ext cx="256032" cy="2560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8EC6058-3C41-43F6-238A-984AAA5054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9469" y="2100686"/>
              <a:ext cx="256032" cy="256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528AE773-54F5-5CE3-E32C-23220AC07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9650" y="4647267"/>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6DF10B6D-078A-7D91-5629-7D701A5769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3861" y="4647267"/>
              <a:ext cx="256032" cy="2560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21675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193AEDF-3D9B-E53A-563C-0B0477668B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4704462"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4122E7E-4651-15C1-D81F-1DC6F056B4C9}"/>
              </a:ext>
            </a:extLst>
          </p:cNvPr>
          <p:cNvPicPr>
            <a:picLocks noChangeAspect="1"/>
          </p:cNvPicPr>
          <p:nvPr/>
        </p:nvPicPr>
        <p:blipFill>
          <a:blip r:embed="rId3"/>
          <a:stretch>
            <a:fillRect/>
          </a:stretch>
        </p:blipFill>
        <p:spPr>
          <a:xfrm>
            <a:off x="4785578" y="-60960"/>
            <a:ext cx="4358422" cy="3315406"/>
          </a:xfrm>
          <a:prstGeom prst="rect">
            <a:avLst/>
          </a:prstGeom>
        </p:spPr>
      </p:pic>
    </p:spTree>
    <p:extLst>
      <p:ext uri="{BB962C8B-B14F-4D97-AF65-F5344CB8AC3E}">
        <p14:creationId xmlns:p14="http://schemas.microsoft.com/office/powerpoint/2010/main" val="2343557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93713" y="130175"/>
            <a:ext cx="4665662" cy="1365250"/>
          </a:xfrm>
        </p:spPr>
        <p:txBody>
          <a:bodyPr/>
          <a:lstStyle/>
          <a:p>
            <a:pPr eaLnBrk="1" hangingPunct="1"/>
            <a:r>
              <a:rPr lang="en-US" altLang="en-US"/>
              <a:t>Antibacterial </a:t>
            </a:r>
            <a:br>
              <a:rPr lang="en-US" altLang="en-US"/>
            </a:br>
            <a:r>
              <a:rPr lang="en-US" altLang="en-US"/>
              <a:t>Medications</a:t>
            </a:r>
          </a:p>
        </p:txBody>
      </p:sp>
      <p:sp>
        <p:nvSpPr>
          <p:cNvPr id="25603" name="Rectangle 3"/>
          <p:cNvSpPr>
            <a:spLocks noGrp="1" noChangeArrowheads="1"/>
          </p:cNvSpPr>
          <p:nvPr>
            <p:ph type="body" idx="1"/>
          </p:nvPr>
        </p:nvSpPr>
        <p:spPr>
          <a:xfrm>
            <a:off x="227013" y="1557338"/>
            <a:ext cx="4591050" cy="5067300"/>
          </a:xfrm>
        </p:spPr>
        <p:txBody>
          <a:bodyPr/>
          <a:lstStyle/>
          <a:p>
            <a:pPr marL="342900" indent="-342900" eaLnBrk="1" hangingPunct="1">
              <a:lnSpc>
                <a:spcPct val="85000"/>
              </a:lnSpc>
            </a:pPr>
            <a:r>
              <a:rPr lang="en-US" altLang="en-US" sz="2400" dirty="0"/>
              <a:t>Sulfa Preparations</a:t>
            </a:r>
          </a:p>
          <a:p>
            <a:pPr marL="342900" indent="-342900" eaLnBrk="1" hangingPunct="1">
              <a:lnSpc>
                <a:spcPct val="85000"/>
              </a:lnSpc>
            </a:pPr>
            <a:r>
              <a:rPr lang="en-US" altLang="en-US" sz="2400" dirty="0"/>
              <a:t>Erythromycin</a:t>
            </a:r>
          </a:p>
          <a:p>
            <a:pPr marL="342900" indent="-342900" eaLnBrk="1" hangingPunct="1">
              <a:lnSpc>
                <a:spcPct val="85000"/>
              </a:lnSpc>
            </a:pPr>
            <a:r>
              <a:rPr lang="en-US" altLang="en-US" sz="2400" dirty="0"/>
              <a:t>Bacitracin</a:t>
            </a:r>
          </a:p>
          <a:p>
            <a:pPr marL="342900" indent="-342900" eaLnBrk="1" hangingPunct="1">
              <a:lnSpc>
                <a:spcPct val="85000"/>
              </a:lnSpc>
            </a:pPr>
            <a:r>
              <a:rPr lang="en-US" altLang="en-US" sz="2400" dirty="0"/>
              <a:t>Bacitracin / Polymyxin B</a:t>
            </a:r>
          </a:p>
          <a:p>
            <a:pPr marL="342900" indent="-342900" eaLnBrk="1" hangingPunct="1">
              <a:lnSpc>
                <a:spcPct val="85000"/>
              </a:lnSpc>
            </a:pPr>
            <a:r>
              <a:rPr lang="en-US" altLang="en-US" sz="2400" dirty="0"/>
              <a:t>Bacitracin / Polymyxin B / Neomycin</a:t>
            </a:r>
          </a:p>
          <a:p>
            <a:pPr marL="342900" indent="-342900" eaLnBrk="1" hangingPunct="1">
              <a:lnSpc>
                <a:spcPct val="85000"/>
              </a:lnSpc>
            </a:pPr>
            <a:r>
              <a:rPr lang="en-US" altLang="en-US" sz="2400" dirty="0"/>
              <a:t>Chloramphenicol</a:t>
            </a:r>
          </a:p>
          <a:p>
            <a:pPr marL="342900" indent="-342900" eaLnBrk="1" hangingPunct="1">
              <a:lnSpc>
                <a:spcPct val="85000"/>
              </a:lnSpc>
            </a:pPr>
            <a:r>
              <a:rPr lang="en-US" altLang="en-US" sz="2400" dirty="0"/>
              <a:t>Gentamicin</a:t>
            </a:r>
          </a:p>
          <a:p>
            <a:pPr marL="342900" indent="-342900" eaLnBrk="1" hangingPunct="1">
              <a:lnSpc>
                <a:spcPct val="85000"/>
              </a:lnSpc>
            </a:pPr>
            <a:r>
              <a:rPr lang="en-US" altLang="en-US" sz="2400" dirty="0"/>
              <a:t>Tobramycin</a:t>
            </a:r>
          </a:p>
          <a:p>
            <a:pPr marL="342900" indent="-342900" eaLnBrk="1" hangingPunct="1">
              <a:lnSpc>
                <a:spcPct val="85000"/>
              </a:lnSpc>
            </a:pPr>
            <a:r>
              <a:rPr lang="en-US" altLang="en-US" sz="2400" dirty="0"/>
              <a:t>Trimethoprim / Polymyxin B</a:t>
            </a:r>
          </a:p>
          <a:p>
            <a:pPr marL="342900" indent="-342900" eaLnBrk="1" hangingPunct="1">
              <a:lnSpc>
                <a:spcPct val="85000"/>
              </a:lnSpc>
            </a:pPr>
            <a:r>
              <a:rPr lang="en-US" altLang="en-US" sz="2400" dirty="0">
                <a:solidFill>
                  <a:srgbClr val="FFFFFF"/>
                </a:solidFill>
              </a:rPr>
              <a:t>Fluoroquinolones</a:t>
            </a:r>
          </a:p>
          <a:p>
            <a:pPr marL="342900" indent="-342900" eaLnBrk="1" hangingPunct="1">
              <a:lnSpc>
                <a:spcPct val="85000"/>
              </a:lnSpc>
            </a:pPr>
            <a:r>
              <a:rPr lang="en-US" altLang="en-US" sz="2400" dirty="0">
                <a:solidFill>
                  <a:srgbClr val="FFFFFF"/>
                </a:solidFill>
              </a:rPr>
              <a:t>Azithromycin</a:t>
            </a:r>
          </a:p>
          <a:p>
            <a:pPr marL="342900" indent="-342900" eaLnBrk="1" hangingPunct="1">
              <a:lnSpc>
                <a:spcPct val="85000"/>
              </a:lnSpc>
            </a:pPr>
            <a:r>
              <a:rPr lang="en-US" altLang="en-US" sz="2400" dirty="0">
                <a:solidFill>
                  <a:srgbClr val="FFFFFF"/>
                </a:solidFill>
              </a:rPr>
              <a:t>Oral antibiotics</a:t>
            </a:r>
          </a:p>
        </p:txBody>
      </p:sp>
      <p:pic>
        <p:nvPicPr>
          <p:cNvPr id="2" name="Picture 1">
            <a:extLst>
              <a:ext uri="{FF2B5EF4-FFF2-40B4-BE49-F238E27FC236}">
                <a16:creationId xmlns:a16="http://schemas.microsoft.com/office/drawing/2014/main" id="{7002B9F0-497A-CAB8-183B-3DB9742A8636}"/>
              </a:ext>
            </a:extLst>
          </p:cNvPr>
          <p:cNvPicPr>
            <a:picLocks noChangeAspect="1"/>
          </p:cNvPicPr>
          <p:nvPr/>
        </p:nvPicPr>
        <p:blipFill>
          <a:blip r:embed="rId2"/>
          <a:stretch>
            <a:fillRect/>
          </a:stretch>
        </p:blipFill>
        <p:spPr>
          <a:xfrm>
            <a:off x="4058194" y="333727"/>
            <a:ext cx="5085806" cy="368247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63530-E14A-647B-4384-E96BE57043C3}"/>
              </a:ext>
            </a:extLst>
          </p:cNvPr>
          <p:cNvSpPr>
            <a:spLocks noGrp="1"/>
          </p:cNvSpPr>
          <p:nvPr>
            <p:ph type="title"/>
          </p:nvPr>
        </p:nvSpPr>
        <p:spPr>
          <a:xfrm>
            <a:off x="190501" y="190502"/>
            <a:ext cx="9691166" cy="752034"/>
          </a:xfrm>
        </p:spPr>
        <p:txBody>
          <a:bodyPr>
            <a:normAutofit/>
          </a:bodyPr>
          <a:lstStyle/>
          <a:p>
            <a:r>
              <a:rPr lang="en-US" sz="3600" dirty="0"/>
              <a:t>Antibiotics for Acute Bacterial Conjunctivitis</a:t>
            </a:r>
          </a:p>
        </p:txBody>
      </p:sp>
      <p:sp>
        <p:nvSpPr>
          <p:cNvPr id="3" name="Content Placeholder 2">
            <a:extLst>
              <a:ext uri="{FF2B5EF4-FFF2-40B4-BE49-F238E27FC236}">
                <a16:creationId xmlns:a16="http://schemas.microsoft.com/office/drawing/2014/main" id="{62269C29-7F1B-B63F-5926-792CF1D49297}"/>
              </a:ext>
            </a:extLst>
          </p:cNvPr>
          <p:cNvSpPr>
            <a:spLocks noGrp="1"/>
          </p:cNvSpPr>
          <p:nvPr>
            <p:ph idx="1"/>
          </p:nvPr>
        </p:nvSpPr>
        <p:spPr>
          <a:xfrm>
            <a:off x="190500" y="1111348"/>
            <a:ext cx="8763000" cy="5035955"/>
          </a:xfrm>
        </p:spPr>
        <p:txBody>
          <a:bodyPr/>
          <a:lstStyle/>
          <a:p>
            <a:r>
              <a:rPr lang="en-US" dirty="0"/>
              <a:t>“Patients who see optometrists, urgent care doctors, pediatricians, internists, or family practitioners for conjunctivitis have a much higher odds of antibiotic script than do patients who saw ophthalmologists.”</a:t>
            </a:r>
          </a:p>
          <a:p>
            <a:r>
              <a:rPr lang="en-US" dirty="0"/>
              <a:t>“65% of patients, conjunctivitis resolves without antibiotic treatment within 2-5 days of symptom onset.” </a:t>
            </a:r>
          </a:p>
          <a:p>
            <a:r>
              <a:rPr lang="en-US" dirty="0"/>
              <a:t>“Our review provided evidence of moderate certainty to support the use of antibiotics over placebo in clinical resolution.”</a:t>
            </a:r>
          </a:p>
        </p:txBody>
      </p:sp>
      <p:sp>
        <p:nvSpPr>
          <p:cNvPr id="4" name="TextBox 3">
            <a:extLst>
              <a:ext uri="{FF2B5EF4-FFF2-40B4-BE49-F238E27FC236}">
                <a16:creationId xmlns:a16="http://schemas.microsoft.com/office/drawing/2014/main" id="{F56E799B-F8F4-E352-515B-27F31CD2EE87}"/>
              </a:ext>
            </a:extLst>
          </p:cNvPr>
          <p:cNvSpPr txBox="1"/>
          <p:nvPr/>
        </p:nvSpPr>
        <p:spPr>
          <a:xfrm>
            <a:off x="5277488" y="5914006"/>
            <a:ext cx="3576119"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A6CCF6"/>
                </a:solidFill>
                <a:effectLst/>
                <a:uLnTx/>
                <a:uFillTx/>
                <a:latin typeface="Arial" panose="020B0604020202020204" pitchFamily="34" charset="0"/>
                <a:ea typeface="+mn-ea"/>
                <a:cs typeface="+mn-cs"/>
              </a:rPr>
              <a:t>Am J </a:t>
            </a:r>
            <a:r>
              <a:rPr kumimoji="0" lang="en-US" sz="1600" b="1" i="1" u="none" strike="noStrike" kern="1200" cap="none" spc="0" normalizeH="0" baseline="0" noProof="0" dirty="0" err="1">
                <a:ln>
                  <a:noFill/>
                </a:ln>
                <a:solidFill>
                  <a:srgbClr val="A6CCF6"/>
                </a:solidFill>
                <a:effectLst/>
                <a:uLnTx/>
                <a:uFillTx/>
                <a:latin typeface="Arial" panose="020B0604020202020204" pitchFamily="34" charset="0"/>
                <a:ea typeface="+mn-ea"/>
                <a:cs typeface="+mn-cs"/>
              </a:rPr>
              <a:t>Ophthalmol</a:t>
            </a:r>
            <a:r>
              <a:rPr kumimoji="0" lang="en-US" sz="1600" b="1" i="1" u="none" strike="noStrike" kern="1200" cap="none" spc="0" normalizeH="0" baseline="0" noProof="0" dirty="0">
                <a:ln>
                  <a:noFill/>
                </a:ln>
                <a:solidFill>
                  <a:srgbClr val="A6CCF6"/>
                </a:solidFill>
                <a:effectLst/>
                <a:uLnTx/>
                <a:uFillTx/>
                <a:latin typeface="Arial" panose="020B0604020202020204" pitchFamily="34" charset="0"/>
                <a:ea typeface="+mn-ea"/>
                <a:cs typeface="+mn-cs"/>
              </a:rPr>
              <a:t>. </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January 2024 </a:t>
            </a:r>
          </a:p>
        </p:txBody>
      </p:sp>
    </p:spTree>
    <p:extLst>
      <p:ext uri="{BB962C8B-B14F-4D97-AF65-F5344CB8AC3E}">
        <p14:creationId xmlns:p14="http://schemas.microsoft.com/office/powerpoint/2010/main" val="1441832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54" name="Group 22"/>
          <p:cNvGraphicFramePr>
            <a:graphicFrameLocks noGrp="1"/>
          </p:cNvGraphicFramePr>
          <p:nvPr/>
        </p:nvGraphicFramePr>
        <p:xfrm>
          <a:off x="166687" y="190500"/>
          <a:ext cx="8810625" cy="6477002"/>
        </p:xfrm>
        <a:graphic>
          <a:graphicData uri="http://schemas.openxmlformats.org/drawingml/2006/table">
            <a:tbl>
              <a:tblPr/>
              <a:tblGrid>
                <a:gridCol w="4030663">
                  <a:extLst>
                    <a:ext uri="{9D8B030D-6E8A-4147-A177-3AD203B41FA5}">
                      <a16:colId xmlns:a16="http://schemas.microsoft.com/office/drawing/2014/main" val="20000"/>
                    </a:ext>
                  </a:extLst>
                </a:gridCol>
                <a:gridCol w="4779962">
                  <a:extLst>
                    <a:ext uri="{9D8B030D-6E8A-4147-A177-3AD203B41FA5}">
                      <a16:colId xmlns:a16="http://schemas.microsoft.com/office/drawing/2014/main" val="20001"/>
                    </a:ext>
                  </a:extLst>
                </a:gridCol>
              </a:tblGrid>
              <a:tr h="1293296">
                <a:tc gridSpan="2">
                  <a:txBody>
                    <a:bodyPr/>
                    <a:lstStyle/>
                    <a:p>
                      <a:pPr marL="0" marR="0" lvl="0" indent="0" algn="ctr" defTabSz="914400" rtl="0" eaLnBrk="1" fontAlgn="base" latinLnBrk="0" hangingPunct="1">
                        <a:lnSpc>
                          <a:spcPct val="100000"/>
                        </a:lnSpc>
                        <a:spcBef>
                          <a:spcPct val="0"/>
                        </a:spcBef>
                        <a:spcAft>
                          <a:spcPct val="0"/>
                        </a:spcAft>
                        <a:buClr>
                          <a:srgbClr val="E0C2FF"/>
                        </a:buClr>
                        <a:buSzPct val="80000"/>
                        <a:buFont typeface="Symbol" pitchFamily="18" charset="2"/>
                        <a:buNone/>
                        <a:tabLst/>
                      </a:pPr>
                      <a:r>
                        <a:rPr kumimoji="0" lang="en-US" sz="3200" b="1" i="0" u="none" strike="noStrike" cap="none" normalizeH="0" baseline="0" dirty="0">
                          <a:ln>
                            <a:noFill/>
                          </a:ln>
                          <a:solidFill>
                            <a:srgbClr val="F4FF8F"/>
                          </a:solidFill>
                          <a:effectLst/>
                          <a:latin typeface="Tahoma" pitchFamily="34" charset="0"/>
                        </a:rPr>
                        <a:t>Differential Diagnosis of </a:t>
                      </a:r>
                      <a:br>
                        <a:rPr kumimoji="0" lang="en-US" sz="3200" b="1" i="0" u="none" strike="noStrike" cap="none" normalizeH="0" baseline="0" dirty="0">
                          <a:ln>
                            <a:noFill/>
                          </a:ln>
                          <a:solidFill>
                            <a:srgbClr val="F4FF8F"/>
                          </a:solidFill>
                          <a:effectLst/>
                          <a:latin typeface="Tahoma" pitchFamily="34" charset="0"/>
                        </a:rPr>
                      </a:br>
                      <a:r>
                        <a:rPr kumimoji="0" lang="en-US" sz="3200" b="1" i="0" u="none" strike="noStrike" cap="none" normalizeH="0" baseline="0" dirty="0">
                          <a:ln>
                            <a:noFill/>
                          </a:ln>
                          <a:solidFill>
                            <a:srgbClr val="F4FF8F"/>
                          </a:solidFill>
                          <a:effectLst/>
                          <a:latin typeface="Tahoma" pitchFamily="34" charset="0"/>
                        </a:rPr>
                        <a:t>Corneal Ulcers vs. Infiltrates</a:t>
                      </a:r>
                    </a:p>
                  </a:txBody>
                  <a:tcPr marL="91437" marR="91437" marT="45710" marB="45710" anchor="ctr"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60592">
                <a:tc>
                  <a:txBody>
                    <a:bodyPr/>
                    <a:lstStyle/>
                    <a:p>
                      <a:pPr marL="0" marR="0" lvl="0" indent="0" algn="ctr" defTabSz="914400" rtl="0" eaLnBrk="1" fontAlgn="base" latinLnBrk="0" hangingPunct="1">
                        <a:lnSpc>
                          <a:spcPct val="100000"/>
                        </a:lnSpc>
                        <a:spcBef>
                          <a:spcPct val="0"/>
                        </a:spcBef>
                        <a:spcAft>
                          <a:spcPct val="0"/>
                        </a:spcAft>
                        <a:buClr>
                          <a:srgbClr val="E0C2FF"/>
                        </a:buClr>
                        <a:buSzPct val="80000"/>
                        <a:buFont typeface="Symbol" pitchFamily="18" charset="2"/>
                        <a:buNone/>
                        <a:tabLst/>
                      </a:pPr>
                      <a:r>
                        <a:rPr kumimoji="0" lang="en-US" sz="2800" b="1" i="1" u="sng" strike="noStrike" cap="none" normalizeH="0" baseline="0" dirty="0">
                          <a:ln>
                            <a:noFill/>
                          </a:ln>
                          <a:solidFill>
                            <a:srgbClr val="38F40C"/>
                          </a:solidFill>
                          <a:effectLst/>
                          <a:latin typeface="Arial" charset="0"/>
                          <a:cs typeface="Arial" charset="0"/>
                        </a:rPr>
                        <a:t>Ulcer (Infection)</a:t>
                      </a:r>
                    </a:p>
                  </a:txBody>
                  <a:tcPr marL="91437" marR="91437" marT="45710" marB="4571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E0C2FF"/>
                        </a:buClr>
                        <a:buSzPct val="80000"/>
                        <a:buFont typeface="Symbol" pitchFamily="18" charset="2"/>
                        <a:buNone/>
                        <a:tabLst/>
                      </a:pPr>
                      <a:r>
                        <a:rPr kumimoji="0" lang="en-US" sz="2800" b="1" i="1" u="sng" strike="noStrike" cap="none" normalizeH="0" baseline="0" dirty="0">
                          <a:ln>
                            <a:noFill/>
                          </a:ln>
                          <a:solidFill>
                            <a:srgbClr val="38F40C"/>
                          </a:solidFill>
                          <a:effectLst/>
                          <a:latin typeface="Arial" charset="0"/>
                          <a:cs typeface="Arial" charset="0"/>
                        </a:rPr>
                        <a:t>Infiltrate (Inflammation)</a:t>
                      </a:r>
                      <a:endParaRPr kumimoji="0" lang="en-US" sz="2800" b="1" i="1" u="none" strike="noStrike" cap="none" normalizeH="0" baseline="0" dirty="0">
                        <a:ln>
                          <a:noFill/>
                        </a:ln>
                        <a:solidFill>
                          <a:srgbClr val="38F40C"/>
                        </a:solidFill>
                        <a:effectLst/>
                        <a:latin typeface="Arial" charset="0"/>
                        <a:cs typeface="Arial" charset="0"/>
                      </a:endParaRPr>
                    </a:p>
                  </a:txBody>
                  <a:tcPr marL="91437" marR="91437" marT="45710" marB="4571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476996">
                <a:tc>
                  <a:txBody>
                    <a:bodyPr/>
                    <a:lstStyle/>
                    <a:p>
                      <a:pPr marL="342900" marR="0" lvl="0" indent="-342900" algn="l" defTabSz="914400" rtl="0" eaLnBrk="1" fontAlgn="base" latinLnBrk="0" hangingPunct="1">
                        <a:lnSpc>
                          <a:spcPct val="100000"/>
                        </a:lnSpc>
                        <a:spcBef>
                          <a:spcPct val="0"/>
                        </a:spcBef>
                        <a:spcAft>
                          <a:spcPct val="0"/>
                        </a:spcAft>
                        <a:buClr>
                          <a:srgbClr val="FFFF00"/>
                        </a:buClr>
                        <a:buSzPct val="85000"/>
                        <a:buFont typeface="Symbol" pitchFamily="18" charset="2"/>
                        <a:buChar char="¨"/>
                        <a:tabLst/>
                      </a:pPr>
                      <a:r>
                        <a:rPr kumimoji="0" lang="en-US" sz="2300" b="1" i="0" u="none" strike="noStrike" cap="none" normalizeH="0" baseline="0" dirty="0">
                          <a:ln>
                            <a:noFill/>
                          </a:ln>
                          <a:solidFill>
                            <a:schemeClr val="tx1"/>
                          </a:solidFill>
                          <a:effectLst/>
                          <a:latin typeface="Arial" charset="0"/>
                          <a:cs typeface="Arial" charset="0"/>
                        </a:rPr>
                        <a:t>Rare</a:t>
                      </a:r>
                    </a:p>
                  </a:txBody>
                  <a:tcPr marL="91437" marR="91437" marT="45710" marB="45710"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rgbClr val="FFFF00"/>
                        </a:buClr>
                        <a:buSzPct val="85000"/>
                        <a:buFont typeface="Symbol" pitchFamily="18" charset="2"/>
                        <a:buChar char="¨"/>
                        <a:tabLst/>
                      </a:pPr>
                      <a:r>
                        <a:rPr kumimoji="0" lang="en-US" sz="2300" b="1" i="0" u="none" strike="noStrike" cap="none" normalizeH="0" baseline="0" dirty="0">
                          <a:ln>
                            <a:noFill/>
                          </a:ln>
                          <a:solidFill>
                            <a:schemeClr val="tx1"/>
                          </a:solidFill>
                          <a:effectLst/>
                          <a:latin typeface="Arial" charset="0"/>
                          <a:cs typeface="Arial" charset="0"/>
                        </a:rPr>
                        <a:t>Common</a:t>
                      </a:r>
                    </a:p>
                  </a:txBody>
                  <a:tcPr marL="91437" marR="91437" marT="45710" marB="4571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456369">
                <a:tc>
                  <a:txBody>
                    <a:bodyPr/>
                    <a:lstStyle/>
                    <a:p>
                      <a:pPr marL="342900" marR="0" lvl="0" indent="-342900" algn="l" defTabSz="914400" rtl="0" eaLnBrk="1" fontAlgn="base" latinLnBrk="0" hangingPunct="1">
                        <a:lnSpc>
                          <a:spcPct val="100000"/>
                        </a:lnSpc>
                        <a:spcBef>
                          <a:spcPct val="0"/>
                        </a:spcBef>
                        <a:spcAft>
                          <a:spcPct val="0"/>
                        </a:spcAft>
                        <a:buClr>
                          <a:srgbClr val="FFFF00"/>
                        </a:buClr>
                        <a:buSzPct val="85000"/>
                        <a:buFont typeface="Symbol" pitchFamily="18" charset="2"/>
                        <a:buChar char="¨"/>
                        <a:tabLst/>
                      </a:pPr>
                      <a:r>
                        <a:rPr kumimoji="0" lang="en-US" sz="2300" b="1" i="0" u="none" strike="noStrike" cap="none" normalizeH="0" baseline="0" dirty="0">
                          <a:ln>
                            <a:noFill/>
                          </a:ln>
                          <a:solidFill>
                            <a:schemeClr val="tx1"/>
                          </a:solidFill>
                          <a:effectLst/>
                          <a:latin typeface="Arial" charset="0"/>
                          <a:cs typeface="Arial" charset="0"/>
                        </a:rPr>
                        <a:t>Usually painful</a:t>
                      </a:r>
                    </a:p>
                  </a:txBody>
                  <a:tcPr marL="91437" marR="91437" marT="45710" marB="45710"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rgbClr val="FFFF00"/>
                        </a:buClr>
                        <a:buSzPct val="85000"/>
                        <a:buFont typeface="Symbol" pitchFamily="18" charset="2"/>
                        <a:buChar char="¨"/>
                        <a:tabLst/>
                      </a:pPr>
                      <a:r>
                        <a:rPr kumimoji="0" lang="en-US" sz="2300" b="1" i="0" u="none" strike="noStrike" cap="none" normalizeH="0" baseline="0" dirty="0">
                          <a:ln>
                            <a:noFill/>
                          </a:ln>
                          <a:solidFill>
                            <a:schemeClr val="tx1"/>
                          </a:solidFill>
                          <a:effectLst/>
                          <a:latin typeface="Arial" charset="0"/>
                          <a:cs typeface="Arial" charset="0"/>
                        </a:rPr>
                        <a:t>Mild pain</a:t>
                      </a:r>
                    </a:p>
                  </a:txBody>
                  <a:tcPr marL="91437" marR="91437" marT="45710" marB="4571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50757">
                <a:tc>
                  <a:txBody>
                    <a:bodyPr/>
                    <a:lstStyle/>
                    <a:p>
                      <a:pPr marL="342900" marR="0" lvl="0" indent="-342900" algn="l" defTabSz="914400" rtl="0" eaLnBrk="1" fontAlgn="base" latinLnBrk="0" hangingPunct="1">
                        <a:lnSpc>
                          <a:spcPct val="100000"/>
                        </a:lnSpc>
                        <a:spcBef>
                          <a:spcPct val="0"/>
                        </a:spcBef>
                        <a:spcAft>
                          <a:spcPct val="0"/>
                        </a:spcAft>
                        <a:buClr>
                          <a:srgbClr val="FFFF00"/>
                        </a:buClr>
                        <a:buSzPct val="85000"/>
                        <a:buFont typeface="Symbol" pitchFamily="18" charset="2"/>
                        <a:buChar char="¨"/>
                        <a:tabLst/>
                      </a:pPr>
                      <a:r>
                        <a:rPr kumimoji="0" lang="en-US" sz="2300" b="1" i="0" u="none" strike="noStrike" cap="none" normalizeH="0" baseline="0" dirty="0">
                          <a:ln>
                            <a:noFill/>
                          </a:ln>
                          <a:solidFill>
                            <a:schemeClr val="tx1"/>
                          </a:solidFill>
                          <a:effectLst/>
                          <a:latin typeface="Arial" charset="0"/>
                          <a:cs typeface="Arial" charset="0"/>
                        </a:rPr>
                        <a:t>Tend to be central</a:t>
                      </a:r>
                    </a:p>
                  </a:txBody>
                  <a:tcPr marL="91437" marR="91437" marT="45710" marB="45710"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rgbClr val="FFFF00"/>
                        </a:buClr>
                        <a:buSzPct val="85000"/>
                        <a:buFont typeface="Symbol" pitchFamily="18" charset="2"/>
                        <a:buChar char="¨"/>
                        <a:tabLst/>
                      </a:pPr>
                      <a:r>
                        <a:rPr kumimoji="0" lang="en-US" sz="2300" b="1" i="0" u="none" strike="noStrike" cap="none" normalizeH="0" baseline="0" dirty="0">
                          <a:ln>
                            <a:noFill/>
                          </a:ln>
                          <a:solidFill>
                            <a:schemeClr val="tx1"/>
                          </a:solidFill>
                          <a:effectLst/>
                          <a:latin typeface="Arial" charset="0"/>
                          <a:cs typeface="Arial" charset="0"/>
                        </a:rPr>
                        <a:t>Tend to be peripheral</a:t>
                      </a:r>
                    </a:p>
                  </a:txBody>
                  <a:tcPr marL="91437" marR="91437" marT="45710" marB="4571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855641">
                <a:tc>
                  <a:txBody>
                    <a:bodyPr/>
                    <a:lstStyle/>
                    <a:p>
                      <a:pPr marL="342900" marR="0" lvl="0" indent="-342900" algn="l" defTabSz="914400" rtl="0" eaLnBrk="1" fontAlgn="base" latinLnBrk="0" hangingPunct="1">
                        <a:lnSpc>
                          <a:spcPct val="100000"/>
                        </a:lnSpc>
                        <a:spcBef>
                          <a:spcPct val="0"/>
                        </a:spcBef>
                        <a:spcAft>
                          <a:spcPct val="0"/>
                        </a:spcAft>
                        <a:buClr>
                          <a:srgbClr val="FFFF00"/>
                        </a:buClr>
                        <a:buSzPct val="85000"/>
                        <a:buFont typeface="Symbol" pitchFamily="18" charset="2"/>
                        <a:buChar char="¨"/>
                        <a:tabLst/>
                      </a:pPr>
                      <a:r>
                        <a:rPr kumimoji="0" lang="en-US" sz="2300" b="1" i="0" u="none" strike="noStrike" cap="none" normalizeH="0" baseline="0" dirty="0">
                          <a:ln>
                            <a:noFill/>
                          </a:ln>
                          <a:solidFill>
                            <a:schemeClr val="tx1"/>
                          </a:solidFill>
                          <a:effectLst/>
                          <a:latin typeface="Arial" charset="0"/>
                          <a:cs typeface="Arial" charset="0"/>
                        </a:rPr>
                        <a:t>1 to 1 staining defect to lesion ratio</a:t>
                      </a:r>
                    </a:p>
                  </a:txBody>
                  <a:tcPr marL="91437" marR="91437" marT="45710" marB="45710"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rgbClr val="FFFF00"/>
                        </a:buClr>
                        <a:buSzPct val="85000"/>
                        <a:buFont typeface="Symbol" pitchFamily="18" charset="2"/>
                        <a:buChar char="¨"/>
                        <a:tabLst/>
                      </a:pPr>
                      <a:r>
                        <a:rPr kumimoji="0" lang="en-US" sz="2300" b="1" i="0" u="none" strike="noStrike" cap="none" normalizeH="0" baseline="0" dirty="0">
                          <a:ln>
                            <a:noFill/>
                          </a:ln>
                          <a:solidFill>
                            <a:schemeClr val="tx1"/>
                          </a:solidFill>
                          <a:effectLst/>
                          <a:latin typeface="Arial" charset="0"/>
                          <a:cs typeface="Arial" charset="0"/>
                        </a:rPr>
                        <a:t>Staining defect size relatively small</a:t>
                      </a:r>
                    </a:p>
                  </a:txBody>
                  <a:tcPr marL="91437" marR="91437" marT="45710" marB="4571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475357">
                <a:tc>
                  <a:txBody>
                    <a:bodyPr/>
                    <a:lstStyle/>
                    <a:p>
                      <a:pPr marL="342900" marR="0" lvl="0" indent="-342900" algn="l" defTabSz="914400" rtl="0" eaLnBrk="1" fontAlgn="base" latinLnBrk="0" hangingPunct="1">
                        <a:lnSpc>
                          <a:spcPct val="100000"/>
                        </a:lnSpc>
                        <a:spcBef>
                          <a:spcPct val="0"/>
                        </a:spcBef>
                        <a:spcAft>
                          <a:spcPct val="0"/>
                        </a:spcAft>
                        <a:buClr>
                          <a:srgbClr val="FFFF00"/>
                        </a:buClr>
                        <a:buSzPct val="85000"/>
                        <a:buFont typeface="Symbol" pitchFamily="18" charset="2"/>
                        <a:buChar char="¨"/>
                        <a:tabLst/>
                      </a:pPr>
                      <a:r>
                        <a:rPr kumimoji="0" lang="en-US" sz="2300" b="1" i="0" u="none" strike="noStrike" cap="none" normalizeH="0" baseline="0" dirty="0">
                          <a:ln>
                            <a:noFill/>
                          </a:ln>
                          <a:solidFill>
                            <a:schemeClr val="tx1"/>
                          </a:solidFill>
                          <a:effectLst/>
                          <a:latin typeface="Arial" charset="0"/>
                          <a:cs typeface="Arial" charset="0"/>
                        </a:rPr>
                        <a:t>Cells in anterior chamber</a:t>
                      </a:r>
                    </a:p>
                  </a:txBody>
                  <a:tcPr marL="91437" marR="91437" marT="45710" marB="45710"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rgbClr val="FFFF00"/>
                        </a:buClr>
                        <a:buSzPct val="85000"/>
                        <a:buFont typeface="Symbol" pitchFamily="18" charset="2"/>
                        <a:buChar char="¨"/>
                        <a:tabLst/>
                      </a:pPr>
                      <a:r>
                        <a:rPr kumimoji="0" lang="en-US" sz="2300" b="1" i="0" u="none" strike="noStrike" cap="none" normalizeH="0" baseline="0" dirty="0">
                          <a:ln>
                            <a:noFill/>
                          </a:ln>
                          <a:solidFill>
                            <a:schemeClr val="tx1"/>
                          </a:solidFill>
                          <a:effectLst/>
                          <a:latin typeface="Arial" charset="0"/>
                          <a:cs typeface="Arial" charset="0"/>
                        </a:rPr>
                        <a:t>Rare cells in anterior chamber</a:t>
                      </a:r>
                    </a:p>
                  </a:txBody>
                  <a:tcPr marL="91437" marR="91437" marT="45710" marB="4571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855641">
                <a:tc>
                  <a:txBody>
                    <a:bodyPr/>
                    <a:lstStyle/>
                    <a:p>
                      <a:pPr marL="342900" marR="0" lvl="0" indent="-342900" algn="l" defTabSz="914400" rtl="0" eaLnBrk="1" fontAlgn="base" latinLnBrk="0" hangingPunct="1">
                        <a:lnSpc>
                          <a:spcPct val="100000"/>
                        </a:lnSpc>
                        <a:spcBef>
                          <a:spcPct val="0"/>
                        </a:spcBef>
                        <a:spcAft>
                          <a:spcPct val="0"/>
                        </a:spcAft>
                        <a:buClr>
                          <a:srgbClr val="FFFF00"/>
                        </a:buClr>
                        <a:buSzPct val="85000"/>
                        <a:buFont typeface="Symbol" pitchFamily="18" charset="2"/>
                        <a:buChar char="¨"/>
                        <a:tabLst/>
                      </a:pPr>
                      <a:r>
                        <a:rPr kumimoji="0" lang="en-US" sz="2300" b="1" i="0" u="none" strike="noStrike" cap="none" normalizeH="0" baseline="0" dirty="0">
                          <a:ln>
                            <a:noFill/>
                          </a:ln>
                          <a:solidFill>
                            <a:schemeClr val="tx1"/>
                          </a:solidFill>
                          <a:effectLst/>
                          <a:latin typeface="Arial" charset="0"/>
                          <a:cs typeface="Arial" charset="0"/>
                        </a:rPr>
                        <a:t>Generalized conjunctival injection</a:t>
                      </a:r>
                    </a:p>
                  </a:txBody>
                  <a:tcPr marL="91437" marR="91437" marT="45710" marB="45710"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rgbClr val="FFFF00"/>
                        </a:buClr>
                        <a:buSzPct val="85000"/>
                        <a:buFont typeface="Symbol" pitchFamily="18" charset="2"/>
                        <a:buChar char="¨"/>
                        <a:tabLst/>
                      </a:pPr>
                      <a:r>
                        <a:rPr kumimoji="0" lang="en-US" sz="2300" b="1" i="0" u="none" strike="noStrike" cap="none" normalizeH="0" baseline="0" dirty="0">
                          <a:ln>
                            <a:noFill/>
                          </a:ln>
                          <a:solidFill>
                            <a:schemeClr val="tx1"/>
                          </a:solidFill>
                          <a:effectLst/>
                          <a:latin typeface="Arial" charset="0"/>
                          <a:cs typeface="Arial" charset="0"/>
                        </a:rPr>
                        <a:t>Sector skewed injection pattern</a:t>
                      </a:r>
                    </a:p>
                  </a:txBody>
                  <a:tcPr marL="91437" marR="91437" marT="45710" marB="4571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475357">
                <a:tc>
                  <a:txBody>
                    <a:bodyPr/>
                    <a:lstStyle/>
                    <a:p>
                      <a:pPr marL="342900" marR="0" lvl="0" indent="-342900" algn="l" defTabSz="914400" rtl="0" eaLnBrk="1" fontAlgn="base" latinLnBrk="0" hangingPunct="1">
                        <a:lnSpc>
                          <a:spcPct val="100000"/>
                        </a:lnSpc>
                        <a:spcBef>
                          <a:spcPct val="0"/>
                        </a:spcBef>
                        <a:spcAft>
                          <a:spcPct val="0"/>
                        </a:spcAft>
                        <a:buClr>
                          <a:srgbClr val="FFFF00"/>
                        </a:buClr>
                        <a:buSzPct val="85000"/>
                        <a:buFont typeface="Symbol" pitchFamily="18" charset="2"/>
                        <a:buChar char="¨"/>
                        <a:tabLst/>
                      </a:pPr>
                      <a:r>
                        <a:rPr kumimoji="0" lang="en-US" sz="2300" b="1" i="0" u="none" strike="noStrike" cap="none" normalizeH="0" baseline="0" dirty="0">
                          <a:ln>
                            <a:noFill/>
                          </a:ln>
                          <a:solidFill>
                            <a:schemeClr val="tx1"/>
                          </a:solidFill>
                          <a:effectLst/>
                          <a:latin typeface="Arial" charset="0"/>
                          <a:cs typeface="Arial" charset="0"/>
                        </a:rPr>
                        <a:t>Usually solitary lesion</a:t>
                      </a:r>
                    </a:p>
                  </a:txBody>
                  <a:tcPr marL="91437" marR="91437" marT="45710" marB="45710"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rgbClr val="FFFF00"/>
                        </a:buClr>
                        <a:buSzPct val="85000"/>
                        <a:buFont typeface="Symbol" pitchFamily="18" charset="2"/>
                        <a:buChar char="¨"/>
                        <a:tabLst/>
                      </a:pPr>
                      <a:r>
                        <a:rPr kumimoji="0" lang="en-US" sz="2300" b="1" i="0" u="none" strike="noStrike" cap="none" normalizeH="0" baseline="0" dirty="0">
                          <a:ln>
                            <a:noFill/>
                          </a:ln>
                          <a:solidFill>
                            <a:schemeClr val="tx1"/>
                          </a:solidFill>
                          <a:effectLst/>
                          <a:latin typeface="Arial" charset="0"/>
                          <a:cs typeface="Arial" charset="0"/>
                        </a:rPr>
                        <a:t>Can be multiple lesions</a:t>
                      </a:r>
                    </a:p>
                  </a:txBody>
                  <a:tcPr marL="91437" marR="91437" marT="45710" marB="4571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476996">
                <a:tc>
                  <a:txBody>
                    <a:bodyPr/>
                    <a:lstStyle/>
                    <a:p>
                      <a:pPr marL="342900" marR="0" lvl="0" indent="-342900" algn="l" defTabSz="914400" rtl="0" eaLnBrk="1" fontAlgn="base" latinLnBrk="0" hangingPunct="1">
                        <a:lnSpc>
                          <a:spcPct val="100000"/>
                        </a:lnSpc>
                        <a:spcBef>
                          <a:spcPct val="0"/>
                        </a:spcBef>
                        <a:spcAft>
                          <a:spcPct val="0"/>
                        </a:spcAft>
                        <a:buClr>
                          <a:srgbClr val="FFFF00"/>
                        </a:buClr>
                        <a:buSzPct val="85000"/>
                        <a:buFont typeface="Symbol" pitchFamily="18" charset="2"/>
                        <a:buChar char="¨"/>
                        <a:tabLst/>
                      </a:pPr>
                      <a:r>
                        <a:rPr kumimoji="0" lang="en-US" sz="2300" b="1" i="0" u="none" strike="noStrike" cap="none" normalizeH="0" baseline="0" dirty="0">
                          <a:ln>
                            <a:noFill/>
                          </a:ln>
                          <a:solidFill>
                            <a:schemeClr val="tx1"/>
                          </a:solidFill>
                          <a:effectLst/>
                          <a:latin typeface="Arial" charset="0"/>
                          <a:cs typeface="Arial" charset="0"/>
                        </a:rPr>
                        <a:t>Possible tear lake debris</a:t>
                      </a:r>
                    </a:p>
                  </a:txBody>
                  <a:tcPr marL="91437" marR="91437" marT="45710" marB="45710"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rgbClr val="FFFF00"/>
                        </a:buClr>
                        <a:buSzPct val="85000"/>
                        <a:buFont typeface="Symbol" pitchFamily="18" charset="2"/>
                        <a:buChar char="¨"/>
                        <a:tabLst/>
                      </a:pPr>
                      <a:r>
                        <a:rPr kumimoji="0" lang="en-US" sz="2300" b="1" i="0" u="none" strike="noStrike" cap="none" normalizeH="0" baseline="0" dirty="0">
                          <a:ln>
                            <a:noFill/>
                          </a:ln>
                          <a:solidFill>
                            <a:schemeClr val="tx1"/>
                          </a:solidFill>
                          <a:effectLst/>
                          <a:latin typeface="Arial" charset="0"/>
                          <a:cs typeface="Arial" charset="0"/>
                        </a:rPr>
                        <a:t>Clear tear lake</a:t>
                      </a:r>
                    </a:p>
                  </a:txBody>
                  <a:tcPr marL="91437" marR="91437" marT="45710" marB="4571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9179303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4" descr="clare - sterile infiltrat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2914"/>
          <a:stretch/>
        </p:blipFill>
        <p:spPr bwMode="auto">
          <a:xfrm>
            <a:off x="-1177378" y="0"/>
            <a:ext cx="11716758" cy="714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61485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40609-CA9E-175E-1F74-0BDF766C36FF}"/>
              </a:ext>
            </a:extLst>
          </p:cNvPr>
          <p:cNvSpPr>
            <a:spLocks noGrp="1"/>
          </p:cNvSpPr>
          <p:nvPr>
            <p:ph type="title"/>
          </p:nvPr>
        </p:nvSpPr>
        <p:spPr>
          <a:xfrm>
            <a:off x="190500" y="281942"/>
            <a:ext cx="8763000" cy="752034"/>
          </a:xfrm>
        </p:spPr>
        <p:txBody>
          <a:bodyPr>
            <a:normAutofit fontScale="90000"/>
          </a:bodyPr>
          <a:lstStyle/>
          <a:p>
            <a:r>
              <a:rPr lang="en-US" dirty="0"/>
              <a:t>An Updated Perspective on Treating </a:t>
            </a:r>
            <a:r>
              <a:rPr lang="en-US" dirty="0" err="1"/>
              <a:t>Pseudomal</a:t>
            </a:r>
            <a:r>
              <a:rPr lang="en-US" dirty="0"/>
              <a:t> Infection</a:t>
            </a:r>
          </a:p>
        </p:txBody>
      </p:sp>
      <p:sp>
        <p:nvSpPr>
          <p:cNvPr id="3" name="Content Placeholder 2">
            <a:extLst>
              <a:ext uri="{FF2B5EF4-FFF2-40B4-BE49-F238E27FC236}">
                <a16:creationId xmlns:a16="http://schemas.microsoft.com/office/drawing/2014/main" id="{ACC6BBF7-BD22-964F-4D41-B794A01B342C}"/>
              </a:ext>
            </a:extLst>
          </p:cNvPr>
          <p:cNvSpPr>
            <a:spLocks noGrp="1"/>
          </p:cNvSpPr>
          <p:nvPr>
            <p:ph idx="1"/>
          </p:nvPr>
        </p:nvSpPr>
        <p:spPr>
          <a:xfrm>
            <a:off x="190500" y="1423768"/>
            <a:ext cx="8763000" cy="5556152"/>
          </a:xfrm>
        </p:spPr>
        <p:txBody>
          <a:bodyPr/>
          <a:lstStyle/>
          <a:p>
            <a:r>
              <a:rPr lang="en-US" dirty="0"/>
              <a:t>“Multiple studies have shown high minimal inhibitory concentrations for moxifloxacin in </a:t>
            </a:r>
            <a:r>
              <a:rPr lang="en-US" i="1" dirty="0"/>
              <a:t>P.</a:t>
            </a:r>
            <a:r>
              <a:rPr lang="en-US" dirty="0"/>
              <a:t> </a:t>
            </a:r>
            <a:r>
              <a:rPr lang="en-US" i="1" dirty="0"/>
              <a:t>aeruginosa </a:t>
            </a:r>
            <a:r>
              <a:rPr lang="en-US" dirty="0"/>
              <a:t>as well as a sharp increase in the percentage of </a:t>
            </a:r>
            <a:r>
              <a:rPr lang="en-US" i="1" dirty="0"/>
              <a:t>P.</a:t>
            </a:r>
            <a:r>
              <a:rPr lang="en-US" dirty="0"/>
              <a:t> </a:t>
            </a:r>
            <a:r>
              <a:rPr lang="en-US" i="1" dirty="0"/>
              <a:t>aeruginosa </a:t>
            </a:r>
            <a:r>
              <a:rPr lang="en-US" dirty="0"/>
              <a:t>isolates that are resistant to moxifloxacin.”</a:t>
            </a:r>
          </a:p>
          <a:p>
            <a:r>
              <a:rPr lang="en-US" dirty="0"/>
              <a:t>It seems likely that </a:t>
            </a:r>
            <a:r>
              <a:rPr lang="en-US" dirty="0" err="1"/>
              <a:t>Fortisite</a:t>
            </a:r>
            <a:r>
              <a:rPr lang="en-US" dirty="0"/>
              <a:t> is superior to moxifloxacin but no comparative studies have  been done.</a:t>
            </a:r>
          </a:p>
        </p:txBody>
      </p:sp>
      <p:sp>
        <p:nvSpPr>
          <p:cNvPr id="4" name="TextBox 3">
            <a:extLst>
              <a:ext uri="{FF2B5EF4-FFF2-40B4-BE49-F238E27FC236}">
                <a16:creationId xmlns:a16="http://schemas.microsoft.com/office/drawing/2014/main" id="{4B554453-C410-E0C1-B3AB-2E79DEBBDB11}"/>
              </a:ext>
            </a:extLst>
          </p:cNvPr>
          <p:cNvSpPr txBox="1"/>
          <p:nvPr/>
        </p:nvSpPr>
        <p:spPr>
          <a:xfrm>
            <a:off x="4664045" y="4749572"/>
            <a:ext cx="337312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JAMA </a:t>
            </a:r>
            <a:r>
              <a:rPr kumimoji="0" lang="en-US" sz="1600" b="1" i="0" u="none" strike="noStrike" kern="1200" cap="none" spc="0" normalizeH="0" baseline="0" noProof="0" dirty="0" err="1">
                <a:ln>
                  <a:noFill/>
                </a:ln>
                <a:solidFill>
                  <a:srgbClr val="A6CCF6"/>
                </a:solidFill>
                <a:effectLst/>
                <a:uLnTx/>
                <a:uFillTx/>
                <a:latin typeface="Arial" panose="020B0604020202020204" pitchFamily="34" charset="0"/>
                <a:ea typeface="+mn-ea"/>
                <a:cs typeface="+mn-cs"/>
              </a:rPr>
              <a:t>Ophthalmol</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 June, 2023</a:t>
            </a:r>
          </a:p>
        </p:txBody>
      </p:sp>
    </p:spTree>
    <p:extLst>
      <p:ext uri="{BB962C8B-B14F-4D97-AF65-F5344CB8AC3E}">
        <p14:creationId xmlns:p14="http://schemas.microsoft.com/office/powerpoint/2010/main" val="2717051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1">
            <a:extLst>
              <a:ext uri="{FF2B5EF4-FFF2-40B4-BE49-F238E27FC236}">
                <a16:creationId xmlns:a16="http://schemas.microsoft.com/office/drawing/2014/main" id="{076C7434-C5BB-4979-B1D0-44DE787A8997}"/>
              </a:ext>
            </a:extLst>
          </p:cNvPr>
          <p:cNvSpPr>
            <a:spLocks noGrp="1" noChangeArrowheads="1"/>
          </p:cNvSpPr>
          <p:nvPr>
            <p:ph idx="1"/>
          </p:nvPr>
        </p:nvSpPr>
        <p:spPr>
          <a:xfrm>
            <a:off x="398504" y="992620"/>
            <a:ext cx="8869362" cy="3379788"/>
          </a:xfrm>
        </p:spPr>
        <p:txBody>
          <a:bodyPr>
            <a:normAutofit/>
          </a:bodyPr>
          <a:lstStyle/>
          <a:p>
            <a:pPr marL="228600" indent="-228600">
              <a:spcBef>
                <a:spcPts val="600"/>
              </a:spcBef>
              <a:spcAft>
                <a:spcPts val="600"/>
              </a:spcAft>
              <a:buClr>
                <a:srgbClr val="FFFF00"/>
              </a:buClr>
              <a:buSzPct val="100000"/>
              <a:buFont typeface="Wingdings" panose="05000000000000000000" pitchFamily="2" charset="2"/>
              <a:buChar char="§"/>
            </a:pPr>
            <a:r>
              <a:rPr lang="en-US" altLang="en-US" sz="2800" dirty="0"/>
              <a:t>Pain vs no pain, pupil involvement, or not</a:t>
            </a:r>
          </a:p>
          <a:p>
            <a:pPr marL="804863" lvl="2" indent="-342900">
              <a:spcBef>
                <a:spcPts val="600"/>
              </a:spcBef>
              <a:spcAft>
                <a:spcPts val="600"/>
              </a:spcAft>
              <a:buClr>
                <a:srgbClr val="FFFF00"/>
              </a:buClr>
              <a:buFont typeface="Wingdings" panose="05000000000000000000" pitchFamily="2" charset="2"/>
              <a:buChar char="Ø"/>
            </a:pPr>
            <a:r>
              <a:rPr lang="en-US" altLang="en-US" sz="2800" dirty="0"/>
              <a:t>Does not matter!</a:t>
            </a:r>
          </a:p>
          <a:p>
            <a:pPr marL="228600" indent="-228600">
              <a:spcBef>
                <a:spcPts val="600"/>
              </a:spcBef>
              <a:spcAft>
                <a:spcPts val="600"/>
              </a:spcAft>
              <a:buClr>
                <a:srgbClr val="FFFF00"/>
              </a:buClr>
              <a:buSzPct val="100000"/>
              <a:buFont typeface="Wingdings" panose="05000000000000000000" pitchFamily="2" charset="2"/>
              <a:buChar char="§"/>
            </a:pPr>
            <a:r>
              <a:rPr lang="en-US" altLang="en-US" sz="2800" dirty="0"/>
              <a:t>All patients need emergent CTA or MRA</a:t>
            </a:r>
          </a:p>
          <a:p>
            <a:pPr marL="228600" indent="-228600">
              <a:spcBef>
                <a:spcPts val="600"/>
              </a:spcBef>
              <a:spcAft>
                <a:spcPts val="600"/>
              </a:spcAft>
              <a:buClr>
                <a:srgbClr val="FFFF00"/>
              </a:buClr>
              <a:buSzPct val="100000"/>
              <a:buFont typeface="Wingdings" panose="05000000000000000000" pitchFamily="2" charset="2"/>
              <a:buChar char="§"/>
            </a:pPr>
            <a:r>
              <a:rPr lang="en-US" altLang="en-US" sz="2800" dirty="0"/>
              <a:t>Send straight to ED; not to an ophthalmologist</a:t>
            </a:r>
          </a:p>
          <a:p>
            <a:pPr marL="228600" indent="-228600">
              <a:spcBef>
                <a:spcPts val="600"/>
              </a:spcBef>
              <a:spcAft>
                <a:spcPts val="600"/>
              </a:spcAft>
              <a:buClr>
                <a:srgbClr val="FFFF00"/>
              </a:buClr>
              <a:buSzPct val="100000"/>
              <a:buFont typeface="Wingdings" panose="05000000000000000000" pitchFamily="2" charset="2"/>
              <a:buChar char="§"/>
            </a:pPr>
            <a:r>
              <a:rPr lang="en-US" altLang="en-US" sz="2800" dirty="0"/>
              <a:t>However, about 95% of 3</a:t>
            </a:r>
            <a:r>
              <a:rPr lang="en-US" altLang="en-US" sz="2800" baseline="30000" dirty="0"/>
              <a:t>rd</a:t>
            </a:r>
            <a:r>
              <a:rPr lang="en-US" altLang="en-US" sz="2800" dirty="0"/>
              <a:t> N. palsies are simply “microvascular,” and not aneurysmal in nature</a:t>
            </a:r>
          </a:p>
        </p:txBody>
      </p:sp>
      <p:sp>
        <p:nvSpPr>
          <p:cNvPr id="15363" name="Title 2">
            <a:extLst>
              <a:ext uri="{FF2B5EF4-FFF2-40B4-BE49-F238E27FC236}">
                <a16:creationId xmlns:a16="http://schemas.microsoft.com/office/drawing/2014/main" id="{8B246E5E-40A6-4900-A3B9-CEE26524A2A9}"/>
              </a:ext>
            </a:extLst>
          </p:cNvPr>
          <p:cNvSpPr>
            <a:spLocks noGrp="1"/>
          </p:cNvSpPr>
          <p:nvPr>
            <p:ph type="title"/>
          </p:nvPr>
        </p:nvSpPr>
        <p:spPr>
          <a:xfrm>
            <a:off x="494298" y="0"/>
            <a:ext cx="8869362" cy="903288"/>
          </a:xfrm>
        </p:spPr>
        <p:txBody>
          <a:bodyPr>
            <a:normAutofit/>
          </a:bodyPr>
          <a:lstStyle/>
          <a:p>
            <a:pPr>
              <a:defRPr/>
            </a:pPr>
            <a:r>
              <a:rPr lang="en-US" altLang="en-US" sz="4000" dirty="0">
                <a:latin typeface="+mn-lt"/>
              </a:rPr>
              <a:t>Management of 3</a:t>
            </a:r>
            <a:r>
              <a:rPr lang="en-US" altLang="en-US" sz="4000" baseline="30000" dirty="0">
                <a:latin typeface="+mn-lt"/>
              </a:rPr>
              <a:t>rd</a:t>
            </a:r>
            <a:r>
              <a:rPr lang="en-US" altLang="en-US" sz="4000" dirty="0">
                <a:latin typeface="+mn-lt"/>
              </a:rPr>
              <a:t> Nerve Palsy</a:t>
            </a:r>
          </a:p>
        </p:txBody>
      </p:sp>
      <p:sp>
        <p:nvSpPr>
          <p:cNvPr id="21508" name="TextBox 3">
            <a:extLst>
              <a:ext uri="{FF2B5EF4-FFF2-40B4-BE49-F238E27FC236}">
                <a16:creationId xmlns:a16="http://schemas.microsoft.com/office/drawing/2014/main" id="{DABF0AD0-B4DB-4430-A803-D30F35723A76}"/>
              </a:ext>
            </a:extLst>
          </p:cNvPr>
          <p:cNvSpPr txBox="1">
            <a:spLocks noChangeArrowheads="1"/>
          </p:cNvSpPr>
          <p:nvPr/>
        </p:nvSpPr>
        <p:spPr bwMode="auto">
          <a:xfrm>
            <a:off x="1538923" y="4261685"/>
            <a:ext cx="65885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Foster PJ, et al. JAMA Ophthalmol 2017;135(3):203-4</a:t>
            </a:r>
            <a:r>
              <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Tree>
    <p:extLst>
      <p:ext uri="{BB962C8B-B14F-4D97-AF65-F5344CB8AC3E}">
        <p14:creationId xmlns:p14="http://schemas.microsoft.com/office/powerpoint/2010/main" val="11447475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D1BB-BA33-4100-9B70-D1FA85768745}"/>
              </a:ext>
            </a:extLst>
          </p:cNvPr>
          <p:cNvSpPr>
            <a:spLocks noGrp="1"/>
          </p:cNvSpPr>
          <p:nvPr>
            <p:ph type="title"/>
          </p:nvPr>
        </p:nvSpPr>
        <p:spPr/>
        <p:txBody>
          <a:bodyPr>
            <a:normAutofit/>
          </a:bodyPr>
          <a:lstStyle/>
          <a:p>
            <a:r>
              <a:rPr lang="en-US" dirty="0"/>
              <a:t>New Combination for Corneal Ulcers</a:t>
            </a:r>
          </a:p>
        </p:txBody>
      </p:sp>
      <p:sp>
        <p:nvSpPr>
          <p:cNvPr id="3" name="Content Placeholder 2">
            <a:extLst>
              <a:ext uri="{FF2B5EF4-FFF2-40B4-BE49-F238E27FC236}">
                <a16:creationId xmlns:a16="http://schemas.microsoft.com/office/drawing/2014/main" id="{406279E0-B704-48EE-BE9F-D87326EA009E}"/>
              </a:ext>
            </a:extLst>
          </p:cNvPr>
          <p:cNvSpPr>
            <a:spLocks noGrp="1"/>
          </p:cNvSpPr>
          <p:nvPr>
            <p:ph idx="1"/>
          </p:nvPr>
        </p:nvSpPr>
        <p:spPr/>
        <p:txBody>
          <a:bodyPr/>
          <a:lstStyle/>
          <a:p>
            <a:r>
              <a:rPr lang="en-US" dirty="0"/>
              <a:t>Dual therapy for bacterial corneal ulcers has been the standard for decades.</a:t>
            </a:r>
          </a:p>
          <a:p>
            <a:r>
              <a:rPr lang="en-US" dirty="0"/>
              <a:t>Tobramycin for gram negative coverage</a:t>
            </a:r>
          </a:p>
          <a:p>
            <a:r>
              <a:rPr lang="en-US" dirty="0"/>
              <a:t>Vancomycin for gram positive coverage</a:t>
            </a:r>
          </a:p>
          <a:p>
            <a:r>
              <a:rPr lang="en-US" dirty="0"/>
              <a:t>New combination is pre-fortified!</a:t>
            </a:r>
          </a:p>
          <a:p>
            <a:r>
              <a:rPr lang="en-US" dirty="0"/>
              <a:t>Tobramycin is 1.5% (standard is 0.3%)</a:t>
            </a:r>
          </a:p>
          <a:p>
            <a:r>
              <a:rPr lang="en-US" dirty="0"/>
              <a:t>Vancomycin is 5% (there is no standard)</a:t>
            </a:r>
          </a:p>
          <a:p>
            <a:r>
              <a:rPr lang="en-US" dirty="0"/>
              <a:t>Marketed as </a:t>
            </a:r>
            <a:r>
              <a:rPr lang="en-US" dirty="0" err="1"/>
              <a:t>Fortisite</a:t>
            </a:r>
            <a:r>
              <a:rPr lang="en-US" dirty="0"/>
              <a:t>™ ophthalmic solution by </a:t>
            </a:r>
            <a:r>
              <a:rPr lang="en-US" dirty="0" err="1"/>
              <a:t>ImprimisRx</a:t>
            </a:r>
            <a:r>
              <a:rPr lang="en-US" dirty="0"/>
              <a:t> (owned by Harrow Health)</a:t>
            </a:r>
          </a:p>
          <a:p>
            <a:r>
              <a:rPr lang="en-US" dirty="0"/>
              <a:t>Must be ordered directly (503A) via Imprimisrx.com or 844-446-6979</a:t>
            </a:r>
          </a:p>
        </p:txBody>
      </p:sp>
      <p:pic>
        <p:nvPicPr>
          <p:cNvPr id="1026" name="Picture 2" descr="Fortisite">
            <a:extLst>
              <a:ext uri="{FF2B5EF4-FFF2-40B4-BE49-F238E27FC236}">
                <a16:creationId xmlns:a16="http://schemas.microsoft.com/office/drawing/2014/main" id="{77C2ADF6-BCB9-4193-8A5E-2129948BAA4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52" b="96536" l="9743" r="89890">
                        <a14:foregroundMark x1="34191" y1="47440" x2="34191" y2="47440"/>
                        <a14:foregroundMark x1="33824" y1="51807" x2="33824" y2="51807"/>
                        <a14:foregroundMark x1="33088" y1="57681" x2="33088" y2="57681"/>
                        <a14:foregroundMark x1="31250" y1="54518" x2="31250" y2="54518"/>
                        <a14:foregroundMark x1="29963" y1="56928" x2="29963" y2="56928"/>
                        <a14:foregroundMark x1="29228" y1="51506" x2="29228" y2="51506"/>
                        <a14:foregroundMark x1="29596" y1="48795" x2="29596" y2="48795"/>
                        <a14:foregroundMark x1="28860" y1="44277" x2="28860" y2="44277"/>
                        <a14:foregroundMark x1="48162" y1="4518" x2="48162" y2="4518"/>
                        <a14:foregroundMark x1="50000" y1="753" x2="50000" y2="753"/>
                        <a14:foregroundMark x1="34926" y1="79970" x2="34926" y2="79970"/>
                        <a14:foregroundMark x1="36765" y1="83886" x2="36765" y2="83886"/>
                        <a14:foregroundMark x1="34559" y1="87500" x2="34559" y2="87500"/>
                        <a14:foregroundMark x1="33272" y1="92018" x2="33272" y2="92018"/>
                        <a14:foregroundMark x1="35846" y1="95482" x2="35846" y2="95482"/>
                        <a14:foregroundMark x1="40257" y1="95783" x2="40257" y2="95783"/>
                        <a14:foregroundMark x1="44485" y1="96536" x2="44485" y2="96536"/>
                        <a14:foregroundMark x1="28676" y1="92470" x2="28676" y2="92470"/>
                        <a14:foregroundMark x1="28860" y1="88554" x2="28860" y2="88554"/>
                        <a14:foregroundMark x1="28309" y1="85693" x2="28309" y2="85693"/>
                        <a14:foregroundMark x1="29228" y1="82982" x2="29228" y2="82982"/>
                        <a14:foregroundMark x1="28493" y1="80723" x2="28493" y2="80723"/>
                        <a14:foregroundMark x1="29044" y1="77259" x2="29044" y2="77259"/>
                        <a14:foregroundMark x1="28676" y1="73795" x2="28676" y2="73795"/>
                        <a14:foregroundMark x1="28676" y1="75602" x2="28676" y2="75602"/>
                        <a14:foregroundMark x1="29228" y1="71084" x2="29228" y2="71084"/>
                        <a14:foregroundMark x1="28860" y1="72139" x2="28860" y2="72139"/>
                        <a14:foregroundMark x1="28676" y1="69729" x2="28676" y2="69729"/>
                        <a14:foregroundMark x1="28309" y1="67319" x2="28309" y2="67319"/>
                        <a14:foregroundMark x1="28309" y1="68976" x2="28309" y2="68976"/>
                        <a14:foregroundMark x1="28860" y1="65361" x2="28860" y2="65361"/>
                        <a14:foregroundMark x1="29596" y1="63102" x2="29596" y2="63102"/>
                      </a14:backgroundRemoval>
                    </a14:imgEffect>
                  </a14:imgLayer>
                </a14:imgProps>
              </a:ext>
              <a:ext uri="{28A0092B-C50C-407E-A947-70E740481C1C}">
                <a14:useLocalDpi xmlns:a14="http://schemas.microsoft.com/office/drawing/2010/main" val="0"/>
              </a:ext>
            </a:extLst>
          </a:blip>
          <a:srcRect/>
          <a:stretch>
            <a:fillRect/>
          </a:stretch>
        </p:blipFill>
        <p:spPr bwMode="auto">
          <a:xfrm>
            <a:off x="6996260" y="1564850"/>
            <a:ext cx="2379123" cy="2903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2277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20421-5361-F0E9-1BBD-35DED3379447}"/>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8D53D162-DA84-F42F-E354-212B3656ECDA}"/>
              </a:ext>
            </a:extLst>
          </p:cNvPr>
          <p:cNvPicPr>
            <a:picLocks noChangeAspect="1"/>
          </p:cNvPicPr>
          <p:nvPr/>
        </p:nvPicPr>
        <p:blipFill>
          <a:blip r:embed="rId2"/>
          <a:srcRect r="27720"/>
          <a:stretch>
            <a:fillRect/>
          </a:stretch>
        </p:blipFill>
        <p:spPr>
          <a:xfrm>
            <a:off x="-4730" y="0"/>
            <a:ext cx="9153460" cy="5882778"/>
          </a:xfrm>
          <a:prstGeom prst="rect">
            <a:avLst/>
          </a:prstGeom>
        </p:spPr>
      </p:pic>
      <p:pic>
        <p:nvPicPr>
          <p:cNvPr id="7" name="Picture 6">
            <a:extLst>
              <a:ext uri="{FF2B5EF4-FFF2-40B4-BE49-F238E27FC236}">
                <a16:creationId xmlns:a16="http://schemas.microsoft.com/office/drawing/2014/main" id="{BF35717F-502F-30ED-54E7-AB21623C4886}"/>
              </a:ext>
            </a:extLst>
          </p:cNvPr>
          <p:cNvPicPr>
            <a:picLocks noChangeAspect="1"/>
          </p:cNvPicPr>
          <p:nvPr/>
        </p:nvPicPr>
        <p:blipFill>
          <a:blip r:embed="rId3"/>
          <a:stretch>
            <a:fillRect/>
          </a:stretch>
        </p:blipFill>
        <p:spPr>
          <a:xfrm>
            <a:off x="6615475" y="1423091"/>
            <a:ext cx="2261812" cy="621846"/>
          </a:xfrm>
          <a:prstGeom prst="rect">
            <a:avLst/>
          </a:prstGeom>
        </p:spPr>
      </p:pic>
      <p:sp>
        <p:nvSpPr>
          <p:cNvPr id="9" name="Content Placeholder 8">
            <a:extLst>
              <a:ext uri="{FF2B5EF4-FFF2-40B4-BE49-F238E27FC236}">
                <a16:creationId xmlns:a16="http://schemas.microsoft.com/office/drawing/2014/main" id="{C9415D42-4829-0BC9-5621-30556FB0ED2E}"/>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8924269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887157" y="153682"/>
            <a:ext cx="7492630" cy="6209952"/>
          </a:xfrm>
        </p:spPr>
      </p:pic>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D2690-AFD5-B4B6-45E6-E62148952A41}"/>
              </a:ext>
            </a:extLst>
          </p:cNvPr>
          <p:cNvSpPr>
            <a:spLocks noGrp="1"/>
          </p:cNvSpPr>
          <p:nvPr>
            <p:ph type="title"/>
          </p:nvPr>
        </p:nvSpPr>
        <p:spPr/>
        <p:txBody>
          <a:bodyPr/>
          <a:lstStyle/>
          <a:p>
            <a:r>
              <a:rPr lang="en-US" dirty="0"/>
              <a:t>“Culturing” is Being Eclipsed</a:t>
            </a:r>
          </a:p>
        </p:txBody>
      </p:sp>
      <p:sp>
        <p:nvSpPr>
          <p:cNvPr id="3" name="Content Placeholder 2">
            <a:extLst>
              <a:ext uri="{FF2B5EF4-FFF2-40B4-BE49-F238E27FC236}">
                <a16:creationId xmlns:a16="http://schemas.microsoft.com/office/drawing/2014/main" id="{CB9DAF59-420D-4C3B-9FFD-911E218AA5D4}"/>
              </a:ext>
            </a:extLst>
          </p:cNvPr>
          <p:cNvSpPr>
            <a:spLocks noGrp="1"/>
          </p:cNvSpPr>
          <p:nvPr>
            <p:ph idx="1"/>
          </p:nvPr>
        </p:nvSpPr>
        <p:spPr>
          <a:xfrm>
            <a:off x="190501" y="1183775"/>
            <a:ext cx="8763000" cy="5556152"/>
          </a:xfrm>
        </p:spPr>
        <p:txBody>
          <a:bodyPr/>
          <a:lstStyle/>
          <a:p>
            <a:r>
              <a:rPr lang="en-US" dirty="0"/>
              <a:t>PCR is eclipsing traditional culturing</a:t>
            </a:r>
          </a:p>
          <a:p>
            <a:r>
              <a:rPr lang="en-US" dirty="0"/>
              <a:t>Test results by next morning</a:t>
            </a:r>
          </a:p>
          <a:p>
            <a:r>
              <a:rPr lang="en-US" dirty="0"/>
              <a:t>Targets most relevant micro-organisms</a:t>
            </a:r>
          </a:p>
          <a:p>
            <a:r>
              <a:rPr lang="en-US" dirty="0"/>
              <a:t>There is only one universal collection device</a:t>
            </a:r>
          </a:p>
          <a:p>
            <a:r>
              <a:rPr lang="en-US" dirty="0"/>
              <a:t>Provides a personalized antibiotic summary of effectiveness</a:t>
            </a:r>
          </a:p>
          <a:p>
            <a:pPr marL="0" indent="0">
              <a:buNone/>
            </a:pPr>
            <a:r>
              <a:rPr lang="en-US" dirty="0"/>
              <a:t>	</a:t>
            </a:r>
          </a:p>
          <a:p>
            <a:pPr marL="0" indent="0">
              <a:buNone/>
            </a:pPr>
            <a:r>
              <a:rPr lang="en-US" dirty="0"/>
              <a:t>See </a:t>
            </a:r>
            <a:r>
              <a:rPr lang="en-US" dirty="0">
                <a:hlinkClick r:id="rId2">
                  <a:extLst>
                    <a:ext uri="{A12FA001-AC4F-418D-AE19-62706E023703}">
                      <ahyp:hlinkClr xmlns:ahyp="http://schemas.microsoft.com/office/drawing/2018/hyperlinkcolor" val="tx"/>
                    </a:ext>
                  </a:extLst>
                </a:hlinkClick>
              </a:rPr>
              <a:t>www.healthtrackrx.com</a:t>
            </a:r>
            <a:r>
              <a:rPr lang="en-US" dirty="0"/>
              <a:t> for details</a:t>
            </a:r>
          </a:p>
        </p:txBody>
      </p:sp>
    </p:spTree>
    <p:extLst>
      <p:ext uri="{BB962C8B-B14F-4D97-AF65-F5344CB8AC3E}">
        <p14:creationId xmlns:p14="http://schemas.microsoft.com/office/powerpoint/2010/main" val="531846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A62594-4D60-D92D-E337-4F7E4C850A58}"/>
              </a:ext>
            </a:extLst>
          </p:cNvPr>
          <p:cNvPicPr>
            <a:picLocks noChangeAspect="1"/>
          </p:cNvPicPr>
          <p:nvPr/>
        </p:nvPicPr>
        <p:blipFill rotWithShape="1">
          <a:blip r:embed="rId3"/>
          <a:srcRect l="9449"/>
          <a:stretch/>
        </p:blipFill>
        <p:spPr>
          <a:xfrm>
            <a:off x="365371" y="0"/>
            <a:ext cx="8413258" cy="6749545"/>
          </a:xfrm>
          <a:prstGeom prst="rect">
            <a:avLst/>
          </a:prstGeom>
        </p:spPr>
      </p:pic>
    </p:spTree>
    <p:extLst>
      <p:ext uri="{BB962C8B-B14F-4D97-AF65-F5344CB8AC3E}">
        <p14:creationId xmlns:p14="http://schemas.microsoft.com/office/powerpoint/2010/main" val="29731030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F081B8-C2D2-664B-DE61-5B7F7703234F}"/>
              </a:ext>
            </a:extLst>
          </p:cNvPr>
          <p:cNvPicPr>
            <a:picLocks noChangeAspect="1"/>
          </p:cNvPicPr>
          <p:nvPr/>
        </p:nvPicPr>
        <p:blipFill rotWithShape="1">
          <a:blip r:embed="rId2"/>
          <a:srcRect r="1832"/>
          <a:stretch/>
        </p:blipFill>
        <p:spPr>
          <a:xfrm>
            <a:off x="46872" y="54735"/>
            <a:ext cx="9050255" cy="6748530"/>
          </a:xfrm>
          <a:prstGeom prst="rect">
            <a:avLst/>
          </a:prstGeom>
        </p:spPr>
      </p:pic>
    </p:spTree>
    <p:extLst>
      <p:ext uri="{BB962C8B-B14F-4D97-AF65-F5344CB8AC3E}">
        <p14:creationId xmlns:p14="http://schemas.microsoft.com/office/powerpoint/2010/main" val="2187774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44977" y="424816"/>
            <a:ext cx="8869362" cy="690562"/>
          </a:xfrm>
        </p:spPr>
        <p:txBody>
          <a:bodyPr>
            <a:normAutofit fontScale="90000"/>
          </a:bodyPr>
          <a:lstStyle/>
          <a:p>
            <a:pPr eaLnBrk="1" hangingPunct="1"/>
            <a:r>
              <a:rPr lang="en-US" altLang="en-US" dirty="0"/>
              <a:t>Antibiotics - Systemic</a:t>
            </a:r>
          </a:p>
        </p:txBody>
      </p:sp>
      <p:sp>
        <p:nvSpPr>
          <p:cNvPr id="64515" name="Rectangle 3"/>
          <p:cNvSpPr>
            <a:spLocks noGrp="1" noChangeArrowheads="1"/>
          </p:cNvSpPr>
          <p:nvPr>
            <p:ph idx="1"/>
          </p:nvPr>
        </p:nvSpPr>
        <p:spPr>
          <a:xfrm>
            <a:off x="1227456" y="1462087"/>
            <a:ext cx="4148137" cy="2938463"/>
          </a:xfrm>
        </p:spPr>
        <p:txBody>
          <a:bodyPr/>
          <a:lstStyle/>
          <a:p>
            <a:pPr marL="457200" indent="-457200" eaLnBrk="1" hangingPunct="1">
              <a:lnSpc>
                <a:spcPct val="85000"/>
              </a:lnSpc>
            </a:pPr>
            <a:r>
              <a:rPr lang="en-US" altLang="en-US" dirty="0"/>
              <a:t>Penicillins</a:t>
            </a:r>
          </a:p>
          <a:p>
            <a:pPr marL="457200" indent="-457200" eaLnBrk="1" hangingPunct="1">
              <a:lnSpc>
                <a:spcPct val="85000"/>
              </a:lnSpc>
            </a:pPr>
            <a:r>
              <a:rPr lang="en-US" altLang="en-US" dirty="0"/>
              <a:t>Cephalosporins</a:t>
            </a:r>
          </a:p>
          <a:p>
            <a:pPr marL="457200" indent="-457200" eaLnBrk="1" hangingPunct="1">
              <a:lnSpc>
                <a:spcPct val="85000"/>
              </a:lnSpc>
            </a:pPr>
            <a:r>
              <a:rPr lang="en-US" altLang="en-US" dirty="0"/>
              <a:t>Tetracyclines</a:t>
            </a:r>
          </a:p>
          <a:p>
            <a:pPr marL="457200" indent="-457200" eaLnBrk="1" hangingPunct="1">
              <a:lnSpc>
                <a:spcPct val="85000"/>
              </a:lnSpc>
            </a:pPr>
            <a:r>
              <a:rPr lang="en-US" altLang="en-US" dirty="0"/>
              <a:t>Macrolides</a:t>
            </a:r>
          </a:p>
          <a:p>
            <a:pPr marL="457200" indent="-457200" eaLnBrk="1" hangingPunct="1">
              <a:lnSpc>
                <a:spcPct val="85000"/>
              </a:lnSpc>
            </a:pPr>
            <a:r>
              <a:rPr lang="en-US" altLang="en-US" dirty="0"/>
              <a:t>Fluoroquinolones</a:t>
            </a:r>
          </a:p>
        </p:txBody>
      </p:sp>
      <p:sp>
        <p:nvSpPr>
          <p:cNvPr id="64516" name="Rectangle 4"/>
          <p:cNvSpPr>
            <a:spLocks noChangeArrowheads="1"/>
          </p:cNvSpPr>
          <p:nvPr/>
        </p:nvSpPr>
        <p:spPr bwMode="auto">
          <a:xfrm>
            <a:off x="2552700" y="4400550"/>
            <a:ext cx="6759575"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a:spcBef>
                <a:spcPct val="20000"/>
              </a:spcBef>
              <a:buClr>
                <a:srgbClr val="A1C2E7"/>
              </a:buClr>
              <a:buSzPct val="75000"/>
              <a:buFont typeface="Wingdings" panose="05000000000000000000" pitchFamily="2" charset="2"/>
              <a:buChar char="n"/>
              <a:defRPr sz="2800" b="1">
                <a:solidFill>
                  <a:schemeClr val="bg1"/>
                </a:solidFill>
                <a:latin typeface="Arial" panose="020B0604020202020204" pitchFamily="34" charset="0"/>
              </a:defRPr>
            </a:lvl1pPr>
            <a:lvl2pPr marL="742950" indent="-285750">
              <a:spcBef>
                <a:spcPct val="20000"/>
              </a:spcBef>
              <a:buClr>
                <a:srgbClr val="FFFF66"/>
              </a:buClr>
              <a:buSzPct val="80000"/>
              <a:buFont typeface="Wingdings 3" panose="05040102010807070707" pitchFamily="18" charset="2"/>
              <a:buChar char=""/>
              <a:defRPr sz="2600">
                <a:solidFill>
                  <a:schemeClr val="bg1"/>
                </a:solidFill>
                <a:latin typeface="Arial" panose="020B0604020202020204" pitchFamily="34" charset="0"/>
              </a:defRPr>
            </a:lvl2pPr>
            <a:lvl3pPr marL="1143000" indent="-228600">
              <a:spcBef>
                <a:spcPct val="20000"/>
              </a:spcBef>
              <a:buClr>
                <a:srgbClr val="99CCFF"/>
              </a:buClr>
              <a:buSzPct val="75000"/>
              <a:buFont typeface="Wingdings 2" panose="05020102010507070707" pitchFamily="18" charset="2"/>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85000"/>
              </a:lnSpc>
              <a:spcBef>
                <a:spcPct val="20000"/>
              </a:spcBef>
              <a:spcAft>
                <a:spcPct val="0"/>
              </a:spcAft>
              <a:buClr>
                <a:srgbClr val="A1C2E7"/>
              </a:buClr>
              <a:buSzPct val="75000"/>
              <a:buFont typeface="Wingdings" panose="05000000000000000000" pitchFamily="2" charset="2"/>
              <a:buNone/>
              <a:tabLst/>
              <a:defRPr/>
            </a:pPr>
            <a:endParaRPr kumimoji="0" lang="en-US" altLang="en-US" sz="2800" b="1" i="0" u="none" strike="noStrike" kern="1200" cap="none" spc="0" normalizeH="0" baseline="0" noProof="0">
              <a:ln>
                <a:noFill/>
              </a:ln>
              <a:solidFill>
                <a:srgbClr val="99CC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10830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11E57-8150-4C3E-9E01-C0426A7849CF}"/>
              </a:ext>
            </a:extLst>
          </p:cNvPr>
          <p:cNvSpPr>
            <a:spLocks noGrp="1"/>
          </p:cNvSpPr>
          <p:nvPr>
            <p:ph type="title"/>
          </p:nvPr>
        </p:nvSpPr>
        <p:spPr/>
        <p:txBody>
          <a:bodyPr/>
          <a:lstStyle/>
          <a:p>
            <a:r>
              <a:rPr lang="en-US" dirty="0"/>
              <a:t>Keflex® (Cephalexin)</a:t>
            </a:r>
          </a:p>
        </p:txBody>
      </p:sp>
      <p:sp>
        <p:nvSpPr>
          <p:cNvPr id="3" name="Content Placeholder 2">
            <a:extLst>
              <a:ext uri="{FF2B5EF4-FFF2-40B4-BE49-F238E27FC236}">
                <a16:creationId xmlns:a16="http://schemas.microsoft.com/office/drawing/2014/main" id="{7A4D2F61-FE99-4222-8556-14EB4761368E}"/>
              </a:ext>
            </a:extLst>
          </p:cNvPr>
          <p:cNvSpPr>
            <a:spLocks noGrp="1"/>
          </p:cNvSpPr>
          <p:nvPr>
            <p:ph idx="1"/>
          </p:nvPr>
        </p:nvSpPr>
        <p:spPr/>
        <p:txBody>
          <a:bodyPr/>
          <a:lstStyle/>
          <a:p>
            <a:r>
              <a:rPr lang="en-US" dirty="0"/>
              <a:t>Children &gt; 2 months</a:t>
            </a:r>
          </a:p>
          <a:p>
            <a:r>
              <a:rPr lang="en-US" dirty="0"/>
              <a:t>For skin and soft tissue infections, may be given every 12 hours</a:t>
            </a:r>
          </a:p>
        </p:txBody>
      </p:sp>
      <p:graphicFrame>
        <p:nvGraphicFramePr>
          <p:cNvPr id="4" name="Table 4">
            <a:extLst>
              <a:ext uri="{FF2B5EF4-FFF2-40B4-BE49-F238E27FC236}">
                <a16:creationId xmlns:a16="http://schemas.microsoft.com/office/drawing/2014/main" id="{D2098D2C-3116-4713-866E-D5262BA7CAC3}"/>
              </a:ext>
            </a:extLst>
          </p:cNvPr>
          <p:cNvGraphicFramePr>
            <a:graphicFrameLocks noGrp="1"/>
          </p:cNvGraphicFramePr>
          <p:nvPr/>
        </p:nvGraphicFramePr>
        <p:xfrm>
          <a:off x="307572" y="2718261"/>
          <a:ext cx="4829693" cy="3790605"/>
        </p:xfrm>
        <a:graphic>
          <a:graphicData uri="http://schemas.openxmlformats.org/drawingml/2006/table">
            <a:tbl>
              <a:tblPr firstRow="1" bandRow="1">
                <a:tableStyleId>{5C22544A-7EE6-4342-B048-85BDC9FD1C3A}</a:tableStyleId>
              </a:tblPr>
              <a:tblGrid>
                <a:gridCol w="1900206">
                  <a:extLst>
                    <a:ext uri="{9D8B030D-6E8A-4147-A177-3AD203B41FA5}">
                      <a16:colId xmlns:a16="http://schemas.microsoft.com/office/drawing/2014/main" val="1502747423"/>
                    </a:ext>
                  </a:extLst>
                </a:gridCol>
                <a:gridCol w="2929487">
                  <a:extLst>
                    <a:ext uri="{9D8B030D-6E8A-4147-A177-3AD203B41FA5}">
                      <a16:colId xmlns:a16="http://schemas.microsoft.com/office/drawing/2014/main" val="595711255"/>
                    </a:ext>
                  </a:extLst>
                </a:gridCol>
              </a:tblGrid>
              <a:tr h="541515">
                <a:tc>
                  <a:txBody>
                    <a:bodyPr/>
                    <a:lstStyle/>
                    <a:p>
                      <a:r>
                        <a:rPr lang="en-US" sz="1800" dirty="0">
                          <a:solidFill>
                            <a:srgbClr val="92D050"/>
                          </a:solidFill>
                        </a:rPr>
                        <a:t>Weight (LBs)</a:t>
                      </a:r>
                    </a:p>
                  </a:txBody>
                  <a:tcPr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a:solidFill>
                            <a:srgbClr val="92D050"/>
                          </a:solidFill>
                        </a:rPr>
                        <a:t>Dose (250 mg/5ml)</a:t>
                      </a:r>
                    </a:p>
                  </a:txBody>
                  <a:tcPr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5146379"/>
                  </a:ext>
                </a:extLst>
              </a:tr>
              <a:tr h="541515">
                <a:tc>
                  <a:txBody>
                    <a:bodyPr/>
                    <a:lstStyle/>
                    <a:p>
                      <a:pPr algn="ctr"/>
                      <a:r>
                        <a:rPr lang="en-US" sz="1800" b="1" dirty="0">
                          <a:solidFill>
                            <a:schemeClr val="tx1"/>
                          </a:solidFill>
                        </a:rPr>
                        <a:t>11</a:t>
                      </a:r>
                    </a:p>
                  </a:txBody>
                  <a:tcPr anchor="ctr">
                    <a:lnL w="12700" cmpd="sng">
                      <a:noFill/>
                    </a:lnL>
                    <a:lnR w="12700" cmpd="sng">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a:solidFill>
                            <a:schemeClr val="tx1"/>
                          </a:solidFill>
                        </a:rPr>
                        <a:t>¼ tsp</a:t>
                      </a:r>
                    </a:p>
                  </a:txBody>
                  <a:tcPr anchor="ctr">
                    <a:lnL w="12700" cmpd="sng">
                      <a:noFill/>
                    </a:lnL>
                    <a:lnR w="12700" cmpd="sng">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4368544"/>
                  </a:ext>
                </a:extLst>
              </a:tr>
              <a:tr h="541515">
                <a:tc>
                  <a:txBody>
                    <a:bodyPr/>
                    <a:lstStyle/>
                    <a:p>
                      <a:pPr algn="ctr"/>
                      <a:r>
                        <a:rPr lang="en-US" sz="1800" b="1" dirty="0">
                          <a:solidFill>
                            <a:schemeClr val="tx1"/>
                          </a:solidFill>
                        </a:rPr>
                        <a:t>22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a:solidFill>
                            <a:schemeClr val="tx1"/>
                          </a:solidFill>
                        </a:rPr>
                        <a:t>½ tsp</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3647370"/>
                  </a:ext>
                </a:extLst>
              </a:tr>
              <a:tr h="541515">
                <a:tc>
                  <a:txBody>
                    <a:bodyPr/>
                    <a:lstStyle/>
                    <a:p>
                      <a:pPr algn="ctr"/>
                      <a:r>
                        <a:rPr lang="en-US" sz="1800" b="1" dirty="0">
                          <a:solidFill>
                            <a:schemeClr val="tx1"/>
                          </a:solidFill>
                        </a:rPr>
                        <a:t>33</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a:solidFill>
                            <a:schemeClr val="tx1"/>
                          </a:solidFill>
                        </a:rPr>
                        <a:t>¾ tsp</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3117216"/>
                  </a:ext>
                </a:extLst>
              </a:tr>
              <a:tr h="541515">
                <a:tc>
                  <a:txBody>
                    <a:bodyPr/>
                    <a:lstStyle/>
                    <a:p>
                      <a:pPr algn="ctr"/>
                      <a:r>
                        <a:rPr lang="en-US" sz="1800" b="1" dirty="0">
                          <a:solidFill>
                            <a:schemeClr val="tx1"/>
                          </a:solidFill>
                        </a:rPr>
                        <a:t>44</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a:solidFill>
                            <a:schemeClr val="tx1"/>
                          </a:solidFill>
                        </a:rPr>
                        <a:t>1 tsp (250 mg cap)</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9606488"/>
                  </a:ext>
                </a:extLst>
              </a:tr>
              <a:tr h="541515">
                <a:tc>
                  <a:txBody>
                    <a:bodyPr/>
                    <a:lstStyle/>
                    <a:p>
                      <a:pPr algn="ctr"/>
                      <a:r>
                        <a:rPr lang="en-US" sz="1800" b="1" dirty="0">
                          <a:solidFill>
                            <a:schemeClr val="tx1"/>
                          </a:solidFill>
                        </a:rPr>
                        <a:t>66</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a:solidFill>
                            <a:schemeClr val="tx1"/>
                          </a:solidFill>
                        </a:rPr>
                        <a:t>1 ½ tsp</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0192758"/>
                  </a:ext>
                </a:extLst>
              </a:tr>
              <a:tr h="541515">
                <a:tc>
                  <a:txBody>
                    <a:bodyPr/>
                    <a:lstStyle/>
                    <a:p>
                      <a:pPr algn="ctr"/>
                      <a:r>
                        <a:rPr lang="en-US" sz="1800" b="1" dirty="0">
                          <a:solidFill>
                            <a:schemeClr val="tx1"/>
                          </a:solidFill>
                        </a:rPr>
                        <a:t>88+</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a:solidFill>
                            <a:schemeClr val="tx1"/>
                          </a:solidFill>
                        </a:rPr>
                        <a:t>2 tsp (500 mg cap)</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310260"/>
                  </a:ext>
                </a:extLst>
              </a:tr>
            </a:tbl>
          </a:graphicData>
        </a:graphic>
      </p:graphicFrame>
    </p:spTree>
    <p:extLst>
      <p:ext uri="{BB962C8B-B14F-4D97-AF65-F5344CB8AC3E}">
        <p14:creationId xmlns:p14="http://schemas.microsoft.com/office/powerpoint/2010/main" val="20204327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17D74-624A-6CB5-F1E7-E002C7E580D1}"/>
              </a:ext>
            </a:extLst>
          </p:cNvPr>
          <p:cNvSpPr>
            <a:spLocks noGrp="1"/>
          </p:cNvSpPr>
          <p:nvPr>
            <p:ph type="title"/>
          </p:nvPr>
        </p:nvSpPr>
        <p:spPr>
          <a:xfrm>
            <a:off x="505062" y="480487"/>
            <a:ext cx="8868390" cy="745791"/>
          </a:xfrm>
        </p:spPr>
        <p:txBody>
          <a:bodyPr>
            <a:normAutofit fontScale="90000"/>
          </a:bodyPr>
          <a:lstStyle/>
          <a:p>
            <a:r>
              <a:rPr lang="en-US" dirty="0"/>
              <a:t>Statement by the American College of Physicians:  Key Recommendations</a:t>
            </a:r>
          </a:p>
        </p:txBody>
      </p:sp>
      <p:sp>
        <p:nvSpPr>
          <p:cNvPr id="3" name="Content Placeholder 2">
            <a:extLst>
              <a:ext uri="{FF2B5EF4-FFF2-40B4-BE49-F238E27FC236}">
                <a16:creationId xmlns:a16="http://schemas.microsoft.com/office/drawing/2014/main" id="{E54A2986-EF13-F81C-4CC1-EBEE4CBF7F32}"/>
              </a:ext>
            </a:extLst>
          </p:cNvPr>
          <p:cNvSpPr>
            <a:spLocks noGrp="1"/>
          </p:cNvSpPr>
          <p:nvPr>
            <p:ph idx="1"/>
          </p:nvPr>
        </p:nvSpPr>
        <p:spPr>
          <a:xfrm>
            <a:off x="295914" y="1301848"/>
            <a:ext cx="8763000" cy="5556152"/>
          </a:xfrm>
        </p:spPr>
        <p:txBody>
          <a:bodyPr/>
          <a:lstStyle/>
          <a:p>
            <a:endParaRPr lang="en-US" dirty="0"/>
          </a:p>
          <a:p>
            <a:r>
              <a:rPr lang="en-US" dirty="0"/>
              <a:t>For non-purulent cellulitis (skin infections)</a:t>
            </a:r>
          </a:p>
          <a:p>
            <a:r>
              <a:rPr lang="en-US" dirty="0"/>
              <a:t>“Recommended antimicrobials: Cephalosporin (e.g. Cephalexin)”</a:t>
            </a:r>
          </a:p>
          <a:p>
            <a:r>
              <a:rPr lang="en-US" dirty="0"/>
              <a:t>“Recommended duration: 5 days”</a:t>
            </a:r>
          </a:p>
        </p:txBody>
      </p:sp>
      <p:sp>
        <p:nvSpPr>
          <p:cNvPr id="4" name="TextBox 3">
            <a:extLst>
              <a:ext uri="{FF2B5EF4-FFF2-40B4-BE49-F238E27FC236}">
                <a16:creationId xmlns:a16="http://schemas.microsoft.com/office/drawing/2014/main" id="{89266C17-C10D-679E-00FC-4DDEF19A01A5}"/>
              </a:ext>
            </a:extLst>
          </p:cNvPr>
          <p:cNvSpPr txBox="1"/>
          <p:nvPr/>
        </p:nvSpPr>
        <p:spPr>
          <a:xfrm>
            <a:off x="4318427" y="3831633"/>
            <a:ext cx="47404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A6CCF6"/>
                </a:solidFill>
                <a:effectLst/>
                <a:uLnTx/>
                <a:uFillTx/>
                <a:latin typeface="Calibri"/>
                <a:ea typeface="+mn-ea"/>
                <a:cs typeface="Arial" panose="020B0604020202020204" pitchFamily="34" charset="0"/>
              </a:rPr>
              <a:t>Journal Watch-General Medicine May, 2021</a:t>
            </a:r>
          </a:p>
        </p:txBody>
      </p:sp>
    </p:spTree>
    <p:extLst>
      <p:ext uri="{BB962C8B-B14F-4D97-AF65-F5344CB8AC3E}">
        <p14:creationId xmlns:p14="http://schemas.microsoft.com/office/powerpoint/2010/main" val="29516626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70435" y="367565"/>
            <a:ext cx="6009480" cy="1103233"/>
          </a:xfrm>
        </p:spPr>
        <p:txBody>
          <a:bodyPr>
            <a:normAutofit fontScale="90000"/>
          </a:bodyPr>
          <a:lstStyle/>
          <a:p>
            <a:pPr algn="ctr" eaLnBrk="1" hangingPunct="1"/>
            <a:r>
              <a:rPr lang="en-US" altLang="en-US" dirty="0"/>
              <a:t>Ester vs Ketone Corticosteroids</a:t>
            </a:r>
          </a:p>
        </p:txBody>
      </p:sp>
      <p:sp>
        <p:nvSpPr>
          <p:cNvPr id="106499" name="Rectangle 3"/>
          <p:cNvSpPr>
            <a:spLocks noGrp="1" noChangeArrowheads="1"/>
          </p:cNvSpPr>
          <p:nvPr>
            <p:ph type="body" sz="half" idx="1"/>
          </p:nvPr>
        </p:nvSpPr>
        <p:spPr>
          <a:xfrm>
            <a:off x="454025" y="1875151"/>
            <a:ext cx="3586162" cy="1552254"/>
          </a:xfrm>
        </p:spPr>
        <p:txBody>
          <a:bodyPr/>
          <a:lstStyle/>
          <a:p>
            <a:pPr algn="ctr" eaLnBrk="1" hangingPunct="1">
              <a:spcBef>
                <a:spcPts val="0"/>
              </a:spcBef>
              <a:buFont typeface="Wingdings" panose="05000000000000000000" pitchFamily="2" charset="2"/>
              <a:buNone/>
            </a:pPr>
            <a:r>
              <a:rPr lang="en-US" altLang="en-US" u="sng" dirty="0">
                <a:solidFill>
                  <a:srgbClr val="00FF00"/>
                </a:solidFill>
              </a:rPr>
              <a:t>Ester</a:t>
            </a:r>
          </a:p>
          <a:p>
            <a:pPr eaLnBrk="1" hangingPunct="1">
              <a:spcBef>
                <a:spcPts val="0"/>
              </a:spcBef>
              <a:buFont typeface="Wingdings" panose="05000000000000000000" pitchFamily="2" charset="2"/>
              <a:buNone/>
            </a:pPr>
            <a:endParaRPr lang="en-US" altLang="en-US" u="sng" baseline="30000" dirty="0"/>
          </a:p>
          <a:p>
            <a:pPr eaLnBrk="1" hangingPunct="1">
              <a:spcBef>
                <a:spcPts val="0"/>
              </a:spcBef>
            </a:pPr>
            <a:r>
              <a:rPr lang="en-US" altLang="en-US" dirty="0"/>
              <a:t>Lotepred</a:t>
            </a:r>
            <a:r>
              <a:rPr lang="en-US" altLang="en-US" b="0" u="sng" dirty="0"/>
              <a:t>nol</a:t>
            </a:r>
            <a:endParaRPr lang="en-US" altLang="en-US" dirty="0"/>
          </a:p>
        </p:txBody>
      </p:sp>
      <p:sp>
        <p:nvSpPr>
          <p:cNvPr id="106500" name="Rectangle 4"/>
          <p:cNvSpPr>
            <a:spLocks noGrp="1" noChangeArrowheads="1"/>
          </p:cNvSpPr>
          <p:nvPr>
            <p:ph sz="half" idx="2"/>
          </p:nvPr>
        </p:nvSpPr>
        <p:spPr>
          <a:xfrm>
            <a:off x="4294188" y="1875151"/>
            <a:ext cx="4302125" cy="3913811"/>
          </a:xfrm>
        </p:spPr>
        <p:txBody>
          <a:bodyPr/>
          <a:lstStyle/>
          <a:p>
            <a:pPr marL="457200" indent="-457200" algn="ctr" eaLnBrk="1" hangingPunct="1">
              <a:spcBef>
                <a:spcPts val="0"/>
              </a:spcBef>
              <a:buFont typeface="Wingdings" panose="05000000000000000000" pitchFamily="2" charset="2"/>
              <a:buNone/>
            </a:pPr>
            <a:r>
              <a:rPr lang="en-US" altLang="en-US" u="sng" dirty="0">
                <a:solidFill>
                  <a:srgbClr val="00FF00"/>
                </a:solidFill>
              </a:rPr>
              <a:t>Ketone</a:t>
            </a:r>
          </a:p>
          <a:p>
            <a:pPr marL="457200" indent="-457200" eaLnBrk="1" hangingPunct="1">
              <a:spcBef>
                <a:spcPts val="0"/>
              </a:spcBef>
            </a:pPr>
            <a:endParaRPr lang="en-US" altLang="en-US" sz="2900" baseline="30000" dirty="0"/>
          </a:p>
          <a:p>
            <a:pPr marL="457200" indent="-457200" eaLnBrk="1" hangingPunct="1">
              <a:spcBef>
                <a:spcPts val="0"/>
              </a:spcBef>
            </a:pPr>
            <a:r>
              <a:rPr lang="en-US" altLang="en-US" dirty="0"/>
              <a:t>Prednisol</a:t>
            </a:r>
            <a:r>
              <a:rPr lang="en-US" altLang="en-US" b="0" u="sng" dirty="0"/>
              <a:t>one</a:t>
            </a:r>
            <a:r>
              <a:rPr lang="en-US" altLang="en-US" b="0" dirty="0"/>
              <a:t> </a:t>
            </a:r>
            <a:r>
              <a:rPr lang="en-US" altLang="en-US" dirty="0"/>
              <a:t>        	        </a:t>
            </a:r>
          </a:p>
          <a:p>
            <a:pPr marL="457200" indent="-457200" eaLnBrk="1" hangingPunct="1">
              <a:spcBef>
                <a:spcPts val="0"/>
              </a:spcBef>
            </a:pPr>
            <a:r>
              <a:rPr lang="en-US" altLang="en-US" dirty="0"/>
              <a:t>Fluoromethol</a:t>
            </a:r>
            <a:r>
              <a:rPr lang="en-US" altLang="en-US" b="0" u="sng" dirty="0"/>
              <a:t>one</a:t>
            </a:r>
          </a:p>
          <a:p>
            <a:pPr marL="457200" indent="-457200" eaLnBrk="1" hangingPunct="1">
              <a:spcBef>
                <a:spcPts val="0"/>
              </a:spcBef>
            </a:pPr>
            <a:r>
              <a:rPr lang="en-US" altLang="en-US" dirty="0"/>
              <a:t>Dexamethas</a:t>
            </a:r>
            <a:r>
              <a:rPr lang="en-US" altLang="en-US" b="0" u="sng" dirty="0"/>
              <a:t>one</a:t>
            </a:r>
          </a:p>
          <a:p>
            <a:pPr marL="457200" indent="-457200" eaLnBrk="1" hangingPunct="1">
              <a:spcBef>
                <a:spcPts val="0"/>
              </a:spcBef>
            </a:pPr>
            <a:r>
              <a:rPr lang="en-US" altLang="en-US" dirty="0"/>
              <a:t>Medrys</a:t>
            </a:r>
            <a:r>
              <a:rPr lang="en-US" altLang="en-US" b="0" u="sng" dirty="0"/>
              <a:t>one</a:t>
            </a:r>
          </a:p>
          <a:p>
            <a:pPr marL="457200" indent="-457200" eaLnBrk="1" hangingPunct="1">
              <a:spcBef>
                <a:spcPts val="0"/>
              </a:spcBef>
            </a:pPr>
            <a:r>
              <a:rPr lang="en-US" altLang="en-US" dirty="0"/>
              <a:t>Rimexol</a:t>
            </a:r>
            <a:r>
              <a:rPr lang="en-US" altLang="en-US" b="0" u="sng" dirty="0"/>
              <a:t>one</a:t>
            </a:r>
          </a:p>
          <a:p>
            <a:pPr marL="457200" indent="-457200" eaLnBrk="1" hangingPunct="1">
              <a:spcBef>
                <a:spcPts val="0"/>
              </a:spcBef>
            </a:pPr>
            <a:r>
              <a:rPr lang="en-US" altLang="en-US" dirty="0"/>
              <a:t>Difluoroprednisol</a:t>
            </a:r>
            <a:r>
              <a:rPr lang="en-US" altLang="en-US" b="0" u="sng" dirty="0"/>
              <a:t>one</a:t>
            </a:r>
          </a:p>
        </p:txBody>
      </p:sp>
    </p:spTree>
    <p:extLst>
      <p:ext uri="{BB962C8B-B14F-4D97-AF65-F5344CB8AC3E}">
        <p14:creationId xmlns:p14="http://schemas.microsoft.com/office/powerpoint/2010/main" val="125728150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A735D9-8B37-4BBD-9F6D-0BBCA76EC2B5}"/>
              </a:ext>
            </a:extLst>
          </p:cNvPr>
          <p:cNvSpPr>
            <a:spLocks noGrp="1"/>
          </p:cNvSpPr>
          <p:nvPr>
            <p:ph idx="1"/>
          </p:nvPr>
        </p:nvSpPr>
        <p:spPr>
          <a:xfrm>
            <a:off x="273594" y="1231593"/>
            <a:ext cx="8763000" cy="4932401"/>
          </a:xfrm>
        </p:spPr>
        <p:txBody>
          <a:bodyPr>
            <a:normAutofit/>
          </a:bodyPr>
          <a:lstStyle/>
          <a:p>
            <a:r>
              <a:rPr lang="en-US" sz="2400" dirty="0"/>
              <a:t>Afrin nasal spray = 0.05% oxymetazoline</a:t>
            </a:r>
          </a:p>
          <a:p>
            <a:r>
              <a:rPr lang="en-US" sz="2400" dirty="0"/>
              <a:t>To help with </a:t>
            </a:r>
            <a:r>
              <a:rPr lang="en-US" sz="2400" u="sng" dirty="0"/>
              <a:t>acquired</a:t>
            </a:r>
            <a:r>
              <a:rPr lang="en-US" sz="2400" dirty="0"/>
              <a:t> ptosis</a:t>
            </a:r>
          </a:p>
          <a:p>
            <a:r>
              <a:rPr lang="en-US" sz="2400" dirty="0"/>
              <a:t>Alpha agonist to stimulate muller muscle</a:t>
            </a:r>
          </a:p>
          <a:p>
            <a:r>
              <a:rPr lang="en-US" sz="2400" dirty="0"/>
              <a:t>Used once daily as needed</a:t>
            </a:r>
          </a:p>
          <a:p>
            <a:r>
              <a:rPr lang="en-US" sz="2400" dirty="0"/>
              <a:t>Provides about .5mm - .7mm of lid rise</a:t>
            </a:r>
          </a:p>
          <a:p>
            <a:r>
              <a:rPr lang="en-US" sz="2400" dirty="0"/>
              <a:t>Approved down to age 13</a:t>
            </a:r>
          </a:p>
          <a:p>
            <a:r>
              <a:rPr lang="en-US" sz="2400" dirty="0"/>
              <a:t>Duration of effect is not yet known</a:t>
            </a:r>
          </a:p>
          <a:p>
            <a:r>
              <a:rPr lang="en-US" sz="2400" dirty="0"/>
              <a:t>Marked as </a:t>
            </a:r>
            <a:r>
              <a:rPr lang="en-US" sz="2400" dirty="0" err="1"/>
              <a:t>Upneeq</a:t>
            </a:r>
            <a:r>
              <a:rPr lang="en-US" sz="2400" dirty="0"/>
              <a:t> (single use vial) by RVL Pharmaceuticals</a:t>
            </a:r>
          </a:p>
          <a:p>
            <a:r>
              <a:rPr lang="en-US" sz="2400" dirty="0"/>
              <a:t>Only available via RVL Pharmacy (Upneeq.com)</a:t>
            </a:r>
          </a:p>
        </p:txBody>
      </p:sp>
      <p:sp>
        <p:nvSpPr>
          <p:cNvPr id="2" name="Title 1">
            <a:extLst>
              <a:ext uri="{FF2B5EF4-FFF2-40B4-BE49-F238E27FC236}">
                <a16:creationId xmlns:a16="http://schemas.microsoft.com/office/drawing/2014/main" id="{6B400589-7864-4D71-A49B-3FF04C553D67}"/>
              </a:ext>
            </a:extLst>
          </p:cNvPr>
          <p:cNvSpPr>
            <a:spLocks noGrp="1"/>
          </p:cNvSpPr>
          <p:nvPr>
            <p:ph type="title"/>
          </p:nvPr>
        </p:nvSpPr>
        <p:spPr/>
        <p:txBody>
          <a:bodyPr/>
          <a:lstStyle/>
          <a:p>
            <a:r>
              <a:rPr lang="en-US" dirty="0"/>
              <a:t>Oxymetazoline 0.1% and Ptosis</a:t>
            </a:r>
          </a:p>
        </p:txBody>
      </p:sp>
      <p:sp>
        <p:nvSpPr>
          <p:cNvPr id="4" name="TextBox 3">
            <a:extLst>
              <a:ext uri="{FF2B5EF4-FFF2-40B4-BE49-F238E27FC236}">
                <a16:creationId xmlns:a16="http://schemas.microsoft.com/office/drawing/2014/main" id="{BAFF76DF-A1D1-4365-896E-9069AD70EF93}"/>
              </a:ext>
            </a:extLst>
          </p:cNvPr>
          <p:cNvSpPr txBox="1"/>
          <p:nvPr/>
        </p:nvSpPr>
        <p:spPr>
          <a:xfrm>
            <a:off x="5817326" y="4890581"/>
            <a:ext cx="3326674"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A6CCF6"/>
                </a:solidFill>
                <a:effectLst/>
                <a:uLnTx/>
                <a:uFillTx/>
                <a:latin typeface="Arial" panose="020B0604020202020204" pitchFamily="34" charset="0"/>
                <a:ea typeface="+mn-ea"/>
                <a:cs typeface="+mn-cs"/>
              </a:rPr>
              <a:t>JAMA </a:t>
            </a:r>
            <a:r>
              <a:rPr kumimoji="0" lang="en-US" sz="1600" b="1" i="1" u="none" strike="noStrike" kern="1200" cap="none" spc="0" normalizeH="0" baseline="0" noProof="0" dirty="0" err="1">
                <a:ln>
                  <a:noFill/>
                </a:ln>
                <a:solidFill>
                  <a:srgbClr val="A6CCF6"/>
                </a:solidFill>
                <a:effectLst/>
                <a:uLnTx/>
                <a:uFillTx/>
                <a:latin typeface="Arial" panose="020B0604020202020204" pitchFamily="34" charset="0"/>
                <a:ea typeface="+mn-ea"/>
                <a:cs typeface="+mn-cs"/>
              </a:rPr>
              <a:t>Ophthalmol</a:t>
            </a:r>
            <a:r>
              <a:rPr kumimoji="0" lang="en-US" sz="1600" b="1" i="1" u="none" strike="noStrike" kern="1200" cap="none" spc="0" normalizeH="0" baseline="0" noProof="0" dirty="0">
                <a:ln>
                  <a:noFill/>
                </a:ln>
                <a:solidFill>
                  <a:srgbClr val="A6CCF6"/>
                </a:solidFill>
                <a:effectLst/>
                <a:uLnTx/>
                <a:uFillTx/>
                <a:latin typeface="Arial" panose="020B0604020202020204" pitchFamily="34" charset="0"/>
                <a:ea typeface="+mn-ea"/>
                <a:cs typeface="+mn-cs"/>
              </a:rPr>
              <a:t>. </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Nov 2020</a:t>
            </a:r>
          </a:p>
        </p:txBody>
      </p:sp>
    </p:spTree>
    <p:extLst>
      <p:ext uri="{BB962C8B-B14F-4D97-AF65-F5344CB8AC3E}">
        <p14:creationId xmlns:p14="http://schemas.microsoft.com/office/powerpoint/2010/main" val="41664965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D9C6-2980-4E6E-95D8-8573F52A202C}"/>
              </a:ext>
            </a:extLst>
          </p:cNvPr>
          <p:cNvSpPr>
            <a:spLocks noGrp="1"/>
          </p:cNvSpPr>
          <p:nvPr>
            <p:ph type="title"/>
          </p:nvPr>
        </p:nvSpPr>
        <p:spPr>
          <a:xfrm>
            <a:off x="381000" y="268155"/>
            <a:ext cx="8763000" cy="752034"/>
          </a:xfrm>
        </p:spPr>
        <p:txBody>
          <a:bodyPr>
            <a:normAutofit fontScale="90000"/>
          </a:bodyPr>
          <a:lstStyle/>
          <a:p>
            <a:r>
              <a:rPr lang="en-US" dirty="0"/>
              <a:t>Literature Perspective on Steroids       and Elevated IOP</a:t>
            </a:r>
          </a:p>
        </p:txBody>
      </p:sp>
      <p:sp>
        <p:nvSpPr>
          <p:cNvPr id="3" name="Content Placeholder 2">
            <a:extLst>
              <a:ext uri="{FF2B5EF4-FFF2-40B4-BE49-F238E27FC236}">
                <a16:creationId xmlns:a16="http://schemas.microsoft.com/office/drawing/2014/main" id="{7EF5EC84-391F-4E01-ACE5-1366655221A4}"/>
              </a:ext>
            </a:extLst>
          </p:cNvPr>
          <p:cNvSpPr>
            <a:spLocks noGrp="1"/>
          </p:cNvSpPr>
          <p:nvPr>
            <p:ph idx="1"/>
          </p:nvPr>
        </p:nvSpPr>
        <p:spPr>
          <a:xfrm>
            <a:off x="190500" y="1233456"/>
            <a:ext cx="8763000" cy="5261743"/>
          </a:xfrm>
        </p:spPr>
        <p:txBody>
          <a:bodyPr>
            <a:normAutofit fontScale="92500"/>
          </a:bodyPr>
          <a:lstStyle/>
          <a:p>
            <a:r>
              <a:rPr lang="en-US"/>
              <a:t>“IOP elevation is much more common with older steroids such as dexamethasone, prednisolone and </a:t>
            </a:r>
            <a:r>
              <a:rPr lang="en-US" err="1"/>
              <a:t>fluorometholone</a:t>
            </a:r>
            <a:r>
              <a:rPr lang="en-US"/>
              <a:t>,  compared to newer steroids such as loteprednol, </a:t>
            </a:r>
            <a:r>
              <a:rPr lang="en-US" err="1"/>
              <a:t>difluprednate</a:t>
            </a:r>
            <a:r>
              <a:rPr lang="en-US"/>
              <a:t> or </a:t>
            </a:r>
            <a:r>
              <a:rPr lang="en-US" err="1"/>
              <a:t>rimexolone</a:t>
            </a:r>
            <a:r>
              <a:rPr lang="en-US"/>
              <a:t>.”</a:t>
            </a:r>
          </a:p>
          <a:p>
            <a:r>
              <a:rPr lang="en-US"/>
              <a:t>A note about </a:t>
            </a:r>
            <a:r>
              <a:rPr lang="en-US" err="1"/>
              <a:t>difluprednate</a:t>
            </a:r>
            <a:r>
              <a:rPr lang="en-US"/>
              <a:t>: “Though the occurrence of increased IOP is about 3%, the IOP elevation may be significantly higher compared to the other newer steroids.” Only about 2% of patients experience “a clinically significant IOP increase” with loteprednol.</a:t>
            </a:r>
          </a:p>
          <a:p>
            <a:r>
              <a:rPr lang="en-US"/>
              <a:t>“Post-operatively, loteprednol did not induce a significant IOP elevation and when used as a replacement for older steroids led to a significant IOP reduction in known steroid responders.”</a:t>
            </a:r>
          </a:p>
        </p:txBody>
      </p:sp>
      <p:sp>
        <p:nvSpPr>
          <p:cNvPr id="4" name="TextBox 3">
            <a:extLst>
              <a:ext uri="{FF2B5EF4-FFF2-40B4-BE49-F238E27FC236}">
                <a16:creationId xmlns:a16="http://schemas.microsoft.com/office/drawing/2014/main" id="{030E6B1F-B1E4-434B-8DA8-E4D0A56B114D}"/>
              </a:ext>
            </a:extLst>
          </p:cNvPr>
          <p:cNvSpPr txBox="1"/>
          <p:nvPr/>
        </p:nvSpPr>
        <p:spPr>
          <a:xfrm>
            <a:off x="5084618" y="6495199"/>
            <a:ext cx="3868882"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A6CCF6"/>
                </a:solidFill>
                <a:effectLst/>
                <a:uLnTx/>
                <a:uFillTx/>
                <a:latin typeface="Arial" panose="020B0604020202020204" pitchFamily="34" charset="0"/>
                <a:ea typeface="+mn-ea"/>
                <a:cs typeface="+mn-cs"/>
              </a:rPr>
              <a:t>Survey Ophthalmol</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 March/April 2020</a:t>
            </a:r>
          </a:p>
        </p:txBody>
      </p:sp>
    </p:spTree>
    <p:extLst>
      <p:ext uri="{BB962C8B-B14F-4D97-AF65-F5344CB8AC3E}">
        <p14:creationId xmlns:p14="http://schemas.microsoft.com/office/powerpoint/2010/main" val="3973892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Title 2"/>
          <p:cNvSpPr>
            <a:spLocks noGrp="1"/>
          </p:cNvSpPr>
          <p:nvPr>
            <p:ph type="title"/>
          </p:nvPr>
        </p:nvSpPr>
        <p:spPr>
          <a:xfrm>
            <a:off x="190500" y="16473"/>
            <a:ext cx="8763000" cy="752034"/>
          </a:xfrm>
        </p:spPr>
        <p:txBody>
          <a:bodyPr/>
          <a:lstStyle/>
          <a:p>
            <a:r>
              <a:rPr lang="en-US" altLang="en-US" dirty="0"/>
              <a:t>Loteprednol Etabonate</a:t>
            </a:r>
          </a:p>
        </p:txBody>
      </p:sp>
      <p:sp>
        <p:nvSpPr>
          <p:cNvPr id="2" name="Content Placeholder 1"/>
          <p:cNvSpPr>
            <a:spLocks noGrp="1"/>
          </p:cNvSpPr>
          <p:nvPr>
            <p:ph idx="1"/>
          </p:nvPr>
        </p:nvSpPr>
        <p:spPr>
          <a:xfrm>
            <a:off x="190500" y="797009"/>
            <a:ext cx="8496300" cy="5556152"/>
          </a:xfrm>
        </p:spPr>
        <p:txBody>
          <a:bodyPr>
            <a:normAutofit/>
          </a:bodyPr>
          <a:lstStyle/>
          <a:p>
            <a:pPr>
              <a:spcAft>
                <a:spcPts val="1200"/>
              </a:spcAft>
            </a:pPr>
            <a:r>
              <a:rPr lang="en-US" sz="2000" dirty="0"/>
              <a:t>Only ester-based, site-specific steroid </a:t>
            </a:r>
          </a:p>
          <a:p>
            <a:pPr>
              <a:spcAft>
                <a:spcPts val="1200"/>
              </a:spcAft>
            </a:pPr>
            <a:r>
              <a:rPr lang="en-US" sz="2000" dirty="0"/>
              <a:t>Works at target tissues, and then is quickly metabolized into inert compounds</a:t>
            </a:r>
          </a:p>
          <a:p>
            <a:pPr>
              <a:spcAft>
                <a:spcPts val="1200"/>
              </a:spcAft>
            </a:pPr>
            <a:r>
              <a:rPr lang="en-US" sz="2000" dirty="0"/>
              <a:t>LE has high intrinsic activity when applied locally</a:t>
            </a:r>
          </a:p>
          <a:p>
            <a:pPr>
              <a:spcAft>
                <a:spcPts val="1200"/>
              </a:spcAft>
            </a:pPr>
            <a:r>
              <a:rPr lang="en-US" sz="2000" dirty="0"/>
              <a:t>0.5% loteprednol similar in therapeutic equivalence to 1% prednisolone acetate, yet causes little, if any, </a:t>
            </a:r>
            <a:r>
              <a:rPr lang="en-US" sz="2000" dirty="0" err="1"/>
              <a:t>incree</a:t>
            </a:r>
            <a:r>
              <a:rPr lang="en-US" sz="2000" dirty="0"/>
              <a:t> in IOP</a:t>
            </a:r>
          </a:p>
          <a:p>
            <a:pPr>
              <a:spcAft>
                <a:spcPts val="1200"/>
              </a:spcAft>
            </a:pPr>
            <a:r>
              <a:rPr lang="en-US" sz="2000" dirty="0"/>
              <a:t>Availability:</a:t>
            </a:r>
          </a:p>
          <a:p>
            <a:pPr lvl="1">
              <a:spcAft>
                <a:spcPts val="1200"/>
              </a:spcAft>
            </a:pPr>
            <a:r>
              <a:rPr lang="en-US" sz="1800" dirty="0"/>
              <a:t>B+L- 0.2% (Alrex) suspension, 0.5% Lotemax ointment, 0.5% Lotemax Gel, and 0.38% Lotemax SM </a:t>
            </a:r>
          </a:p>
          <a:p>
            <a:pPr lvl="1">
              <a:spcAft>
                <a:spcPts val="1200"/>
              </a:spcAft>
            </a:pPr>
            <a:r>
              <a:rPr lang="en-US" sz="1800" dirty="0"/>
              <a:t>Alcon- 0.25% (</a:t>
            </a:r>
            <a:r>
              <a:rPr lang="en-US" sz="1800" dirty="0" err="1"/>
              <a:t>Eysuvis</a:t>
            </a:r>
            <a:r>
              <a:rPr lang="en-US" sz="1800" dirty="0"/>
              <a:t>) suspension, 1.0% (</a:t>
            </a:r>
            <a:r>
              <a:rPr lang="en-US" sz="1800" dirty="0" err="1"/>
              <a:t>Inveltys</a:t>
            </a:r>
            <a:r>
              <a:rPr lang="en-US" sz="1800" dirty="0"/>
              <a:t>) suspension</a:t>
            </a:r>
          </a:p>
          <a:p>
            <a:pPr lvl="1">
              <a:spcAft>
                <a:spcPts val="1200"/>
              </a:spcAft>
            </a:pPr>
            <a:r>
              <a:rPr lang="en-US" sz="1800" dirty="0"/>
              <a:t>Generic- 0.5% loteprednol suspension</a:t>
            </a:r>
          </a:p>
        </p:txBody>
      </p:sp>
    </p:spTree>
    <p:extLst>
      <p:ext uri="{BB962C8B-B14F-4D97-AF65-F5344CB8AC3E}">
        <p14:creationId xmlns:p14="http://schemas.microsoft.com/office/powerpoint/2010/main" val="10971293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193675" y="166000"/>
            <a:ext cx="8763000" cy="752034"/>
          </a:xfrm>
        </p:spPr>
        <p:txBody>
          <a:bodyPr>
            <a:normAutofit/>
          </a:bodyPr>
          <a:lstStyle/>
          <a:p>
            <a:r>
              <a:rPr lang="en-US" altLang="en-US" sz="4200" dirty="0" err="1"/>
              <a:t>Difluprednate</a:t>
            </a:r>
            <a:r>
              <a:rPr lang="en-US" altLang="en-US" sz="4200" dirty="0"/>
              <a:t> 0.05% (</a:t>
            </a:r>
            <a:r>
              <a:rPr lang="en-US" altLang="en-US" sz="4200" dirty="0" err="1"/>
              <a:t>Durezol</a:t>
            </a:r>
            <a:r>
              <a:rPr lang="en-US" altLang="en-US" sz="4200" dirty="0"/>
              <a:t>) </a:t>
            </a:r>
          </a:p>
        </p:txBody>
      </p:sp>
      <p:sp>
        <p:nvSpPr>
          <p:cNvPr id="57347" name="Rectangle 3"/>
          <p:cNvSpPr>
            <a:spLocks noGrp="1" noChangeArrowheads="1"/>
          </p:cNvSpPr>
          <p:nvPr>
            <p:ph idx="1"/>
          </p:nvPr>
        </p:nvSpPr>
        <p:spPr>
          <a:xfrm>
            <a:off x="193675" y="848366"/>
            <a:ext cx="8763000" cy="5570366"/>
          </a:xfrm>
        </p:spPr>
        <p:txBody>
          <a:bodyPr>
            <a:noAutofit/>
          </a:bodyPr>
          <a:lstStyle/>
          <a:p>
            <a:pPr>
              <a:spcAft>
                <a:spcPts val="800"/>
              </a:spcAft>
            </a:pPr>
            <a:r>
              <a:rPr lang="en-US" sz="2800" dirty="0"/>
              <a:t>“There is increased bioavailability and dose  uniformity resulting from the formulation of </a:t>
            </a:r>
            <a:r>
              <a:rPr lang="en-US" sz="2800" dirty="0" err="1"/>
              <a:t>difluprednate</a:t>
            </a:r>
            <a:r>
              <a:rPr lang="en-US" sz="2800" dirty="0"/>
              <a:t> as an emulsion, rather than a suspension.”</a:t>
            </a:r>
          </a:p>
          <a:p>
            <a:pPr>
              <a:spcAft>
                <a:spcPts val="800"/>
              </a:spcAft>
            </a:pPr>
            <a:r>
              <a:rPr lang="en-US" sz="2800" dirty="0"/>
              <a:t>Steroid-induced hypertension seen in 8% of the normal population, and is more common in patients with glaucoma.</a:t>
            </a:r>
          </a:p>
          <a:p>
            <a:pPr>
              <a:spcAft>
                <a:spcPts val="800"/>
              </a:spcAft>
            </a:pPr>
            <a:r>
              <a:rPr lang="en-US" sz="2800" dirty="0"/>
              <a:t>Steroid-induced hypertension is “generally not seen until 3 to 6 weeks of corticosteroid use.”</a:t>
            </a:r>
          </a:p>
          <a:p>
            <a:pPr>
              <a:spcAft>
                <a:spcPts val="800"/>
              </a:spcAft>
            </a:pPr>
            <a:r>
              <a:rPr lang="en-US" sz="2800" dirty="0"/>
              <a:t>“</a:t>
            </a:r>
            <a:r>
              <a:rPr lang="en-US" sz="2800" dirty="0" err="1"/>
              <a:t>Difluprednate</a:t>
            </a:r>
            <a:r>
              <a:rPr lang="en-US" sz="2800" dirty="0"/>
              <a:t> was shown to provide better results compared with prednisolone acetate…”</a:t>
            </a:r>
          </a:p>
          <a:p>
            <a:pPr>
              <a:spcAft>
                <a:spcPts val="800"/>
              </a:spcAft>
            </a:pPr>
            <a:r>
              <a:rPr lang="en-US" sz="2800" dirty="0"/>
              <a:t>“We believe the effects seen are the result of the greater anti-inflammatory potency of </a:t>
            </a:r>
            <a:r>
              <a:rPr lang="en-US" sz="2800" dirty="0" err="1"/>
              <a:t>difluprednate</a:t>
            </a:r>
            <a:r>
              <a:rPr lang="en-US" sz="2800" dirty="0"/>
              <a:t>.” </a:t>
            </a:r>
          </a:p>
          <a:p>
            <a:pPr marL="125412" indent="0" algn="r">
              <a:lnSpc>
                <a:spcPct val="100000"/>
              </a:lnSpc>
              <a:buNone/>
            </a:pPr>
            <a:r>
              <a:rPr lang="en-US" sz="2200" i="1" dirty="0">
                <a:solidFill>
                  <a:srgbClr val="A6CCF6"/>
                </a:solidFill>
              </a:rPr>
              <a:t>AJO, October, 2011</a:t>
            </a:r>
          </a:p>
        </p:txBody>
      </p:sp>
    </p:spTree>
    <p:extLst>
      <p:ext uri="{BB962C8B-B14F-4D97-AF65-F5344CB8AC3E}">
        <p14:creationId xmlns:p14="http://schemas.microsoft.com/office/powerpoint/2010/main" val="9797684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D64BB-A2D4-4E7E-A0ED-1CC67C011B25}"/>
              </a:ext>
            </a:extLst>
          </p:cNvPr>
          <p:cNvSpPr>
            <a:spLocks noGrp="1"/>
          </p:cNvSpPr>
          <p:nvPr>
            <p:ph type="title"/>
          </p:nvPr>
        </p:nvSpPr>
        <p:spPr/>
        <p:txBody>
          <a:bodyPr/>
          <a:lstStyle/>
          <a:p>
            <a:r>
              <a:rPr lang="en-US" dirty="0" err="1"/>
              <a:t>Difluprednate</a:t>
            </a:r>
            <a:r>
              <a:rPr lang="en-US" dirty="0"/>
              <a:t> (</a:t>
            </a:r>
            <a:r>
              <a:rPr lang="en-US" dirty="0" err="1"/>
              <a:t>Durezol</a:t>
            </a:r>
            <a:r>
              <a:rPr lang="en-US" dirty="0"/>
              <a:t>) and IOP</a:t>
            </a:r>
          </a:p>
        </p:txBody>
      </p:sp>
      <p:sp>
        <p:nvSpPr>
          <p:cNvPr id="3" name="Content Placeholder 2">
            <a:extLst>
              <a:ext uri="{FF2B5EF4-FFF2-40B4-BE49-F238E27FC236}">
                <a16:creationId xmlns:a16="http://schemas.microsoft.com/office/drawing/2014/main" id="{DC9E021A-E491-4B1F-ADC5-C9C9CC21A619}"/>
              </a:ext>
            </a:extLst>
          </p:cNvPr>
          <p:cNvSpPr>
            <a:spLocks noGrp="1"/>
          </p:cNvSpPr>
          <p:nvPr>
            <p:ph idx="1"/>
          </p:nvPr>
        </p:nvSpPr>
        <p:spPr>
          <a:xfrm>
            <a:off x="190500" y="1111348"/>
            <a:ext cx="8763000" cy="5242318"/>
          </a:xfrm>
        </p:spPr>
        <p:txBody>
          <a:bodyPr/>
          <a:lstStyle/>
          <a:p>
            <a:r>
              <a:rPr lang="en-US" dirty="0"/>
              <a:t>About a third of uveitis patients sustain IOP increase.</a:t>
            </a:r>
          </a:p>
          <a:p>
            <a:r>
              <a:rPr lang="en-US" dirty="0"/>
              <a:t>Such increase occurs in 2 to 6 weeks and returns to baseline in 2 to 4 weeks after use.</a:t>
            </a:r>
          </a:p>
          <a:p>
            <a:r>
              <a:rPr lang="en-US" dirty="0" err="1"/>
              <a:t>Durezol</a:t>
            </a:r>
            <a:r>
              <a:rPr lang="en-US" dirty="0"/>
              <a:t> 0.05% can be dosed about half the frequency of PA with similar results.</a:t>
            </a:r>
          </a:p>
          <a:p>
            <a:r>
              <a:rPr lang="en-US" dirty="0"/>
              <a:t>Children are at 8 times greater risk than adults</a:t>
            </a:r>
          </a:p>
          <a:p>
            <a:r>
              <a:rPr lang="en-US" dirty="0"/>
              <a:t>Risk of IOP increase is higher if a patient is also taking oral steroids.</a:t>
            </a:r>
          </a:p>
          <a:p>
            <a:r>
              <a:rPr lang="en-US" dirty="0"/>
              <a:t>Cessation of Tx (with or without anti-glaucoma eye drops) results in restoration to baseline IOP.</a:t>
            </a:r>
          </a:p>
        </p:txBody>
      </p:sp>
      <p:sp>
        <p:nvSpPr>
          <p:cNvPr id="4" name="TextBox 3">
            <a:extLst>
              <a:ext uri="{FF2B5EF4-FFF2-40B4-BE49-F238E27FC236}">
                <a16:creationId xmlns:a16="http://schemas.microsoft.com/office/drawing/2014/main" id="{FB452CF6-D737-492C-A228-8E98F58B141B}"/>
              </a:ext>
            </a:extLst>
          </p:cNvPr>
          <p:cNvSpPr txBox="1"/>
          <p:nvPr/>
        </p:nvSpPr>
        <p:spPr>
          <a:xfrm>
            <a:off x="5899216" y="6122964"/>
            <a:ext cx="3054284"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A6CCF6"/>
                </a:solidFill>
                <a:effectLst/>
                <a:uLnTx/>
                <a:uFillTx/>
                <a:latin typeface="Arial" panose="020B0604020202020204" pitchFamily="34" charset="0"/>
                <a:ea typeface="+mn-ea"/>
                <a:cs typeface="+mn-cs"/>
              </a:rPr>
              <a:t>Am J </a:t>
            </a:r>
            <a:r>
              <a:rPr kumimoji="0" lang="en-US" sz="1600" b="1" i="1" u="none" strike="noStrike" kern="1200" cap="none" spc="0" normalizeH="0" baseline="0" noProof="0" dirty="0" err="1">
                <a:ln>
                  <a:noFill/>
                </a:ln>
                <a:solidFill>
                  <a:srgbClr val="A6CCF6"/>
                </a:solidFill>
                <a:effectLst/>
                <a:uLnTx/>
                <a:uFillTx/>
                <a:latin typeface="Arial" panose="020B0604020202020204" pitchFamily="34" charset="0"/>
                <a:ea typeface="+mn-ea"/>
                <a:cs typeface="+mn-cs"/>
              </a:rPr>
              <a:t>Ophthalmol</a:t>
            </a:r>
            <a:r>
              <a:rPr kumimoji="0" lang="en-US" sz="1600" b="1" i="1" u="none" strike="noStrike" kern="1200" cap="none" spc="0" normalizeH="0" baseline="0" noProof="0" dirty="0">
                <a:ln>
                  <a:noFill/>
                </a:ln>
                <a:solidFill>
                  <a:srgbClr val="A6CCF6"/>
                </a:solidFill>
                <a:effectLst/>
                <a:uLnTx/>
                <a:uFillTx/>
                <a:latin typeface="Arial" panose="020B0604020202020204" pitchFamily="34" charset="0"/>
                <a:ea typeface="+mn-ea"/>
                <a:cs typeface="+mn-cs"/>
              </a:rPr>
              <a:t>. </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Aug 2022</a:t>
            </a:r>
          </a:p>
        </p:txBody>
      </p:sp>
    </p:spTree>
    <p:extLst>
      <p:ext uri="{BB962C8B-B14F-4D97-AF65-F5344CB8AC3E}">
        <p14:creationId xmlns:p14="http://schemas.microsoft.com/office/powerpoint/2010/main" val="7214230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E1C5A-2B7E-437F-A85E-99713C0CEC7D}"/>
              </a:ext>
            </a:extLst>
          </p:cNvPr>
          <p:cNvSpPr>
            <a:spLocks noGrp="1"/>
          </p:cNvSpPr>
          <p:nvPr>
            <p:ph type="title"/>
          </p:nvPr>
        </p:nvSpPr>
        <p:spPr/>
        <p:txBody>
          <a:bodyPr/>
          <a:lstStyle/>
          <a:p>
            <a:r>
              <a:rPr lang="en-US"/>
              <a:t>s</a:t>
            </a:r>
          </a:p>
        </p:txBody>
      </p:sp>
      <p:pic>
        <p:nvPicPr>
          <p:cNvPr id="4" name="Content Placeholder 3">
            <a:extLst>
              <a:ext uri="{FF2B5EF4-FFF2-40B4-BE49-F238E27FC236}">
                <a16:creationId xmlns:a16="http://schemas.microsoft.com/office/drawing/2014/main" id="{6586C431-651A-440D-AAE7-299E14FAB53F}"/>
              </a:ext>
            </a:extLst>
          </p:cNvPr>
          <p:cNvPicPr>
            <a:picLocks noGrp="1" noChangeAspect="1"/>
          </p:cNvPicPr>
          <p:nvPr>
            <p:ph idx="1"/>
          </p:nvPr>
        </p:nvPicPr>
        <p:blipFill>
          <a:blip r:embed="rId3"/>
          <a:stretch>
            <a:fillRect/>
          </a:stretch>
        </p:blipFill>
        <p:spPr>
          <a:xfrm>
            <a:off x="-38100" y="0"/>
            <a:ext cx="5554226" cy="2151138"/>
          </a:xfrm>
          <a:prstGeom prst="rect">
            <a:avLst/>
          </a:prstGeom>
        </p:spPr>
      </p:pic>
      <p:pic>
        <p:nvPicPr>
          <p:cNvPr id="5" name="Picture 4">
            <a:extLst>
              <a:ext uri="{FF2B5EF4-FFF2-40B4-BE49-F238E27FC236}">
                <a16:creationId xmlns:a16="http://schemas.microsoft.com/office/drawing/2014/main" id="{96C5CAC3-6B95-4575-BE80-FB103C967208}"/>
              </a:ext>
            </a:extLst>
          </p:cNvPr>
          <p:cNvPicPr>
            <a:picLocks noChangeAspect="1"/>
          </p:cNvPicPr>
          <p:nvPr/>
        </p:nvPicPr>
        <p:blipFill>
          <a:blip r:embed="rId4"/>
          <a:stretch>
            <a:fillRect/>
          </a:stretch>
        </p:blipFill>
        <p:spPr>
          <a:xfrm>
            <a:off x="-38100" y="3584391"/>
            <a:ext cx="9144000" cy="2769609"/>
          </a:xfrm>
          <a:prstGeom prst="rect">
            <a:avLst/>
          </a:prstGeom>
        </p:spPr>
      </p:pic>
      <p:pic>
        <p:nvPicPr>
          <p:cNvPr id="3" name="Picture 2">
            <a:extLst>
              <a:ext uri="{FF2B5EF4-FFF2-40B4-BE49-F238E27FC236}">
                <a16:creationId xmlns:a16="http://schemas.microsoft.com/office/drawing/2014/main" id="{84A65CA8-1057-455D-B8B5-4A2B4DC76DF5}"/>
              </a:ext>
            </a:extLst>
          </p:cNvPr>
          <p:cNvPicPr>
            <a:picLocks noChangeAspect="1"/>
          </p:cNvPicPr>
          <p:nvPr/>
        </p:nvPicPr>
        <p:blipFill>
          <a:blip r:embed="rId5"/>
          <a:stretch>
            <a:fillRect/>
          </a:stretch>
        </p:blipFill>
        <p:spPr>
          <a:xfrm>
            <a:off x="5130963" y="877532"/>
            <a:ext cx="3974937" cy="2706859"/>
          </a:xfrm>
          <a:prstGeom prst="rect">
            <a:avLst/>
          </a:prstGeom>
        </p:spPr>
      </p:pic>
    </p:spTree>
    <p:extLst>
      <p:ext uri="{BB962C8B-B14F-4D97-AF65-F5344CB8AC3E}">
        <p14:creationId xmlns:p14="http://schemas.microsoft.com/office/powerpoint/2010/main" val="10072284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3951" b="11769"/>
          <a:stretch/>
        </p:blipFill>
        <p:spPr>
          <a:xfrm>
            <a:off x="-1" y="3087975"/>
            <a:ext cx="7814719" cy="3327816"/>
          </a:xfrm>
          <a:prstGeom prst="rect">
            <a:avLst/>
          </a:prstGeom>
        </p:spPr>
      </p:pic>
      <p:pic>
        <p:nvPicPr>
          <p:cNvPr id="5" name="Picture 4"/>
          <p:cNvPicPr>
            <a:picLocks noChangeAspect="1"/>
          </p:cNvPicPr>
          <p:nvPr/>
        </p:nvPicPr>
        <p:blipFill>
          <a:blip r:embed="rId3"/>
          <a:stretch>
            <a:fillRect/>
          </a:stretch>
        </p:blipFill>
        <p:spPr>
          <a:xfrm>
            <a:off x="2931094" y="0"/>
            <a:ext cx="3021062" cy="1432400"/>
          </a:xfrm>
          <a:prstGeom prst="rect">
            <a:avLst/>
          </a:prstGeom>
        </p:spPr>
      </p:pic>
      <p:pic>
        <p:nvPicPr>
          <p:cNvPr id="3" name="Picture 2">
            <a:extLst>
              <a:ext uri="{FF2B5EF4-FFF2-40B4-BE49-F238E27FC236}">
                <a16:creationId xmlns:a16="http://schemas.microsoft.com/office/drawing/2014/main" id="{3A62F586-314C-4294-A12E-A2AB780EF681}"/>
              </a:ext>
            </a:extLst>
          </p:cNvPr>
          <p:cNvPicPr>
            <a:picLocks noChangeAspect="1"/>
          </p:cNvPicPr>
          <p:nvPr/>
        </p:nvPicPr>
        <p:blipFill rotWithShape="1">
          <a:blip r:embed="rId4"/>
          <a:srcRect t="72598" r="14488"/>
          <a:stretch/>
        </p:blipFill>
        <p:spPr>
          <a:xfrm>
            <a:off x="0" y="1343903"/>
            <a:ext cx="7814718" cy="1744072"/>
          </a:xfrm>
          <a:prstGeom prst="rect">
            <a:avLst/>
          </a:prstGeom>
        </p:spPr>
      </p:pic>
      <p:pic>
        <p:nvPicPr>
          <p:cNvPr id="7" name="Picture 6">
            <a:extLst>
              <a:ext uri="{FF2B5EF4-FFF2-40B4-BE49-F238E27FC236}">
                <a16:creationId xmlns:a16="http://schemas.microsoft.com/office/drawing/2014/main" id="{2C40D10A-2AF2-4FCD-A698-D14F0DDFA52B}"/>
              </a:ext>
            </a:extLst>
          </p:cNvPr>
          <p:cNvPicPr>
            <a:picLocks noChangeAspect="1"/>
          </p:cNvPicPr>
          <p:nvPr/>
        </p:nvPicPr>
        <p:blipFill rotWithShape="1">
          <a:blip r:embed="rId5"/>
          <a:srcRect l="2157" t="14623" r="3209" b="22345"/>
          <a:stretch/>
        </p:blipFill>
        <p:spPr>
          <a:xfrm>
            <a:off x="5164111" y="5304815"/>
            <a:ext cx="3979889" cy="1553185"/>
          </a:xfrm>
          <a:prstGeom prst="rect">
            <a:avLst/>
          </a:prstGeom>
        </p:spPr>
      </p:pic>
    </p:spTree>
    <p:extLst>
      <p:ext uri="{BB962C8B-B14F-4D97-AF65-F5344CB8AC3E}">
        <p14:creationId xmlns:p14="http://schemas.microsoft.com/office/powerpoint/2010/main" val="14810492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97F97-50B1-D507-EFD0-46726063F64B}"/>
              </a:ext>
            </a:extLst>
          </p:cNvPr>
          <p:cNvSpPr>
            <a:spLocks noGrp="1"/>
          </p:cNvSpPr>
          <p:nvPr>
            <p:ph type="title"/>
          </p:nvPr>
        </p:nvSpPr>
        <p:spPr/>
        <p:txBody>
          <a:bodyPr>
            <a:normAutofit fontScale="90000"/>
          </a:bodyPr>
          <a:lstStyle/>
          <a:p>
            <a:r>
              <a:rPr lang="en-US" dirty="0"/>
              <a:t>Dexamethasone Intraocular Insert to treat DED</a:t>
            </a:r>
          </a:p>
        </p:txBody>
      </p:sp>
      <p:sp>
        <p:nvSpPr>
          <p:cNvPr id="3" name="Content Placeholder 2">
            <a:extLst>
              <a:ext uri="{FF2B5EF4-FFF2-40B4-BE49-F238E27FC236}">
                <a16:creationId xmlns:a16="http://schemas.microsoft.com/office/drawing/2014/main" id="{1D71BE90-65D1-05C9-AC93-02F9A576A3E1}"/>
              </a:ext>
            </a:extLst>
          </p:cNvPr>
          <p:cNvSpPr>
            <a:spLocks noGrp="1"/>
          </p:cNvSpPr>
          <p:nvPr>
            <p:ph idx="1"/>
          </p:nvPr>
        </p:nvSpPr>
        <p:spPr/>
        <p:txBody>
          <a:bodyPr/>
          <a:lstStyle/>
          <a:p>
            <a:r>
              <a:rPr lang="en-US" dirty="0"/>
              <a:t>Alternate approach to eye drops </a:t>
            </a:r>
          </a:p>
          <a:p>
            <a:r>
              <a:rPr lang="en-US" dirty="0"/>
              <a:t>Releases dexamethasone for up to 30 days</a:t>
            </a:r>
          </a:p>
          <a:p>
            <a:r>
              <a:rPr lang="en-US" dirty="0"/>
              <a:t>Was initially approved by the FDA, Nov, 2018</a:t>
            </a:r>
          </a:p>
          <a:p>
            <a:r>
              <a:rPr lang="en-US" dirty="0"/>
              <a:t>About 10% of patients experienced transient hypertension</a:t>
            </a:r>
          </a:p>
          <a:p>
            <a:r>
              <a:rPr lang="en-US" dirty="0"/>
              <a:t>Fly in ointment: About $1,200 for two devices</a:t>
            </a:r>
          </a:p>
          <a:p>
            <a:r>
              <a:rPr lang="en-US" dirty="0"/>
              <a:t>Novel approach, but too expensive </a:t>
            </a:r>
            <a:br>
              <a:rPr lang="en-US" dirty="0"/>
            </a:br>
            <a:r>
              <a:rPr lang="en-US" dirty="0"/>
              <a:t>to be practical</a:t>
            </a:r>
          </a:p>
          <a:p>
            <a:r>
              <a:rPr lang="en-US" dirty="0"/>
              <a:t>Manufactured as </a:t>
            </a:r>
            <a:r>
              <a:rPr lang="en-US" dirty="0" err="1"/>
              <a:t>Dextenza</a:t>
            </a:r>
            <a:r>
              <a:rPr lang="en-US" dirty="0"/>
              <a:t>® by </a:t>
            </a:r>
            <a:br>
              <a:rPr lang="en-US" dirty="0"/>
            </a:br>
            <a:r>
              <a:rPr lang="en-US" dirty="0"/>
              <a:t>Ocular </a:t>
            </a:r>
            <a:r>
              <a:rPr lang="en-US" dirty="0" err="1"/>
              <a:t>Therapeutix</a:t>
            </a:r>
            <a:r>
              <a:rPr lang="en-US" dirty="0"/>
              <a:t>.</a:t>
            </a:r>
          </a:p>
        </p:txBody>
      </p:sp>
      <p:sp>
        <p:nvSpPr>
          <p:cNvPr id="4" name="TextBox 3">
            <a:extLst>
              <a:ext uri="{FF2B5EF4-FFF2-40B4-BE49-F238E27FC236}">
                <a16:creationId xmlns:a16="http://schemas.microsoft.com/office/drawing/2014/main" id="{D8A8B44A-59E1-E084-A1B8-CEF1EF214924}"/>
              </a:ext>
            </a:extLst>
          </p:cNvPr>
          <p:cNvSpPr txBox="1"/>
          <p:nvPr/>
        </p:nvSpPr>
        <p:spPr>
          <a:xfrm>
            <a:off x="5569278" y="6328944"/>
            <a:ext cx="3384222"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Ophthalmology, September 2024</a:t>
            </a:r>
          </a:p>
        </p:txBody>
      </p:sp>
      <p:pic>
        <p:nvPicPr>
          <p:cNvPr id="1026" name="Picture 2" descr="DEXTENZA® Dexamethasone 0.4 mg Intracanalicular - McKesson">
            <a:extLst>
              <a:ext uri="{FF2B5EF4-FFF2-40B4-BE49-F238E27FC236}">
                <a16:creationId xmlns:a16="http://schemas.microsoft.com/office/drawing/2014/main" id="{B60CBFF0-5F70-67F9-699B-0155B3B171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549" t="5098" r="22353" b="5294"/>
          <a:stretch/>
        </p:blipFill>
        <p:spPr bwMode="auto">
          <a:xfrm>
            <a:off x="6831107" y="4060718"/>
            <a:ext cx="1350802" cy="2196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9698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243841" y="426722"/>
            <a:ext cx="8763000" cy="752034"/>
          </a:xfrm>
        </p:spPr>
        <p:txBody>
          <a:bodyPr>
            <a:normAutofit fontScale="90000"/>
          </a:bodyPr>
          <a:lstStyle/>
          <a:p>
            <a:r>
              <a:rPr lang="en-US" altLang="en-US" dirty="0"/>
              <a:t>Non-ophthalmic steroid: ointment/cream/lotion</a:t>
            </a:r>
          </a:p>
        </p:txBody>
      </p:sp>
      <p:sp>
        <p:nvSpPr>
          <p:cNvPr id="126979" name="Rectangle 3"/>
          <p:cNvSpPr>
            <a:spLocks noGrp="1" noChangeArrowheads="1"/>
          </p:cNvSpPr>
          <p:nvPr>
            <p:ph idx="1"/>
          </p:nvPr>
        </p:nvSpPr>
        <p:spPr>
          <a:xfrm>
            <a:off x="190501" y="1639094"/>
            <a:ext cx="8763000" cy="5302724"/>
          </a:xfrm>
        </p:spPr>
        <p:txBody>
          <a:bodyPr/>
          <a:lstStyle/>
          <a:p>
            <a:r>
              <a:rPr lang="en-US" dirty="0"/>
              <a:t>Triamcinolone - moderate potency steroid</a:t>
            </a:r>
          </a:p>
          <a:p>
            <a:r>
              <a:rPr lang="en-US" dirty="0"/>
              <a:t>Available in cream, ointment and lotion (0.5%, 0.1%, 0.025%)</a:t>
            </a:r>
          </a:p>
          <a:p>
            <a:r>
              <a:rPr lang="en-US" dirty="0"/>
              <a:t>Our favorite:  the 0.1% cream</a:t>
            </a:r>
          </a:p>
          <a:p>
            <a:pPr marL="0" indent="0">
              <a:buNone/>
            </a:pPr>
            <a:r>
              <a:rPr lang="en-US" sz="2400" i="1" dirty="0">
                <a:solidFill>
                  <a:srgbClr val="A6CCF6"/>
                </a:solidFill>
              </a:rPr>
              <a:t>							Reference:  drugs.com                                               </a:t>
            </a:r>
          </a:p>
          <a:p>
            <a:pPr marL="125412" indent="0" algn="r">
              <a:buNone/>
            </a:pPr>
            <a:endParaRPr lang="en-US" sz="2400" i="1" dirty="0">
              <a:solidFill>
                <a:srgbClr val="00B0F0"/>
              </a:solidFill>
            </a:endParaRPr>
          </a:p>
        </p:txBody>
      </p:sp>
    </p:spTree>
    <p:extLst>
      <p:ext uri="{BB962C8B-B14F-4D97-AF65-F5344CB8AC3E}">
        <p14:creationId xmlns:p14="http://schemas.microsoft.com/office/powerpoint/2010/main" val="326632026"/>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A39424-DE50-4EE0-81C1-2737A9CE88F9}"/>
              </a:ext>
            </a:extLst>
          </p:cNvPr>
          <p:cNvPicPr>
            <a:picLocks noChangeAspect="1"/>
          </p:cNvPicPr>
          <p:nvPr/>
        </p:nvPicPr>
        <p:blipFill>
          <a:blip r:embed="rId2"/>
          <a:stretch>
            <a:fillRect/>
          </a:stretch>
        </p:blipFill>
        <p:spPr>
          <a:xfrm>
            <a:off x="599640" y="0"/>
            <a:ext cx="7944720" cy="6858000"/>
          </a:xfrm>
          <a:prstGeom prst="rect">
            <a:avLst/>
          </a:prstGeom>
        </p:spPr>
      </p:pic>
    </p:spTree>
    <p:extLst>
      <p:ext uri="{BB962C8B-B14F-4D97-AF65-F5344CB8AC3E}">
        <p14:creationId xmlns:p14="http://schemas.microsoft.com/office/powerpoint/2010/main" val="41751787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BFBDD-767C-0419-5A35-4B554F9E7688}"/>
              </a:ext>
            </a:extLst>
          </p:cNvPr>
          <p:cNvSpPr>
            <a:spLocks noGrp="1"/>
          </p:cNvSpPr>
          <p:nvPr>
            <p:ph type="title"/>
          </p:nvPr>
        </p:nvSpPr>
        <p:spPr/>
        <p:txBody>
          <a:bodyPr>
            <a:normAutofit fontScale="90000"/>
          </a:bodyPr>
          <a:lstStyle/>
          <a:p>
            <a:r>
              <a:rPr lang="en-US" dirty="0"/>
              <a:t>Rethinking Neomycin Hypersensitivity</a:t>
            </a:r>
          </a:p>
        </p:txBody>
      </p:sp>
      <p:sp>
        <p:nvSpPr>
          <p:cNvPr id="3" name="Content Placeholder 2">
            <a:extLst>
              <a:ext uri="{FF2B5EF4-FFF2-40B4-BE49-F238E27FC236}">
                <a16:creationId xmlns:a16="http://schemas.microsoft.com/office/drawing/2014/main" id="{46AF3029-DCF1-01EF-DFBC-57B51861E5C9}"/>
              </a:ext>
            </a:extLst>
          </p:cNvPr>
          <p:cNvSpPr>
            <a:spLocks noGrp="1"/>
          </p:cNvSpPr>
          <p:nvPr>
            <p:ph idx="1"/>
          </p:nvPr>
        </p:nvSpPr>
        <p:spPr>
          <a:xfrm>
            <a:off x="190500" y="1111348"/>
            <a:ext cx="8763000" cy="5430854"/>
          </a:xfrm>
        </p:spPr>
        <p:txBody>
          <a:bodyPr/>
          <a:lstStyle/>
          <a:p>
            <a:r>
              <a:rPr lang="en-US" dirty="0"/>
              <a:t>Large study done in 2017</a:t>
            </a:r>
          </a:p>
          <a:p>
            <a:r>
              <a:rPr lang="en-US" dirty="0"/>
              <a:t>This study was done by non-ophthalmic plastic surgeons</a:t>
            </a:r>
          </a:p>
          <a:p>
            <a:r>
              <a:rPr lang="en-US" dirty="0"/>
              <a:t>Study population was 522 patients</a:t>
            </a:r>
          </a:p>
          <a:p>
            <a:r>
              <a:rPr lang="en-US" dirty="0"/>
              <a:t>All used neomycin, polymyxin B and dexamethasone ophthalmic ointment post eyelid surgery</a:t>
            </a:r>
          </a:p>
          <a:p>
            <a:r>
              <a:rPr lang="en-US" dirty="0"/>
              <a:t>Between days 3-14, eight (1.5%) developed a neomycin reaction!</a:t>
            </a:r>
          </a:p>
          <a:p>
            <a:r>
              <a:rPr lang="en-US" dirty="0"/>
              <a:t>Traditional teaching of 10-15% reaction rate appears to be outdated.</a:t>
            </a:r>
          </a:p>
        </p:txBody>
      </p:sp>
      <p:sp>
        <p:nvSpPr>
          <p:cNvPr id="4" name="TextBox 3">
            <a:extLst>
              <a:ext uri="{FF2B5EF4-FFF2-40B4-BE49-F238E27FC236}">
                <a16:creationId xmlns:a16="http://schemas.microsoft.com/office/drawing/2014/main" id="{25CA92DA-9491-B380-43A1-274B45D38D03}"/>
              </a:ext>
            </a:extLst>
          </p:cNvPr>
          <p:cNvSpPr txBox="1"/>
          <p:nvPr/>
        </p:nvSpPr>
        <p:spPr>
          <a:xfrm>
            <a:off x="4927975" y="6087851"/>
            <a:ext cx="393844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J </a:t>
            </a:r>
            <a:r>
              <a:rPr kumimoji="0" lang="en-US" sz="1600" b="1" i="0" u="none" strike="noStrike" kern="1200" cap="none" spc="0" normalizeH="0" baseline="0" noProof="0" dirty="0" err="1">
                <a:ln>
                  <a:noFill/>
                </a:ln>
                <a:solidFill>
                  <a:srgbClr val="A6CCF6"/>
                </a:solidFill>
                <a:effectLst/>
                <a:uLnTx/>
                <a:uFillTx/>
                <a:latin typeface="Arial" panose="020B0604020202020204" pitchFamily="34" charset="0"/>
                <a:ea typeface="+mn-ea"/>
                <a:cs typeface="+mn-cs"/>
              </a:rPr>
              <a:t>Ophthalm</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 </a:t>
            </a:r>
            <a:r>
              <a:rPr kumimoji="0" lang="en-US" sz="1600" b="1" i="0" u="none" strike="noStrike" kern="1200" cap="none" spc="0" normalizeH="0" baseline="0" noProof="0" dirty="0" err="1">
                <a:ln>
                  <a:noFill/>
                </a:ln>
                <a:solidFill>
                  <a:srgbClr val="A6CCF6"/>
                </a:solidFill>
                <a:effectLst/>
                <a:uLnTx/>
                <a:uFillTx/>
                <a:latin typeface="Arial" panose="020B0604020202020204" pitchFamily="34" charset="0"/>
                <a:ea typeface="+mn-ea"/>
                <a:cs typeface="+mn-cs"/>
              </a:rPr>
              <a:t>Inflamm</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 Infect. 2017</a:t>
            </a:r>
          </a:p>
        </p:txBody>
      </p:sp>
    </p:spTree>
    <p:extLst>
      <p:ext uri="{BB962C8B-B14F-4D97-AF65-F5344CB8AC3E}">
        <p14:creationId xmlns:p14="http://schemas.microsoft.com/office/powerpoint/2010/main" val="1746509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3E772-2132-CC51-8507-C10436ABE5B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D937B8D-B429-F82F-9176-81F08E11DF6A}"/>
              </a:ext>
            </a:extLst>
          </p:cNvPr>
          <p:cNvPicPr>
            <a:picLocks noGrp="1" noChangeAspect="1"/>
          </p:cNvPicPr>
          <p:nvPr>
            <p:ph idx="1"/>
          </p:nvPr>
        </p:nvPicPr>
        <p:blipFill>
          <a:blip r:embed="rId2"/>
          <a:stretch>
            <a:fillRect/>
          </a:stretch>
        </p:blipFill>
        <p:spPr>
          <a:xfrm>
            <a:off x="121243" y="83490"/>
            <a:ext cx="8959478" cy="5285402"/>
          </a:xfrm>
        </p:spPr>
      </p:pic>
      <p:pic>
        <p:nvPicPr>
          <p:cNvPr id="7" name="Picture 6">
            <a:extLst>
              <a:ext uri="{FF2B5EF4-FFF2-40B4-BE49-F238E27FC236}">
                <a16:creationId xmlns:a16="http://schemas.microsoft.com/office/drawing/2014/main" id="{4875CDBE-FBFC-3588-97E4-7D86C050D34E}"/>
              </a:ext>
            </a:extLst>
          </p:cNvPr>
          <p:cNvPicPr>
            <a:picLocks noChangeAspect="1"/>
          </p:cNvPicPr>
          <p:nvPr/>
        </p:nvPicPr>
        <p:blipFill>
          <a:blip r:embed="rId3"/>
          <a:stretch>
            <a:fillRect/>
          </a:stretch>
        </p:blipFill>
        <p:spPr>
          <a:xfrm>
            <a:off x="5910005" y="4647538"/>
            <a:ext cx="3170716" cy="2182632"/>
          </a:xfrm>
          <a:prstGeom prst="rect">
            <a:avLst/>
          </a:prstGeom>
        </p:spPr>
      </p:pic>
    </p:spTree>
    <p:extLst>
      <p:ext uri="{BB962C8B-B14F-4D97-AF65-F5344CB8AC3E}">
        <p14:creationId xmlns:p14="http://schemas.microsoft.com/office/powerpoint/2010/main" val="36573632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itle 2">
            <a:extLst>
              <a:ext uri="{FF2B5EF4-FFF2-40B4-BE49-F238E27FC236}">
                <a16:creationId xmlns:a16="http://schemas.microsoft.com/office/drawing/2014/main" id="{8A401BE4-8729-440E-A436-A5FCEA5EA9F2}"/>
              </a:ext>
            </a:extLst>
          </p:cNvPr>
          <p:cNvSpPr>
            <a:spLocks noGrp="1" noChangeArrowheads="1"/>
          </p:cNvSpPr>
          <p:nvPr>
            <p:ph type="title"/>
          </p:nvPr>
        </p:nvSpPr>
        <p:spPr>
          <a:xfrm>
            <a:off x="190501" y="190502"/>
            <a:ext cx="6002481" cy="752034"/>
          </a:xfrm>
        </p:spPr>
        <p:txBody>
          <a:bodyPr>
            <a:noAutofit/>
          </a:bodyPr>
          <a:lstStyle/>
          <a:p>
            <a:r>
              <a:rPr lang="en-US" altLang="en-US" sz="3600" dirty="0"/>
              <a:t>Anti-inflammatory Effects of 0.1% Tacrolimus</a:t>
            </a:r>
          </a:p>
        </p:txBody>
      </p:sp>
      <p:sp>
        <p:nvSpPr>
          <p:cNvPr id="48130" name="Content Placeholder 1">
            <a:extLst>
              <a:ext uri="{FF2B5EF4-FFF2-40B4-BE49-F238E27FC236}">
                <a16:creationId xmlns:a16="http://schemas.microsoft.com/office/drawing/2014/main" id="{9F75C12A-506F-4D05-BCB6-95534E52D7FA}"/>
              </a:ext>
            </a:extLst>
          </p:cNvPr>
          <p:cNvSpPr>
            <a:spLocks noGrp="1" noChangeArrowheads="1"/>
          </p:cNvSpPr>
          <p:nvPr>
            <p:ph idx="1"/>
          </p:nvPr>
        </p:nvSpPr>
        <p:spPr>
          <a:xfrm>
            <a:off x="190499" y="1111346"/>
            <a:ext cx="8763000" cy="5556152"/>
          </a:xfrm>
        </p:spPr>
        <p:txBody>
          <a:bodyPr>
            <a:noAutofit/>
          </a:bodyPr>
          <a:lstStyle/>
          <a:p>
            <a:pPr marL="290513" indent="-290513"/>
            <a:r>
              <a:rPr lang="en-US" altLang="en-US" sz="2400" dirty="0"/>
              <a:t>The topical calcineurin inhibitor, tacrolimus, has good anti-inflammatory properties.</a:t>
            </a:r>
          </a:p>
          <a:p>
            <a:pPr marL="290513" indent="-290513"/>
            <a:r>
              <a:rPr lang="en-US" altLang="en-US" sz="2400" dirty="0"/>
              <a:t>0.1% tacrolimus eye drops can be highly effective in treating severe allergic conjunctival diseases.</a:t>
            </a:r>
          </a:p>
          <a:p>
            <a:pPr marL="290513" indent="-290513"/>
            <a:r>
              <a:rPr lang="en-US" altLang="en-US" sz="2400" dirty="0"/>
              <a:t>Tacrolimus eye drops often cause a stinging sensation or conjunctival redness, especially in the beginning of treatment of severely inflamed eyes. This can be avoided by topical steroid pretreatment.</a:t>
            </a:r>
          </a:p>
          <a:p>
            <a:pPr marL="290513" indent="-290513"/>
            <a:r>
              <a:rPr lang="en-US" altLang="en-US" sz="2400" dirty="0"/>
              <a:t>Tacrolimus eye drops did not have an immediate effect and required 1-2 weeks to be effective. </a:t>
            </a:r>
          </a:p>
          <a:p>
            <a:pPr marL="290513" indent="-290513"/>
            <a:r>
              <a:rPr lang="en-US" altLang="en-US" sz="2400" dirty="0"/>
              <a:t>In contrast, topical steroids are fast acting and can immediately relieve allergic symptoms.                                                                              Although treatments eventually can be conducted without topical steroids, prompt relief of symptoms merits topical steroids.</a:t>
            </a:r>
          </a:p>
          <a:p>
            <a:pPr marL="125412" indent="0">
              <a:buNone/>
            </a:pPr>
            <a:r>
              <a:rPr lang="en-US" altLang="en-US" sz="2000" i="1" dirty="0">
                <a:solidFill>
                  <a:srgbClr val="6FD1FD"/>
                </a:solidFill>
              </a:rPr>
              <a:t>								</a:t>
            </a:r>
            <a:r>
              <a:rPr lang="en-US" altLang="en-US" sz="2000" i="1" dirty="0">
                <a:solidFill>
                  <a:srgbClr val="A6CCF6"/>
                </a:solidFill>
              </a:rPr>
              <a:t>Ophthalmology, March 2017</a:t>
            </a:r>
          </a:p>
          <a:p>
            <a:pPr marL="0" indent="0">
              <a:buNone/>
            </a:pPr>
            <a:endParaRPr lang="en-US" altLang="en-US" sz="2400" dirty="0"/>
          </a:p>
        </p:txBody>
      </p:sp>
    </p:spTree>
    <p:extLst>
      <p:ext uri="{BB962C8B-B14F-4D97-AF65-F5344CB8AC3E}">
        <p14:creationId xmlns:p14="http://schemas.microsoft.com/office/powerpoint/2010/main" val="8914255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4" descr="eye pic 35"/>
          <p:cNvPicPr>
            <a:picLocks noChangeAspect="1" noChangeArrowheads="1"/>
          </p:cNvPicPr>
          <p:nvPr/>
        </p:nvPicPr>
        <p:blipFill>
          <a:blip r:embed="rId3">
            <a:lum bright="-6000"/>
            <a:extLst>
              <a:ext uri="{28A0092B-C50C-407E-A947-70E740481C1C}">
                <a14:useLocalDpi xmlns:a14="http://schemas.microsoft.com/office/drawing/2010/main" val="0"/>
              </a:ext>
            </a:extLst>
          </a:blip>
          <a:srcRect t="13895" b="23906"/>
          <a:stretch>
            <a:fillRect/>
          </a:stretch>
        </p:blipFill>
        <p:spPr bwMode="auto">
          <a:xfrm>
            <a:off x="6256338" y="4133850"/>
            <a:ext cx="283368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Rectangle 5"/>
          <p:cNvSpPr>
            <a:spLocks noGrp="1" noChangeArrowheads="1"/>
          </p:cNvSpPr>
          <p:nvPr>
            <p:ph type="title"/>
          </p:nvPr>
        </p:nvSpPr>
        <p:spPr/>
        <p:txBody>
          <a:bodyPr/>
          <a:lstStyle/>
          <a:p>
            <a:r>
              <a:rPr lang="en-US" altLang="en-US"/>
              <a:t>Systemic Prednisone</a:t>
            </a:r>
            <a:endParaRPr lang="en-US" altLang="en-US" dirty="0"/>
          </a:p>
        </p:txBody>
      </p:sp>
      <p:sp>
        <p:nvSpPr>
          <p:cNvPr id="120835" name="Rectangle 6"/>
          <p:cNvSpPr>
            <a:spLocks noGrp="1" noChangeArrowheads="1"/>
          </p:cNvSpPr>
          <p:nvPr>
            <p:ph idx="1"/>
          </p:nvPr>
        </p:nvSpPr>
        <p:spPr/>
        <p:txBody>
          <a:bodyPr/>
          <a:lstStyle/>
          <a:p>
            <a:r>
              <a:rPr lang="en-US" altLang="en-US" dirty="0"/>
              <a:t>Most common </a:t>
            </a:r>
            <a:r>
              <a:rPr lang="en-US" altLang="en-US" dirty="0" err="1"/>
              <a:t>Rx’d</a:t>
            </a:r>
            <a:r>
              <a:rPr lang="en-US" altLang="en-US" dirty="0"/>
              <a:t> systemic corticosteroid</a:t>
            </a:r>
          </a:p>
          <a:p>
            <a:r>
              <a:rPr lang="en-US" altLang="en-US" dirty="0"/>
              <a:t>Common initial dosage 40-60 mg</a:t>
            </a:r>
          </a:p>
          <a:p>
            <a:r>
              <a:rPr lang="en-US" altLang="en-US" dirty="0"/>
              <a:t>Available generically in both tablets and  </a:t>
            </a:r>
            <a:r>
              <a:rPr lang="en-US" altLang="en-US" dirty="0" err="1"/>
              <a:t>DosePaks</a:t>
            </a:r>
            <a:r>
              <a:rPr lang="en-US" altLang="en-US" dirty="0"/>
              <a:t> (5 or 10 mg at 6 or 12 day course)</a:t>
            </a:r>
          </a:p>
          <a:p>
            <a:r>
              <a:rPr lang="en-US" altLang="en-US" dirty="0"/>
              <a:t>Questions to ask before prescribing?	</a:t>
            </a:r>
          </a:p>
          <a:p>
            <a:pPr lvl="1"/>
            <a:r>
              <a:rPr lang="en-US" altLang="en-US" dirty="0"/>
              <a:t>Diabetic?</a:t>
            </a:r>
          </a:p>
          <a:p>
            <a:pPr lvl="1"/>
            <a:r>
              <a:rPr lang="en-US" altLang="en-US" dirty="0"/>
              <a:t>Peptic Ulcer Disease?</a:t>
            </a:r>
          </a:p>
          <a:p>
            <a:pPr lvl="1"/>
            <a:r>
              <a:rPr lang="en-US" altLang="en-US" dirty="0"/>
              <a:t>Tuberculosis?</a:t>
            </a:r>
          </a:p>
          <a:p>
            <a:pPr lvl="1"/>
            <a:r>
              <a:rPr lang="en-US" altLang="en-US" dirty="0"/>
              <a:t>Pregnant?</a:t>
            </a:r>
          </a:p>
        </p:txBody>
      </p:sp>
    </p:spTree>
    <p:extLst>
      <p:ext uri="{BB962C8B-B14F-4D97-AF65-F5344CB8AC3E}">
        <p14:creationId xmlns:p14="http://schemas.microsoft.com/office/powerpoint/2010/main" val="26317429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5"/>
          <p:cNvSpPr>
            <a:spLocks noGrp="1" noChangeArrowheads="1"/>
          </p:cNvSpPr>
          <p:nvPr>
            <p:ph type="title"/>
          </p:nvPr>
        </p:nvSpPr>
        <p:spPr/>
        <p:txBody>
          <a:bodyPr/>
          <a:lstStyle/>
          <a:p>
            <a:r>
              <a:rPr lang="en-US" altLang="en-US"/>
              <a:t>Systemic Prednisone</a:t>
            </a:r>
            <a:endParaRPr lang="en-US" altLang="en-US" dirty="0"/>
          </a:p>
        </p:txBody>
      </p:sp>
      <p:sp>
        <p:nvSpPr>
          <p:cNvPr id="120835" name="Rectangle 6"/>
          <p:cNvSpPr>
            <a:spLocks noGrp="1" noChangeArrowheads="1"/>
          </p:cNvSpPr>
          <p:nvPr>
            <p:ph idx="1"/>
          </p:nvPr>
        </p:nvSpPr>
        <p:spPr/>
        <p:txBody>
          <a:bodyPr/>
          <a:lstStyle/>
          <a:p>
            <a:r>
              <a:rPr lang="en-US" altLang="en-US" dirty="0"/>
              <a:t>Most common </a:t>
            </a:r>
            <a:r>
              <a:rPr lang="en-US" altLang="en-US" dirty="0" err="1"/>
              <a:t>Rx’d</a:t>
            </a:r>
            <a:r>
              <a:rPr lang="en-US" altLang="en-US" dirty="0"/>
              <a:t> systemic corticosteroid</a:t>
            </a:r>
          </a:p>
          <a:p>
            <a:r>
              <a:rPr lang="en-US" altLang="en-US" dirty="0"/>
              <a:t>Common initial dosage 40-60 mg</a:t>
            </a:r>
          </a:p>
          <a:p>
            <a:r>
              <a:rPr lang="en-US" altLang="en-US" dirty="0"/>
              <a:t>Available generically in both tablets and  </a:t>
            </a:r>
            <a:r>
              <a:rPr lang="en-US" altLang="en-US" dirty="0" err="1"/>
              <a:t>DosePaks</a:t>
            </a:r>
            <a:r>
              <a:rPr lang="en-US" altLang="en-US" dirty="0"/>
              <a:t> (5 or 10 mg at 6 or 12 day course)</a:t>
            </a:r>
          </a:p>
          <a:p>
            <a:r>
              <a:rPr lang="en-US" altLang="en-US" dirty="0"/>
              <a:t>Questions to ask before prescribing?	</a:t>
            </a:r>
          </a:p>
          <a:p>
            <a:pPr lvl="1"/>
            <a:r>
              <a:rPr lang="en-US" altLang="en-US" dirty="0"/>
              <a:t>Diabetic?</a:t>
            </a:r>
          </a:p>
          <a:p>
            <a:pPr lvl="1"/>
            <a:r>
              <a:rPr lang="en-US" altLang="en-US" dirty="0"/>
              <a:t>Peptic Ulcer Disease?</a:t>
            </a:r>
          </a:p>
          <a:p>
            <a:pPr lvl="1"/>
            <a:r>
              <a:rPr lang="en-US" altLang="en-US" dirty="0"/>
              <a:t>Tuberculosis</a:t>
            </a:r>
          </a:p>
          <a:p>
            <a:pPr lvl="1"/>
            <a:r>
              <a:rPr lang="en-US" altLang="en-US" dirty="0"/>
              <a:t>Pregnant?</a:t>
            </a:r>
          </a:p>
        </p:txBody>
      </p:sp>
    </p:spTree>
    <p:extLst>
      <p:ext uri="{BB962C8B-B14F-4D97-AF65-F5344CB8AC3E}">
        <p14:creationId xmlns:p14="http://schemas.microsoft.com/office/powerpoint/2010/main" val="10674861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Perspective on Oral Prednisolone</a:t>
            </a:r>
          </a:p>
        </p:txBody>
      </p:sp>
      <p:sp>
        <p:nvSpPr>
          <p:cNvPr id="3" name="Content Placeholder 2"/>
          <p:cNvSpPr>
            <a:spLocks noGrp="1"/>
          </p:cNvSpPr>
          <p:nvPr>
            <p:ph idx="1"/>
          </p:nvPr>
        </p:nvSpPr>
        <p:spPr>
          <a:xfrm>
            <a:off x="190500" y="1215622"/>
            <a:ext cx="8763000" cy="3797536"/>
          </a:xfrm>
        </p:spPr>
        <p:txBody>
          <a:bodyPr/>
          <a:lstStyle/>
          <a:p>
            <a:r>
              <a:rPr lang="en-US" dirty="0"/>
              <a:t>Using oral prednisolone at 1,250 mg/day is equivalent to 1,000 mg of I.V. methylprednisolone sodium succinate (</a:t>
            </a:r>
            <a:r>
              <a:rPr lang="en-US" dirty="0" err="1"/>
              <a:t>Solu</a:t>
            </a:r>
            <a:r>
              <a:rPr lang="en-US" dirty="0"/>
              <a:t>-Medrol®) for 3 days in treating acute optic neuritis.</a:t>
            </a:r>
          </a:p>
          <a:p>
            <a:r>
              <a:rPr lang="en-US" dirty="0"/>
              <a:t>“There was no significant difference in adverse events between the groups.”</a:t>
            </a:r>
          </a:p>
          <a:p>
            <a:r>
              <a:rPr lang="en-US" dirty="0"/>
              <a:t>And,… we are concerned about using 40 – 60 mg/day!?!</a:t>
            </a:r>
          </a:p>
          <a:p>
            <a:endParaRPr lang="en-US" dirty="0"/>
          </a:p>
        </p:txBody>
      </p:sp>
      <p:sp>
        <p:nvSpPr>
          <p:cNvPr id="4" name="TextBox 3"/>
          <p:cNvSpPr txBox="1"/>
          <p:nvPr/>
        </p:nvSpPr>
        <p:spPr>
          <a:xfrm>
            <a:off x="4952249" y="4674604"/>
            <a:ext cx="3489158"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A6CCF6"/>
                </a:solidFill>
                <a:effectLst/>
                <a:uLnTx/>
                <a:uFillTx/>
                <a:latin typeface="Arial" panose="020B0604020202020204" pitchFamily="34" charset="0"/>
                <a:ea typeface="+mn-ea"/>
                <a:cs typeface="+mn-cs"/>
              </a:rPr>
              <a:t>JAMA Neurology</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 June, 2018</a:t>
            </a:r>
          </a:p>
        </p:txBody>
      </p:sp>
    </p:spTree>
    <p:extLst>
      <p:ext uri="{BB962C8B-B14F-4D97-AF65-F5344CB8AC3E}">
        <p14:creationId xmlns:p14="http://schemas.microsoft.com/office/powerpoint/2010/main" val="19054555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1E1E1-DACC-4303-94CA-D86981062D3A}"/>
              </a:ext>
            </a:extLst>
          </p:cNvPr>
          <p:cNvSpPr>
            <a:spLocks noGrp="1"/>
          </p:cNvSpPr>
          <p:nvPr>
            <p:ph type="title"/>
          </p:nvPr>
        </p:nvSpPr>
        <p:spPr/>
        <p:txBody>
          <a:bodyPr/>
          <a:lstStyle/>
          <a:p>
            <a:r>
              <a:rPr lang="en-US"/>
              <a:t>Oral Prednisone </a:t>
            </a:r>
            <a:r>
              <a:rPr lang="en-US" dirty="0"/>
              <a:t>Short-Term Use</a:t>
            </a:r>
          </a:p>
        </p:txBody>
      </p:sp>
      <p:sp>
        <p:nvSpPr>
          <p:cNvPr id="3" name="Content Placeholder 2">
            <a:extLst>
              <a:ext uri="{FF2B5EF4-FFF2-40B4-BE49-F238E27FC236}">
                <a16:creationId xmlns:a16="http://schemas.microsoft.com/office/drawing/2014/main" id="{1314F88C-5CD0-41B7-91D0-239F377A3E64}"/>
              </a:ext>
            </a:extLst>
          </p:cNvPr>
          <p:cNvSpPr>
            <a:spLocks noGrp="1"/>
          </p:cNvSpPr>
          <p:nvPr>
            <p:ph idx="1"/>
          </p:nvPr>
        </p:nvSpPr>
        <p:spPr/>
        <p:txBody>
          <a:bodyPr/>
          <a:lstStyle/>
          <a:p>
            <a:r>
              <a:rPr lang="en-US" dirty="0"/>
              <a:t>“Nowadays, use of corticosteroid bursts are considered harmless, an assumption supported by years of clinical data linking exposure duration with toxic effects. Clinicians currently prescribe short courses of oral corticosteroids to 21% of the general adult population in the US and up to 17% of the general adult population in France. Corticosteroid bursts are typically prescribed for treating non–life-threatening conditions, such as upper respiratory tract infections, bronchitis, rashes, and low-back pain.”</a:t>
            </a:r>
          </a:p>
        </p:txBody>
      </p:sp>
      <p:sp>
        <p:nvSpPr>
          <p:cNvPr id="4" name="TextBox 3">
            <a:extLst>
              <a:ext uri="{FF2B5EF4-FFF2-40B4-BE49-F238E27FC236}">
                <a16:creationId xmlns:a16="http://schemas.microsoft.com/office/drawing/2014/main" id="{D65A2178-4121-4273-89DF-81485607C613}"/>
              </a:ext>
            </a:extLst>
          </p:cNvPr>
          <p:cNvSpPr txBox="1"/>
          <p:nvPr/>
        </p:nvSpPr>
        <p:spPr>
          <a:xfrm>
            <a:off x="5372164" y="5932214"/>
            <a:ext cx="331950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A6CCF6"/>
                </a:solidFill>
                <a:effectLst/>
                <a:uLnTx/>
                <a:uFillTx/>
                <a:latin typeface="Arial" panose="020B0604020202020204" pitchFamily="34" charset="0"/>
                <a:ea typeface="+mn-ea"/>
                <a:cs typeface="Arial" panose="020B0604020202020204" pitchFamily="34" charset="0"/>
              </a:rPr>
              <a:t>JAMA Pediatrics</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Arial" panose="020B0604020202020204" pitchFamily="34" charset="0"/>
              </a:rPr>
              <a:t>, April 19, 2021</a:t>
            </a:r>
          </a:p>
        </p:txBody>
      </p:sp>
    </p:spTree>
    <p:extLst>
      <p:ext uri="{BB962C8B-B14F-4D97-AF65-F5344CB8AC3E}">
        <p14:creationId xmlns:p14="http://schemas.microsoft.com/office/powerpoint/2010/main" val="26342413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53" y="182481"/>
            <a:ext cx="8919410" cy="752034"/>
          </a:xfrm>
        </p:spPr>
        <p:txBody>
          <a:bodyPr>
            <a:normAutofit fontScale="90000"/>
          </a:bodyPr>
          <a:lstStyle/>
          <a:p>
            <a:r>
              <a:rPr lang="en-US"/>
              <a:t>Bilateral </a:t>
            </a:r>
            <a:r>
              <a:rPr lang="en-US" err="1"/>
              <a:t>Periorbital</a:t>
            </a:r>
            <a:r>
              <a:rPr lang="en-US"/>
              <a:t> Impetigo - Dermatitis</a:t>
            </a:r>
          </a:p>
        </p:txBody>
      </p:sp>
      <p:sp>
        <p:nvSpPr>
          <p:cNvPr id="3" name="Content Placeholder 2"/>
          <p:cNvSpPr>
            <a:spLocks noGrp="1"/>
          </p:cNvSpPr>
          <p:nvPr>
            <p:ph idx="1"/>
          </p:nvPr>
        </p:nvSpPr>
        <p:spPr>
          <a:xfrm>
            <a:off x="190500" y="1111348"/>
            <a:ext cx="8763000" cy="3388463"/>
          </a:xfrm>
        </p:spPr>
        <p:txBody>
          <a:bodyPr/>
          <a:lstStyle/>
          <a:p>
            <a:r>
              <a:rPr lang="en-US"/>
              <a:t>Impetigo is a </a:t>
            </a:r>
            <a:r>
              <a:rPr lang="en-US" i="1"/>
              <a:t>Staph </a:t>
            </a:r>
            <a:r>
              <a:rPr lang="en-US" i="1" err="1"/>
              <a:t>aureus</a:t>
            </a:r>
            <a:r>
              <a:rPr lang="en-US" i="1"/>
              <a:t> </a:t>
            </a:r>
            <a:r>
              <a:rPr lang="en-US"/>
              <a:t>infection, often seen in patients with eczema</a:t>
            </a:r>
          </a:p>
          <a:p>
            <a:r>
              <a:rPr lang="en-US"/>
              <a:t>Usually seen in children and young adults</a:t>
            </a:r>
          </a:p>
          <a:p>
            <a:r>
              <a:rPr lang="en-US"/>
              <a:t>Can cause a secondary inflammatory dermatitis</a:t>
            </a:r>
          </a:p>
          <a:p>
            <a:r>
              <a:rPr lang="en-US"/>
              <a:t>Can create </a:t>
            </a:r>
            <a:r>
              <a:rPr lang="en-US" err="1"/>
              <a:t>cicatricial</a:t>
            </a:r>
            <a:r>
              <a:rPr lang="en-US"/>
              <a:t> </a:t>
            </a:r>
            <a:r>
              <a:rPr lang="en-US" err="1"/>
              <a:t>ectropion</a:t>
            </a:r>
            <a:endParaRPr lang="en-US"/>
          </a:p>
          <a:p>
            <a:r>
              <a:rPr lang="en-US" err="1"/>
              <a:t>Tx</a:t>
            </a:r>
            <a:r>
              <a:rPr lang="en-US"/>
              <a:t> with oral antibiotic and topical antibiotic/steroid or steroid ointment</a:t>
            </a:r>
          </a:p>
        </p:txBody>
      </p:sp>
      <p:sp>
        <p:nvSpPr>
          <p:cNvPr id="4" name="TextBox 3"/>
          <p:cNvSpPr txBox="1"/>
          <p:nvPr/>
        </p:nvSpPr>
        <p:spPr>
          <a:xfrm>
            <a:off x="5107024" y="4330534"/>
            <a:ext cx="3005927"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A6CCF6"/>
                </a:solidFill>
                <a:effectLst/>
                <a:uLnTx/>
                <a:uFillTx/>
                <a:latin typeface="Arial" panose="020B0604020202020204" pitchFamily="34" charset="0"/>
                <a:ea typeface="+mn-ea"/>
                <a:cs typeface="Arial" panose="020B0604020202020204" pitchFamily="34" charset="0"/>
              </a:rPr>
              <a:t>Ophthalmology</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Arial" panose="020B0604020202020204" pitchFamily="34" charset="0"/>
              </a:rPr>
              <a:t>, June, 2018</a:t>
            </a:r>
          </a:p>
        </p:txBody>
      </p:sp>
    </p:spTree>
    <p:extLst>
      <p:ext uri="{BB962C8B-B14F-4D97-AF65-F5344CB8AC3E}">
        <p14:creationId xmlns:p14="http://schemas.microsoft.com/office/powerpoint/2010/main" val="4179633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C8466-E1EC-45DE-9179-04A1C8A5C976}"/>
              </a:ext>
            </a:extLst>
          </p:cNvPr>
          <p:cNvSpPr>
            <a:spLocks noGrp="1"/>
          </p:cNvSpPr>
          <p:nvPr>
            <p:ph type="title"/>
          </p:nvPr>
        </p:nvSpPr>
        <p:spPr/>
        <p:txBody>
          <a:bodyPr>
            <a:normAutofit fontScale="90000"/>
          </a:bodyPr>
          <a:lstStyle/>
          <a:p>
            <a:r>
              <a:rPr lang="en-US" dirty="0"/>
              <a:t>Thyroid Eye Disease and Graves’ Disease</a:t>
            </a:r>
          </a:p>
        </p:txBody>
      </p:sp>
      <p:sp>
        <p:nvSpPr>
          <p:cNvPr id="3" name="Content Placeholder 2">
            <a:extLst>
              <a:ext uri="{FF2B5EF4-FFF2-40B4-BE49-F238E27FC236}">
                <a16:creationId xmlns:a16="http://schemas.microsoft.com/office/drawing/2014/main" id="{97C2E52C-2377-4CAD-8B6D-359340E4BD39}"/>
              </a:ext>
            </a:extLst>
          </p:cNvPr>
          <p:cNvSpPr>
            <a:spLocks noGrp="1"/>
          </p:cNvSpPr>
          <p:nvPr>
            <p:ph idx="1"/>
          </p:nvPr>
        </p:nvSpPr>
        <p:spPr/>
        <p:txBody>
          <a:bodyPr>
            <a:normAutofit/>
          </a:bodyPr>
          <a:lstStyle/>
          <a:p>
            <a:r>
              <a:rPr lang="en-US" dirty="0">
                <a:solidFill>
                  <a:srgbClr val="00FF00"/>
                </a:solidFill>
              </a:rPr>
              <a:t>General Observations:</a:t>
            </a:r>
          </a:p>
          <a:p>
            <a:pPr lvl="1">
              <a:spcAft>
                <a:spcPts val="0"/>
              </a:spcAft>
            </a:pPr>
            <a:r>
              <a:rPr lang="en-US" dirty="0">
                <a:solidFill>
                  <a:schemeClr val="tx1"/>
                </a:solidFill>
              </a:rPr>
              <a:t>Women predominately express orbital involvement</a:t>
            </a:r>
          </a:p>
          <a:p>
            <a:pPr lvl="1">
              <a:spcAft>
                <a:spcPts val="0"/>
              </a:spcAft>
            </a:pPr>
            <a:r>
              <a:rPr lang="en-US" dirty="0">
                <a:solidFill>
                  <a:schemeClr val="tx1"/>
                </a:solidFill>
              </a:rPr>
              <a:t>Men predominately express late optic nerve compression</a:t>
            </a:r>
          </a:p>
          <a:p>
            <a:pPr lvl="1">
              <a:spcAft>
                <a:spcPts val="0"/>
              </a:spcAft>
            </a:pPr>
            <a:r>
              <a:rPr lang="en-US" dirty="0">
                <a:solidFill>
                  <a:schemeClr val="tx1"/>
                </a:solidFill>
              </a:rPr>
              <a:t>Diplopia often results from EOM enlargement and fibrosis</a:t>
            </a:r>
          </a:p>
          <a:p>
            <a:pPr lvl="1">
              <a:spcAft>
                <a:spcPts val="0"/>
              </a:spcAft>
            </a:pPr>
            <a:r>
              <a:rPr lang="en-US" dirty="0">
                <a:solidFill>
                  <a:schemeClr val="tx1"/>
                </a:solidFill>
              </a:rPr>
              <a:t>The “active phase” lasts 12-18 months, then spontaneous remission may occur</a:t>
            </a:r>
          </a:p>
          <a:p>
            <a:pPr lvl="1">
              <a:spcAft>
                <a:spcPts val="0"/>
              </a:spcAft>
            </a:pPr>
            <a:r>
              <a:rPr lang="en-US" dirty="0">
                <a:solidFill>
                  <a:schemeClr val="tx1"/>
                </a:solidFill>
              </a:rPr>
              <a:t>TED can occur at any time along the Graves’ disease continuum</a:t>
            </a:r>
          </a:p>
          <a:p>
            <a:pPr lvl="1">
              <a:spcAft>
                <a:spcPts val="0"/>
              </a:spcAft>
            </a:pPr>
            <a:r>
              <a:rPr lang="en-US" dirty="0">
                <a:solidFill>
                  <a:schemeClr val="tx1"/>
                </a:solidFill>
              </a:rPr>
              <a:t>Vision compromise is rare, and can occur from exposure keratopathy or optic neuropathy</a:t>
            </a:r>
          </a:p>
          <a:p>
            <a:pPr lvl="1">
              <a:spcAft>
                <a:spcPts val="0"/>
              </a:spcAft>
            </a:pPr>
            <a:r>
              <a:rPr lang="en-US" dirty="0">
                <a:solidFill>
                  <a:schemeClr val="tx1"/>
                </a:solidFill>
              </a:rPr>
              <a:t>EOM “belly” enlargement mainly involves the inferior and medial recti</a:t>
            </a:r>
          </a:p>
          <a:p>
            <a:pPr lvl="1"/>
            <a:endParaRPr lang="en-US" dirty="0"/>
          </a:p>
        </p:txBody>
      </p:sp>
    </p:spTree>
    <p:extLst>
      <p:ext uri="{BB962C8B-B14F-4D97-AF65-F5344CB8AC3E}">
        <p14:creationId xmlns:p14="http://schemas.microsoft.com/office/powerpoint/2010/main" val="3786297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637B9-03C1-E202-1ACB-45129B59773D}"/>
              </a:ext>
            </a:extLst>
          </p:cNvPr>
          <p:cNvSpPr>
            <a:spLocks noGrp="1"/>
          </p:cNvSpPr>
          <p:nvPr>
            <p:ph type="title"/>
          </p:nvPr>
        </p:nvSpPr>
        <p:spPr>
          <a:xfrm>
            <a:off x="381000" y="295005"/>
            <a:ext cx="8763000" cy="752034"/>
          </a:xfrm>
        </p:spPr>
        <p:txBody>
          <a:bodyPr>
            <a:normAutofit fontScale="90000"/>
          </a:bodyPr>
          <a:lstStyle/>
          <a:p>
            <a:r>
              <a:rPr lang="en-US" dirty="0"/>
              <a:t>Updated Perspective on Thyroid Eye Disease</a:t>
            </a:r>
          </a:p>
        </p:txBody>
      </p:sp>
      <p:sp>
        <p:nvSpPr>
          <p:cNvPr id="3" name="Content Placeholder 2">
            <a:extLst>
              <a:ext uri="{FF2B5EF4-FFF2-40B4-BE49-F238E27FC236}">
                <a16:creationId xmlns:a16="http://schemas.microsoft.com/office/drawing/2014/main" id="{7A981E45-6CAF-87F7-1EBE-D284D906B282}"/>
              </a:ext>
            </a:extLst>
          </p:cNvPr>
          <p:cNvSpPr>
            <a:spLocks noGrp="1"/>
          </p:cNvSpPr>
          <p:nvPr>
            <p:ph idx="1"/>
          </p:nvPr>
        </p:nvSpPr>
        <p:spPr>
          <a:xfrm>
            <a:off x="190500" y="1233268"/>
            <a:ext cx="8763000" cy="5556152"/>
          </a:xfrm>
        </p:spPr>
        <p:txBody>
          <a:bodyPr/>
          <a:lstStyle/>
          <a:p>
            <a:r>
              <a:rPr lang="en-US" dirty="0"/>
              <a:t>Smoking is a major risk factor</a:t>
            </a:r>
          </a:p>
          <a:p>
            <a:r>
              <a:rPr lang="en-US" dirty="0"/>
              <a:t>Type I diabetes joins smoking as a risk factor</a:t>
            </a:r>
          </a:p>
          <a:p>
            <a:r>
              <a:rPr lang="en-US" dirty="0"/>
              <a:t>TED highest in Black&gt;White&gt;Asian/Hispanic</a:t>
            </a:r>
          </a:p>
          <a:p>
            <a:r>
              <a:rPr lang="en-US" dirty="0"/>
              <a:t>Peak incidence age: 50-59 per both sexes</a:t>
            </a:r>
          </a:p>
          <a:p>
            <a:r>
              <a:rPr lang="en-US" dirty="0"/>
              <a:t>Younger age of onset (30’s-40’s) in Asians/Hispanics</a:t>
            </a:r>
          </a:p>
          <a:p>
            <a:r>
              <a:rPr lang="en-US" dirty="0"/>
              <a:t>Serious disease more common in older, black, female smoker (or previous smoker) with Type I Diabetes</a:t>
            </a:r>
          </a:p>
          <a:p>
            <a:r>
              <a:rPr lang="en-US" dirty="0"/>
              <a:t>Older patients tend to have more diplopia and expression of optic neuropathy</a:t>
            </a:r>
          </a:p>
        </p:txBody>
      </p:sp>
      <p:sp>
        <p:nvSpPr>
          <p:cNvPr id="4" name="TextBox 3">
            <a:extLst>
              <a:ext uri="{FF2B5EF4-FFF2-40B4-BE49-F238E27FC236}">
                <a16:creationId xmlns:a16="http://schemas.microsoft.com/office/drawing/2014/main" id="{04AE5159-B3F2-4CB1-D171-1368B6CA4971}"/>
              </a:ext>
            </a:extLst>
          </p:cNvPr>
          <p:cNvSpPr txBox="1"/>
          <p:nvPr/>
        </p:nvSpPr>
        <p:spPr>
          <a:xfrm>
            <a:off x="5674936" y="6224441"/>
            <a:ext cx="3278564"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A6CCF6"/>
                </a:solidFill>
                <a:effectLst/>
                <a:uLnTx/>
                <a:uFillTx/>
                <a:latin typeface="Arial" panose="020B0604020202020204" pitchFamily="34" charset="0"/>
                <a:ea typeface="+mn-ea"/>
                <a:cs typeface="+mn-cs"/>
              </a:rPr>
              <a:t>Am J </a:t>
            </a:r>
            <a:r>
              <a:rPr kumimoji="0" lang="en-US" sz="1600" b="1" i="1" u="none" strike="noStrike" kern="1200" cap="none" spc="0" normalizeH="0" baseline="0" noProof="0" dirty="0" err="1">
                <a:ln>
                  <a:noFill/>
                </a:ln>
                <a:solidFill>
                  <a:srgbClr val="A6CCF6"/>
                </a:solidFill>
                <a:effectLst/>
                <a:uLnTx/>
                <a:uFillTx/>
                <a:latin typeface="Arial" panose="020B0604020202020204" pitchFamily="34" charset="0"/>
                <a:ea typeface="+mn-ea"/>
                <a:cs typeface="+mn-cs"/>
              </a:rPr>
              <a:t>Ophthalmol</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 Sept, 2023</a:t>
            </a:r>
          </a:p>
        </p:txBody>
      </p:sp>
    </p:spTree>
    <p:extLst>
      <p:ext uri="{BB962C8B-B14F-4D97-AF65-F5344CB8AC3E}">
        <p14:creationId xmlns:p14="http://schemas.microsoft.com/office/powerpoint/2010/main" val="2556805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874E5-0E9D-D7FC-9CE1-F0728CA4D797}"/>
              </a:ext>
            </a:extLst>
          </p:cNvPr>
          <p:cNvSpPr>
            <a:spLocks noGrp="1"/>
          </p:cNvSpPr>
          <p:nvPr>
            <p:ph type="title"/>
          </p:nvPr>
        </p:nvSpPr>
        <p:spPr/>
        <p:txBody>
          <a:bodyPr>
            <a:normAutofit fontScale="90000"/>
          </a:bodyPr>
          <a:lstStyle/>
          <a:p>
            <a:r>
              <a:rPr lang="en-US" dirty="0">
                <a:solidFill>
                  <a:srgbClr val="FF0000"/>
                </a:solidFill>
              </a:rPr>
              <a:t> </a:t>
            </a:r>
            <a:r>
              <a:rPr lang="en-US" dirty="0"/>
              <a:t>Overview of Thyroid Eye Disease (TED)</a:t>
            </a:r>
          </a:p>
        </p:txBody>
      </p:sp>
      <p:sp>
        <p:nvSpPr>
          <p:cNvPr id="3" name="Content Placeholder 2">
            <a:extLst>
              <a:ext uri="{FF2B5EF4-FFF2-40B4-BE49-F238E27FC236}">
                <a16:creationId xmlns:a16="http://schemas.microsoft.com/office/drawing/2014/main" id="{3208D54E-2CAF-7473-A655-1D0C7A5F3EE4}"/>
              </a:ext>
            </a:extLst>
          </p:cNvPr>
          <p:cNvSpPr>
            <a:spLocks noGrp="1"/>
          </p:cNvSpPr>
          <p:nvPr>
            <p:ph idx="1"/>
          </p:nvPr>
        </p:nvSpPr>
        <p:spPr>
          <a:xfrm>
            <a:off x="190500" y="942536"/>
            <a:ext cx="8763000" cy="5556152"/>
          </a:xfrm>
        </p:spPr>
        <p:txBody>
          <a:bodyPr>
            <a:normAutofit/>
          </a:bodyPr>
          <a:lstStyle/>
          <a:p>
            <a:r>
              <a:rPr lang="en-US" sz="2800" dirty="0"/>
              <a:t>Inflammatory autoimmune condition most often presenting with Graves disease</a:t>
            </a:r>
          </a:p>
          <a:p>
            <a:r>
              <a:rPr lang="en-US" sz="2800" dirty="0"/>
              <a:t>TED begins with orbital and periocular inflammation</a:t>
            </a:r>
          </a:p>
          <a:p>
            <a:r>
              <a:rPr lang="en-US" sz="2800" dirty="0"/>
              <a:t>Patients often suffer from psychosocial distress such as anxiety and depression</a:t>
            </a:r>
          </a:p>
          <a:p>
            <a:r>
              <a:rPr lang="en-US" sz="2800" dirty="0"/>
              <a:t>There can be substantial quality of life burden confronting patient with TED, and this newer study finds such QOL impact “is probably a lot poorer than we might have thought.”</a:t>
            </a:r>
          </a:p>
        </p:txBody>
      </p:sp>
      <p:sp>
        <p:nvSpPr>
          <p:cNvPr id="4" name="TextBox 3">
            <a:extLst>
              <a:ext uri="{FF2B5EF4-FFF2-40B4-BE49-F238E27FC236}">
                <a16:creationId xmlns:a16="http://schemas.microsoft.com/office/drawing/2014/main" id="{79055386-D94D-DEFC-D2A2-00E0C14A8B4A}"/>
              </a:ext>
            </a:extLst>
          </p:cNvPr>
          <p:cNvSpPr txBox="1"/>
          <p:nvPr/>
        </p:nvSpPr>
        <p:spPr>
          <a:xfrm>
            <a:off x="5119440" y="4706392"/>
            <a:ext cx="3345181"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JAMA </a:t>
            </a:r>
            <a:r>
              <a:rPr kumimoji="0" lang="en-US" sz="1600" b="1" i="0" u="none" strike="noStrike" kern="1200" cap="none" spc="0" normalizeH="0" baseline="0" noProof="0" dirty="0" err="1">
                <a:ln>
                  <a:noFill/>
                </a:ln>
                <a:solidFill>
                  <a:srgbClr val="A6CCF6"/>
                </a:solidFill>
                <a:effectLst/>
                <a:uLnTx/>
                <a:uFillTx/>
                <a:latin typeface="Arial" panose="020B0604020202020204" pitchFamily="34" charset="0"/>
                <a:ea typeface="+mn-ea"/>
                <a:cs typeface="+mn-cs"/>
              </a:rPr>
              <a:t>Ophthalmol</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 Feb, 2023</a:t>
            </a:r>
          </a:p>
        </p:txBody>
      </p:sp>
    </p:spTree>
    <p:extLst>
      <p:ext uri="{BB962C8B-B14F-4D97-AF65-F5344CB8AC3E}">
        <p14:creationId xmlns:p14="http://schemas.microsoft.com/office/powerpoint/2010/main" val="133186574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ue - farm">
  <a:themeElements>
    <a:clrScheme name="blue st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 star">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blue st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sta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sta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sta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sta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sta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sta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sta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sta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sta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sta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sta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ue star">
  <a:themeElements>
    <a:clrScheme name="blue st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 st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blue st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sta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sta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sta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sta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sta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sta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sta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sta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sta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sta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sta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6529</TotalTime>
  <Words>4075</Words>
  <Application>Microsoft Office PowerPoint</Application>
  <PresentationFormat>On-screen Show (4:3)</PresentationFormat>
  <Paragraphs>439</Paragraphs>
  <Slides>65</Slides>
  <Notes>35</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65</vt:i4>
      </vt:variant>
    </vt:vector>
  </HeadingPairs>
  <TitlesOfParts>
    <vt:vector size="87" baseType="lpstr">
      <vt:lpstr>-apple-system</vt:lpstr>
      <vt:lpstr>Arial</vt:lpstr>
      <vt:lpstr>BlinkMacSystemFont</vt:lpstr>
      <vt:lpstr>Calibri</vt:lpstr>
      <vt:lpstr>Cambria</vt:lpstr>
      <vt:lpstr>Georgia</vt:lpstr>
      <vt:lpstr>Gotham</vt:lpstr>
      <vt:lpstr>Guardian TextSans Web</vt:lpstr>
      <vt:lpstr>HCo Gotham SSm</vt:lpstr>
      <vt:lpstr>helvetica</vt:lpstr>
      <vt:lpstr>Helvetica Neue</vt:lpstr>
      <vt:lpstr>Merriweather</vt:lpstr>
      <vt:lpstr>Roboto Condensed</vt:lpstr>
      <vt:lpstr>Symbol</vt:lpstr>
      <vt:lpstr>Tahoma</vt:lpstr>
      <vt:lpstr>Times New Roman</vt:lpstr>
      <vt:lpstr>Wingdings</vt:lpstr>
      <vt:lpstr>Wingdings 2</vt:lpstr>
      <vt:lpstr>Wingdings 3</vt:lpstr>
      <vt:lpstr>1_Office Theme</vt:lpstr>
      <vt:lpstr>blue - farm</vt:lpstr>
      <vt:lpstr>blue star</vt:lpstr>
      <vt:lpstr>OCULAR THERAPEUTICS  UPDATE</vt:lpstr>
      <vt:lpstr>Financial Disclosure</vt:lpstr>
      <vt:lpstr>Regarding Pupillary Abnormalities</vt:lpstr>
      <vt:lpstr>Management of 3rd Nerve Palsy</vt:lpstr>
      <vt:lpstr>Oxymetazoline 0.1% and Ptosis</vt:lpstr>
      <vt:lpstr>PowerPoint Presentation</vt:lpstr>
      <vt:lpstr>Thyroid Eye Disease and Graves’ Disease</vt:lpstr>
      <vt:lpstr>Updated Perspective on Thyroid Eye Disease</vt:lpstr>
      <vt:lpstr> Overview of Thyroid Eye Disease (TED)</vt:lpstr>
      <vt:lpstr>Treatment for Thyroid-related Proptosis</vt:lpstr>
      <vt:lpstr>Thoughts on Teprotumumab (Tepezza®)</vt:lpstr>
      <vt:lpstr>Update on Teprotumumab (Tepezza®)</vt:lpstr>
      <vt:lpstr>Tepezza® Impact on Quality of Life</vt:lpstr>
      <vt:lpstr>PowerPoint Presentation</vt:lpstr>
      <vt:lpstr>PowerPoint Presentation</vt:lpstr>
      <vt:lpstr>Retinal Risks with Hydroxychloroquine</vt:lpstr>
      <vt:lpstr>PowerPoint Presentation</vt:lpstr>
      <vt:lpstr>Pentosan Polysulfate Sodium (Elmiron) Maculopathy</vt:lpstr>
      <vt:lpstr>Further Insights Regarding Pentosan Maculopathy</vt:lpstr>
      <vt:lpstr>Further Insights Regarding Pentosan Maculopathy</vt:lpstr>
      <vt:lpstr>PowerPoint Presentation</vt:lpstr>
      <vt:lpstr>Thoughts on Geographic Atrophy</vt:lpstr>
      <vt:lpstr>Limited Data on Complement Inhibitors (C3 + C5)</vt:lpstr>
      <vt:lpstr>Critical Pearls Regarding Tx of GA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Home-Monitoring for WET AMD</vt:lpstr>
      <vt:lpstr>Blue-Light Blocking Glasses Likely Don’t Help to Reduce Eye Strain Or Improve Sleep, Meta-Analysis Shows</vt:lpstr>
      <vt:lpstr>PowerPoint Presentation</vt:lpstr>
      <vt:lpstr>Antibacterial  Medications</vt:lpstr>
      <vt:lpstr>Antibiotics for Acute Bacterial Conjunctivitis</vt:lpstr>
      <vt:lpstr>PowerPoint Presentation</vt:lpstr>
      <vt:lpstr>PowerPoint Presentation</vt:lpstr>
      <vt:lpstr>An Updated Perspective on Treating Pseudomal Infection</vt:lpstr>
      <vt:lpstr>New Combination for Corneal Ulcers</vt:lpstr>
      <vt:lpstr>PowerPoint Presentation</vt:lpstr>
      <vt:lpstr>PowerPoint Presentation</vt:lpstr>
      <vt:lpstr>“Culturing” is Being Eclipsed</vt:lpstr>
      <vt:lpstr>PowerPoint Presentation</vt:lpstr>
      <vt:lpstr>PowerPoint Presentation</vt:lpstr>
      <vt:lpstr>Antibiotics - Systemic</vt:lpstr>
      <vt:lpstr>Keflex® (Cephalexin)</vt:lpstr>
      <vt:lpstr>Statement by the American College of Physicians:  Key Recommendations</vt:lpstr>
      <vt:lpstr>Ester vs Ketone Corticosteroids</vt:lpstr>
      <vt:lpstr>Literature Perspective on Steroids       and Elevated IOP</vt:lpstr>
      <vt:lpstr>Loteprednol Etabonate</vt:lpstr>
      <vt:lpstr>Difluprednate 0.05% (Durezol) </vt:lpstr>
      <vt:lpstr>Difluprednate (Durezol) and IOP</vt:lpstr>
      <vt:lpstr>s</vt:lpstr>
      <vt:lpstr>PowerPoint Presentation</vt:lpstr>
      <vt:lpstr>Dexamethasone Intraocular Insert to treat DED</vt:lpstr>
      <vt:lpstr>Non-ophthalmic steroid: ointment/cream/lotion</vt:lpstr>
      <vt:lpstr>PowerPoint Presentation</vt:lpstr>
      <vt:lpstr>Rethinking Neomycin Hypersensitivity</vt:lpstr>
      <vt:lpstr>Anti-inflammatory Effects of 0.1% Tacrolimus</vt:lpstr>
      <vt:lpstr>Systemic Prednisone</vt:lpstr>
      <vt:lpstr>Systemic Prednisone</vt:lpstr>
      <vt:lpstr>Perspective on Oral Prednisolone</vt:lpstr>
      <vt:lpstr>Oral Prednisone Short-Term Use</vt:lpstr>
      <vt:lpstr>Bilateral Periorbital Impetigo - Dermatitis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 Melton</dc:creator>
  <cp:lastModifiedBy>Ron Melton</cp:lastModifiedBy>
  <cp:revision>92</cp:revision>
  <cp:lastPrinted>2023-05-18T04:37:17Z</cp:lastPrinted>
  <dcterms:created xsi:type="dcterms:W3CDTF">2020-08-22T20:37:07Z</dcterms:created>
  <dcterms:modified xsi:type="dcterms:W3CDTF">2025-08-11T01:03:17Z</dcterms:modified>
</cp:coreProperties>
</file>