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9532" r:id="rId1"/>
    <p:sldMasterId id="2147489560" r:id="rId2"/>
    <p:sldMasterId id="2147489617" r:id="rId3"/>
  </p:sldMasterIdLst>
  <p:notesMasterIdLst>
    <p:notesMasterId r:id="rId57"/>
  </p:notesMasterIdLst>
  <p:handoutMasterIdLst>
    <p:handoutMasterId r:id="rId58"/>
  </p:handoutMasterIdLst>
  <p:sldIdLst>
    <p:sldId id="2145710289" r:id="rId4"/>
    <p:sldId id="2145709706" r:id="rId5"/>
    <p:sldId id="2145709216" r:id="rId6"/>
    <p:sldId id="2145709307" r:id="rId7"/>
    <p:sldId id="2988" r:id="rId8"/>
    <p:sldId id="2145709515" r:id="rId9"/>
    <p:sldId id="2145709228" r:id="rId10"/>
    <p:sldId id="2145710779" r:id="rId11"/>
    <p:sldId id="2145709220" r:id="rId12"/>
    <p:sldId id="2145709825" r:id="rId13"/>
    <p:sldId id="3357" r:id="rId14"/>
    <p:sldId id="5446" r:id="rId15"/>
    <p:sldId id="2145709826" r:id="rId16"/>
    <p:sldId id="5890" r:id="rId17"/>
    <p:sldId id="2145710780" r:id="rId18"/>
    <p:sldId id="2145710781" r:id="rId19"/>
    <p:sldId id="2145710782" r:id="rId20"/>
    <p:sldId id="4572" r:id="rId21"/>
    <p:sldId id="4573" r:id="rId22"/>
    <p:sldId id="4669" r:id="rId23"/>
    <p:sldId id="2145709248" r:id="rId24"/>
    <p:sldId id="2145709319" r:id="rId25"/>
    <p:sldId id="4171" r:id="rId26"/>
    <p:sldId id="4172" r:id="rId27"/>
    <p:sldId id="2145709320" r:id="rId28"/>
    <p:sldId id="2145709827" r:id="rId29"/>
    <p:sldId id="3334" r:id="rId30"/>
    <p:sldId id="2145709237" r:id="rId31"/>
    <p:sldId id="2145710664" r:id="rId32"/>
    <p:sldId id="2145709243" r:id="rId33"/>
    <p:sldId id="4585" r:id="rId34"/>
    <p:sldId id="2145709517" r:id="rId35"/>
    <p:sldId id="4586" r:id="rId36"/>
    <p:sldId id="2145709252" r:id="rId37"/>
    <p:sldId id="4592" r:id="rId38"/>
    <p:sldId id="2145709516" r:id="rId39"/>
    <p:sldId id="4594" r:id="rId40"/>
    <p:sldId id="4596" r:id="rId41"/>
    <p:sldId id="2145709258" r:id="rId42"/>
    <p:sldId id="2145709259" r:id="rId43"/>
    <p:sldId id="2145709260" r:id="rId44"/>
    <p:sldId id="2145709261" r:id="rId45"/>
    <p:sldId id="2145709262" r:id="rId46"/>
    <p:sldId id="2145709458" r:id="rId47"/>
    <p:sldId id="2145709263" r:id="rId48"/>
    <p:sldId id="4601" r:id="rId49"/>
    <p:sldId id="2145709277" r:id="rId50"/>
    <p:sldId id="2145709281" r:id="rId51"/>
    <p:sldId id="2145709279" r:id="rId52"/>
    <p:sldId id="2145709280" r:id="rId53"/>
    <p:sldId id="2145709371" r:id="rId54"/>
    <p:sldId id="2145709375" r:id="rId55"/>
    <p:sldId id="2145709376" r:id="rId56"/>
  </p:sldIdLst>
  <p:sldSz cx="9144000" cy="6858000" type="screen4x3"/>
  <p:notesSz cx="7102475" cy="9388475"/>
  <p:defaultTextStyle>
    <a:defPPr>
      <a:defRPr lang="en-US"/>
    </a:defPPr>
    <a:lvl1pPr algn="l" rtl="0" eaLnBrk="0" fontAlgn="base" hangingPunct="0">
      <a:spcBef>
        <a:spcPct val="0"/>
      </a:spcBef>
      <a:spcAft>
        <a:spcPct val="0"/>
      </a:spcAft>
      <a:defRPr sz="36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36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36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36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3600" kern="1200">
        <a:solidFill>
          <a:schemeClr val="tx1"/>
        </a:solidFill>
        <a:latin typeface="Arial" panose="020B0604020202020204" pitchFamily="34" charset="0"/>
        <a:ea typeface="+mn-ea"/>
        <a:cs typeface="+mn-cs"/>
      </a:defRPr>
    </a:lvl5pPr>
    <a:lvl6pPr marL="2286000" algn="l" defTabSz="914400" rtl="0" eaLnBrk="1" latinLnBrk="0" hangingPunct="1">
      <a:defRPr sz="3600" kern="1200">
        <a:solidFill>
          <a:schemeClr val="tx1"/>
        </a:solidFill>
        <a:latin typeface="Arial" panose="020B0604020202020204" pitchFamily="34" charset="0"/>
        <a:ea typeface="+mn-ea"/>
        <a:cs typeface="+mn-cs"/>
      </a:defRPr>
    </a:lvl6pPr>
    <a:lvl7pPr marL="2743200" algn="l" defTabSz="914400" rtl="0" eaLnBrk="1" latinLnBrk="0" hangingPunct="1">
      <a:defRPr sz="3600" kern="1200">
        <a:solidFill>
          <a:schemeClr val="tx1"/>
        </a:solidFill>
        <a:latin typeface="Arial" panose="020B0604020202020204" pitchFamily="34" charset="0"/>
        <a:ea typeface="+mn-ea"/>
        <a:cs typeface="+mn-cs"/>
      </a:defRPr>
    </a:lvl7pPr>
    <a:lvl8pPr marL="3200400" algn="l" defTabSz="914400" rtl="0" eaLnBrk="1" latinLnBrk="0" hangingPunct="1">
      <a:defRPr sz="3600" kern="1200">
        <a:solidFill>
          <a:schemeClr val="tx1"/>
        </a:solidFill>
        <a:latin typeface="Arial" panose="020B0604020202020204" pitchFamily="34" charset="0"/>
        <a:ea typeface="+mn-ea"/>
        <a:cs typeface="+mn-cs"/>
      </a:defRPr>
    </a:lvl8pPr>
    <a:lvl9pPr marL="3657600" algn="l" defTabSz="914400" rtl="0" eaLnBrk="1" latinLnBrk="0" hangingPunct="1">
      <a:defRPr sz="36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4" pos="2882">
          <p15:clr>
            <a:srgbClr val="A4A3A4"/>
          </p15:clr>
        </p15:guide>
      </p15:sldGuideLst>
    </p:ext>
    <p:ext uri="{2D200454-40CA-4A62-9FC3-DE9A4176ACB9}">
      <p15:notesGuideLst xmlns:p15="http://schemas.microsoft.com/office/powerpoint/2012/main">
        <p15:guide id="1" orient="horz" pos="2957" userDrawn="1">
          <p15:clr>
            <a:srgbClr val="A4A3A4"/>
          </p15:clr>
        </p15:guide>
        <p15:guide id="2" pos="223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6CCF6"/>
    <a:srgbClr val="00FF00"/>
    <a:srgbClr val="04C61B"/>
    <a:srgbClr val="72A9F2"/>
    <a:srgbClr val="6FD1FD"/>
    <a:srgbClr val="65D7FF"/>
    <a:srgbClr val="FFFF66"/>
    <a:srgbClr val="FFFF99"/>
    <a:srgbClr val="800000"/>
    <a:srgbClr val="0CB2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2248" autoAdjust="0"/>
    <p:restoredTop sz="95448" autoAdjust="0"/>
  </p:normalViewPr>
  <p:slideViewPr>
    <p:cSldViewPr snapToGrid="0" showGuides="1">
      <p:cViewPr varScale="1">
        <p:scale>
          <a:sx n="110" d="100"/>
          <a:sy n="110" d="100"/>
        </p:scale>
        <p:origin x="1218" y="288"/>
      </p:cViewPr>
      <p:guideLst>
        <p:guide orient="horz" pos="2160"/>
        <p:guide pos="2882"/>
      </p:guideLst>
    </p:cSldViewPr>
  </p:slideViewPr>
  <p:outlineViewPr>
    <p:cViewPr>
      <p:scale>
        <a:sx n="33" d="100"/>
        <a:sy n="33" d="100"/>
      </p:scale>
      <p:origin x="0" y="0"/>
    </p:cViewPr>
    <p:sldLst>
      <p:sld r:id="rId1" collapse="1"/>
      <p:sld r:id="rId2" collapse="1"/>
    </p:sldLst>
  </p:outlineViewPr>
  <p:notesTextViewPr>
    <p:cViewPr>
      <p:scale>
        <a:sx n="3" d="2"/>
        <a:sy n="3" d="2"/>
      </p:scale>
      <p:origin x="0" y="0"/>
    </p:cViewPr>
  </p:notesTextViewPr>
  <p:sorterViewPr>
    <p:cViewPr varScale="1">
      <p:scale>
        <a:sx n="1" d="1"/>
        <a:sy n="1" d="1"/>
      </p:scale>
      <p:origin x="0" y="0"/>
    </p:cViewPr>
  </p:sorterViewPr>
  <p:notesViewPr>
    <p:cSldViewPr snapToGrid="0" showGuides="1">
      <p:cViewPr>
        <p:scale>
          <a:sx n="90" d="100"/>
          <a:sy n="90" d="100"/>
        </p:scale>
        <p:origin x="-1764" y="-72"/>
      </p:cViewPr>
      <p:guideLst>
        <p:guide orient="horz" pos="2957"/>
        <p:guide pos="2238"/>
      </p:guideLst>
    </p:cSldViewPr>
  </p:notesViewPr>
  <p:gridSpacing cx="228600" cy="2286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slide" Target="slides/slide52.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handoutMaster" Target="handoutMasters/handoutMaster1.xml"/><Relationship Id="rId5" Type="http://schemas.openxmlformats.org/officeDocument/2006/relationships/slide" Target="slides/slide2.xml"/><Relationship Id="rId61" Type="http://schemas.openxmlformats.org/officeDocument/2006/relationships/theme" Target="theme/theme1.xml"/><Relationship Id="rId19" Type="http://schemas.openxmlformats.org/officeDocument/2006/relationships/slide" Target="slides/slide1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8" Type="http://schemas.openxmlformats.org/officeDocument/2006/relationships/slide" Target="slides/slide5.xml"/><Relationship Id="rId51" Type="http://schemas.openxmlformats.org/officeDocument/2006/relationships/slide" Target="slides/slide48.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presProps" Target="presProps.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notesMaster" Target="notesMasters/notesMaster1.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s>
</file>

<file path=ppt/_rels/viewProps.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826" name="Rectangle 2"/>
          <p:cNvSpPr>
            <a:spLocks noGrp="1" noChangeArrowheads="1"/>
          </p:cNvSpPr>
          <p:nvPr>
            <p:ph type="hdr" sz="quarter"/>
          </p:nvPr>
        </p:nvSpPr>
        <p:spPr bwMode="auto">
          <a:xfrm>
            <a:off x="0" y="0"/>
            <a:ext cx="3076775" cy="4697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299" tIns="46650" rIns="93299" bIns="46650" numCol="1" anchor="t" anchorCtr="0" compatLnSpc="1">
            <a:prstTxWarp prst="textNoShape">
              <a:avLst/>
            </a:prstTxWarp>
          </a:bodyPr>
          <a:lstStyle>
            <a:lvl1pPr defTabSz="932418" eaLnBrk="1" hangingPunct="1">
              <a:defRPr sz="1200">
                <a:effectLst/>
                <a:latin typeface="Arial" pitchFamily="34" charset="0"/>
              </a:defRPr>
            </a:lvl1pPr>
          </a:lstStyle>
          <a:p>
            <a:pPr>
              <a:defRPr/>
            </a:pPr>
            <a:endParaRPr lang="en-US"/>
          </a:p>
        </p:txBody>
      </p:sp>
      <p:sp>
        <p:nvSpPr>
          <p:cNvPr id="205827" name="Rectangle 3"/>
          <p:cNvSpPr>
            <a:spLocks noGrp="1" noChangeArrowheads="1"/>
          </p:cNvSpPr>
          <p:nvPr>
            <p:ph type="dt" sz="quarter" idx="1"/>
          </p:nvPr>
        </p:nvSpPr>
        <p:spPr bwMode="auto">
          <a:xfrm>
            <a:off x="4024093" y="0"/>
            <a:ext cx="3076775" cy="4697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299" tIns="46650" rIns="93299" bIns="46650" numCol="1" anchor="t" anchorCtr="0" compatLnSpc="1">
            <a:prstTxWarp prst="textNoShape">
              <a:avLst/>
            </a:prstTxWarp>
          </a:bodyPr>
          <a:lstStyle>
            <a:lvl1pPr algn="r" defTabSz="932418" eaLnBrk="1" hangingPunct="1">
              <a:defRPr sz="1200">
                <a:effectLst/>
                <a:latin typeface="Arial" pitchFamily="34" charset="0"/>
              </a:defRPr>
            </a:lvl1pPr>
          </a:lstStyle>
          <a:p>
            <a:pPr>
              <a:defRPr/>
            </a:pPr>
            <a:endParaRPr lang="en-US"/>
          </a:p>
        </p:txBody>
      </p:sp>
      <p:sp>
        <p:nvSpPr>
          <p:cNvPr id="205828" name="Rectangle 4"/>
          <p:cNvSpPr>
            <a:spLocks noGrp="1" noChangeArrowheads="1"/>
          </p:cNvSpPr>
          <p:nvPr>
            <p:ph type="ftr" sz="quarter" idx="2"/>
          </p:nvPr>
        </p:nvSpPr>
        <p:spPr bwMode="auto">
          <a:xfrm>
            <a:off x="0" y="8917127"/>
            <a:ext cx="3076775" cy="4697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299" tIns="46650" rIns="93299" bIns="46650" numCol="1" anchor="b" anchorCtr="0" compatLnSpc="1">
            <a:prstTxWarp prst="textNoShape">
              <a:avLst/>
            </a:prstTxWarp>
          </a:bodyPr>
          <a:lstStyle>
            <a:lvl1pPr defTabSz="932418" eaLnBrk="1" hangingPunct="1">
              <a:defRPr sz="1200">
                <a:effectLst/>
                <a:latin typeface="Arial" pitchFamily="34" charset="0"/>
              </a:defRPr>
            </a:lvl1pPr>
          </a:lstStyle>
          <a:p>
            <a:pPr>
              <a:defRPr/>
            </a:pPr>
            <a:endParaRPr lang="en-US"/>
          </a:p>
        </p:txBody>
      </p:sp>
      <p:sp>
        <p:nvSpPr>
          <p:cNvPr id="205829" name="Rectangle 5"/>
          <p:cNvSpPr>
            <a:spLocks noGrp="1" noChangeArrowheads="1"/>
          </p:cNvSpPr>
          <p:nvPr>
            <p:ph type="sldNum" sz="quarter" idx="3"/>
          </p:nvPr>
        </p:nvSpPr>
        <p:spPr bwMode="auto">
          <a:xfrm>
            <a:off x="4024093" y="8917127"/>
            <a:ext cx="3076775" cy="4697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299" tIns="46650" rIns="93299" bIns="46650" numCol="1" anchor="b" anchorCtr="0" compatLnSpc="1">
            <a:prstTxWarp prst="textNoShape">
              <a:avLst/>
            </a:prstTxWarp>
          </a:bodyPr>
          <a:lstStyle>
            <a:lvl1pPr algn="r" defTabSz="932418" eaLnBrk="1" hangingPunct="1">
              <a:defRPr sz="1200">
                <a:effectLst/>
              </a:defRPr>
            </a:lvl1pPr>
          </a:lstStyle>
          <a:p>
            <a:pPr>
              <a:defRPr/>
            </a:pPr>
            <a:fld id="{C37C9506-95F6-4FB4-AED3-10107FB4D231}" type="slidenum">
              <a:rPr lang="en-US"/>
              <a:pPr>
                <a:defRPr/>
              </a:pPr>
              <a:t>‹#›</a:t>
            </a:fld>
            <a:endParaRPr lang="en-US" dirty="0"/>
          </a:p>
        </p:txBody>
      </p:sp>
    </p:spTree>
    <p:extLst>
      <p:ext uri="{BB962C8B-B14F-4D97-AF65-F5344CB8AC3E}">
        <p14:creationId xmlns:p14="http://schemas.microsoft.com/office/powerpoint/2010/main" val="15288286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3076775" cy="4697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299" tIns="46650" rIns="93299" bIns="46650" numCol="1" anchor="t" anchorCtr="0" compatLnSpc="1">
            <a:prstTxWarp prst="textNoShape">
              <a:avLst/>
            </a:prstTxWarp>
          </a:bodyPr>
          <a:lstStyle>
            <a:lvl1pPr defTabSz="932418" eaLnBrk="1" hangingPunct="1">
              <a:defRPr sz="1200">
                <a:effectLst/>
                <a:latin typeface="Arial" pitchFamily="34" charset="0"/>
              </a:defRPr>
            </a:lvl1pPr>
          </a:lstStyle>
          <a:p>
            <a:pPr>
              <a:defRPr/>
            </a:pPr>
            <a:endParaRPr lang="en-US"/>
          </a:p>
        </p:txBody>
      </p:sp>
      <p:sp>
        <p:nvSpPr>
          <p:cNvPr id="64515" name="Rectangle 3"/>
          <p:cNvSpPr>
            <a:spLocks noGrp="1" noChangeArrowheads="1"/>
          </p:cNvSpPr>
          <p:nvPr>
            <p:ph type="dt" idx="1"/>
          </p:nvPr>
        </p:nvSpPr>
        <p:spPr bwMode="auto">
          <a:xfrm>
            <a:off x="4024093" y="0"/>
            <a:ext cx="3076775" cy="4697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299" tIns="46650" rIns="93299" bIns="46650" numCol="1" anchor="t" anchorCtr="0" compatLnSpc="1">
            <a:prstTxWarp prst="textNoShape">
              <a:avLst/>
            </a:prstTxWarp>
          </a:bodyPr>
          <a:lstStyle>
            <a:lvl1pPr algn="r" defTabSz="932418" eaLnBrk="1" hangingPunct="1">
              <a:defRPr sz="1200">
                <a:effectLst/>
                <a:latin typeface="Arial" pitchFamily="34" charset="0"/>
              </a:defRPr>
            </a:lvl1pPr>
          </a:lstStyle>
          <a:p>
            <a:pPr>
              <a:defRPr/>
            </a:pPr>
            <a:endParaRPr lang="en-US"/>
          </a:p>
        </p:txBody>
      </p:sp>
      <p:sp>
        <p:nvSpPr>
          <p:cNvPr id="21508" name="Rectangle 4"/>
          <p:cNvSpPr>
            <a:spLocks noGrp="1" noRot="1" noChangeAspect="1" noChangeArrowheads="1" noTextEdit="1"/>
          </p:cNvSpPr>
          <p:nvPr>
            <p:ph type="sldImg" idx="2"/>
          </p:nvPr>
        </p:nvSpPr>
        <p:spPr bwMode="auto">
          <a:xfrm>
            <a:off x="1203325" y="703263"/>
            <a:ext cx="4695825" cy="3521075"/>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4517" name="Rectangle 5"/>
          <p:cNvSpPr>
            <a:spLocks noGrp="1" noChangeArrowheads="1"/>
          </p:cNvSpPr>
          <p:nvPr>
            <p:ph type="body" sz="quarter" idx="3"/>
          </p:nvPr>
        </p:nvSpPr>
        <p:spPr bwMode="auto">
          <a:xfrm>
            <a:off x="710892" y="4458565"/>
            <a:ext cx="5680693" cy="42260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299" tIns="46650" rIns="93299" bIns="4665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4518" name="Rectangle 6"/>
          <p:cNvSpPr>
            <a:spLocks noGrp="1" noChangeArrowheads="1"/>
          </p:cNvSpPr>
          <p:nvPr>
            <p:ph type="ftr" sz="quarter" idx="4"/>
          </p:nvPr>
        </p:nvSpPr>
        <p:spPr bwMode="auto">
          <a:xfrm>
            <a:off x="0" y="8917127"/>
            <a:ext cx="3076775" cy="4697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299" tIns="46650" rIns="93299" bIns="46650" numCol="1" anchor="b" anchorCtr="0" compatLnSpc="1">
            <a:prstTxWarp prst="textNoShape">
              <a:avLst/>
            </a:prstTxWarp>
          </a:bodyPr>
          <a:lstStyle>
            <a:lvl1pPr defTabSz="932418" eaLnBrk="1" hangingPunct="1">
              <a:defRPr sz="1200">
                <a:effectLst/>
                <a:latin typeface="Arial" pitchFamily="34" charset="0"/>
              </a:defRPr>
            </a:lvl1pPr>
          </a:lstStyle>
          <a:p>
            <a:pPr>
              <a:defRPr/>
            </a:pPr>
            <a:endParaRPr lang="en-US"/>
          </a:p>
        </p:txBody>
      </p:sp>
      <p:sp>
        <p:nvSpPr>
          <p:cNvPr id="64519" name="Rectangle 7"/>
          <p:cNvSpPr>
            <a:spLocks noGrp="1" noChangeArrowheads="1"/>
          </p:cNvSpPr>
          <p:nvPr>
            <p:ph type="sldNum" sz="quarter" idx="5"/>
          </p:nvPr>
        </p:nvSpPr>
        <p:spPr bwMode="auto">
          <a:xfrm>
            <a:off x="4024093" y="8917127"/>
            <a:ext cx="3076775" cy="4697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299" tIns="46650" rIns="93299" bIns="46650" numCol="1" anchor="b" anchorCtr="0" compatLnSpc="1">
            <a:prstTxWarp prst="textNoShape">
              <a:avLst/>
            </a:prstTxWarp>
          </a:bodyPr>
          <a:lstStyle>
            <a:lvl1pPr algn="r" defTabSz="932418" eaLnBrk="1" hangingPunct="1">
              <a:defRPr sz="1200">
                <a:effectLst/>
              </a:defRPr>
            </a:lvl1pPr>
          </a:lstStyle>
          <a:p>
            <a:pPr>
              <a:defRPr/>
            </a:pPr>
            <a:fld id="{A20C34B4-2AE9-4BB2-99B2-D9BF555EE40B}" type="slidenum">
              <a:rPr lang="en-US"/>
              <a:pPr>
                <a:defRPr/>
              </a:pPr>
              <a:t>‹#›</a:t>
            </a:fld>
            <a:endParaRPr lang="en-US" dirty="0"/>
          </a:p>
        </p:txBody>
      </p:sp>
    </p:spTree>
    <p:extLst>
      <p:ext uri="{BB962C8B-B14F-4D97-AF65-F5344CB8AC3E}">
        <p14:creationId xmlns:p14="http://schemas.microsoft.com/office/powerpoint/2010/main" val="291846833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3" Type="http://schemas.openxmlformats.org/officeDocument/2006/relationships/hyperlink" Target="https://jamanetwork.com/journals/jamaophthalmology/fullarticle/2767412?resultClick=1" TargetMode="External"/><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doi.org/10.1016/j.survophthal.2019.09.004"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97BD8E-D6D7-7ACC-7238-39C6DB685A6F}"/>
            </a:ext>
          </a:extLst>
        </p:cNvPr>
        <p:cNvGrpSpPr/>
        <p:nvPr/>
      </p:nvGrpSpPr>
      <p:grpSpPr>
        <a:xfrm>
          <a:off x="0" y="0"/>
          <a:ext cx="0" cy="0"/>
          <a:chOff x="0" y="0"/>
          <a:chExt cx="0" cy="0"/>
        </a:xfrm>
      </p:grpSpPr>
      <p:sp>
        <p:nvSpPr>
          <p:cNvPr id="47106" name="Rectangle 7">
            <a:extLst>
              <a:ext uri="{FF2B5EF4-FFF2-40B4-BE49-F238E27FC236}">
                <a16:creationId xmlns:a16="http://schemas.microsoft.com/office/drawing/2014/main" id="{5F300BA3-BAEC-5A11-6855-8BF16CAAD5FD}"/>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53192" indent="-288940">
              <a:spcBef>
                <a:spcPct val="30000"/>
              </a:spcBef>
              <a:defRPr sz="1200">
                <a:solidFill>
                  <a:schemeClr val="tx1"/>
                </a:solidFill>
                <a:latin typeface="Arial" panose="020B0604020202020204" pitchFamily="34" charset="0"/>
              </a:defRPr>
            </a:lvl2pPr>
            <a:lvl3pPr marL="1159007" indent="-230503">
              <a:spcBef>
                <a:spcPct val="30000"/>
              </a:spcBef>
              <a:defRPr sz="1200">
                <a:solidFill>
                  <a:schemeClr val="tx1"/>
                </a:solidFill>
                <a:latin typeface="Arial" panose="020B0604020202020204" pitchFamily="34" charset="0"/>
              </a:defRPr>
            </a:lvl3pPr>
            <a:lvl4pPr marL="1621636" indent="-230503">
              <a:spcBef>
                <a:spcPct val="30000"/>
              </a:spcBef>
              <a:defRPr sz="1200">
                <a:solidFill>
                  <a:schemeClr val="tx1"/>
                </a:solidFill>
                <a:latin typeface="Arial" panose="020B0604020202020204" pitchFamily="34" charset="0"/>
              </a:defRPr>
            </a:lvl4pPr>
            <a:lvl5pPr marL="2085888" indent="-230503">
              <a:spcBef>
                <a:spcPct val="30000"/>
              </a:spcBef>
              <a:defRPr sz="1200">
                <a:solidFill>
                  <a:schemeClr val="tx1"/>
                </a:solidFill>
                <a:latin typeface="Arial" panose="020B0604020202020204" pitchFamily="34" charset="0"/>
              </a:defRPr>
            </a:lvl5pPr>
            <a:lvl6pPr marL="2553387" indent="-230503" eaLnBrk="0" fontAlgn="base" hangingPunct="0">
              <a:spcBef>
                <a:spcPct val="30000"/>
              </a:spcBef>
              <a:spcAft>
                <a:spcPct val="0"/>
              </a:spcAft>
              <a:defRPr sz="1200">
                <a:solidFill>
                  <a:schemeClr val="tx1"/>
                </a:solidFill>
                <a:latin typeface="Arial" panose="020B0604020202020204" pitchFamily="34" charset="0"/>
              </a:defRPr>
            </a:lvl6pPr>
            <a:lvl7pPr marL="3020886" indent="-230503" eaLnBrk="0" fontAlgn="base" hangingPunct="0">
              <a:spcBef>
                <a:spcPct val="30000"/>
              </a:spcBef>
              <a:spcAft>
                <a:spcPct val="0"/>
              </a:spcAft>
              <a:defRPr sz="1200">
                <a:solidFill>
                  <a:schemeClr val="tx1"/>
                </a:solidFill>
                <a:latin typeface="Arial" panose="020B0604020202020204" pitchFamily="34" charset="0"/>
              </a:defRPr>
            </a:lvl7pPr>
            <a:lvl8pPr marL="3488384" indent="-230503" eaLnBrk="0" fontAlgn="base" hangingPunct="0">
              <a:spcBef>
                <a:spcPct val="30000"/>
              </a:spcBef>
              <a:spcAft>
                <a:spcPct val="0"/>
              </a:spcAft>
              <a:defRPr sz="1200">
                <a:solidFill>
                  <a:schemeClr val="tx1"/>
                </a:solidFill>
                <a:latin typeface="Arial" panose="020B0604020202020204" pitchFamily="34" charset="0"/>
              </a:defRPr>
            </a:lvl8pPr>
            <a:lvl9pPr marL="3955883" indent="-230503" eaLnBrk="0" fontAlgn="base" hangingPunct="0">
              <a:spcBef>
                <a:spcPct val="30000"/>
              </a:spcBef>
              <a:spcAft>
                <a:spcPct val="0"/>
              </a:spcAft>
              <a:defRPr sz="1200">
                <a:solidFill>
                  <a:schemeClr val="tx1"/>
                </a:solidFill>
                <a:latin typeface="Arial" panose="020B0604020202020204" pitchFamily="34" charset="0"/>
              </a:defRPr>
            </a:lvl9pPr>
          </a:lstStyle>
          <a:p>
            <a:pPr marL="0" marR="0" lvl="0" indent="0" algn="r" defTabSz="934997" rtl="0" eaLnBrk="0" fontAlgn="base" latinLnBrk="0" hangingPunct="0">
              <a:lnSpc>
                <a:spcPct val="100000"/>
              </a:lnSpc>
              <a:spcBef>
                <a:spcPct val="0"/>
              </a:spcBef>
              <a:spcAft>
                <a:spcPct val="0"/>
              </a:spcAft>
              <a:buClrTx/>
              <a:buSzTx/>
              <a:buFontTx/>
              <a:buNone/>
              <a:tabLst/>
              <a:defRPr/>
            </a:pPr>
            <a:fld id="{5A077DF0-9E06-4F80-ACFD-F59900969F5B}" type="slidenum">
              <a:rPr kumimoji="0" lang="en-US" altLang="en-US" sz="1100" b="0" i="0" u="none" strike="noStrike" kern="1200" cap="none" spc="0" normalizeH="0" baseline="0" noProof="0">
                <a:ln>
                  <a:noFill/>
                </a:ln>
                <a:solidFill>
                  <a:srgbClr val="000000"/>
                </a:solidFill>
                <a:effectLst>
                  <a:outerShdw blurRad="38100" dist="38100" dir="2700000" algn="tl">
                    <a:srgbClr val="C0C0C0"/>
                  </a:outerShdw>
                </a:effectLst>
                <a:uLnTx/>
                <a:uFillTx/>
                <a:latin typeface="Arial" panose="020B0604020202020204" pitchFamily="34" charset="0"/>
                <a:ea typeface="+mn-ea"/>
                <a:cs typeface="Arial" panose="020B0604020202020204" pitchFamily="34" charset="0"/>
              </a:rPr>
              <a:pPr marL="0" marR="0" lvl="0" indent="0" algn="r" defTabSz="934997" rtl="0" eaLnBrk="0" fontAlgn="base" latinLnBrk="0" hangingPunct="0">
                <a:lnSpc>
                  <a:spcPct val="100000"/>
                </a:lnSpc>
                <a:spcBef>
                  <a:spcPct val="0"/>
                </a:spcBef>
                <a:spcAft>
                  <a:spcPct val="0"/>
                </a:spcAft>
                <a:buClrTx/>
                <a:buSzTx/>
                <a:buFontTx/>
                <a:buNone/>
                <a:tabLst/>
                <a:defRPr/>
              </a:pPr>
              <a:t>1</a:t>
            </a:fld>
            <a:endParaRPr kumimoji="0" lang="en-US" altLang="en-US" sz="1100" b="0" i="0" u="none" strike="noStrike" kern="1200" cap="none" spc="0" normalizeH="0" baseline="0" noProof="0">
              <a:ln>
                <a:noFill/>
              </a:ln>
              <a:solidFill>
                <a:srgbClr val="000000"/>
              </a:solidFill>
              <a:effectLst>
                <a:outerShdw blurRad="38100" dist="38100" dir="2700000" algn="tl">
                  <a:srgbClr val="C0C0C0"/>
                </a:outerShdw>
              </a:effectLst>
              <a:uLnTx/>
              <a:uFillTx/>
              <a:latin typeface="Arial" panose="020B0604020202020204" pitchFamily="34" charset="0"/>
              <a:ea typeface="+mn-ea"/>
              <a:cs typeface="Arial" panose="020B0604020202020204" pitchFamily="34" charset="0"/>
            </a:endParaRPr>
          </a:p>
        </p:txBody>
      </p:sp>
      <p:sp>
        <p:nvSpPr>
          <p:cNvPr id="47107" name="Rectangle 2">
            <a:extLst>
              <a:ext uri="{FF2B5EF4-FFF2-40B4-BE49-F238E27FC236}">
                <a16:creationId xmlns:a16="http://schemas.microsoft.com/office/drawing/2014/main" id="{DB5E64E4-36C6-45CD-C012-FB8327BFC54A}"/>
              </a:ext>
            </a:extLst>
          </p:cNvPr>
          <p:cNvSpPr>
            <a:spLocks noGrp="1" noRot="1" noChangeAspect="1" noChangeArrowheads="1" noTextEdit="1"/>
          </p:cNvSpPr>
          <p:nvPr>
            <p:ph type="sldImg"/>
          </p:nvPr>
        </p:nvSpPr>
        <p:spPr>
          <a:ln/>
        </p:spPr>
      </p:sp>
      <p:sp>
        <p:nvSpPr>
          <p:cNvPr id="47108" name="Rectangle 3">
            <a:extLst>
              <a:ext uri="{FF2B5EF4-FFF2-40B4-BE49-F238E27FC236}">
                <a16:creationId xmlns:a16="http://schemas.microsoft.com/office/drawing/2014/main" id="{8FFE26C7-F07B-A420-EF20-2A6A01EF0640}"/>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extLst>
      <p:ext uri="{BB962C8B-B14F-4D97-AF65-F5344CB8AC3E}">
        <p14:creationId xmlns:p14="http://schemas.microsoft.com/office/powerpoint/2010/main" val="27385262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lvl1pPr defTabSz="923925" eaLnBrk="0" hangingPunct="0">
              <a:defRPr sz="4400">
                <a:solidFill>
                  <a:srgbClr val="99CCFF"/>
                </a:solidFill>
                <a:latin typeface="Tahoma" panose="020B0604030504040204" pitchFamily="34" charset="0"/>
                <a:cs typeface="Arial" panose="020B0604020202020204" pitchFamily="34" charset="0"/>
              </a:defRPr>
            </a:lvl1pPr>
            <a:lvl2pPr marL="742950" indent="-285750" defTabSz="923925" eaLnBrk="0" hangingPunct="0">
              <a:defRPr sz="4400">
                <a:solidFill>
                  <a:srgbClr val="99CCFF"/>
                </a:solidFill>
                <a:latin typeface="Tahoma" panose="020B0604030504040204" pitchFamily="34" charset="0"/>
                <a:cs typeface="Arial" panose="020B0604020202020204" pitchFamily="34" charset="0"/>
              </a:defRPr>
            </a:lvl2pPr>
            <a:lvl3pPr marL="1143000" indent="-228600" defTabSz="923925" eaLnBrk="0" hangingPunct="0">
              <a:defRPr sz="4400">
                <a:solidFill>
                  <a:srgbClr val="99CCFF"/>
                </a:solidFill>
                <a:latin typeface="Tahoma" panose="020B0604030504040204" pitchFamily="34" charset="0"/>
                <a:cs typeface="Arial" panose="020B0604020202020204" pitchFamily="34" charset="0"/>
              </a:defRPr>
            </a:lvl3pPr>
            <a:lvl4pPr marL="1600200" indent="-228600" defTabSz="923925" eaLnBrk="0" hangingPunct="0">
              <a:defRPr sz="4400">
                <a:solidFill>
                  <a:srgbClr val="99CCFF"/>
                </a:solidFill>
                <a:latin typeface="Tahoma" panose="020B0604030504040204" pitchFamily="34" charset="0"/>
                <a:cs typeface="Arial" panose="020B0604020202020204" pitchFamily="34" charset="0"/>
              </a:defRPr>
            </a:lvl4pPr>
            <a:lvl5pPr marL="2057400" indent="-228600" defTabSz="923925" eaLnBrk="0" hangingPunct="0">
              <a:defRPr sz="4400">
                <a:solidFill>
                  <a:srgbClr val="99CCFF"/>
                </a:solidFill>
                <a:latin typeface="Tahoma" panose="020B0604030504040204" pitchFamily="34" charset="0"/>
                <a:cs typeface="Arial" panose="020B0604020202020204" pitchFamily="34" charset="0"/>
              </a:defRPr>
            </a:lvl5pPr>
            <a:lvl6pPr marL="2514600" indent="-228600" defTabSz="923925" eaLnBrk="0" fontAlgn="base" hangingPunct="0">
              <a:spcBef>
                <a:spcPct val="0"/>
              </a:spcBef>
              <a:spcAft>
                <a:spcPct val="0"/>
              </a:spcAft>
              <a:defRPr sz="4400">
                <a:solidFill>
                  <a:srgbClr val="99CCFF"/>
                </a:solidFill>
                <a:latin typeface="Tahoma" panose="020B0604030504040204" pitchFamily="34" charset="0"/>
                <a:cs typeface="Arial" panose="020B0604020202020204" pitchFamily="34" charset="0"/>
              </a:defRPr>
            </a:lvl6pPr>
            <a:lvl7pPr marL="2971800" indent="-228600" defTabSz="923925" eaLnBrk="0" fontAlgn="base" hangingPunct="0">
              <a:spcBef>
                <a:spcPct val="0"/>
              </a:spcBef>
              <a:spcAft>
                <a:spcPct val="0"/>
              </a:spcAft>
              <a:defRPr sz="4400">
                <a:solidFill>
                  <a:srgbClr val="99CCFF"/>
                </a:solidFill>
                <a:latin typeface="Tahoma" panose="020B0604030504040204" pitchFamily="34" charset="0"/>
                <a:cs typeface="Arial" panose="020B0604020202020204" pitchFamily="34" charset="0"/>
              </a:defRPr>
            </a:lvl7pPr>
            <a:lvl8pPr marL="3429000" indent="-228600" defTabSz="923925" eaLnBrk="0" fontAlgn="base" hangingPunct="0">
              <a:spcBef>
                <a:spcPct val="0"/>
              </a:spcBef>
              <a:spcAft>
                <a:spcPct val="0"/>
              </a:spcAft>
              <a:defRPr sz="4400">
                <a:solidFill>
                  <a:srgbClr val="99CCFF"/>
                </a:solidFill>
                <a:latin typeface="Tahoma" panose="020B0604030504040204" pitchFamily="34" charset="0"/>
                <a:cs typeface="Arial" panose="020B0604020202020204" pitchFamily="34" charset="0"/>
              </a:defRPr>
            </a:lvl8pPr>
            <a:lvl9pPr marL="3886200" indent="-228600" defTabSz="923925" eaLnBrk="0" fontAlgn="base" hangingPunct="0">
              <a:spcBef>
                <a:spcPct val="0"/>
              </a:spcBef>
              <a:spcAft>
                <a:spcPct val="0"/>
              </a:spcAft>
              <a:defRPr sz="4400">
                <a:solidFill>
                  <a:srgbClr val="99CCFF"/>
                </a:solidFill>
                <a:latin typeface="Tahoma" panose="020B0604030504040204" pitchFamily="34" charset="0"/>
                <a:cs typeface="Arial" panose="020B0604020202020204" pitchFamily="34" charset="0"/>
              </a:defRPr>
            </a:lvl9pPr>
          </a:lstStyle>
          <a:p>
            <a:pPr marL="0" marR="0" lvl="0" indent="0" algn="r" defTabSz="923925" rtl="0" eaLnBrk="0" fontAlgn="base" latinLnBrk="0" hangingPunct="0">
              <a:lnSpc>
                <a:spcPct val="100000"/>
              </a:lnSpc>
              <a:spcBef>
                <a:spcPct val="0"/>
              </a:spcBef>
              <a:spcAft>
                <a:spcPct val="0"/>
              </a:spcAft>
              <a:buClrTx/>
              <a:buSzTx/>
              <a:buFontTx/>
              <a:buNone/>
              <a:tabLst/>
              <a:defRPr/>
            </a:pPr>
            <a:fld id="{3E205BE3-E8DF-4566-AAA9-221D12DE4AEB}" type="slidenum">
              <a:rPr kumimoji="0" 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23925" rtl="0" eaLnBrk="0" fontAlgn="base" latinLnBrk="0" hangingPunct="0">
                <a:lnSpc>
                  <a:spcPct val="100000"/>
                </a:lnSpc>
                <a:spcBef>
                  <a:spcPct val="0"/>
                </a:spcBef>
                <a:spcAft>
                  <a:spcPct val="0"/>
                </a:spcAft>
                <a:buClrTx/>
                <a:buSzTx/>
                <a:buFontTx/>
                <a:buNone/>
                <a:tabLst/>
                <a:defRPr/>
              </a:pPr>
              <a:t>19</a:t>
            </a:fld>
            <a:endPar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162819" name="Rectangle 2"/>
          <p:cNvSpPr>
            <a:spLocks noGrp="1" noRot="1" noChangeAspect="1" noChangeArrowheads="1" noTextEdit="1"/>
          </p:cNvSpPr>
          <p:nvPr>
            <p:ph type="sldImg"/>
          </p:nvPr>
        </p:nvSpPr>
        <p:spPr>
          <a:ln/>
        </p:spPr>
      </p:sp>
      <p:sp>
        <p:nvSpPr>
          <p:cNvPr id="1628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1594838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Johnson TV, </a:t>
            </a:r>
            <a:r>
              <a:rPr lang="en-US" dirty="0" err="1"/>
              <a:t>Jampel</a:t>
            </a:r>
            <a:r>
              <a:rPr lang="en-US" dirty="0"/>
              <a:t> HD. </a:t>
            </a:r>
            <a:r>
              <a:rPr lang="en-US" b="1" dirty="0"/>
              <a:t>Systemic </a:t>
            </a:r>
            <a:r>
              <a:rPr lang="el-GR" b="1" dirty="0"/>
              <a:t>β</a:t>
            </a:r>
            <a:r>
              <a:rPr lang="en-US" b="1" dirty="0"/>
              <a:t>-Blockers do not Affect Glaucoma Eye Drop Effectiveness</a:t>
            </a:r>
            <a:r>
              <a:rPr lang="en-US" dirty="0"/>
              <a:t>. </a:t>
            </a:r>
            <a:r>
              <a:rPr lang="en-US" i="1" dirty="0"/>
              <a:t>Ophthalmology</a:t>
            </a:r>
            <a:r>
              <a:rPr lang="en-US" dirty="0"/>
              <a:t> 2021;128(2):326-328.</a:t>
            </a:r>
          </a:p>
        </p:txBody>
      </p:sp>
      <p:sp>
        <p:nvSpPr>
          <p:cNvPr id="4" name="Slide Number Placeholder 3"/>
          <p:cNvSpPr>
            <a:spLocks noGrp="1"/>
          </p:cNvSpPr>
          <p:nvPr>
            <p:ph type="sldNum" sz="quarter" idx="5"/>
          </p:nvPr>
        </p:nvSpPr>
        <p:spPr/>
        <p:txBody>
          <a:bodyPr/>
          <a:lstStyle/>
          <a:p>
            <a:pPr marL="0" marR="0" lvl="0" indent="0" algn="r" defTabSz="922091" rtl="0" eaLnBrk="1" fontAlgn="base" latinLnBrk="0" hangingPunct="1">
              <a:lnSpc>
                <a:spcPct val="100000"/>
              </a:lnSpc>
              <a:spcBef>
                <a:spcPct val="0"/>
              </a:spcBef>
              <a:spcAft>
                <a:spcPct val="0"/>
              </a:spcAft>
              <a:buClrTx/>
              <a:buSzTx/>
              <a:buFontTx/>
              <a:buNone/>
              <a:tabLst/>
              <a:defRPr/>
            </a:pPr>
            <a:fld id="{A20C34B4-2AE9-4BB2-99B2-D9BF555EE40B}" type="slidenum">
              <a:rPr kumimoji="0" 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22091" rtl="0" eaLnBrk="1" fontAlgn="base" latinLnBrk="0" hangingPunct="1">
                <a:lnSpc>
                  <a:spcPct val="100000"/>
                </a:lnSpc>
                <a:spcBef>
                  <a:spcPct val="0"/>
                </a:spcBef>
                <a:spcAft>
                  <a:spcPct val="0"/>
                </a:spcAft>
                <a:buClrTx/>
                <a:buSzTx/>
                <a:buFontTx/>
                <a:buNone/>
                <a:tabLst/>
                <a:defRPr/>
              </a:pPr>
              <a:t>21</a:t>
            </a:fld>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5118177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23925" rtl="0" eaLnBrk="0" fontAlgn="base" latinLnBrk="0" hangingPunct="0">
              <a:lnSpc>
                <a:spcPct val="100000"/>
              </a:lnSpc>
              <a:spcBef>
                <a:spcPct val="0"/>
              </a:spcBef>
              <a:spcAft>
                <a:spcPct val="0"/>
              </a:spcAft>
              <a:buClrTx/>
              <a:buSzTx/>
              <a:buFontTx/>
              <a:buNone/>
              <a:tabLst/>
              <a:defRPr/>
            </a:pPr>
            <a:fld id="{18420D0E-065B-4C97-AF01-36B5BCB2EC80}" type="slidenum">
              <a:rPr kumimoji="0" lang="en-US" sz="1200" b="0" i="0" u="none" strike="noStrike" kern="1200" cap="none" spc="0" normalizeH="0" baseline="0" noProof="0" smtClean="0">
                <a:ln>
                  <a:noFill/>
                </a:ln>
                <a:solidFill>
                  <a:srgbClr val="000000"/>
                </a:solidFill>
                <a:effectLst>
                  <a:outerShdw blurRad="38100" dist="38100" dir="2700000" algn="tl">
                    <a:srgbClr val="C0C0C0"/>
                  </a:outerShdw>
                </a:effectLst>
                <a:uLnTx/>
                <a:uFillTx/>
                <a:latin typeface="Times New Roman" panose="02020603050405020304" pitchFamily="18" charset="0"/>
                <a:ea typeface="+mn-ea"/>
                <a:cs typeface="Arial" panose="020B0604020202020204" pitchFamily="34" charset="0"/>
              </a:rPr>
              <a:pPr marL="0" marR="0" lvl="0" indent="0" algn="r" defTabSz="923925" rtl="0" eaLnBrk="0" fontAlgn="base" latinLnBrk="0" hangingPunct="0">
                <a:lnSpc>
                  <a:spcPct val="100000"/>
                </a:lnSpc>
                <a:spcBef>
                  <a:spcPct val="0"/>
                </a:spcBef>
                <a:spcAft>
                  <a:spcPct val="0"/>
                </a:spcAft>
                <a:buClrTx/>
                <a:buSzTx/>
                <a:buFontTx/>
                <a:buNone/>
                <a:tabLst/>
                <a:defRPr/>
              </a:pPr>
              <a:t>24</a:t>
            </a:fld>
            <a:endParaRPr kumimoji="0" lang="en-US" sz="1200" b="0" i="0" u="none" strike="noStrike" kern="1200" cap="none" spc="0" normalizeH="0" baseline="0" noProof="0">
              <a:ln>
                <a:noFill/>
              </a:ln>
              <a:solidFill>
                <a:srgbClr val="000000"/>
              </a:solidFill>
              <a:effectLst>
                <a:outerShdw blurRad="38100" dist="38100" dir="2700000" algn="tl">
                  <a:srgbClr val="C0C0C0"/>
                </a:outerShdw>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22190468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Kurian A, </a:t>
            </a:r>
            <a:r>
              <a:rPr lang="en-US" dirty="0" err="1"/>
              <a:t>Rerghunadhan</a:t>
            </a:r>
            <a:r>
              <a:rPr lang="en-US" dirty="0"/>
              <a:t> I, </a:t>
            </a:r>
            <a:r>
              <a:rPr lang="en-US" dirty="0" err="1"/>
              <a:t>Thilak</a:t>
            </a:r>
            <a:r>
              <a:rPr lang="en-US" dirty="0"/>
              <a:t> P. Short-term efficacy and safety of topical ß–blockers (Timolol Maleate Ophthalmic Solution, 0.5%) in acute migraine; A randomized crossover trial. </a:t>
            </a:r>
            <a:r>
              <a:rPr lang="en-US" i="1" dirty="0"/>
              <a:t>JAMA </a:t>
            </a:r>
            <a:r>
              <a:rPr lang="en-US" i="1" dirty="0" err="1"/>
              <a:t>Ophthalmol</a:t>
            </a:r>
            <a:r>
              <a:rPr lang="en-US" dirty="0"/>
              <a:t>. </a:t>
            </a:r>
            <a:r>
              <a:rPr lang="en-US" sz="1200" b="0" i="0" kern="1200" dirty="0">
                <a:solidFill>
                  <a:schemeClr val="tx1"/>
                </a:solidFill>
                <a:effectLst/>
                <a:latin typeface="Arial" pitchFamily="34" charset="0"/>
                <a:ea typeface="+mn-ea"/>
                <a:cs typeface="+mn-cs"/>
              </a:rPr>
              <a:t>2020;138(11):1160-1166.</a:t>
            </a:r>
            <a:endParaRPr lang="en-US" dirty="0"/>
          </a:p>
        </p:txBody>
      </p:sp>
      <p:sp>
        <p:nvSpPr>
          <p:cNvPr id="4" name="Slide Number Placeholder 3"/>
          <p:cNvSpPr>
            <a:spLocks noGrp="1"/>
          </p:cNvSpPr>
          <p:nvPr>
            <p:ph type="sldNum" sz="quarter" idx="5"/>
          </p:nvPr>
        </p:nvSpPr>
        <p:spPr/>
        <p:txBody>
          <a:bodyPr/>
          <a:lstStyle/>
          <a:p>
            <a:pPr marL="0" marR="0" lvl="0" indent="0" algn="r" defTabSz="922091" rtl="0" eaLnBrk="1" fontAlgn="base" latinLnBrk="0" hangingPunct="1">
              <a:lnSpc>
                <a:spcPct val="100000"/>
              </a:lnSpc>
              <a:spcBef>
                <a:spcPct val="0"/>
              </a:spcBef>
              <a:spcAft>
                <a:spcPct val="0"/>
              </a:spcAft>
              <a:buClrTx/>
              <a:buSzTx/>
              <a:buFontTx/>
              <a:buNone/>
              <a:tabLst/>
              <a:defRPr/>
            </a:pPr>
            <a:fld id="{A20C34B4-2AE9-4BB2-99B2-D9BF555EE40B}" type="slidenum">
              <a:rPr kumimoji="0" 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22091" rtl="0" eaLnBrk="1" fontAlgn="base" latinLnBrk="0" hangingPunct="1">
                <a:lnSpc>
                  <a:spcPct val="100000"/>
                </a:lnSpc>
                <a:spcBef>
                  <a:spcPct val="0"/>
                </a:spcBef>
                <a:spcAft>
                  <a:spcPct val="0"/>
                </a:spcAft>
                <a:buClrTx/>
                <a:buSzTx/>
                <a:buFontTx/>
                <a:buNone/>
                <a:tabLst/>
                <a:defRPr/>
              </a:pPr>
              <a:t>25</a:t>
            </a:fld>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73372784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0" i="0" u="none" strike="noStrike" kern="1200" dirty="0">
                <a:solidFill>
                  <a:srgbClr val="009999"/>
                </a:solidFill>
                <a:effectLst/>
                <a:latin typeface="Arial" pitchFamily="34" charset="0"/>
                <a:ea typeface="+mn-ea"/>
                <a:cs typeface="+mn-cs"/>
              </a:rPr>
              <a:t>Bhatia R, Hazarika N, Chandrasekaran D,</a:t>
            </a:r>
            <a:r>
              <a:rPr lang="en-US" sz="1200" b="0" i="0" u="none" kern="1200" dirty="0">
                <a:solidFill>
                  <a:schemeClr val="bg1"/>
                </a:solidFill>
                <a:effectLst/>
                <a:latin typeface="Arial" pitchFamily="34" charset="0"/>
                <a:ea typeface="+mn-ea"/>
                <a:cs typeface="+mn-cs"/>
              </a:rPr>
              <a:t> </a:t>
            </a:r>
            <a:r>
              <a:rPr lang="en-US" sz="1200" b="0" i="0" u="none" kern="1200">
                <a:solidFill>
                  <a:schemeClr val="tx1"/>
                </a:solidFill>
                <a:effectLst/>
                <a:latin typeface="Arial" pitchFamily="34" charset="0"/>
                <a:ea typeface="+mn-ea"/>
                <a:cs typeface="+mn-cs"/>
              </a:rPr>
              <a:t>et al. </a:t>
            </a:r>
            <a:r>
              <a:rPr lang="en-US" sz="1200" b="1" i="0" kern="1200" dirty="0">
                <a:solidFill>
                  <a:schemeClr val="tx1"/>
                </a:solidFill>
                <a:effectLst/>
                <a:latin typeface="Arial" pitchFamily="34" charset="0"/>
                <a:ea typeface="+mn-ea"/>
                <a:cs typeface="+mn-cs"/>
              </a:rPr>
              <a:t>Treatment of Posttraumatic Reactive </a:t>
            </a:r>
            <a:r>
              <a:rPr lang="en-US" sz="1200" b="1" i="0" kern="1200" dirty="0" err="1">
                <a:solidFill>
                  <a:schemeClr val="tx1"/>
                </a:solidFill>
                <a:effectLst/>
                <a:latin typeface="Arial" pitchFamily="34" charset="0"/>
                <a:ea typeface="+mn-ea"/>
                <a:cs typeface="+mn-cs"/>
              </a:rPr>
              <a:t>Angioendotheliomatosis</a:t>
            </a:r>
            <a:r>
              <a:rPr lang="en-US" sz="1200" b="1" i="0" kern="1200" dirty="0">
                <a:solidFill>
                  <a:schemeClr val="tx1"/>
                </a:solidFill>
                <a:effectLst/>
                <a:latin typeface="Arial" pitchFamily="34" charset="0"/>
                <a:ea typeface="+mn-ea"/>
                <a:cs typeface="+mn-cs"/>
              </a:rPr>
              <a:t> With Topical Timolol Maleate. </a:t>
            </a:r>
            <a:r>
              <a:rPr lang="en-US" sz="1200" b="0" i="1" kern="1200" dirty="0">
                <a:solidFill>
                  <a:schemeClr val="tx1"/>
                </a:solidFill>
                <a:effectLst/>
                <a:latin typeface="Arial" pitchFamily="34" charset="0"/>
                <a:ea typeface="+mn-ea"/>
                <a:cs typeface="+mn-cs"/>
              </a:rPr>
              <a:t>JAMA Dermatol. </a:t>
            </a:r>
            <a:r>
              <a:rPr lang="en-US" sz="1200" b="0" i="0" kern="1200" dirty="0">
                <a:solidFill>
                  <a:schemeClr val="tx1"/>
                </a:solidFill>
                <a:effectLst/>
                <a:latin typeface="Arial" pitchFamily="34" charset="0"/>
                <a:ea typeface="+mn-ea"/>
                <a:cs typeface="+mn-cs"/>
              </a:rPr>
              <a:t>Published online June 9, 2021. doi:10.1001/jamadermatol.2021.1770</a:t>
            </a:r>
            <a:endParaRPr lang="en-US" sz="1200" b="1" i="0" kern="1200" dirty="0">
              <a:solidFill>
                <a:schemeClr val="tx1"/>
              </a:solidFill>
              <a:effectLst/>
              <a:latin typeface="Arial" pitchFamily="34" charset="0"/>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22091" rtl="0" eaLnBrk="1" fontAlgn="base" latinLnBrk="0" hangingPunct="1">
              <a:lnSpc>
                <a:spcPct val="100000"/>
              </a:lnSpc>
              <a:spcBef>
                <a:spcPct val="0"/>
              </a:spcBef>
              <a:spcAft>
                <a:spcPct val="0"/>
              </a:spcAft>
              <a:buClrTx/>
              <a:buSzTx/>
              <a:buFontTx/>
              <a:buNone/>
              <a:tabLst/>
              <a:defRPr/>
            </a:pPr>
            <a:fld id="{A20C34B4-2AE9-4BB2-99B2-D9BF555EE40B}" type="slidenum">
              <a:rPr kumimoji="0" 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22091" rtl="0" eaLnBrk="1" fontAlgn="base" latinLnBrk="0" hangingPunct="1">
                <a:lnSpc>
                  <a:spcPct val="100000"/>
                </a:lnSpc>
                <a:spcBef>
                  <a:spcPct val="0"/>
                </a:spcBef>
                <a:spcAft>
                  <a:spcPct val="0"/>
                </a:spcAft>
                <a:buClrTx/>
                <a:buSzTx/>
                <a:buFontTx/>
                <a:buNone/>
                <a:tabLst/>
                <a:defRPr/>
              </a:pPr>
              <a:t>26</a:t>
            </a:fld>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04699835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0" i="0" kern="1200" dirty="0">
                <a:solidFill>
                  <a:schemeClr val="tx1"/>
                </a:solidFill>
                <a:effectLst/>
                <a:latin typeface="Arial" pitchFamily="34" charset="0"/>
                <a:ea typeface="+mn-ea"/>
                <a:cs typeface="+mn-cs"/>
              </a:rPr>
              <a:t>Price MO, Feng MT, Price FW. </a:t>
            </a:r>
            <a:r>
              <a:rPr lang="en-US" sz="1200" b="1" i="0" kern="1200" dirty="0">
                <a:solidFill>
                  <a:schemeClr val="tx1"/>
                </a:solidFill>
                <a:effectLst/>
                <a:latin typeface="Arial" pitchFamily="34" charset="0"/>
                <a:ea typeface="+mn-ea"/>
                <a:cs typeface="+mn-cs"/>
              </a:rPr>
              <a:t>Randomized, Double-Masked Trial of </a:t>
            </a:r>
            <a:r>
              <a:rPr lang="en-US" sz="1200" b="1" i="0" kern="1200" dirty="0" err="1">
                <a:solidFill>
                  <a:schemeClr val="tx1"/>
                </a:solidFill>
                <a:effectLst/>
                <a:latin typeface="Arial" pitchFamily="34" charset="0"/>
                <a:ea typeface="+mn-ea"/>
                <a:cs typeface="+mn-cs"/>
              </a:rPr>
              <a:t>Netarsudil</a:t>
            </a:r>
            <a:r>
              <a:rPr lang="en-US" sz="1200" b="1" i="0" kern="1200" dirty="0">
                <a:solidFill>
                  <a:schemeClr val="tx1"/>
                </a:solidFill>
                <a:effectLst/>
                <a:latin typeface="Arial" pitchFamily="34" charset="0"/>
                <a:ea typeface="+mn-ea"/>
                <a:cs typeface="+mn-cs"/>
              </a:rPr>
              <a:t> 0.02% Ophthalmic Solution for Prevention of Corticosteroid-Induced Ocular Hypertension. </a:t>
            </a:r>
            <a:r>
              <a:rPr lang="en-US" sz="1200" b="0" i="1" kern="1200" dirty="0">
                <a:solidFill>
                  <a:schemeClr val="tx1"/>
                </a:solidFill>
                <a:effectLst/>
                <a:latin typeface="Arial" pitchFamily="34" charset="0"/>
                <a:ea typeface="+mn-ea"/>
                <a:cs typeface="+mn-cs"/>
              </a:rPr>
              <a:t>Am J </a:t>
            </a:r>
            <a:r>
              <a:rPr lang="en-US" sz="1200" b="0" i="1" kern="1200" dirty="0" err="1">
                <a:solidFill>
                  <a:schemeClr val="tx1"/>
                </a:solidFill>
                <a:effectLst/>
                <a:latin typeface="Arial" pitchFamily="34" charset="0"/>
                <a:ea typeface="+mn-ea"/>
                <a:cs typeface="+mn-cs"/>
              </a:rPr>
              <a:t>Ophthalmol</a:t>
            </a:r>
            <a:r>
              <a:rPr lang="en-US" sz="1200" b="0" i="0" kern="1200" dirty="0">
                <a:solidFill>
                  <a:schemeClr val="tx1"/>
                </a:solidFill>
                <a:effectLst/>
                <a:latin typeface="Arial" pitchFamily="34" charset="0"/>
                <a:ea typeface="+mn-ea"/>
                <a:cs typeface="+mn-cs"/>
              </a:rPr>
              <a:t>. 2021;222:382-387.</a:t>
            </a:r>
          </a:p>
        </p:txBody>
      </p:sp>
      <p:sp>
        <p:nvSpPr>
          <p:cNvPr id="4" name="Slide Number Placeholder 3"/>
          <p:cNvSpPr>
            <a:spLocks noGrp="1"/>
          </p:cNvSpPr>
          <p:nvPr>
            <p:ph type="sldNum" sz="quarter" idx="5"/>
          </p:nvPr>
        </p:nvSpPr>
        <p:spPr/>
        <p:txBody>
          <a:bodyPr/>
          <a:lstStyle/>
          <a:p>
            <a:pPr marL="0" marR="0" lvl="0" indent="0" algn="r" defTabSz="922091" rtl="0" eaLnBrk="1" fontAlgn="base" latinLnBrk="0" hangingPunct="1">
              <a:lnSpc>
                <a:spcPct val="100000"/>
              </a:lnSpc>
              <a:spcBef>
                <a:spcPct val="0"/>
              </a:spcBef>
              <a:spcAft>
                <a:spcPct val="0"/>
              </a:spcAft>
              <a:buClrTx/>
              <a:buSzTx/>
              <a:buFontTx/>
              <a:buNone/>
              <a:tabLst/>
              <a:defRPr/>
            </a:pPr>
            <a:fld id="{A20C34B4-2AE9-4BB2-99B2-D9BF555EE40B}" type="slidenum">
              <a:rPr kumimoji="0" 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22091" rtl="0" eaLnBrk="1" fontAlgn="base" latinLnBrk="0" hangingPunct="1">
                <a:lnSpc>
                  <a:spcPct val="100000"/>
                </a:lnSpc>
                <a:spcBef>
                  <a:spcPct val="0"/>
                </a:spcBef>
                <a:spcAft>
                  <a:spcPct val="0"/>
                </a:spcAft>
                <a:buClrTx/>
                <a:buSzTx/>
                <a:buFontTx/>
                <a:buNone/>
                <a:tabLst/>
                <a:defRPr/>
              </a:pPr>
              <a:t>28</a:t>
            </a:fld>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91839231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0" i="0" kern="1200" dirty="0">
                <a:solidFill>
                  <a:schemeClr val="tx1"/>
                </a:solidFill>
                <a:effectLst/>
                <a:latin typeface="Arial" pitchFamily="34" charset="0"/>
                <a:ea typeface="+mn-ea"/>
                <a:cs typeface="+mn-cs"/>
              </a:rPr>
              <a:t>Chen TC, </a:t>
            </a:r>
            <a:r>
              <a:rPr lang="en-US" sz="1200" b="0" i="0" kern="1200" dirty="0" err="1">
                <a:solidFill>
                  <a:schemeClr val="tx1"/>
                </a:solidFill>
                <a:effectLst/>
                <a:latin typeface="Arial" pitchFamily="34" charset="0"/>
                <a:ea typeface="+mn-ea"/>
                <a:cs typeface="+mn-cs"/>
              </a:rPr>
              <a:t>Jurkunas</a:t>
            </a:r>
            <a:r>
              <a:rPr lang="en-US" sz="1200" b="0" i="0" kern="1200" dirty="0">
                <a:solidFill>
                  <a:schemeClr val="tx1"/>
                </a:solidFill>
                <a:effectLst/>
                <a:latin typeface="Arial" pitchFamily="34" charset="0"/>
                <a:ea typeface="+mn-ea"/>
                <a:cs typeface="+mn-cs"/>
              </a:rPr>
              <a:t> U, Chodosh J. </a:t>
            </a:r>
            <a:r>
              <a:rPr lang="en-US" sz="1200" b="0" i="0" u="none" kern="1200" dirty="0">
                <a:solidFill>
                  <a:schemeClr val="bg1"/>
                </a:solidFill>
                <a:effectLst/>
                <a:latin typeface="Arial" pitchFamily="34" charset="0"/>
                <a:ea typeface="+mn-ea"/>
                <a:cs typeface="+mn-cs"/>
                <a:hlinkClick r:id="rId3">
                  <a:extLst>
                    <a:ext uri="{A12FA001-AC4F-418D-AE19-62706E023703}">
                      <ahyp:hlinkClr xmlns:ahyp="http://schemas.microsoft.com/office/drawing/2018/hyperlinkcolor" val="tx"/>
                    </a:ext>
                  </a:extLst>
                </a:hlinkClick>
              </a:rPr>
              <a:t>A Patient With Glaucoma With Corneal Edema</a:t>
            </a:r>
            <a:r>
              <a:rPr lang="en-US" sz="1200" b="0" i="0" u="none" kern="1200" dirty="0">
                <a:solidFill>
                  <a:schemeClr val="bg1"/>
                </a:solidFill>
                <a:effectLst/>
                <a:latin typeface="Arial" pitchFamily="34" charset="0"/>
                <a:ea typeface="+mn-ea"/>
                <a:cs typeface="+mn-cs"/>
              </a:rPr>
              <a:t>. </a:t>
            </a:r>
            <a:r>
              <a:rPr lang="en-US" sz="1200" b="0" i="1" u="none" kern="1200" dirty="0">
                <a:solidFill>
                  <a:schemeClr val="bg1"/>
                </a:solidFill>
                <a:effectLst/>
                <a:latin typeface="Arial" pitchFamily="34" charset="0"/>
                <a:ea typeface="+mn-ea"/>
                <a:cs typeface="+mn-cs"/>
              </a:rPr>
              <a:t>JAMA </a:t>
            </a:r>
            <a:r>
              <a:rPr lang="en-US" sz="1200" b="0" i="1" u="none" kern="1200" dirty="0" err="1">
                <a:solidFill>
                  <a:schemeClr val="bg1"/>
                </a:solidFill>
                <a:effectLst/>
                <a:latin typeface="Arial" pitchFamily="34" charset="0"/>
                <a:ea typeface="+mn-ea"/>
                <a:cs typeface="+mn-cs"/>
              </a:rPr>
              <a:t>Ophthalmol</a:t>
            </a:r>
            <a:r>
              <a:rPr lang="en-US" sz="1200" b="0" i="1" u="none" kern="1200" dirty="0">
                <a:solidFill>
                  <a:schemeClr val="bg1"/>
                </a:solidFill>
                <a:effectLst/>
                <a:latin typeface="Arial" pitchFamily="34" charset="0"/>
                <a:ea typeface="+mn-ea"/>
                <a:cs typeface="+mn-cs"/>
              </a:rPr>
              <a:t> </a:t>
            </a:r>
            <a:r>
              <a:rPr lang="en-US" sz="1200" b="0" i="0" u="none" kern="1200" dirty="0">
                <a:solidFill>
                  <a:schemeClr val="bg1"/>
                </a:solidFill>
                <a:effectLst/>
                <a:latin typeface="Arial" pitchFamily="34" charset="0"/>
                <a:ea typeface="+mn-ea"/>
                <a:cs typeface="+mn-cs"/>
              </a:rPr>
              <a:t>2020;138(8):917-918.</a:t>
            </a:r>
          </a:p>
          <a:p>
            <a:endParaRPr lang="en-US" dirty="0"/>
          </a:p>
        </p:txBody>
      </p:sp>
      <p:sp>
        <p:nvSpPr>
          <p:cNvPr id="4" name="Slide Number Placeholder 3"/>
          <p:cNvSpPr>
            <a:spLocks noGrp="1"/>
          </p:cNvSpPr>
          <p:nvPr>
            <p:ph type="sldNum" sz="quarter" idx="5"/>
          </p:nvPr>
        </p:nvSpPr>
        <p:spPr/>
        <p:txBody>
          <a:bodyPr/>
          <a:lstStyle/>
          <a:p>
            <a:pPr marL="0" marR="0" lvl="0" indent="0" algn="r" defTabSz="922091" rtl="0" eaLnBrk="1" fontAlgn="base" latinLnBrk="0" hangingPunct="1">
              <a:lnSpc>
                <a:spcPct val="100000"/>
              </a:lnSpc>
              <a:spcBef>
                <a:spcPct val="0"/>
              </a:spcBef>
              <a:spcAft>
                <a:spcPct val="0"/>
              </a:spcAft>
              <a:buClrTx/>
              <a:buSzTx/>
              <a:buFontTx/>
              <a:buNone/>
              <a:tabLst/>
              <a:defRPr/>
            </a:pPr>
            <a:fld id="{A20C34B4-2AE9-4BB2-99B2-D9BF555EE40B}" type="slidenum">
              <a:rPr kumimoji="0" 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22091" rtl="0" eaLnBrk="1" fontAlgn="base" latinLnBrk="0" hangingPunct="1">
                <a:lnSpc>
                  <a:spcPct val="100000"/>
                </a:lnSpc>
                <a:spcBef>
                  <a:spcPct val="0"/>
                </a:spcBef>
                <a:spcAft>
                  <a:spcPct val="0"/>
                </a:spcAft>
                <a:buClrTx/>
                <a:buSzTx/>
                <a:buFontTx/>
                <a:buNone/>
                <a:tabLst/>
                <a:defRPr/>
              </a:pPr>
              <a:t>30</a:t>
            </a:fld>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48562105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p:txBody>
          <a:bodyPr/>
          <a:lstStyle>
            <a:lvl1pPr defTabSz="923925" eaLnBrk="0" hangingPunct="0">
              <a:defRPr sz="4400">
                <a:solidFill>
                  <a:srgbClr val="99CCFF"/>
                </a:solidFill>
                <a:latin typeface="Tahoma" panose="020B0604030504040204" pitchFamily="34" charset="0"/>
                <a:cs typeface="Arial" panose="020B0604020202020204" pitchFamily="34" charset="0"/>
              </a:defRPr>
            </a:lvl1pPr>
            <a:lvl2pPr marL="742950" indent="-285750" defTabSz="923925" eaLnBrk="0" hangingPunct="0">
              <a:defRPr sz="4400">
                <a:solidFill>
                  <a:srgbClr val="99CCFF"/>
                </a:solidFill>
                <a:latin typeface="Tahoma" panose="020B0604030504040204" pitchFamily="34" charset="0"/>
                <a:cs typeface="Arial" panose="020B0604020202020204" pitchFamily="34" charset="0"/>
              </a:defRPr>
            </a:lvl2pPr>
            <a:lvl3pPr marL="1143000" indent="-228600" defTabSz="923925" eaLnBrk="0" hangingPunct="0">
              <a:defRPr sz="4400">
                <a:solidFill>
                  <a:srgbClr val="99CCFF"/>
                </a:solidFill>
                <a:latin typeface="Tahoma" panose="020B0604030504040204" pitchFamily="34" charset="0"/>
                <a:cs typeface="Arial" panose="020B0604020202020204" pitchFamily="34" charset="0"/>
              </a:defRPr>
            </a:lvl3pPr>
            <a:lvl4pPr marL="1600200" indent="-228600" defTabSz="923925" eaLnBrk="0" hangingPunct="0">
              <a:defRPr sz="4400">
                <a:solidFill>
                  <a:srgbClr val="99CCFF"/>
                </a:solidFill>
                <a:latin typeface="Tahoma" panose="020B0604030504040204" pitchFamily="34" charset="0"/>
                <a:cs typeface="Arial" panose="020B0604020202020204" pitchFamily="34" charset="0"/>
              </a:defRPr>
            </a:lvl4pPr>
            <a:lvl5pPr marL="2057400" indent="-228600" defTabSz="923925" eaLnBrk="0" hangingPunct="0">
              <a:defRPr sz="4400">
                <a:solidFill>
                  <a:srgbClr val="99CCFF"/>
                </a:solidFill>
                <a:latin typeface="Tahoma" panose="020B0604030504040204" pitchFamily="34" charset="0"/>
                <a:cs typeface="Arial" panose="020B0604020202020204" pitchFamily="34" charset="0"/>
              </a:defRPr>
            </a:lvl5pPr>
            <a:lvl6pPr marL="2514600" indent="-228600" defTabSz="923925" eaLnBrk="0" fontAlgn="base" hangingPunct="0">
              <a:spcBef>
                <a:spcPct val="0"/>
              </a:spcBef>
              <a:spcAft>
                <a:spcPct val="0"/>
              </a:spcAft>
              <a:defRPr sz="4400">
                <a:solidFill>
                  <a:srgbClr val="99CCFF"/>
                </a:solidFill>
                <a:latin typeface="Tahoma" panose="020B0604030504040204" pitchFamily="34" charset="0"/>
                <a:cs typeface="Arial" panose="020B0604020202020204" pitchFamily="34" charset="0"/>
              </a:defRPr>
            </a:lvl6pPr>
            <a:lvl7pPr marL="2971800" indent="-228600" defTabSz="923925" eaLnBrk="0" fontAlgn="base" hangingPunct="0">
              <a:spcBef>
                <a:spcPct val="0"/>
              </a:spcBef>
              <a:spcAft>
                <a:spcPct val="0"/>
              </a:spcAft>
              <a:defRPr sz="4400">
                <a:solidFill>
                  <a:srgbClr val="99CCFF"/>
                </a:solidFill>
                <a:latin typeface="Tahoma" panose="020B0604030504040204" pitchFamily="34" charset="0"/>
                <a:cs typeface="Arial" panose="020B0604020202020204" pitchFamily="34" charset="0"/>
              </a:defRPr>
            </a:lvl7pPr>
            <a:lvl8pPr marL="3429000" indent="-228600" defTabSz="923925" eaLnBrk="0" fontAlgn="base" hangingPunct="0">
              <a:spcBef>
                <a:spcPct val="0"/>
              </a:spcBef>
              <a:spcAft>
                <a:spcPct val="0"/>
              </a:spcAft>
              <a:defRPr sz="4400">
                <a:solidFill>
                  <a:srgbClr val="99CCFF"/>
                </a:solidFill>
                <a:latin typeface="Tahoma" panose="020B0604030504040204" pitchFamily="34" charset="0"/>
                <a:cs typeface="Arial" panose="020B0604020202020204" pitchFamily="34" charset="0"/>
              </a:defRPr>
            </a:lvl8pPr>
            <a:lvl9pPr marL="3886200" indent="-228600" defTabSz="923925" eaLnBrk="0" fontAlgn="base" hangingPunct="0">
              <a:spcBef>
                <a:spcPct val="0"/>
              </a:spcBef>
              <a:spcAft>
                <a:spcPct val="0"/>
              </a:spcAft>
              <a:defRPr sz="4400">
                <a:solidFill>
                  <a:srgbClr val="99CCFF"/>
                </a:solidFill>
                <a:latin typeface="Tahoma" panose="020B0604030504040204" pitchFamily="34" charset="0"/>
                <a:cs typeface="Arial" panose="020B0604020202020204" pitchFamily="34" charset="0"/>
              </a:defRPr>
            </a:lvl9pPr>
          </a:lstStyle>
          <a:p>
            <a:pPr marL="0" marR="0" lvl="0" indent="0" algn="r" defTabSz="923925" rtl="0" eaLnBrk="0" fontAlgn="base" latinLnBrk="0" hangingPunct="0">
              <a:lnSpc>
                <a:spcPct val="100000"/>
              </a:lnSpc>
              <a:spcBef>
                <a:spcPct val="0"/>
              </a:spcBef>
              <a:spcAft>
                <a:spcPct val="0"/>
              </a:spcAft>
              <a:buClrTx/>
              <a:buSzTx/>
              <a:buFontTx/>
              <a:buNone/>
              <a:tabLst/>
              <a:defRPr/>
            </a:pPr>
            <a:fld id="{83952C8F-30F9-4918-8ABE-7B32B51A98EE}" type="slidenum">
              <a:rPr kumimoji="0" 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23925" rtl="0" eaLnBrk="0" fontAlgn="base" latinLnBrk="0" hangingPunct="0">
                <a:lnSpc>
                  <a:spcPct val="100000"/>
                </a:lnSpc>
                <a:spcBef>
                  <a:spcPct val="0"/>
                </a:spcBef>
                <a:spcAft>
                  <a:spcPct val="0"/>
                </a:spcAft>
                <a:buClrTx/>
                <a:buSzTx/>
                <a:buFontTx/>
                <a:buNone/>
                <a:tabLst/>
                <a:defRPr/>
              </a:pPr>
              <a:t>35</a:t>
            </a:fld>
            <a:endPar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183299" name="Rectangle 2"/>
          <p:cNvSpPr>
            <a:spLocks noGrp="1" noRot="1" noChangeAspect="1" noChangeArrowheads="1" noTextEdit="1"/>
          </p:cNvSpPr>
          <p:nvPr>
            <p:ph type="sldImg"/>
          </p:nvPr>
        </p:nvSpPr>
        <p:spPr>
          <a:ln/>
        </p:spPr>
      </p:sp>
      <p:sp>
        <p:nvSpPr>
          <p:cNvPr id="1833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77656078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p:txBody>
          <a:bodyPr/>
          <a:lstStyle>
            <a:lvl1pPr defTabSz="923925" eaLnBrk="0" hangingPunct="0">
              <a:defRPr sz="4400">
                <a:solidFill>
                  <a:srgbClr val="99CCFF"/>
                </a:solidFill>
                <a:latin typeface="Tahoma" panose="020B0604030504040204" pitchFamily="34" charset="0"/>
                <a:cs typeface="Arial" panose="020B0604020202020204" pitchFamily="34" charset="0"/>
              </a:defRPr>
            </a:lvl1pPr>
            <a:lvl2pPr marL="742950" indent="-285750" defTabSz="923925" eaLnBrk="0" hangingPunct="0">
              <a:defRPr sz="4400">
                <a:solidFill>
                  <a:srgbClr val="99CCFF"/>
                </a:solidFill>
                <a:latin typeface="Tahoma" panose="020B0604030504040204" pitchFamily="34" charset="0"/>
                <a:cs typeface="Arial" panose="020B0604020202020204" pitchFamily="34" charset="0"/>
              </a:defRPr>
            </a:lvl2pPr>
            <a:lvl3pPr marL="1143000" indent="-228600" defTabSz="923925" eaLnBrk="0" hangingPunct="0">
              <a:defRPr sz="4400">
                <a:solidFill>
                  <a:srgbClr val="99CCFF"/>
                </a:solidFill>
                <a:latin typeface="Tahoma" panose="020B0604030504040204" pitchFamily="34" charset="0"/>
                <a:cs typeface="Arial" panose="020B0604020202020204" pitchFamily="34" charset="0"/>
              </a:defRPr>
            </a:lvl3pPr>
            <a:lvl4pPr marL="1600200" indent="-228600" defTabSz="923925" eaLnBrk="0" hangingPunct="0">
              <a:defRPr sz="4400">
                <a:solidFill>
                  <a:srgbClr val="99CCFF"/>
                </a:solidFill>
                <a:latin typeface="Tahoma" panose="020B0604030504040204" pitchFamily="34" charset="0"/>
                <a:cs typeface="Arial" panose="020B0604020202020204" pitchFamily="34" charset="0"/>
              </a:defRPr>
            </a:lvl4pPr>
            <a:lvl5pPr marL="2057400" indent="-228600" defTabSz="923925" eaLnBrk="0" hangingPunct="0">
              <a:defRPr sz="4400">
                <a:solidFill>
                  <a:srgbClr val="99CCFF"/>
                </a:solidFill>
                <a:latin typeface="Tahoma" panose="020B0604030504040204" pitchFamily="34" charset="0"/>
                <a:cs typeface="Arial" panose="020B0604020202020204" pitchFamily="34" charset="0"/>
              </a:defRPr>
            </a:lvl5pPr>
            <a:lvl6pPr marL="2514600" indent="-228600" defTabSz="923925" eaLnBrk="0" fontAlgn="base" hangingPunct="0">
              <a:spcBef>
                <a:spcPct val="0"/>
              </a:spcBef>
              <a:spcAft>
                <a:spcPct val="0"/>
              </a:spcAft>
              <a:defRPr sz="4400">
                <a:solidFill>
                  <a:srgbClr val="99CCFF"/>
                </a:solidFill>
                <a:latin typeface="Tahoma" panose="020B0604030504040204" pitchFamily="34" charset="0"/>
                <a:cs typeface="Arial" panose="020B0604020202020204" pitchFamily="34" charset="0"/>
              </a:defRPr>
            </a:lvl6pPr>
            <a:lvl7pPr marL="2971800" indent="-228600" defTabSz="923925" eaLnBrk="0" fontAlgn="base" hangingPunct="0">
              <a:spcBef>
                <a:spcPct val="0"/>
              </a:spcBef>
              <a:spcAft>
                <a:spcPct val="0"/>
              </a:spcAft>
              <a:defRPr sz="4400">
                <a:solidFill>
                  <a:srgbClr val="99CCFF"/>
                </a:solidFill>
                <a:latin typeface="Tahoma" panose="020B0604030504040204" pitchFamily="34" charset="0"/>
                <a:cs typeface="Arial" panose="020B0604020202020204" pitchFamily="34" charset="0"/>
              </a:defRPr>
            </a:lvl7pPr>
            <a:lvl8pPr marL="3429000" indent="-228600" defTabSz="923925" eaLnBrk="0" fontAlgn="base" hangingPunct="0">
              <a:spcBef>
                <a:spcPct val="0"/>
              </a:spcBef>
              <a:spcAft>
                <a:spcPct val="0"/>
              </a:spcAft>
              <a:defRPr sz="4400">
                <a:solidFill>
                  <a:srgbClr val="99CCFF"/>
                </a:solidFill>
                <a:latin typeface="Tahoma" panose="020B0604030504040204" pitchFamily="34" charset="0"/>
                <a:cs typeface="Arial" panose="020B0604020202020204" pitchFamily="34" charset="0"/>
              </a:defRPr>
            </a:lvl8pPr>
            <a:lvl9pPr marL="3886200" indent="-228600" defTabSz="923925" eaLnBrk="0" fontAlgn="base" hangingPunct="0">
              <a:spcBef>
                <a:spcPct val="0"/>
              </a:spcBef>
              <a:spcAft>
                <a:spcPct val="0"/>
              </a:spcAft>
              <a:defRPr sz="4400">
                <a:solidFill>
                  <a:srgbClr val="99CCFF"/>
                </a:solidFill>
                <a:latin typeface="Tahoma" panose="020B0604030504040204" pitchFamily="34" charset="0"/>
                <a:cs typeface="Arial" panose="020B0604020202020204" pitchFamily="34" charset="0"/>
              </a:defRPr>
            </a:lvl9pPr>
          </a:lstStyle>
          <a:p>
            <a:pPr marL="0" marR="0" lvl="0" indent="0" algn="r" defTabSz="923925" rtl="0" eaLnBrk="0" fontAlgn="base" latinLnBrk="0" hangingPunct="0">
              <a:lnSpc>
                <a:spcPct val="100000"/>
              </a:lnSpc>
              <a:spcBef>
                <a:spcPct val="0"/>
              </a:spcBef>
              <a:spcAft>
                <a:spcPct val="0"/>
              </a:spcAft>
              <a:buClrTx/>
              <a:buSzTx/>
              <a:buFontTx/>
              <a:buNone/>
              <a:tabLst/>
              <a:defRPr/>
            </a:pPr>
            <a:fld id="{7C7F4A0B-58AA-4A9D-8A66-E01C761A7020}" type="slidenum">
              <a:rPr kumimoji="0" 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23925" rtl="0" eaLnBrk="0" fontAlgn="base" latinLnBrk="0" hangingPunct="0">
                <a:lnSpc>
                  <a:spcPct val="100000"/>
                </a:lnSpc>
                <a:spcBef>
                  <a:spcPct val="0"/>
                </a:spcBef>
                <a:spcAft>
                  <a:spcPct val="0"/>
                </a:spcAft>
                <a:buClrTx/>
                <a:buSzTx/>
                <a:buFontTx/>
                <a:buNone/>
                <a:tabLst/>
                <a:defRPr/>
              </a:pPr>
              <a:t>36</a:t>
            </a:fld>
            <a:endPar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187395" name="Rectangle 2"/>
          <p:cNvSpPr>
            <a:spLocks noGrp="1" noRot="1" noChangeAspect="1" noChangeArrowheads="1" noTextEdit="1"/>
          </p:cNvSpPr>
          <p:nvPr>
            <p:ph type="sldImg"/>
          </p:nvPr>
        </p:nvSpPr>
        <p:spPr>
          <a:ln/>
        </p:spPr>
      </p:sp>
      <p:sp>
        <p:nvSpPr>
          <p:cNvPr id="1873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4736484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0" i="0" kern="1200" dirty="0">
                <a:solidFill>
                  <a:schemeClr val="tx1"/>
                </a:solidFill>
                <a:effectLst/>
                <a:latin typeface="Arial" pitchFamily="34" charset="0"/>
                <a:ea typeface="+mn-ea"/>
                <a:cs typeface="+mn-cs"/>
              </a:rPr>
              <a:t>Mansouri K, </a:t>
            </a:r>
            <a:r>
              <a:rPr lang="en-US" sz="1200" b="0" i="0" kern="1200" dirty="0" err="1">
                <a:solidFill>
                  <a:schemeClr val="tx1"/>
                </a:solidFill>
                <a:effectLst/>
                <a:latin typeface="Arial" pitchFamily="34" charset="0"/>
                <a:ea typeface="+mn-ea"/>
                <a:cs typeface="+mn-cs"/>
              </a:rPr>
              <a:t>Tanna</a:t>
            </a:r>
            <a:r>
              <a:rPr lang="en-US" sz="1200" b="0" i="0" kern="1200" dirty="0">
                <a:solidFill>
                  <a:schemeClr val="tx1"/>
                </a:solidFill>
                <a:effectLst/>
                <a:latin typeface="Arial" pitchFamily="34" charset="0"/>
                <a:ea typeface="+mn-ea"/>
                <a:cs typeface="+mn-cs"/>
              </a:rPr>
              <a:t> AP, De </a:t>
            </a:r>
            <a:r>
              <a:rPr lang="en-US" sz="1200" b="0" i="0" kern="1200" dirty="0" err="1">
                <a:solidFill>
                  <a:schemeClr val="tx1"/>
                </a:solidFill>
                <a:effectLst/>
                <a:latin typeface="Arial" pitchFamily="34" charset="0"/>
                <a:ea typeface="+mn-ea"/>
                <a:cs typeface="+mn-cs"/>
              </a:rPr>
              <a:t>Moraes</a:t>
            </a:r>
            <a:r>
              <a:rPr lang="en-US" sz="1200" b="0" i="0" kern="1200" dirty="0">
                <a:solidFill>
                  <a:schemeClr val="tx1"/>
                </a:solidFill>
                <a:effectLst/>
                <a:latin typeface="Arial" pitchFamily="34" charset="0"/>
                <a:ea typeface="+mn-ea"/>
                <a:cs typeface="+mn-cs"/>
              </a:rPr>
              <a:t> CG, Camp AS, </a:t>
            </a:r>
            <a:r>
              <a:rPr lang="en-US" sz="1200" b="0" i="0" kern="1200" dirty="0" err="1">
                <a:solidFill>
                  <a:schemeClr val="tx1"/>
                </a:solidFill>
                <a:effectLst/>
                <a:latin typeface="Arial" pitchFamily="34" charset="0"/>
                <a:ea typeface="+mn-ea"/>
                <a:cs typeface="+mn-cs"/>
              </a:rPr>
              <a:t>Weinreb</a:t>
            </a:r>
            <a:r>
              <a:rPr lang="en-US" sz="1200" b="0" i="0" kern="1200" dirty="0">
                <a:solidFill>
                  <a:schemeClr val="tx1"/>
                </a:solidFill>
                <a:effectLst/>
                <a:latin typeface="Arial" pitchFamily="34" charset="0"/>
                <a:ea typeface="+mn-ea"/>
                <a:cs typeface="+mn-cs"/>
              </a:rPr>
              <a:t> RN. Review of the measurement and management of 24-hour intraocular pressure in patients with glaucoma. </a:t>
            </a:r>
            <a:r>
              <a:rPr lang="en-US" sz="1200" b="0" i="1" kern="1200" dirty="0">
                <a:solidFill>
                  <a:schemeClr val="tx1"/>
                </a:solidFill>
                <a:effectLst/>
                <a:latin typeface="Arial" pitchFamily="34" charset="0"/>
                <a:ea typeface="+mn-ea"/>
                <a:cs typeface="+mn-cs"/>
              </a:rPr>
              <a:t>Survey </a:t>
            </a:r>
            <a:r>
              <a:rPr lang="en-US" sz="1200" b="0" i="1" kern="1200" dirty="0" err="1">
                <a:solidFill>
                  <a:schemeClr val="tx1"/>
                </a:solidFill>
                <a:effectLst/>
                <a:latin typeface="Arial" pitchFamily="34" charset="0"/>
                <a:ea typeface="+mn-ea"/>
                <a:cs typeface="+mn-cs"/>
              </a:rPr>
              <a:t>Ophthalmol</a:t>
            </a:r>
            <a:r>
              <a:rPr lang="en-US" sz="1200" b="0" i="0" kern="1200" dirty="0">
                <a:solidFill>
                  <a:schemeClr val="tx1"/>
                </a:solidFill>
                <a:effectLst/>
                <a:latin typeface="Arial" pitchFamily="34" charset="0"/>
                <a:ea typeface="+mn-ea"/>
                <a:cs typeface="+mn-cs"/>
              </a:rPr>
              <a:t>. 2020;65(2):171-186. </a:t>
            </a:r>
            <a:r>
              <a:rPr lang="en-US" sz="1200" b="0" i="0" u="none" strike="noStrike" kern="1200" dirty="0">
                <a:solidFill>
                  <a:schemeClr val="tx1"/>
                </a:solidFill>
                <a:effectLst/>
                <a:latin typeface="Arial" pitchFamily="34" charset="0"/>
                <a:ea typeface="+mn-ea"/>
                <a:cs typeface="+mn-cs"/>
                <a:hlinkClick r:id="rId3"/>
              </a:rPr>
              <a:t>https://doi.org/10.1016/j.survophthal.2019.09.004</a:t>
            </a:r>
            <a:endParaRPr lang="en-US" sz="1200" b="0" i="0" kern="1200" dirty="0">
              <a:solidFill>
                <a:schemeClr val="tx1"/>
              </a:solidFill>
              <a:effectLst/>
              <a:latin typeface="Arial" pitchFamily="34" charset="0"/>
              <a:ea typeface="+mn-ea"/>
              <a:cs typeface="+mn-cs"/>
            </a:endParaRPr>
          </a:p>
          <a:p>
            <a:endParaRPr lang="en-US" dirty="0"/>
          </a:p>
        </p:txBody>
      </p:sp>
      <p:sp>
        <p:nvSpPr>
          <p:cNvPr id="4" name="Slide Number Placeholder 3"/>
          <p:cNvSpPr>
            <a:spLocks noGrp="1"/>
          </p:cNvSpPr>
          <p:nvPr>
            <p:ph type="sldNum" sz="quarter" idx="5"/>
          </p:nvPr>
        </p:nvSpPr>
        <p:spPr/>
        <p:txBody>
          <a:bodyPr/>
          <a:lstStyle/>
          <a:p>
            <a:pPr marL="0" marR="0" lvl="0" indent="0" algn="r" defTabSz="922091" rtl="0" eaLnBrk="1" fontAlgn="base" latinLnBrk="0" hangingPunct="1">
              <a:lnSpc>
                <a:spcPct val="100000"/>
              </a:lnSpc>
              <a:spcBef>
                <a:spcPct val="0"/>
              </a:spcBef>
              <a:spcAft>
                <a:spcPct val="0"/>
              </a:spcAft>
              <a:buClrTx/>
              <a:buSzTx/>
              <a:buFontTx/>
              <a:buNone/>
              <a:tabLst/>
              <a:defRPr/>
            </a:pPr>
            <a:fld id="{A20C34B4-2AE9-4BB2-99B2-D9BF555EE40B}" type="slidenum">
              <a:rPr kumimoji="0" 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22091" rtl="0" eaLnBrk="1" fontAlgn="base" latinLnBrk="0" hangingPunct="1">
                <a:lnSpc>
                  <a:spcPct val="100000"/>
                </a:lnSpc>
                <a:spcBef>
                  <a:spcPct val="0"/>
                </a:spcBef>
                <a:spcAft>
                  <a:spcPct val="0"/>
                </a:spcAft>
                <a:buClrTx/>
                <a:buSzTx/>
                <a:buFontTx/>
                <a:buNone/>
                <a:tabLst/>
                <a:defRPr/>
              </a:pPr>
              <a:t>4</a:t>
            </a:fld>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86907815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lvl1pPr defTabSz="923925" eaLnBrk="0" hangingPunct="0">
              <a:defRPr sz="4400">
                <a:solidFill>
                  <a:srgbClr val="99CCFF"/>
                </a:solidFill>
                <a:latin typeface="Tahoma" panose="020B0604030504040204" pitchFamily="34" charset="0"/>
                <a:cs typeface="Arial" panose="020B0604020202020204" pitchFamily="34" charset="0"/>
              </a:defRPr>
            </a:lvl1pPr>
            <a:lvl2pPr marL="742950" indent="-285750" defTabSz="923925" eaLnBrk="0" hangingPunct="0">
              <a:defRPr sz="4400">
                <a:solidFill>
                  <a:srgbClr val="99CCFF"/>
                </a:solidFill>
                <a:latin typeface="Tahoma" panose="020B0604030504040204" pitchFamily="34" charset="0"/>
                <a:cs typeface="Arial" panose="020B0604020202020204" pitchFamily="34" charset="0"/>
              </a:defRPr>
            </a:lvl2pPr>
            <a:lvl3pPr marL="1143000" indent="-228600" defTabSz="923925" eaLnBrk="0" hangingPunct="0">
              <a:defRPr sz="4400">
                <a:solidFill>
                  <a:srgbClr val="99CCFF"/>
                </a:solidFill>
                <a:latin typeface="Tahoma" panose="020B0604030504040204" pitchFamily="34" charset="0"/>
                <a:cs typeface="Arial" panose="020B0604020202020204" pitchFamily="34" charset="0"/>
              </a:defRPr>
            </a:lvl3pPr>
            <a:lvl4pPr marL="1600200" indent="-228600" defTabSz="923925" eaLnBrk="0" hangingPunct="0">
              <a:defRPr sz="4400">
                <a:solidFill>
                  <a:srgbClr val="99CCFF"/>
                </a:solidFill>
                <a:latin typeface="Tahoma" panose="020B0604030504040204" pitchFamily="34" charset="0"/>
                <a:cs typeface="Arial" panose="020B0604020202020204" pitchFamily="34" charset="0"/>
              </a:defRPr>
            </a:lvl4pPr>
            <a:lvl5pPr marL="2057400" indent="-228600" defTabSz="923925" eaLnBrk="0" hangingPunct="0">
              <a:defRPr sz="4400">
                <a:solidFill>
                  <a:srgbClr val="99CCFF"/>
                </a:solidFill>
                <a:latin typeface="Tahoma" panose="020B0604030504040204" pitchFamily="34" charset="0"/>
                <a:cs typeface="Arial" panose="020B0604020202020204" pitchFamily="34" charset="0"/>
              </a:defRPr>
            </a:lvl5pPr>
            <a:lvl6pPr marL="2514600" indent="-228600" defTabSz="923925" eaLnBrk="0" fontAlgn="base" hangingPunct="0">
              <a:spcBef>
                <a:spcPct val="0"/>
              </a:spcBef>
              <a:spcAft>
                <a:spcPct val="0"/>
              </a:spcAft>
              <a:defRPr sz="4400">
                <a:solidFill>
                  <a:srgbClr val="99CCFF"/>
                </a:solidFill>
                <a:latin typeface="Tahoma" panose="020B0604030504040204" pitchFamily="34" charset="0"/>
                <a:cs typeface="Arial" panose="020B0604020202020204" pitchFamily="34" charset="0"/>
              </a:defRPr>
            </a:lvl6pPr>
            <a:lvl7pPr marL="2971800" indent="-228600" defTabSz="923925" eaLnBrk="0" fontAlgn="base" hangingPunct="0">
              <a:spcBef>
                <a:spcPct val="0"/>
              </a:spcBef>
              <a:spcAft>
                <a:spcPct val="0"/>
              </a:spcAft>
              <a:defRPr sz="4400">
                <a:solidFill>
                  <a:srgbClr val="99CCFF"/>
                </a:solidFill>
                <a:latin typeface="Tahoma" panose="020B0604030504040204" pitchFamily="34" charset="0"/>
                <a:cs typeface="Arial" panose="020B0604020202020204" pitchFamily="34" charset="0"/>
              </a:defRPr>
            </a:lvl7pPr>
            <a:lvl8pPr marL="3429000" indent="-228600" defTabSz="923925" eaLnBrk="0" fontAlgn="base" hangingPunct="0">
              <a:spcBef>
                <a:spcPct val="0"/>
              </a:spcBef>
              <a:spcAft>
                <a:spcPct val="0"/>
              </a:spcAft>
              <a:defRPr sz="4400">
                <a:solidFill>
                  <a:srgbClr val="99CCFF"/>
                </a:solidFill>
                <a:latin typeface="Tahoma" panose="020B0604030504040204" pitchFamily="34" charset="0"/>
                <a:cs typeface="Arial" panose="020B0604020202020204" pitchFamily="34" charset="0"/>
              </a:defRPr>
            </a:lvl8pPr>
            <a:lvl9pPr marL="3886200" indent="-228600" defTabSz="923925" eaLnBrk="0" fontAlgn="base" hangingPunct="0">
              <a:spcBef>
                <a:spcPct val="0"/>
              </a:spcBef>
              <a:spcAft>
                <a:spcPct val="0"/>
              </a:spcAft>
              <a:defRPr sz="4400">
                <a:solidFill>
                  <a:srgbClr val="99CCFF"/>
                </a:solidFill>
                <a:latin typeface="Tahoma" panose="020B0604030504040204" pitchFamily="34" charset="0"/>
                <a:cs typeface="Arial" panose="020B0604020202020204" pitchFamily="34" charset="0"/>
              </a:defRPr>
            </a:lvl9pPr>
          </a:lstStyle>
          <a:p>
            <a:pPr marL="0" marR="0" lvl="0" indent="0" algn="r" defTabSz="923925" rtl="0" eaLnBrk="0" fontAlgn="base" latinLnBrk="0" hangingPunct="0">
              <a:lnSpc>
                <a:spcPct val="100000"/>
              </a:lnSpc>
              <a:spcBef>
                <a:spcPct val="0"/>
              </a:spcBef>
              <a:spcAft>
                <a:spcPct val="0"/>
              </a:spcAft>
              <a:buClrTx/>
              <a:buSzTx/>
              <a:buFontTx/>
              <a:buNone/>
              <a:tabLst/>
              <a:defRPr/>
            </a:pPr>
            <a:fld id="{C8DBC2B5-AAF1-4966-AE2F-4C1016A0958D}" type="slidenum">
              <a:rPr kumimoji="0" 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23925" rtl="0" eaLnBrk="0" fontAlgn="base" latinLnBrk="0" hangingPunct="0">
                <a:lnSpc>
                  <a:spcPct val="100000"/>
                </a:lnSpc>
                <a:spcBef>
                  <a:spcPct val="0"/>
                </a:spcBef>
                <a:spcAft>
                  <a:spcPct val="0"/>
                </a:spcAft>
                <a:buClrTx/>
                <a:buSzTx/>
                <a:buFontTx/>
                <a:buNone/>
                <a:tabLst/>
                <a:defRPr/>
              </a:pPr>
              <a:t>37</a:t>
            </a:fld>
            <a:endPar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189443" name="Rectangle 2"/>
          <p:cNvSpPr>
            <a:spLocks noGrp="1" noRot="1" noChangeAspect="1" noChangeArrowheads="1" noTextEdit="1"/>
          </p:cNvSpPr>
          <p:nvPr>
            <p:ph type="sldImg"/>
          </p:nvPr>
        </p:nvSpPr>
        <p:spPr>
          <a:ln/>
        </p:spPr>
      </p:sp>
      <p:sp>
        <p:nvSpPr>
          <p:cNvPr id="1894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84293292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0" i="0" kern="1200" dirty="0">
                <a:solidFill>
                  <a:schemeClr val="tx1"/>
                </a:solidFill>
                <a:effectLst/>
                <a:latin typeface="Arial" pitchFamily="34" charset="0"/>
                <a:ea typeface="+mn-ea"/>
                <a:cs typeface="+mn-cs"/>
              </a:rPr>
              <a:t>Khawaja AP, Campbell JH, Kirby N, et al. Real-World Outcomes of Selective Laser Trabeculoplasty in the United Kingdom. </a:t>
            </a:r>
            <a:r>
              <a:rPr lang="en-US" sz="1200" b="0" i="1" kern="1200" dirty="0">
                <a:solidFill>
                  <a:schemeClr val="tx1"/>
                </a:solidFill>
                <a:effectLst/>
                <a:latin typeface="Arial" pitchFamily="34" charset="0"/>
                <a:ea typeface="+mn-ea"/>
                <a:cs typeface="+mn-cs"/>
              </a:rPr>
              <a:t>Ophthalmology </a:t>
            </a:r>
            <a:r>
              <a:rPr lang="en-US" sz="1200" b="0" i="0" kern="1200" dirty="0">
                <a:solidFill>
                  <a:schemeClr val="tx1"/>
                </a:solidFill>
                <a:effectLst/>
                <a:latin typeface="Arial" pitchFamily="34" charset="0"/>
                <a:ea typeface="+mn-ea"/>
                <a:cs typeface="+mn-cs"/>
              </a:rPr>
              <a:t>2020;127(6):748-757.</a:t>
            </a:r>
          </a:p>
          <a:p>
            <a:endParaRPr lang="en-US" dirty="0"/>
          </a:p>
        </p:txBody>
      </p:sp>
      <p:sp>
        <p:nvSpPr>
          <p:cNvPr id="4" name="Slide Number Placeholder 3"/>
          <p:cNvSpPr>
            <a:spLocks noGrp="1"/>
          </p:cNvSpPr>
          <p:nvPr>
            <p:ph type="sldNum" sz="quarter" idx="5"/>
          </p:nvPr>
        </p:nvSpPr>
        <p:spPr/>
        <p:txBody>
          <a:bodyPr/>
          <a:lstStyle/>
          <a:p>
            <a:pPr marL="0" marR="0" lvl="0" indent="0" algn="r" defTabSz="922091" rtl="0" eaLnBrk="1" fontAlgn="base" latinLnBrk="0" hangingPunct="1">
              <a:lnSpc>
                <a:spcPct val="100000"/>
              </a:lnSpc>
              <a:spcBef>
                <a:spcPct val="0"/>
              </a:spcBef>
              <a:spcAft>
                <a:spcPct val="0"/>
              </a:spcAft>
              <a:buClrTx/>
              <a:buSzTx/>
              <a:buFontTx/>
              <a:buNone/>
              <a:tabLst/>
              <a:defRPr/>
            </a:pPr>
            <a:fld id="{A20C34B4-2AE9-4BB2-99B2-D9BF555EE40B}" type="slidenum">
              <a:rPr kumimoji="0" 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22091" rtl="0" eaLnBrk="1" fontAlgn="base" latinLnBrk="0" hangingPunct="1">
                <a:lnSpc>
                  <a:spcPct val="100000"/>
                </a:lnSpc>
                <a:spcBef>
                  <a:spcPct val="0"/>
                </a:spcBef>
                <a:spcAft>
                  <a:spcPct val="0"/>
                </a:spcAft>
                <a:buClrTx/>
                <a:buSzTx/>
                <a:buFontTx/>
                <a:buNone/>
                <a:tabLst/>
                <a:defRPr/>
              </a:pPr>
              <a:t>41</a:t>
            </a:fld>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58132512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Garg A, </a:t>
            </a:r>
            <a:r>
              <a:rPr lang="en-US" dirty="0" err="1"/>
              <a:t>Vickerstaff</a:t>
            </a:r>
            <a:r>
              <a:rPr lang="en-US" dirty="0"/>
              <a:t> V, </a:t>
            </a:r>
            <a:r>
              <a:rPr lang="en-US" dirty="0" err="1"/>
              <a:t>Nathwani</a:t>
            </a:r>
            <a:r>
              <a:rPr lang="en-US" dirty="0"/>
              <a:t> N, et al. Efficacy of Repeat Selective Laser Trabeculoplasty in Medication-Naive Open-Angle Glaucoma and Ocular Hypertension during the </a:t>
            </a:r>
            <a:r>
              <a:rPr lang="en-US" dirty="0" err="1"/>
              <a:t>LiGHT</a:t>
            </a:r>
            <a:r>
              <a:rPr lang="en-US" dirty="0"/>
              <a:t> Trial. </a:t>
            </a:r>
            <a:r>
              <a:rPr lang="en-US" i="1" dirty="0"/>
              <a:t>Ophthalmology</a:t>
            </a:r>
            <a:r>
              <a:rPr lang="en-US" dirty="0"/>
              <a:t> 2020;127:467-476</a:t>
            </a:r>
          </a:p>
        </p:txBody>
      </p:sp>
      <p:sp>
        <p:nvSpPr>
          <p:cNvPr id="4" name="Slide Number Placeholder 3"/>
          <p:cNvSpPr>
            <a:spLocks noGrp="1"/>
          </p:cNvSpPr>
          <p:nvPr>
            <p:ph type="sldNum" sz="quarter" idx="5"/>
          </p:nvPr>
        </p:nvSpPr>
        <p:spPr/>
        <p:txBody>
          <a:bodyPr/>
          <a:lstStyle/>
          <a:p>
            <a:pPr marL="0" marR="0" lvl="0" indent="0" algn="r" defTabSz="922091" rtl="0" eaLnBrk="1" fontAlgn="base" latinLnBrk="0" hangingPunct="1">
              <a:lnSpc>
                <a:spcPct val="100000"/>
              </a:lnSpc>
              <a:spcBef>
                <a:spcPct val="0"/>
              </a:spcBef>
              <a:spcAft>
                <a:spcPct val="0"/>
              </a:spcAft>
              <a:buClrTx/>
              <a:buSzTx/>
              <a:buFontTx/>
              <a:buNone/>
              <a:tabLst/>
              <a:defRPr/>
            </a:pPr>
            <a:fld id="{A20C34B4-2AE9-4BB2-99B2-D9BF555EE40B}" type="slidenum">
              <a:rPr kumimoji="0" 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22091" rtl="0" eaLnBrk="1" fontAlgn="base" latinLnBrk="0" hangingPunct="1">
                <a:lnSpc>
                  <a:spcPct val="100000"/>
                </a:lnSpc>
                <a:spcBef>
                  <a:spcPct val="0"/>
                </a:spcBef>
                <a:spcAft>
                  <a:spcPct val="0"/>
                </a:spcAft>
                <a:buClrTx/>
                <a:buSzTx/>
                <a:buFontTx/>
                <a:buNone/>
                <a:tabLst/>
                <a:defRPr/>
              </a:pPr>
              <a:t>42</a:t>
            </a:fld>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30826746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b="0" i="0" dirty="0">
                <a:solidFill>
                  <a:srgbClr val="000000"/>
                </a:solidFill>
                <a:effectLst/>
                <a:latin typeface="Helvetica" panose="020B0604020202020204" pitchFamily="34" charset="0"/>
              </a:rPr>
              <a:t>Chang TC, Parrish RK, </a:t>
            </a:r>
            <a:r>
              <a:rPr lang="en-US" b="0" i="0" dirty="0" err="1">
                <a:solidFill>
                  <a:srgbClr val="000000"/>
                </a:solidFill>
                <a:effectLst/>
                <a:latin typeface="Helvetica" panose="020B0604020202020204" pitchFamily="34" charset="0"/>
              </a:rPr>
              <a:t>Fujino</a:t>
            </a:r>
            <a:r>
              <a:rPr lang="en-US" b="0" i="0" dirty="0">
                <a:solidFill>
                  <a:srgbClr val="000000"/>
                </a:solidFill>
                <a:effectLst/>
                <a:latin typeface="Helvetica" panose="020B0604020202020204" pitchFamily="34" charset="0"/>
              </a:rPr>
              <a:t> D, Kelly SP, </a:t>
            </a:r>
            <a:r>
              <a:rPr lang="en-US" b="0" i="0" dirty="0" err="1">
                <a:solidFill>
                  <a:srgbClr val="000000"/>
                </a:solidFill>
                <a:effectLst/>
                <a:latin typeface="Helvetica" panose="020B0604020202020204" pitchFamily="34" charset="0"/>
              </a:rPr>
              <a:t>Vanner</a:t>
            </a:r>
            <a:r>
              <a:rPr lang="en-US" b="0" i="0" dirty="0">
                <a:solidFill>
                  <a:srgbClr val="000000"/>
                </a:solidFill>
                <a:effectLst/>
                <a:latin typeface="Helvetica" panose="020B0604020202020204" pitchFamily="34" charset="0"/>
              </a:rPr>
              <a:t> EA. Factors Associated With Favorable Laser Trabeculoplasty Response: IRIS Registry Analysis. </a:t>
            </a:r>
            <a:r>
              <a:rPr lang="en-US" b="0" i="1" dirty="0">
                <a:solidFill>
                  <a:srgbClr val="000000"/>
                </a:solidFill>
                <a:effectLst/>
                <a:latin typeface="Helvetica" panose="020B0604020202020204" pitchFamily="34" charset="0"/>
              </a:rPr>
              <a:t>Am J </a:t>
            </a:r>
            <a:r>
              <a:rPr lang="en-US" b="0" i="1" dirty="0" err="1">
                <a:solidFill>
                  <a:srgbClr val="000000"/>
                </a:solidFill>
                <a:effectLst/>
                <a:latin typeface="Helvetica" panose="020B0604020202020204" pitchFamily="34" charset="0"/>
              </a:rPr>
              <a:t>Ophthalmol</a:t>
            </a:r>
            <a:r>
              <a:rPr lang="en-US" b="0" i="0" dirty="0">
                <a:solidFill>
                  <a:srgbClr val="000000"/>
                </a:solidFill>
                <a:effectLst/>
                <a:latin typeface="Helvetica" panose="020B0604020202020204" pitchFamily="34" charset="0"/>
              </a:rPr>
              <a:t>. 2021;223:149-158.</a:t>
            </a:r>
          </a:p>
          <a:p>
            <a:endParaRPr lang="en-US" dirty="0"/>
          </a:p>
        </p:txBody>
      </p:sp>
      <p:sp>
        <p:nvSpPr>
          <p:cNvPr id="4" name="Slide Number Placeholder 3"/>
          <p:cNvSpPr>
            <a:spLocks noGrp="1"/>
          </p:cNvSpPr>
          <p:nvPr>
            <p:ph type="sldNum" sz="quarter" idx="5"/>
          </p:nvPr>
        </p:nvSpPr>
        <p:spPr/>
        <p:txBody>
          <a:bodyPr/>
          <a:lstStyle/>
          <a:p>
            <a:pPr marL="0" marR="0" lvl="0" indent="0" algn="r" defTabSz="922091" rtl="0" eaLnBrk="1" fontAlgn="base" latinLnBrk="0" hangingPunct="1">
              <a:lnSpc>
                <a:spcPct val="100000"/>
              </a:lnSpc>
              <a:spcBef>
                <a:spcPct val="0"/>
              </a:spcBef>
              <a:spcAft>
                <a:spcPct val="0"/>
              </a:spcAft>
              <a:buClrTx/>
              <a:buSzTx/>
              <a:buFontTx/>
              <a:buNone/>
              <a:tabLst/>
              <a:defRPr/>
            </a:pPr>
            <a:fld id="{A20C34B4-2AE9-4BB2-99B2-D9BF555EE40B}" type="slidenum">
              <a:rPr kumimoji="0" 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22091" rtl="0" eaLnBrk="1" fontAlgn="base" latinLnBrk="0" hangingPunct="1">
                <a:lnSpc>
                  <a:spcPct val="100000"/>
                </a:lnSpc>
                <a:spcBef>
                  <a:spcPct val="0"/>
                </a:spcBef>
                <a:spcAft>
                  <a:spcPct val="0"/>
                </a:spcAft>
                <a:buClrTx/>
                <a:buSzTx/>
                <a:buFontTx/>
                <a:buNone/>
                <a:tabLst/>
                <a:defRPr/>
              </a:pPr>
              <a:t>43</a:t>
            </a:fld>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00933928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fontAlgn="base"/>
            <a:r>
              <a:rPr lang="en-US" b="0" i="0" dirty="0">
                <a:solidFill>
                  <a:srgbClr val="383838"/>
                </a:solidFill>
                <a:effectLst/>
                <a:latin typeface="source-sans-pro"/>
              </a:rPr>
              <a:t>Do JL, </a:t>
            </a:r>
            <a:r>
              <a:rPr lang="en-US" b="0" i="0" dirty="0" err="1">
                <a:solidFill>
                  <a:srgbClr val="383838"/>
                </a:solidFill>
                <a:effectLst/>
                <a:latin typeface="source-sans-pro"/>
              </a:rPr>
              <a:t>Alam</a:t>
            </a:r>
            <a:r>
              <a:rPr lang="en-US" b="0" i="0" dirty="0">
                <a:solidFill>
                  <a:srgbClr val="383838"/>
                </a:solidFill>
                <a:effectLst/>
                <a:latin typeface="source-sans-pro"/>
              </a:rPr>
              <a:t> N. Lessons in Nonsurgical Glaucoma Management. Should SLT be performed as the initial treatment for glaucoma and ocular hypertension? Glaucoma Today September</a:t>
            </a:r>
            <a:r>
              <a:rPr lang="en-US" b="0" i="0">
                <a:solidFill>
                  <a:srgbClr val="383838"/>
                </a:solidFill>
                <a:effectLst/>
                <a:latin typeface="source-sans-pro"/>
              </a:rPr>
              <a:t>/October 2023.</a:t>
            </a:r>
            <a:endParaRPr lang="en-US" b="0" i="0" dirty="0">
              <a:solidFill>
                <a:srgbClr val="383838"/>
              </a:solidFill>
              <a:effectLst/>
              <a:latin typeface="source-sans-pro"/>
            </a:endParaRPr>
          </a:p>
          <a:p>
            <a:endParaRPr lang="en-US" dirty="0"/>
          </a:p>
        </p:txBody>
      </p:sp>
      <p:sp>
        <p:nvSpPr>
          <p:cNvPr id="4" name="Slide Number Placeholder 3"/>
          <p:cNvSpPr>
            <a:spLocks noGrp="1"/>
          </p:cNvSpPr>
          <p:nvPr>
            <p:ph type="sldNum" sz="quarter" idx="5"/>
          </p:nvPr>
        </p:nvSpPr>
        <p:spPr/>
        <p:txBody>
          <a:bodyPr/>
          <a:lstStyle/>
          <a:p>
            <a:pPr marL="0" marR="0" lvl="0" indent="0" algn="r" defTabSz="922091" rtl="0" eaLnBrk="1" fontAlgn="base" latinLnBrk="0" hangingPunct="1">
              <a:lnSpc>
                <a:spcPct val="100000"/>
              </a:lnSpc>
              <a:spcBef>
                <a:spcPct val="0"/>
              </a:spcBef>
              <a:spcAft>
                <a:spcPct val="0"/>
              </a:spcAft>
              <a:buClrTx/>
              <a:buSzTx/>
              <a:buFontTx/>
              <a:buNone/>
              <a:tabLst/>
              <a:defRPr/>
            </a:pPr>
            <a:fld id="{A20C34B4-2AE9-4BB2-99B2-D9BF555EE40B}" type="slidenum">
              <a:rPr kumimoji="0" 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22091" rtl="0" eaLnBrk="1" fontAlgn="base" latinLnBrk="0" hangingPunct="1">
                <a:lnSpc>
                  <a:spcPct val="100000"/>
                </a:lnSpc>
                <a:spcBef>
                  <a:spcPct val="0"/>
                </a:spcBef>
                <a:spcAft>
                  <a:spcPct val="0"/>
                </a:spcAft>
                <a:buClrTx/>
                <a:buSzTx/>
                <a:buFontTx/>
                <a:buNone/>
                <a:tabLst/>
                <a:defRPr/>
              </a:pPr>
              <a:t>44</a:t>
            </a:fld>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7128425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b="0" i="0" dirty="0">
                <a:solidFill>
                  <a:srgbClr val="383838"/>
                </a:solidFill>
                <a:effectLst/>
                <a:latin typeface="source-sans-pro"/>
              </a:rPr>
              <a:t>Radcliffe NM. Direct Selective Laser Trabeculoplasty. </a:t>
            </a:r>
            <a:r>
              <a:rPr lang="en-US" b="0" i="1" dirty="0">
                <a:solidFill>
                  <a:srgbClr val="383838"/>
                </a:solidFill>
                <a:effectLst/>
                <a:latin typeface="source-sans-pro"/>
              </a:rPr>
              <a:t>Glaucoma Today</a:t>
            </a:r>
            <a:r>
              <a:rPr lang="en-US" b="0" i="0" dirty="0">
                <a:solidFill>
                  <a:srgbClr val="383838"/>
                </a:solidFill>
                <a:effectLst/>
                <a:latin typeface="source-sans-pro"/>
              </a:rPr>
              <a:t>. Nov/Dec. 2022</a:t>
            </a:r>
          </a:p>
          <a:p>
            <a:endParaRPr lang="en-US" dirty="0"/>
          </a:p>
        </p:txBody>
      </p:sp>
      <p:sp>
        <p:nvSpPr>
          <p:cNvPr id="4" name="Slide Number Placeholder 3"/>
          <p:cNvSpPr>
            <a:spLocks noGrp="1"/>
          </p:cNvSpPr>
          <p:nvPr>
            <p:ph type="sldNum" sz="quarter" idx="5"/>
          </p:nvPr>
        </p:nvSpPr>
        <p:spPr/>
        <p:txBody>
          <a:bodyPr/>
          <a:lstStyle/>
          <a:p>
            <a:pPr marL="0" marR="0" lvl="0" indent="0" algn="r" defTabSz="922091" rtl="0" eaLnBrk="1" fontAlgn="base" latinLnBrk="0" hangingPunct="1">
              <a:lnSpc>
                <a:spcPct val="100000"/>
              </a:lnSpc>
              <a:spcBef>
                <a:spcPct val="0"/>
              </a:spcBef>
              <a:spcAft>
                <a:spcPct val="0"/>
              </a:spcAft>
              <a:buClrTx/>
              <a:buSzTx/>
              <a:buFontTx/>
              <a:buNone/>
              <a:tabLst/>
              <a:defRPr/>
            </a:pPr>
            <a:fld id="{A20C34B4-2AE9-4BB2-99B2-D9BF555EE40B}" type="slidenum">
              <a:rPr kumimoji="0" 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22091" rtl="0" eaLnBrk="1" fontAlgn="base" latinLnBrk="0" hangingPunct="1">
                <a:lnSpc>
                  <a:spcPct val="100000"/>
                </a:lnSpc>
                <a:spcBef>
                  <a:spcPct val="0"/>
                </a:spcBef>
                <a:spcAft>
                  <a:spcPct val="0"/>
                </a:spcAft>
                <a:buClrTx/>
                <a:buSzTx/>
                <a:buFontTx/>
                <a:buNone/>
                <a:tabLst/>
                <a:defRPr/>
              </a:pPr>
              <a:t>45</a:t>
            </a:fld>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58530497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lvl1pPr defTabSz="923925" eaLnBrk="0" hangingPunct="0">
              <a:defRPr sz="4400">
                <a:solidFill>
                  <a:srgbClr val="99CCFF"/>
                </a:solidFill>
                <a:latin typeface="Tahoma" panose="020B0604030504040204" pitchFamily="34" charset="0"/>
                <a:cs typeface="Arial" panose="020B0604020202020204" pitchFamily="34" charset="0"/>
              </a:defRPr>
            </a:lvl1pPr>
            <a:lvl2pPr marL="742950" indent="-285750" defTabSz="923925" eaLnBrk="0" hangingPunct="0">
              <a:defRPr sz="4400">
                <a:solidFill>
                  <a:srgbClr val="99CCFF"/>
                </a:solidFill>
                <a:latin typeface="Tahoma" panose="020B0604030504040204" pitchFamily="34" charset="0"/>
                <a:cs typeface="Arial" panose="020B0604020202020204" pitchFamily="34" charset="0"/>
              </a:defRPr>
            </a:lvl2pPr>
            <a:lvl3pPr marL="1143000" indent="-228600" defTabSz="923925" eaLnBrk="0" hangingPunct="0">
              <a:defRPr sz="4400">
                <a:solidFill>
                  <a:srgbClr val="99CCFF"/>
                </a:solidFill>
                <a:latin typeface="Tahoma" panose="020B0604030504040204" pitchFamily="34" charset="0"/>
                <a:cs typeface="Arial" panose="020B0604020202020204" pitchFamily="34" charset="0"/>
              </a:defRPr>
            </a:lvl3pPr>
            <a:lvl4pPr marL="1600200" indent="-228600" defTabSz="923925" eaLnBrk="0" hangingPunct="0">
              <a:defRPr sz="4400">
                <a:solidFill>
                  <a:srgbClr val="99CCFF"/>
                </a:solidFill>
                <a:latin typeface="Tahoma" panose="020B0604030504040204" pitchFamily="34" charset="0"/>
                <a:cs typeface="Arial" panose="020B0604020202020204" pitchFamily="34" charset="0"/>
              </a:defRPr>
            </a:lvl4pPr>
            <a:lvl5pPr marL="2057400" indent="-228600" defTabSz="923925" eaLnBrk="0" hangingPunct="0">
              <a:defRPr sz="4400">
                <a:solidFill>
                  <a:srgbClr val="99CCFF"/>
                </a:solidFill>
                <a:latin typeface="Tahoma" panose="020B0604030504040204" pitchFamily="34" charset="0"/>
                <a:cs typeface="Arial" panose="020B0604020202020204" pitchFamily="34" charset="0"/>
              </a:defRPr>
            </a:lvl5pPr>
            <a:lvl6pPr marL="2514600" indent="-228600" defTabSz="923925" eaLnBrk="0" fontAlgn="base" hangingPunct="0">
              <a:spcBef>
                <a:spcPct val="0"/>
              </a:spcBef>
              <a:spcAft>
                <a:spcPct val="0"/>
              </a:spcAft>
              <a:defRPr sz="4400">
                <a:solidFill>
                  <a:srgbClr val="99CCFF"/>
                </a:solidFill>
                <a:latin typeface="Tahoma" panose="020B0604030504040204" pitchFamily="34" charset="0"/>
                <a:cs typeface="Arial" panose="020B0604020202020204" pitchFamily="34" charset="0"/>
              </a:defRPr>
            </a:lvl6pPr>
            <a:lvl7pPr marL="2971800" indent="-228600" defTabSz="923925" eaLnBrk="0" fontAlgn="base" hangingPunct="0">
              <a:spcBef>
                <a:spcPct val="0"/>
              </a:spcBef>
              <a:spcAft>
                <a:spcPct val="0"/>
              </a:spcAft>
              <a:defRPr sz="4400">
                <a:solidFill>
                  <a:srgbClr val="99CCFF"/>
                </a:solidFill>
                <a:latin typeface="Tahoma" panose="020B0604030504040204" pitchFamily="34" charset="0"/>
                <a:cs typeface="Arial" panose="020B0604020202020204" pitchFamily="34" charset="0"/>
              </a:defRPr>
            </a:lvl7pPr>
            <a:lvl8pPr marL="3429000" indent="-228600" defTabSz="923925" eaLnBrk="0" fontAlgn="base" hangingPunct="0">
              <a:spcBef>
                <a:spcPct val="0"/>
              </a:spcBef>
              <a:spcAft>
                <a:spcPct val="0"/>
              </a:spcAft>
              <a:defRPr sz="4400">
                <a:solidFill>
                  <a:srgbClr val="99CCFF"/>
                </a:solidFill>
                <a:latin typeface="Tahoma" panose="020B0604030504040204" pitchFamily="34" charset="0"/>
                <a:cs typeface="Arial" panose="020B0604020202020204" pitchFamily="34" charset="0"/>
              </a:defRPr>
            </a:lvl8pPr>
            <a:lvl9pPr marL="3886200" indent="-228600" defTabSz="923925" eaLnBrk="0" fontAlgn="base" hangingPunct="0">
              <a:spcBef>
                <a:spcPct val="0"/>
              </a:spcBef>
              <a:spcAft>
                <a:spcPct val="0"/>
              </a:spcAft>
              <a:defRPr sz="4400">
                <a:solidFill>
                  <a:srgbClr val="99CCFF"/>
                </a:solidFill>
                <a:latin typeface="Tahoma" panose="020B0604030504040204" pitchFamily="34" charset="0"/>
                <a:cs typeface="Arial" panose="020B0604020202020204" pitchFamily="34" charset="0"/>
              </a:defRPr>
            </a:lvl9pPr>
          </a:lstStyle>
          <a:p>
            <a:pPr marL="0" marR="0" lvl="0" indent="0" algn="r" defTabSz="923925" rtl="0" eaLnBrk="0" fontAlgn="base" latinLnBrk="0" hangingPunct="0">
              <a:lnSpc>
                <a:spcPct val="100000"/>
              </a:lnSpc>
              <a:spcBef>
                <a:spcPct val="0"/>
              </a:spcBef>
              <a:spcAft>
                <a:spcPct val="0"/>
              </a:spcAft>
              <a:buClrTx/>
              <a:buSzTx/>
              <a:buFontTx/>
              <a:buNone/>
              <a:tabLst/>
              <a:defRPr/>
            </a:pPr>
            <a:fld id="{6F6BE41C-6D73-457C-B860-7C8D1EC2BE3F}" type="slidenum">
              <a:rPr kumimoji="0" lang="en-US" sz="1200" b="0" i="0" u="none" strike="noStrike" kern="1200" cap="none" spc="0" normalizeH="0" baseline="0" noProof="0" smtClean="0">
                <a:ln>
                  <a:noFill/>
                </a:ln>
                <a:solidFill>
                  <a:srgbClr val="000000"/>
                </a:solidFill>
                <a:effectLst>
                  <a:outerShdw blurRad="38100" dist="38100" dir="2700000" algn="tl">
                    <a:srgbClr val="C0C0C0"/>
                  </a:outerShdw>
                </a:effectLst>
                <a:uLnTx/>
                <a:uFillTx/>
                <a:latin typeface="Times New Roman" panose="02020603050405020304" pitchFamily="18" charset="0"/>
                <a:ea typeface="+mn-ea"/>
                <a:cs typeface="Arial" panose="020B0604020202020204" pitchFamily="34" charset="0"/>
              </a:rPr>
              <a:pPr marL="0" marR="0" lvl="0" indent="0" algn="r" defTabSz="923925" rtl="0" eaLnBrk="0" fontAlgn="base" latinLnBrk="0" hangingPunct="0">
                <a:lnSpc>
                  <a:spcPct val="100000"/>
                </a:lnSpc>
                <a:spcBef>
                  <a:spcPct val="0"/>
                </a:spcBef>
                <a:spcAft>
                  <a:spcPct val="0"/>
                </a:spcAft>
                <a:buClrTx/>
                <a:buSzTx/>
                <a:buFontTx/>
                <a:buNone/>
                <a:tabLst/>
                <a:defRPr/>
              </a:pPr>
              <a:t>46</a:t>
            </a:fld>
            <a:endParaRPr kumimoji="0" lang="en-US" sz="1200" b="0" i="0" u="none" strike="noStrike" kern="1200" cap="none" spc="0" normalizeH="0" baseline="0" noProof="0">
              <a:ln>
                <a:noFill/>
              </a:ln>
              <a:solidFill>
                <a:srgbClr val="000000"/>
              </a:solidFill>
              <a:effectLst>
                <a:outerShdw blurRad="38100" dist="38100" dir="2700000" algn="tl">
                  <a:srgbClr val="C0C0C0"/>
                </a:outerShdw>
              </a:effectLst>
              <a:uLnTx/>
              <a:uFillTx/>
              <a:latin typeface="Times New Roman" panose="02020603050405020304" pitchFamily="18" charset="0"/>
              <a:ea typeface="+mn-ea"/>
              <a:cs typeface="Arial" panose="020B0604020202020204" pitchFamily="34" charset="0"/>
            </a:endParaRPr>
          </a:p>
        </p:txBody>
      </p:sp>
      <p:sp>
        <p:nvSpPr>
          <p:cNvPr id="304131" name="Rectangle 2"/>
          <p:cNvSpPr>
            <a:spLocks noGrp="1" noRot="1" noChangeAspect="1" noChangeArrowheads="1" noTextEdit="1"/>
          </p:cNvSpPr>
          <p:nvPr>
            <p:ph type="sldImg"/>
          </p:nvPr>
        </p:nvSpPr>
        <p:spPr>
          <a:ln/>
        </p:spPr>
      </p:sp>
      <p:sp>
        <p:nvSpPr>
          <p:cNvPr id="3041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510" tIns="46255" rIns="92510" bIns="46255"/>
          <a:lstStyle/>
          <a:p>
            <a:pPr eaLnBrk="1" hangingPunct="1"/>
            <a:endParaRPr lang="en-US" altLang="en-US"/>
          </a:p>
        </p:txBody>
      </p:sp>
    </p:spTree>
    <p:extLst>
      <p:ext uri="{BB962C8B-B14F-4D97-AF65-F5344CB8AC3E}">
        <p14:creationId xmlns:p14="http://schemas.microsoft.com/office/powerpoint/2010/main" val="123763301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p:txBody>
          <a:bodyPr/>
          <a:lstStyle>
            <a:lvl1pPr defTabSz="923925" eaLnBrk="0" hangingPunct="0">
              <a:defRPr sz="4400">
                <a:solidFill>
                  <a:srgbClr val="99CCFF"/>
                </a:solidFill>
                <a:latin typeface="Tahoma" panose="020B0604030504040204" pitchFamily="34" charset="0"/>
                <a:cs typeface="Arial" panose="020B0604020202020204" pitchFamily="34" charset="0"/>
              </a:defRPr>
            </a:lvl1pPr>
            <a:lvl2pPr marL="742950" indent="-285750" defTabSz="923925" eaLnBrk="0" hangingPunct="0">
              <a:defRPr sz="4400">
                <a:solidFill>
                  <a:srgbClr val="99CCFF"/>
                </a:solidFill>
                <a:latin typeface="Tahoma" panose="020B0604030504040204" pitchFamily="34" charset="0"/>
                <a:cs typeface="Arial" panose="020B0604020202020204" pitchFamily="34" charset="0"/>
              </a:defRPr>
            </a:lvl2pPr>
            <a:lvl3pPr marL="1143000" indent="-228600" defTabSz="923925" eaLnBrk="0" hangingPunct="0">
              <a:defRPr sz="4400">
                <a:solidFill>
                  <a:srgbClr val="99CCFF"/>
                </a:solidFill>
                <a:latin typeface="Tahoma" panose="020B0604030504040204" pitchFamily="34" charset="0"/>
                <a:cs typeface="Arial" panose="020B0604020202020204" pitchFamily="34" charset="0"/>
              </a:defRPr>
            </a:lvl3pPr>
            <a:lvl4pPr marL="1600200" indent="-228600" defTabSz="923925" eaLnBrk="0" hangingPunct="0">
              <a:defRPr sz="4400">
                <a:solidFill>
                  <a:srgbClr val="99CCFF"/>
                </a:solidFill>
                <a:latin typeface="Tahoma" panose="020B0604030504040204" pitchFamily="34" charset="0"/>
                <a:cs typeface="Arial" panose="020B0604020202020204" pitchFamily="34" charset="0"/>
              </a:defRPr>
            </a:lvl4pPr>
            <a:lvl5pPr marL="2057400" indent="-228600" defTabSz="923925" eaLnBrk="0" hangingPunct="0">
              <a:defRPr sz="4400">
                <a:solidFill>
                  <a:srgbClr val="99CCFF"/>
                </a:solidFill>
                <a:latin typeface="Tahoma" panose="020B0604030504040204" pitchFamily="34" charset="0"/>
                <a:cs typeface="Arial" panose="020B0604020202020204" pitchFamily="34" charset="0"/>
              </a:defRPr>
            </a:lvl5pPr>
            <a:lvl6pPr marL="2514600" indent="-228600" defTabSz="923925" eaLnBrk="0" fontAlgn="base" hangingPunct="0">
              <a:spcBef>
                <a:spcPct val="0"/>
              </a:spcBef>
              <a:spcAft>
                <a:spcPct val="0"/>
              </a:spcAft>
              <a:defRPr sz="4400">
                <a:solidFill>
                  <a:srgbClr val="99CCFF"/>
                </a:solidFill>
                <a:latin typeface="Tahoma" panose="020B0604030504040204" pitchFamily="34" charset="0"/>
                <a:cs typeface="Arial" panose="020B0604020202020204" pitchFamily="34" charset="0"/>
              </a:defRPr>
            </a:lvl6pPr>
            <a:lvl7pPr marL="2971800" indent="-228600" defTabSz="923925" eaLnBrk="0" fontAlgn="base" hangingPunct="0">
              <a:spcBef>
                <a:spcPct val="0"/>
              </a:spcBef>
              <a:spcAft>
                <a:spcPct val="0"/>
              </a:spcAft>
              <a:defRPr sz="4400">
                <a:solidFill>
                  <a:srgbClr val="99CCFF"/>
                </a:solidFill>
                <a:latin typeface="Tahoma" panose="020B0604030504040204" pitchFamily="34" charset="0"/>
                <a:cs typeface="Arial" panose="020B0604020202020204" pitchFamily="34" charset="0"/>
              </a:defRPr>
            </a:lvl7pPr>
            <a:lvl8pPr marL="3429000" indent="-228600" defTabSz="923925" eaLnBrk="0" fontAlgn="base" hangingPunct="0">
              <a:spcBef>
                <a:spcPct val="0"/>
              </a:spcBef>
              <a:spcAft>
                <a:spcPct val="0"/>
              </a:spcAft>
              <a:defRPr sz="4400">
                <a:solidFill>
                  <a:srgbClr val="99CCFF"/>
                </a:solidFill>
                <a:latin typeface="Tahoma" panose="020B0604030504040204" pitchFamily="34" charset="0"/>
                <a:cs typeface="Arial" panose="020B0604020202020204" pitchFamily="34" charset="0"/>
              </a:defRPr>
            </a:lvl8pPr>
            <a:lvl9pPr marL="3886200" indent="-228600" defTabSz="923925" eaLnBrk="0" fontAlgn="base" hangingPunct="0">
              <a:spcBef>
                <a:spcPct val="0"/>
              </a:spcBef>
              <a:spcAft>
                <a:spcPct val="0"/>
              </a:spcAft>
              <a:defRPr sz="4400">
                <a:solidFill>
                  <a:srgbClr val="99CCFF"/>
                </a:solidFill>
                <a:latin typeface="Tahoma" panose="020B0604030504040204" pitchFamily="34" charset="0"/>
                <a:cs typeface="Arial" panose="020B0604020202020204" pitchFamily="34" charset="0"/>
              </a:defRPr>
            </a:lvl9pPr>
          </a:lstStyle>
          <a:p>
            <a:pPr marL="0" marR="0" lvl="0" indent="0" algn="r" defTabSz="923925" rtl="0" eaLnBrk="0" fontAlgn="base" latinLnBrk="0" hangingPunct="0">
              <a:lnSpc>
                <a:spcPct val="100000"/>
              </a:lnSpc>
              <a:spcBef>
                <a:spcPct val="0"/>
              </a:spcBef>
              <a:spcAft>
                <a:spcPct val="0"/>
              </a:spcAft>
              <a:buClrTx/>
              <a:buSzTx/>
              <a:buFontTx/>
              <a:buNone/>
              <a:tabLst/>
              <a:defRPr/>
            </a:pPr>
            <a:fld id="{B2643A51-9C0E-4781-A38F-4A2B46DAF75D}" type="slidenum">
              <a:rPr kumimoji="0" lang="en-US" sz="1200" b="0" i="0" u="none" strike="noStrike" kern="1200" cap="none" spc="0" normalizeH="0" baseline="0" noProof="0" smtClean="0">
                <a:ln>
                  <a:noFill/>
                </a:ln>
                <a:solidFill>
                  <a:srgbClr val="000000"/>
                </a:solidFill>
                <a:effectLst>
                  <a:outerShdw blurRad="38100" dist="38100" dir="2700000" algn="tl">
                    <a:srgbClr val="C0C0C0"/>
                  </a:outerShdw>
                </a:effectLst>
                <a:uLnTx/>
                <a:uFillTx/>
                <a:latin typeface="Arial" panose="020B0604020202020204" pitchFamily="34" charset="0"/>
                <a:ea typeface="+mn-ea"/>
                <a:cs typeface="Arial" panose="020B0604020202020204" pitchFamily="34" charset="0"/>
              </a:rPr>
              <a:pPr marL="0" marR="0" lvl="0" indent="0" algn="r" defTabSz="923925" rtl="0" eaLnBrk="0" fontAlgn="base" latinLnBrk="0" hangingPunct="0">
                <a:lnSpc>
                  <a:spcPct val="100000"/>
                </a:lnSpc>
                <a:spcBef>
                  <a:spcPct val="0"/>
                </a:spcBef>
                <a:spcAft>
                  <a:spcPct val="0"/>
                </a:spcAft>
                <a:buClrTx/>
                <a:buSzTx/>
                <a:buFontTx/>
                <a:buNone/>
                <a:tabLst/>
                <a:defRPr/>
              </a:pPr>
              <a:t>49</a:t>
            </a:fld>
            <a:endParaRPr kumimoji="0" lang="en-US" sz="1200" b="0" i="0" u="none" strike="noStrike" kern="1200" cap="none" spc="0" normalizeH="0" baseline="0" noProof="0">
              <a:ln>
                <a:noFill/>
              </a:ln>
              <a:solidFill>
                <a:srgbClr val="000000"/>
              </a:solidFill>
              <a:effectLst>
                <a:outerShdw blurRad="38100" dist="38100" dir="2700000" algn="tl">
                  <a:srgbClr val="C0C0C0"/>
                </a:outerShdw>
              </a:effectLst>
              <a:uLnTx/>
              <a:uFillTx/>
              <a:latin typeface="Arial" panose="020B0604020202020204" pitchFamily="34" charset="0"/>
              <a:ea typeface="+mn-ea"/>
              <a:cs typeface="Arial" panose="020B0604020202020204" pitchFamily="34" charset="0"/>
            </a:endParaRPr>
          </a:p>
        </p:txBody>
      </p:sp>
      <p:sp>
        <p:nvSpPr>
          <p:cNvPr id="197635" name="Rectangle 2"/>
          <p:cNvSpPr>
            <a:spLocks noGrp="1" noRot="1" noChangeAspect="1" noChangeArrowheads="1" noTextEdit="1"/>
          </p:cNvSpPr>
          <p:nvPr>
            <p:ph type="sldImg"/>
          </p:nvPr>
        </p:nvSpPr>
        <p:spPr>
          <a:ln/>
        </p:spPr>
      </p:sp>
      <p:sp>
        <p:nvSpPr>
          <p:cNvPr id="1976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350305729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3698" name="Rectangle 7">
            <a:extLst>
              <a:ext uri="{FF2B5EF4-FFF2-40B4-BE49-F238E27FC236}">
                <a16:creationId xmlns:a16="http://schemas.microsoft.com/office/drawing/2014/main" id="{4A748A27-1FE5-4000-9824-B4C09E5EDE88}"/>
              </a:ext>
            </a:extLst>
          </p:cNvPr>
          <p:cNvSpPr>
            <a:spLocks noGrp="1" noChangeArrowheads="1"/>
          </p:cNvSpPr>
          <p:nvPr>
            <p:ph type="sldNum" sz="quarter" idx="5"/>
          </p:nvPr>
        </p:nvSpPr>
        <p:spPr/>
        <p:txBody>
          <a:bodyPr/>
          <a:lstStyle>
            <a:lvl1pPr eaLnBrk="0" hangingPunct="0">
              <a:defRPr sz="3600">
                <a:solidFill>
                  <a:schemeClr val="tx1"/>
                </a:solidFill>
                <a:latin typeface="Arial" panose="020B0604020202020204" pitchFamily="34" charset="0"/>
                <a:cs typeface="Arial" panose="020B0604020202020204" pitchFamily="34" charset="0"/>
              </a:defRPr>
            </a:lvl1pPr>
            <a:lvl2pPr marL="742950" indent="-285750" eaLnBrk="0" hangingPunct="0">
              <a:defRPr sz="3600">
                <a:solidFill>
                  <a:schemeClr val="tx1"/>
                </a:solidFill>
                <a:latin typeface="Arial" panose="020B0604020202020204" pitchFamily="34" charset="0"/>
                <a:cs typeface="Arial" panose="020B0604020202020204" pitchFamily="34" charset="0"/>
              </a:defRPr>
            </a:lvl2pPr>
            <a:lvl3pPr marL="1143000" indent="-228600" eaLnBrk="0" hangingPunct="0">
              <a:defRPr sz="3600">
                <a:solidFill>
                  <a:schemeClr val="tx1"/>
                </a:solidFill>
                <a:latin typeface="Arial" panose="020B0604020202020204" pitchFamily="34" charset="0"/>
                <a:cs typeface="Arial" panose="020B0604020202020204" pitchFamily="34" charset="0"/>
              </a:defRPr>
            </a:lvl3pPr>
            <a:lvl4pPr marL="1600200" indent="-228600" eaLnBrk="0" hangingPunct="0">
              <a:defRPr sz="3600">
                <a:solidFill>
                  <a:schemeClr val="tx1"/>
                </a:solidFill>
                <a:latin typeface="Arial" panose="020B0604020202020204" pitchFamily="34" charset="0"/>
                <a:cs typeface="Arial" panose="020B0604020202020204" pitchFamily="34" charset="0"/>
              </a:defRPr>
            </a:lvl4pPr>
            <a:lvl5pPr marL="2057400" indent="-228600" eaLnBrk="0" hangingPunct="0">
              <a:defRPr sz="3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2EC9B9A7-550D-483E-9A07-28FFCAFD9FCA}"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52</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692227" name="Rectangle 2">
            <a:extLst>
              <a:ext uri="{FF2B5EF4-FFF2-40B4-BE49-F238E27FC236}">
                <a16:creationId xmlns:a16="http://schemas.microsoft.com/office/drawing/2014/main" id="{32B00BB8-9AAE-4A81-A085-32D0AF672F97}"/>
              </a:ext>
            </a:extLst>
          </p:cNvPr>
          <p:cNvSpPr>
            <a:spLocks noGrp="1" noRot="1" noChangeAspect="1" noChangeArrowheads="1" noTextEdit="1"/>
          </p:cNvSpPr>
          <p:nvPr>
            <p:ph type="sldImg"/>
          </p:nvPr>
        </p:nvSpPr>
        <p:spPr>
          <a:ln/>
        </p:spPr>
      </p:sp>
      <p:sp>
        <p:nvSpPr>
          <p:cNvPr id="692228" name="Rectangle 3">
            <a:extLst>
              <a:ext uri="{FF2B5EF4-FFF2-40B4-BE49-F238E27FC236}">
                <a16:creationId xmlns:a16="http://schemas.microsoft.com/office/drawing/2014/main" id="{64D38940-3E18-47F8-878E-A730BC10377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8564442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91943E3D-EE27-424B-8DC0-E24A90A63AC7}" type="slidenum">
              <a:rPr kumimoji="0" lang="en-US" alt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n-US" altLang="en-US"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5360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0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Tree>
    <p:extLst>
      <p:ext uri="{BB962C8B-B14F-4D97-AF65-F5344CB8AC3E}">
        <p14:creationId xmlns:p14="http://schemas.microsoft.com/office/powerpoint/2010/main" val="36657379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lvl1pPr defTabSz="923925" eaLnBrk="0" hangingPunct="0">
              <a:defRPr sz="4400">
                <a:solidFill>
                  <a:srgbClr val="99CCFF"/>
                </a:solidFill>
                <a:latin typeface="Tahoma" panose="020B0604030504040204" pitchFamily="34" charset="0"/>
                <a:cs typeface="Arial" panose="020B0604020202020204" pitchFamily="34" charset="0"/>
              </a:defRPr>
            </a:lvl1pPr>
            <a:lvl2pPr marL="742950" indent="-285750" defTabSz="923925" eaLnBrk="0" hangingPunct="0">
              <a:defRPr sz="4400">
                <a:solidFill>
                  <a:srgbClr val="99CCFF"/>
                </a:solidFill>
                <a:latin typeface="Tahoma" panose="020B0604030504040204" pitchFamily="34" charset="0"/>
                <a:cs typeface="Arial" panose="020B0604020202020204" pitchFamily="34" charset="0"/>
              </a:defRPr>
            </a:lvl2pPr>
            <a:lvl3pPr marL="1143000" indent="-228600" defTabSz="923925" eaLnBrk="0" hangingPunct="0">
              <a:defRPr sz="4400">
                <a:solidFill>
                  <a:srgbClr val="99CCFF"/>
                </a:solidFill>
                <a:latin typeface="Tahoma" panose="020B0604030504040204" pitchFamily="34" charset="0"/>
                <a:cs typeface="Arial" panose="020B0604020202020204" pitchFamily="34" charset="0"/>
              </a:defRPr>
            </a:lvl3pPr>
            <a:lvl4pPr marL="1600200" indent="-228600" defTabSz="923925" eaLnBrk="0" hangingPunct="0">
              <a:defRPr sz="4400">
                <a:solidFill>
                  <a:srgbClr val="99CCFF"/>
                </a:solidFill>
                <a:latin typeface="Tahoma" panose="020B0604030504040204" pitchFamily="34" charset="0"/>
                <a:cs typeface="Arial" panose="020B0604020202020204" pitchFamily="34" charset="0"/>
              </a:defRPr>
            </a:lvl4pPr>
            <a:lvl5pPr marL="2057400" indent="-228600" defTabSz="923925" eaLnBrk="0" hangingPunct="0">
              <a:defRPr sz="4400">
                <a:solidFill>
                  <a:srgbClr val="99CCFF"/>
                </a:solidFill>
                <a:latin typeface="Tahoma" panose="020B0604030504040204" pitchFamily="34" charset="0"/>
                <a:cs typeface="Arial" panose="020B0604020202020204" pitchFamily="34" charset="0"/>
              </a:defRPr>
            </a:lvl5pPr>
            <a:lvl6pPr marL="2514600" indent="-228600" defTabSz="923925" eaLnBrk="0" fontAlgn="base" hangingPunct="0">
              <a:spcBef>
                <a:spcPct val="0"/>
              </a:spcBef>
              <a:spcAft>
                <a:spcPct val="0"/>
              </a:spcAft>
              <a:defRPr sz="4400">
                <a:solidFill>
                  <a:srgbClr val="99CCFF"/>
                </a:solidFill>
                <a:latin typeface="Tahoma" panose="020B0604030504040204" pitchFamily="34" charset="0"/>
                <a:cs typeface="Arial" panose="020B0604020202020204" pitchFamily="34" charset="0"/>
              </a:defRPr>
            </a:lvl6pPr>
            <a:lvl7pPr marL="2971800" indent="-228600" defTabSz="923925" eaLnBrk="0" fontAlgn="base" hangingPunct="0">
              <a:spcBef>
                <a:spcPct val="0"/>
              </a:spcBef>
              <a:spcAft>
                <a:spcPct val="0"/>
              </a:spcAft>
              <a:defRPr sz="4400">
                <a:solidFill>
                  <a:srgbClr val="99CCFF"/>
                </a:solidFill>
                <a:latin typeface="Tahoma" panose="020B0604030504040204" pitchFamily="34" charset="0"/>
                <a:cs typeface="Arial" panose="020B0604020202020204" pitchFamily="34" charset="0"/>
              </a:defRPr>
            </a:lvl7pPr>
            <a:lvl8pPr marL="3429000" indent="-228600" defTabSz="923925" eaLnBrk="0" fontAlgn="base" hangingPunct="0">
              <a:spcBef>
                <a:spcPct val="0"/>
              </a:spcBef>
              <a:spcAft>
                <a:spcPct val="0"/>
              </a:spcAft>
              <a:defRPr sz="4400">
                <a:solidFill>
                  <a:srgbClr val="99CCFF"/>
                </a:solidFill>
                <a:latin typeface="Tahoma" panose="020B0604030504040204" pitchFamily="34" charset="0"/>
                <a:cs typeface="Arial" panose="020B0604020202020204" pitchFamily="34" charset="0"/>
              </a:defRPr>
            </a:lvl8pPr>
            <a:lvl9pPr marL="3886200" indent="-228600" defTabSz="923925" eaLnBrk="0" fontAlgn="base" hangingPunct="0">
              <a:spcBef>
                <a:spcPct val="0"/>
              </a:spcBef>
              <a:spcAft>
                <a:spcPct val="0"/>
              </a:spcAft>
              <a:defRPr sz="4400">
                <a:solidFill>
                  <a:srgbClr val="99CCFF"/>
                </a:solidFill>
                <a:latin typeface="Tahoma" panose="020B0604030504040204" pitchFamily="34" charset="0"/>
                <a:cs typeface="Arial" panose="020B0604020202020204" pitchFamily="34" charset="0"/>
              </a:defRPr>
            </a:lvl9pPr>
          </a:lstStyle>
          <a:p>
            <a:pPr marL="0" marR="0" lvl="0" indent="0" algn="r" defTabSz="923925" rtl="0" eaLnBrk="0" fontAlgn="base" latinLnBrk="0" hangingPunct="0">
              <a:lnSpc>
                <a:spcPct val="100000"/>
              </a:lnSpc>
              <a:spcBef>
                <a:spcPct val="0"/>
              </a:spcBef>
              <a:spcAft>
                <a:spcPct val="0"/>
              </a:spcAft>
              <a:buClrTx/>
              <a:buSzTx/>
              <a:buFontTx/>
              <a:buNone/>
              <a:tabLst/>
              <a:defRPr/>
            </a:pPr>
            <a:fld id="{1C8370A5-BA84-4939-84E1-D3B6219CEE61}" type="slidenum">
              <a:rPr kumimoji="0" 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23925" rtl="0" eaLnBrk="0" fontAlgn="base" latinLnBrk="0" hangingPunct="0">
                <a:lnSpc>
                  <a:spcPct val="100000"/>
                </a:lnSpc>
                <a:spcBef>
                  <a:spcPct val="0"/>
                </a:spcBef>
                <a:spcAft>
                  <a:spcPct val="0"/>
                </a:spcAft>
                <a:buClrTx/>
                <a:buSzTx/>
                <a:buFontTx/>
                <a:buNone/>
                <a:tabLst/>
                <a:defRPr/>
              </a:pPr>
              <a:t>6</a:t>
            </a:fld>
            <a:endPar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147459" name="Rectangle 2"/>
          <p:cNvSpPr>
            <a:spLocks noGrp="1" noRot="1" noChangeAspect="1" noChangeArrowheads="1" noTextEdit="1"/>
          </p:cNvSpPr>
          <p:nvPr>
            <p:ph type="sldImg"/>
          </p:nvPr>
        </p:nvSpPr>
        <p:spPr>
          <a:ln/>
        </p:spPr>
      </p:sp>
      <p:sp>
        <p:nvSpPr>
          <p:cNvPr id="1474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3925319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err="1">
                <a:solidFill>
                  <a:srgbClr val="333333"/>
                </a:solidFill>
                <a:effectLst/>
                <a:latin typeface="Guardian TextSans Web"/>
              </a:rPr>
              <a:t>Etminan</a:t>
            </a:r>
            <a:r>
              <a:rPr lang="en-US" b="0" i="0" dirty="0">
                <a:solidFill>
                  <a:srgbClr val="333333"/>
                </a:solidFill>
                <a:effectLst/>
                <a:latin typeface="Guardian TextSans Web"/>
              </a:rPr>
              <a:t> M, Richter L, Sodhi M, </a:t>
            </a:r>
            <a:r>
              <a:rPr lang="en-US" b="0" i="0" dirty="0" err="1">
                <a:solidFill>
                  <a:srgbClr val="333333"/>
                </a:solidFill>
                <a:effectLst/>
                <a:latin typeface="Guardian TextSans Web"/>
              </a:rPr>
              <a:t>Mikelberg</a:t>
            </a:r>
            <a:r>
              <a:rPr lang="en-US" b="0" i="0" dirty="0">
                <a:solidFill>
                  <a:srgbClr val="333333"/>
                </a:solidFill>
                <a:effectLst/>
                <a:latin typeface="Guardian TextSans Web"/>
              </a:rPr>
              <a:t> FS. Association of Topical Prostaglandin Analogue Use With Risk of Spontaneous Abortion. </a:t>
            </a:r>
            <a:r>
              <a:rPr lang="en-US" b="0" i="1" dirty="0">
                <a:solidFill>
                  <a:srgbClr val="333333"/>
                </a:solidFill>
                <a:effectLst/>
                <a:latin typeface="Guardian TextSans Web"/>
              </a:rPr>
              <a:t>JAMA </a:t>
            </a:r>
            <a:r>
              <a:rPr lang="en-US" b="0" i="1" dirty="0" err="1">
                <a:solidFill>
                  <a:srgbClr val="333333"/>
                </a:solidFill>
                <a:effectLst/>
                <a:latin typeface="Guardian TextSans Web"/>
              </a:rPr>
              <a:t>Ophthalmol</a:t>
            </a:r>
            <a:r>
              <a:rPr lang="en-US" b="0" i="1" dirty="0">
                <a:solidFill>
                  <a:srgbClr val="333333"/>
                </a:solidFill>
                <a:effectLst/>
                <a:latin typeface="Guardian TextSans Web"/>
              </a:rPr>
              <a:t>.</a:t>
            </a:r>
            <a:r>
              <a:rPr lang="en-US" b="0" i="0" dirty="0">
                <a:solidFill>
                  <a:srgbClr val="333333"/>
                </a:solidFill>
                <a:effectLst/>
                <a:latin typeface="Guardian TextSans Web"/>
              </a:rPr>
              <a:t> 2022;140(6):634–636. doi:10.1001/jamaophthalmol.2022.0628</a:t>
            </a:r>
            <a:endParaRPr lang="en-US" dirty="0"/>
          </a:p>
        </p:txBody>
      </p:sp>
      <p:sp>
        <p:nvSpPr>
          <p:cNvPr id="4" name="Slide Number Placeholder 3"/>
          <p:cNvSpPr>
            <a:spLocks noGrp="1"/>
          </p:cNvSpPr>
          <p:nvPr>
            <p:ph type="sldNum" sz="quarter" idx="5"/>
          </p:nvPr>
        </p:nvSpPr>
        <p:spPr/>
        <p:txBody>
          <a:bodyPr/>
          <a:lstStyle/>
          <a:p>
            <a:pPr marL="0" marR="0" lvl="0" indent="0" algn="r" defTabSz="922091" rtl="0" eaLnBrk="1" fontAlgn="base" latinLnBrk="0" hangingPunct="1">
              <a:lnSpc>
                <a:spcPct val="100000"/>
              </a:lnSpc>
              <a:spcBef>
                <a:spcPct val="0"/>
              </a:spcBef>
              <a:spcAft>
                <a:spcPct val="0"/>
              </a:spcAft>
              <a:buClrTx/>
              <a:buSzTx/>
              <a:buFontTx/>
              <a:buNone/>
              <a:tabLst/>
              <a:defRPr/>
            </a:pPr>
            <a:fld id="{A20C34B4-2AE9-4BB2-99B2-D9BF555EE40B}" type="slidenum">
              <a:rPr kumimoji="0" 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22091" rtl="0" eaLnBrk="1" fontAlgn="base" latinLnBrk="0" hangingPunct="1">
                <a:lnSpc>
                  <a:spcPct val="100000"/>
                </a:lnSpc>
                <a:spcBef>
                  <a:spcPct val="0"/>
                </a:spcBef>
                <a:spcAft>
                  <a:spcPct val="0"/>
                </a:spcAft>
                <a:buClrTx/>
                <a:buSzTx/>
                <a:buFontTx/>
                <a:buNone/>
                <a:tabLst/>
                <a:defRPr/>
              </a:pPr>
              <a:t>7</a:t>
            </a:fld>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0226817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32668" rtl="0" eaLnBrk="1" fontAlgn="base" latinLnBrk="0" hangingPunct="1">
              <a:lnSpc>
                <a:spcPct val="100000"/>
              </a:lnSpc>
              <a:spcBef>
                <a:spcPct val="0"/>
              </a:spcBef>
              <a:spcAft>
                <a:spcPct val="0"/>
              </a:spcAft>
              <a:buClrTx/>
              <a:buSzTx/>
              <a:buFontTx/>
              <a:buNone/>
              <a:tabLst/>
              <a:defRPr/>
            </a:pPr>
            <a:fld id="{A20C34B4-2AE9-4BB2-99B2-D9BF555EE40B}" type="slidenum">
              <a:rPr kumimoji="0" 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32668" rtl="0" eaLnBrk="1" fontAlgn="base" latinLnBrk="0" hangingPunct="1">
                <a:lnSpc>
                  <a:spcPct val="100000"/>
                </a:lnSpc>
                <a:spcBef>
                  <a:spcPct val="0"/>
                </a:spcBef>
                <a:spcAft>
                  <a:spcPct val="0"/>
                </a:spcAft>
                <a:buClrTx/>
                <a:buSzTx/>
                <a:buFontTx/>
                <a:buNone/>
                <a:tabLst/>
                <a:defRPr/>
              </a:pPr>
              <a:t>9</a:t>
            </a:fld>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4158793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b="0" i="0" dirty="0">
                <a:solidFill>
                  <a:srgbClr val="333333"/>
                </a:solidFill>
                <a:effectLst/>
                <a:latin typeface="Gotham"/>
              </a:rPr>
              <a:t>Sarkisian, Steven R. Ang, Robert E. et al. </a:t>
            </a:r>
            <a:r>
              <a:rPr lang="en-US" b="0" i="0" dirty="0">
                <a:solidFill>
                  <a:srgbClr val="333333"/>
                </a:solidFill>
                <a:effectLst/>
                <a:latin typeface="Georgia" panose="02040502050405020303" pitchFamily="18" charset="0"/>
              </a:rPr>
              <a:t>Phase 3 Randomized Clinical Trial of the Safety and Efficacy of </a:t>
            </a:r>
            <a:r>
              <a:rPr lang="en-US" b="0" i="0" dirty="0" err="1">
                <a:solidFill>
                  <a:srgbClr val="333333"/>
                </a:solidFill>
                <a:effectLst/>
                <a:latin typeface="Georgia" panose="02040502050405020303" pitchFamily="18" charset="0"/>
              </a:rPr>
              <a:t>Travoprost</a:t>
            </a:r>
            <a:r>
              <a:rPr lang="en-US" b="0" i="0" dirty="0">
                <a:solidFill>
                  <a:srgbClr val="333333"/>
                </a:solidFill>
                <a:effectLst/>
                <a:latin typeface="Georgia" panose="02040502050405020303" pitchFamily="18" charset="0"/>
              </a:rPr>
              <a:t> Intraocular Implant in Patients with Open-Angle Glaucoma or Ocular Hypertension</a:t>
            </a:r>
          </a:p>
          <a:p>
            <a:pPr algn="l">
              <a:buFontTx/>
              <a:buNone/>
            </a:pPr>
            <a:r>
              <a:rPr lang="en-US" b="0" i="0" dirty="0">
                <a:solidFill>
                  <a:srgbClr val="333333"/>
                </a:solidFill>
                <a:effectLst/>
                <a:latin typeface="Gotham"/>
              </a:rPr>
              <a:t>Ophthalmology, 2024;131(9):1021-1032.</a:t>
            </a:r>
          </a:p>
          <a:p>
            <a:endParaRPr lang="en-US" dirty="0"/>
          </a:p>
        </p:txBody>
      </p:sp>
      <p:sp>
        <p:nvSpPr>
          <p:cNvPr id="4" name="Slide Number Placeholder 3"/>
          <p:cNvSpPr>
            <a:spLocks noGrp="1"/>
          </p:cNvSpPr>
          <p:nvPr>
            <p:ph type="sldNum" sz="quarter" idx="5"/>
          </p:nvPr>
        </p:nvSpPr>
        <p:spPr/>
        <p:txBody>
          <a:bodyPr/>
          <a:lstStyle/>
          <a:p>
            <a:pPr marL="0" marR="0" lvl="0" indent="0" algn="r" defTabSz="922091" rtl="0" eaLnBrk="1" fontAlgn="base" latinLnBrk="0" hangingPunct="1">
              <a:lnSpc>
                <a:spcPct val="100000"/>
              </a:lnSpc>
              <a:spcBef>
                <a:spcPct val="0"/>
              </a:spcBef>
              <a:spcAft>
                <a:spcPct val="0"/>
              </a:spcAft>
              <a:buClrTx/>
              <a:buSzTx/>
              <a:buFontTx/>
              <a:buNone/>
              <a:tabLst/>
              <a:defRPr/>
            </a:pPr>
            <a:fld id="{A20C34B4-2AE9-4BB2-99B2-D9BF555EE40B}" type="slidenum">
              <a:rPr kumimoji="0" 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22091" rtl="0" eaLnBrk="1" fontAlgn="base" latinLnBrk="0" hangingPunct="1">
                <a:lnSpc>
                  <a:spcPct val="100000"/>
                </a:lnSpc>
                <a:spcBef>
                  <a:spcPct val="0"/>
                </a:spcBef>
                <a:spcAft>
                  <a:spcPct val="0"/>
                </a:spcAft>
                <a:buClrTx/>
                <a:buSzTx/>
                <a:buFontTx/>
                <a:buNone/>
                <a:tabLst/>
                <a:defRPr/>
              </a:pPr>
              <a:t>15</a:t>
            </a:fld>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944770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23925" rtl="0" eaLnBrk="0" fontAlgn="base" latinLnBrk="0" hangingPunct="0">
              <a:lnSpc>
                <a:spcPct val="100000"/>
              </a:lnSpc>
              <a:spcBef>
                <a:spcPct val="0"/>
              </a:spcBef>
              <a:spcAft>
                <a:spcPct val="0"/>
              </a:spcAft>
              <a:buClrTx/>
              <a:buSzTx/>
              <a:buFontTx/>
              <a:buNone/>
              <a:tabLst/>
              <a:defRPr/>
            </a:pPr>
            <a:fld id="{18420D0E-065B-4C97-AF01-36B5BCB2EC80}" type="slidenum">
              <a:rPr kumimoji="0" lang="en-US" sz="1200" b="0" i="0" u="none" strike="noStrike" kern="1200" cap="none" spc="0" normalizeH="0" baseline="0" noProof="0" smtClean="0">
                <a:ln>
                  <a:noFill/>
                </a:ln>
                <a:solidFill>
                  <a:srgbClr val="000000"/>
                </a:solidFill>
                <a:effectLst>
                  <a:outerShdw blurRad="38100" dist="38100" dir="2700000" algn="tl">
                    <a:srgbClr val="C0C0C0"/>
                  </a:outerShdw>
                </a:effectLst>
                <a:uLnTx/>
                <a:uFillTx/>
                <a:latin typeface="Times New Roman" panose="02020603050405020304" pitchFamily="18" charset="0"/>
                <a:ea typeface="+mn-ea"/>
                <a:cs typeface="Arial" panose="020B0604020202020204" pitchFamily="34" charset="0"/>
              </a:rPr>
              <a:pPr marL="0" marR="0" lvl="0" indent="0" algn="r" defTabSz="923925" rtl="0" eaLnBrk="0" fontAlgn="base" latinLnBrk="0" hangingPunct="0">
                <a:lnSpc>
                  <a:spcPct val="100000"/>
                </a:lnSpc>
                <a:spcBef>
                  <a:spcPct val="0"/>
                </a:spcBef>
                <a:spcAft>
                  <a:spcPct val="0"/>
                </a:spcAft>
                <a:buClrTx/>
                <a:buSzTx/>
                <a:buFontTx/>
                <a:buNone/>
                <a:tabLst/>
                <a:defRPr/>
              </a:pPr>
              <a:t>17</a:t>
            </a:fld>
            <a:endParaRPr kumimoji="0" lang="en-US" sz="1200" b="0" i="0" u="none" strike="noStrike" kern="1200" cap="none" spc="0" normalizeH="0" baseline="0" noProof="0">
              <a:ln>
                <a:noFill/>
              </a:ln>
              <a:solidFill>
                <a:srgbClr val="000000"/>
              </a:solidFill>
              <a:effectLst>
                <a:outerShdw blurRad="38100" dist="38100" dir="2700000" algn="tl">
                  <a:srgbClr val="C0C0C0"/>
                </a:outerShdw>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22190468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p:txBody>
          <a:bodyPr/>
          <a:lstStyle>
            <a:lvl1pPr defTabSz="923925" eaLnBrk="0" hangingPunct="0">
              <a:defRPr sz="4400">
                <a:solidFill>
                  <a:srgbClr val="99CCFF"/>
                </a:solidFill>
                <a:latin typeface="Tahoma" panose="020B0604030504040204" pitchFamily="34" charset="0"/>
                <a:cs typeface="Arial" panose="020B0604020202020204" pitchFamily="34" charset="0"/>
              </a:defRPr>
            </a:lvl1pPr>
            <a:lvl2pPr marL="742950" indent="-285750" defTabSz="923925" eaLnBrk="0" hangingPunct="0">
              <a:defRPr sz="4400">
                <a:solidFill>
                  <a:srgbClr val="99CCFF"/>
                </a:solidFill>
                <a:latin typeface="Tahoma" panose="020B0604030504040204" pitchFamily="34" charset="0"/>
                <a:cs typeface="Arial" panose="020B0604020202020204" pitchFamily="34" charset="0"/>
              </a:defRPr>
            </a:lvl2pPr>
            <a:lvl3pPr marL="1143000" indent="-228600" defTabSz="923925" eaLnBrk="0" hangingPunct="0">
              <a:defRPr sz="4400">
                <a:solidFill>
                  <a:srgbClr val="99CCFF"/>
                </a:solidFill>
                <a:latin typeface="Tahoma" panose="020B0604030504040204" pitchFamily="34" charset="0"/>
                <a:cs typeface="Arial" panose="020B0604020202020204" pitchFamily="34" charset="0"/>
              </a:defRPr>
            </a:lvl3pPr>
            <a:lvl4pPr marL="1600200" indent="-228600" defTabSz="923925" eaLnBrk="0" hangingPunct="0">
              <a:defRPr sz="4400">
                <a:solidFill>
                  <a:srgbClr val="99CCFF"/>
                </a:solidFill>
                <a:latin typeface="Tahoma" panose="020B0604030504040204" pitchFamily="34" charset="0"/>
                <a:cs typeface="Arial" panose="020B0604020202020204" pitchFamily="34" charset="0"/>
              </a:defRPr>
            </a:lvl4pPr>
            <a:lvl5pPr marL="2057400" indent="-228600" defTabSz="923925" eaLnBrk="0" hangingPunct="0">
              <a:defRPr sz="4400">
                <a:solidFill>
                  <a:srgbClr val="99CCFF"/>
                </a:solidFill>
                <a:latin typeface="Tahoma" panose="020B0604030504040204" pitchFamily="34" charset="0"/>
                <a:cs typeface="Arial" panose="020B0604020202020204" pitchFamily="34" charset="0"/>
              </a:defRPr>
            </a:lvl5pPr>
            <a:lvl6pPr marL="2514600" indent="-228600" defTabSz="923925" eaLnBrk="0" fontAlgn="base" hangingPunct="0">
              <a:spcBef>
                <a:spcPct val="0"/>
              </a:spcBef>
              <a:spcAft>
                <a:spcPct val="0"/>
              </a:spcAft>
              <a:defRPr sz="4400">
                <a:solidFill>
                  <a:srgbClr val="99CCFF"/>
                </a:solidFill>
                <a:latin typeface="Tahoma" panose="020B0604030504040204" pitchFamily="34" charset="0"/>
                <a:cs typeface="Arial" panose="020B0604020202020204" pitchFamily="34" charset="0"/>
              </a:defRPr>
            </a:lvl6pPr>
            <a:lvl7pPr marL="2971800" indent="-228600" defTabSz="923925" eaLnBrk="0" fontAlgn="base" hangingPunct="0">
              <a:spcBef>
                <a:spcPct val="0"/>
              </a:spcBef>
              <a:spcAft>
                <a:spcPct val="0"/>
              </a:spcAft>
              <a:defRPr sz="4400">
                <a:solidFill>
                  <a:srgbClr val="99CCFF"/>
                </a:solidFill>
                <a:latin typeface="Tahoma" panose="020B0604030504040204" pitchFamily="34" charset="0"/>
                <a:cs typeface="Arial" panose="020B0604020202020204" pitchFamily="34" charset="0"/>
              </a:defRPr>
            </a:lvl7pPr>
            <a:lvl8pPr marL="3429000" indent="-228600" defTabSz="923925" eaLnBrk="0" fontAlgn="base" hangingPunct="0">
              <a:spcBef>
                <a:spcPct val="0"/>
              </a:spcBef>
              <a:spcAft>
                <a:spcPct val="0"/>
              </a:spcAft>
              <a:defRPr sz="4400">
                <a:solidFill>
                  <a:srgbClr val="99CCFF"/>
                </a:solidFill>
                <a:latin typeface="Tahoma" panose="020B0604030504040204" pitchFamily="34" charset="0"/>
                <a:cs typeface="Arial" panose="020B0604020202020204" pitchFamily="34" charset="0"/>
              </a:defRPr>
            </a:lvl8pPr>
            <a:lvl9pPr marL="3886200" indent="-228600" defTabSz="923925" eaLnBrk="0" fontAlgn="base" hangingPunct="0">
              <a:spcBef>
                <a:spcPct val="0"/>
              </a:spcBef>
              <a:spcAft>
                <a:spcPct val="0"/>
              </a:spcAft>
              <a:defRPr sz="4400">
                <a:solidFill>
                  <a:srgbClr val="99CCFF"/>
                </a:solidFill>
                <a:latin typeface="Tahoma" panose="020B0604030504040204" pitchFamily="34" charset="0"/>
                <a:cs typeface="Arial" panose="020B0604020202020204" pitchFamily="34" charset="0"/>
              </a:defRPr>
            </a:lvl9pPr>
          </a:lstStyle>
          <a:p>
            <a:pPr marL="0" marR="0" lvl="0" indent="0" algn="r" defTabSz="923925" rtl="0" eaLnBrk="0" fontAlgn="base" latinLnBrk="0" hangingPunct="0">
              <a:lnSpc>
                <a:spcPct val="100000"/>
              </a:lnSpc>
              <a:spcBef>
                <a:spcPct val="0"/>
              </a:spcBef>
              <a:spcAft>
                <a:spcPct val="0"/>
              </a:spcAft>
              <a:buClrTx/>
              <a:buSzTx/>
              <a:buFontTx/>
              <a:buNone/>
              <a:tabLst/>
              <a:defRPr/>
            </a:pPr>
            <a:fld id="{991975C8-DC67-45B3-A980-35C89994006E}" type="slidenum">
              <a:rPr kumimoji="0" 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23925" rtl="0" eaLnBrk="0" fontAlgn="base" latinLnBrk="0" hangingPunct="0">
                <a:lnSpc>
                  <a:spcPct val="100000"/>
                </a:lnSpc>
                <a:spcBef>
                  <a:spcPct val="0"/>
                </a:spcBef>
                <a:spcAft>
                  <a:spcPct val="0"/>
                </a:spcAft>
                <a:buClrTx/>
                <a:buSzTx/>
                <a:buFontTx/>
                <a:buNone/>
                <a:tabLst/>
                <a:defRPr/>
              </a:pPr>
              <a:t>18</a:t>
            </a:fld>
            <a:endPar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160771" name="Rectangle 2"/>
          <p:cNvSpPr>
            <a:spLocks noGrp="1" noRot="1" noChangeAspect="1" noChangeArrowheads="1" noTextEdit="1"/>
          </p:cNvSpPr>
          <p:nvPr>
            <p:ph type="sldImg"/>
          </p:nvPr>
        </p:nvSpPr>
        <p:spPr>
          <a:ln/>
        </p:spPr>
      </p:sp>
      <p:sp>
        <p:nvSpPr>
          <p:cNvPr id="1607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4705915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CE9C5D-E5EE-4F0B-BD06-922E4908D4D8}"/>
              </a:ext>
            </a:extLst>
          </p:cNvPr>
          <p:cNvSpPr>
            <a:spLocks noGrp="1"/>
          </p:cNvSpPr>
          <p:nvPr>
            <p:ph type="ctrTitle"/>
          </p:nvPr>
        </p:nvSpPr>
        <p:spPr>
          <a:xfrm>
            <a:off x="1143000" y="1122363"/>
            <a:ext cx="6858000" cy="2387600"/>
          </a:xfrm>
        </p:spPr>
        <p:txBody>
          <a:bodyPr anchor="b"/>
          <a:lstStyle>
            <a:lvl1pPr algn="ctr">
              <a:defRPr sz="4500"/>
            </a:lvl1pPr>
          </a:lstStyle>
          <a:p>
            <a:r>
              <a:rPr lang="en-US" dirty="0"/>
              <a:t>Click to edit Master title style</a:t>
            </a:r>
          </a:p>
        </p:txBody>
      </p:sp>
      <p:sp>
        <p:nvSpPr>
          <p:cNvPr id="3" name="Subtitle 2">
            <a:extLst>
              <a:ext uri="{FF2B5EF4-FFF2-40B4-BE49-F238E27FC236}">
                <a16:creationId xmlns:a16="http://schemas.microsoft.com/office/drawing/2014/main" id="{A086040B-879C-4C0E-AC9C-23869CF40131}"/>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Click to edit Master subtitle style</a:t>
            </a:r>
          </a:p>
        </p:txBody>
      </p:sp>
    </p:spTree>
    <p:extLst>
      <p:ext uri="{BB962C8B-B14F-4D97-AF65-F5344CB8AC3E}">
        <p14:creationId xmlns:p14="http://schemas.microsoft.com/office/powerpoint/2010/main" val="25878621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35269" name="Rectangle 5"/>
          <p:cNvSpPr>
            <a:spLocks noGrp="1" noChangeArrowheads="1"/>
          </p:cNvSpPr>
          <p:nvPr>
            <p:ph type="ctrTitle" sz="quarter"/>
          </p:nvPr>
        </p:nvSpPr>
        <p:spPr>
          <a:xfrm>
            <a:off x="685800" y="2130425"/>
            <a:ext cx="7772400" cy="1470025"/>
          </a:xfrm>
        </p:spPr>
        <p:txBody>
          <a:bodyPr/>
          <a:lstStyle>
            <a:lvl1pPr>
              <a:defRPr/>
            </a:lvl1pPr>
          </a:lstStyle>
          <a:p>
            <a:pPr lvl="0"/>
            <a:r>
              <a:rPr lang="en-US" noProof="0"/>
              <a:t>Click to edit Master title style</a:t>
            </a:r>
          </a:p>
        </p:txBody>
      </p:sp>
      <p:sp>
        <p:nvSpPr>
          <p:cNvPr id="1035270" name="Rectangle 6"/>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pPr lvl="0"/>
            <a:r>
              <a:rPr lang="en-US" noProof="0"/>
              <a:t>Click to edit Master subtitle style</a:t>
            </a:r>
          </a:p>
        </p:txBody>
      </p:sp>
    </p:spTree>
    <p:extLst>
      <p:ext uri="{BB962C8B-B14F-4D97-AF65-F5344CB8AC3E}">
        <p14:creationId xmlns:p14="http://schemas.microsoft.com/office/powerpoint/2010/main" val="22893937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138113" y="1235034"/>
            <a:ext cx="8869362" cy="549827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1"/>
          <p:cNvSpPr>
            <a:spLocks noGrp="1"/>
          </p:cNvSpPr>
          <p:nvPr>
            <p:ph type="title"/>
          </p:nvPr>
        </p:nvSpPr>
        <p:spPr>
          <a:xfrm>
            <a:off x="138114" y="83128"/>
            <a:ext cx="8869362" cy="902524"/>
          </a:xfrm>
        </p:spPr>
        <p:txBody>
          <a:bodyPr/>
          <a:lstStyle>
            <a:lvl1pPr>
              <a:lnSpc>
                <a:spcPct val="90000"/>
              </a:lnSpc>
              <a:defRPr/>
            </a:lvl1pPr>
          </a:lstStyle>
          <a:p>
            <a:r>
              <a:rPr lang="en-US" dirty="0"/>
              <a:t>Click to edit Master title style</a:t>
            </a:r>
          </a:p>
        </p:txBody>
      </p:sp>
    </p:spTree>
    <p:extLst>
      <p:ext uri="{BB962C8B-B14F-4D97-AF65-F5344CB8AC3E}">
        <p14:creationId xmlns:p14="http://schemas.microsoft.com/office/powerpoint/2010/main" val="18253951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549037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38113" y="174625"/>
            <a:ext cx="9005887" cy="814388"/>
          </a:xfrm>
        </p:spPr>
        <p:txBody>
          <a:bodyPr/>
          <a:lstStyle/>
          <a:p>
            <a:r>
              <a:rPr lang="en-US" dirty="0"/>
              <a:t>Click to edit Master title style</a:t>
            </a:r>
          </a:p>
        </p:txBody>
      </p:sp>
      <p:sp>
        <p:nvSpPr>
          <p:cNvPr id="3" name="Text Placeholder 2"/>
          <p:cNvSpPr>
            <a:spLocks noGrp="1"/>
          </p:cNvSpPr>
          <p:nvPr>
            <p:ph type="body" sz="half" idx="1"/>
          </p:nvPr>
        </p:nvSpPr>
        <p:spPr>
          <a:xfrm>
            <a:off x="138113" y="1600200"/>
            <a:ext cx="4357687" cy="505745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199" y="1600200"/>
            <a:ext cx="4359275" cy="505745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4950030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shadeToTitle="1">
        <a:gradFill rotWithShape="0">
          <a:gsLst>
            <a:gs pos="0">
              <a:srgbClr val="003C3E"/>
            </a:gs>
            <a:gs pos="100000">
              <a:srgbClr val="008689"/>
            </a:gs>
          </a:gsLst>
          <a:path path="shape">
            <a:fillToRect l="50000" t="50000" r="50000" b="50000"/>
          </a:path>
        </a:gradFill>
        <a:effectLst/>
      </p:bgPr>
    </p:bg>
    <p:spTree>
      <p:nvGrpSpPr>
        <p:cNvPr id="1" name=""/>
        <p:cNvGrpSpPr/>
        <p:nvPr/>
      </p:nvGrpSpPr>
      <p:grpSpPr>
        <a:xfrm>
          <a:off x="0" y="0"/>
          <a:ext cx="0" cy="0"/>
          <a:chOff x="0" y="0"/>
          <a:chExt cx="0" cy="0"/>
        </a:xfrm>
      </p:grpSpPr>
      <p:sp>
        <p:nvSpPr>
          <p:cNvPr id="4" name="Rectangle 9">
            <a:extLst>
              <a:ext uri="{FF2B5EF4-FFF2-40B4-BE49-F238E27FC236}">
                <a16:creationId xmlns:a16="http://schemas.microsoft.com/office/drawing/2014/main" id="{7CE773B4-177F-4869-A8FE-A125B1E74F23}"/>
              </a:ext>
            </a:extLst>
          </p:cNvPr>
          <p:cNvSpPr>
            <a:spLocks noChangeArrowheads="1"/>
          </p:cNvSpPr>
          <p:nvPr userDrawn="1"/>
        </p:nvSpPr>
        <p:spPr bwMode="auto">
          <a:xfrm>
            <a:off x="87313" y="0"/>
            <a:ext cx="92075" cy="6858000"/>
          </a:xfrm>
          <a:prstGeom prst="rect">
            <a:avLst/>
          </a:prstGeom>
          <a:gradFill rotWithShape="1">
            <a:gsLst>
              <a:gs pos="0">
                <a:srgbClr val="003C3E"/>
              </a:gs>
              <a:gs pos="100000">
                <a:srgbClr val="008689"/>
              </a:gs>
            </a:gsLst>
            <a:lin ang="5400000" scaled="1"/>
          </a:gradFill>
          <a:ln w="9525">
            <a:noFill/>
            <a:miter lim="800000"/>
            <a:headEnd/>
            <a:tailEnd/>
          </a:ln>
          <a:effectLst/>
        </p:spPr>
        <p:txBody>
          <a:bodyPr wrap="none" anchor="ctr"/>
          <a:lstStyle/>
          <a:p>
            <a:pPr>
              <a:defRPr/>
            </a:pPr>
            <a:endParaRPr lang="en-US" dirty="0">
              <a:effectLst>
                <a:outerShdw blurRad="38100" dist="38100" dir="2700000" algn="tl">
                  <a:srgbClr val="000000">
                    <a:alpha val="43137"/>
                  </a:srgbClr>
                </a:outerShdw>
              </a:effectLst>
              <a:latin typeface="Arial" charset="0"/>
              <a:cs typeface="+mn-cs"/>
            </a:endParaRPr>
          </a:p>
        </p:txBody>
      </p:sp>
      <p:sp>
        <p:nvSpPr>
          <p:cNvPr id="5" name="Rectangle 10">
            <a:extLst>
              <a:ext uri="{FF2B5EF4-FFF2-40B4-BE49-F238E27FC236}">
                <a16:creationId xmlns:a16="http://schemas.microsoft.com/office/drawing/2014/main" id="{4AFD42FA-117D-4A29-A838-5DA9F08F9116}"/>
              </a:ext>
            </a:extLst>
          </p:cNvPr>
          <p:cNvSpPr>
            <a:spLocks noChangeArrowheads="1"/>
          </p:cNvSpPr>
          <p:nvPr userDrawn="1"/>
        </p:nvSpPr>
        <p:spPr bwMode="auto">
          <a:xfrm>
            <a:off x="8978900" y="0"/>
            <a:ext cx="92075" cy="6858000"/>
          </a:xfrm>
          <a:prstGeom prst="rect">
            <a:avLst/>
          </a:prstGeom>
          <a:gradFill rotWithShape="1">
            <a:gsLst>
              <a:gs pos="0">
                <a:srgbClr val="003C3E"/>
              </a:gs>
              <a:gs pos="100000">
                <a:srgbClr val="008689"/>
              </a:gs>
            </a:gsLst>
            <a:lin ang="5400000" scaled="1"/>
          </a:gradFill>
          <a:ln w="9525">
            <a:noFill/>
            <a:miter lim="800000"/>
            <a:headEnd/>
            <a:tailEnd/>
          </a:ln>
          <a:effectLst/>
        </p:spPr>
        <p:txBody>
          <a:bodyPr wrap="none" anchor="ctr"/>
          <a:lstStyle/>
          <a:p>
            <a:pPr>
              <a:defRPr/>
            </a:pPr>
            <a:endParaRPr lang="en-US" dirty="0">
              <a:effectLst>
                <a:outerShdw blurRad="38100" dist="38100" dir="2700000" algn="tl">
                  <a:srgbClr val="000000">
                    <a:alpha val="43137"/>
                  </a:srgbClr>
                </a:outerShdw>
              </a:effectLst>
              <a:latin typeface="Arial" charset="0"/>
              <a:cs typeface="+mn-cs"/>
            </a:endParaRPr>
          </a:p>
        </p:txBody>
      </p:sp>
      <p:sp>
        <p:nvSpPr>
          <p:cNvPr id="1035269" name="Rectangle 5"/>
          <p:cNvSpPr>
            <a:spLocks noGrp="1" noChangeArrowheads="1"/>
          </p:cNvSpPr>
          <p:nvPr>
            <p:ph type="ctrTitle" sz="quarter"/>
          </p:nvPr>
        </p:nvSpPr>
        <p:spPr>
          <a:xfrm>
            <a:off x="83344" y="391430"/>
            <a:ext cx="8983662" cy="762000"/>
          </a:xfrm>
        </p:spPr>
        <p:txBody>
          <a:bodyPr anchorCtr="1"/>
          <a:lstStyle>
            <a:lvl1pPr>
              <a:defRPr sz="4400"/>
            </a:lvl1pPr>
          </a:lstStyle>
          <a:p>
            <a:r>
              <a:rPr lang="en-US" dirty="0"/>
              <a:t>Click to edit Master title style</a:t>
            </a:r>
          </a:p>
        </p:txBody>
      </p:sp>
      <p:sp>
        <p:nvSpPr>
          <p:cNvPr id="1035276" name="Rectangle 12"/>
          <p:cNvSpPr>
            <a:spLocks noGrp="1" noChangeArrowheads="1"/>
          </p:cNvSpPr>
          <p:nvPr>
            <p:ph type="subTitle" sz="quarter" idx="1"/>
          </p:nvPr>
        </p:nvSpPr>
        <p:spPr>
          <a:xfrm>
            <a:off x="1374775" y="2363788"/>
            <a:ext cx="6400800" cy="457200"/>
          </a:xfrm>
        </p:spPr>
        <p:txBody>
          <a:bodyPr lIns="45720" rIns="45720" anchorCtr="1">
            <a:spAutoFit/>
          </a:bodyPr>
          <a:lstStyle>
            <a:lvl1pPr marL="0" indent="0" algn="ctr">
              <a:buFont typeface="Wingdings 2" pitchFamily="18" charset="2"/>
              <a:buNone/>
              <a:defRPr sz="2400"/>
            </a:lvl1pPr>
          </a:lstStyle>
          <a:p>
            <a:r>
              <a:rPr lang="en-US"/>
              <a:t>Click to edit Master subtitle style</a:t>
            </a:r>
          </a:p>
        </p:txBody>
      </p:sp>
    </p:spTree>
    <p:extLst>
      <p:ext uri="{BB962C8B-B14F-4D97-AF65-F5344CB8AC3E}">
        <p14:creationId xmlns:p14="http://schemas.microsoft.com/office/powerpoint/2010/main" val="27862193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42875" y="217842"/>
            <a:ext cx="8864600" cy="701675"/>
          </a:xfrm>
        </p:spPr>
        <p:txBody>
          <a:bodyPr anchor="ctr">
            <a:normAutofit/>
          </a:bodyPr>
          <a:lstStyle>
            <a:lvl1pPr>
              <a:defRPr sz="3800">
                <a:effectLst>
                  <a:outerShdw blurRad="38100" dist="38100" dir="2700000" algn="tl">
                    <a:srgbClr val="000000">
                      <a:alpha val="43137"/>
                    </a:srgbClr>
                  </a:outerShdw>
                </a:effectLst>
                <a:latin typeface="Tahoma" pitchFamily="34" charset="0"/>
                <a:ea typeface="Tahoma" pitchFamily="34" charset="0"/>
                <a:cs typeface="Tahoma" pitchFamily="34" charset="0"/>
              </a:defRPr>
            </a:lvl1pPr>
          </a:lstStyle>
          <a:p>
            <a:r>
              <a:rPr lang="en-US" dirty="0"/>
              <a:t>Click to edit Master title style</a:t>
            </a:r>
          </a:p>
        </p:txBody>
      </p:sp>
      <p:sp>
        <p:nvSpPr>
          <p:cNvPr id="3" name="Content Placeholder 2"/>
          <p:cNvSpPr>
            <a:spLocks noGrp="1"/>
          </p:cNvSpPr>
          <p:nvPr>
            <p:ph idx="1"/>
          </p:nvPr>
        </p:nvSpPr>
        <p:spPr>
          <a:xfrm>
            <a:off x="142875" y="1028700"/>
            <a:ext cx="8821737" cy="5676900"/>
          </a:xfrm>
        </p:spPr>
        <p:txBody>
          <a:bodyPr/>
          <a:lstStyle>
            <a:lvl1pPr>
              <a:spcBef>
                <a:spcPts val="0"/>
              </a:spcBef>
              <a:defRPr b="1">
                <a:effectLst/>
              </a:defRPr>
            </a:lvl1pPr>
            <a:lvl2pPr>
              <a:spcBef>
                <a:spcPts val="0"/>
              </a:spcBef>
              <a:defRPr/>
            </a:lvl2pPr>
            <a:lvl3pPr>
              <a:spcBef>
                <a:spcPts val="0"/>
              </a:spcBef>
              <a:defRPr/>
            </a:lvl3pPr>
            <a:lvl4pPr>
              <a:spcBef>
                <a:spcPts val="0"/>
              </a:spcBef>
              <a:defRPr/>
            </a:lvl4pPr>
            <a:lvl5pPr>
              <a:spcBef>
                <a:spcPts val="0"/>
              </a:spcBef>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886388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no bullet">
    <p:spTree>
      <p:nvGrpSpPr>
        <p:cNvPr id="1" name=""/>
        <p:cNvGrpSpPr/>
        <p:nvPr/>
      </p:nvGrpSpPr>
      <p:grpSpPr>
        <a:xfrm>
          <a:off x="0" y="0"/>
          <a:ext cx="0" cy="0"/>
          <a:chOff x="0" y="0"/>
          <a:chExt cx="0" cy="0"/>
        </a:xfrm>
      </p:grpSpPr>
      <p:sp>
        <p:nvSpPr>
          <p:cNvPr id="2" name="Title 1"/>
          <p:cNvSpPr>
            <a:spLocks noGrp="1"/>
          </p:cNvSpPr>
          <p:nvPr>
            <p:ph type="title"/>
          </p:nvPr>
        </p:nvSpPr>
        <p:spPr>
          <a:xfrm>
            <a:off x="142875" y="217842"/>
            <a:ext cx="8864600" cy="701675"/>
          </a:xfrm>
        </p:spPr>
        <p:txBody>
          <a:bodyPr anchor="ctr">
            <a:normAutofit/>
          </a:bodyPr>
          <a:lstStyle>
            <a:lvl1pPr>
              <a:defRPr sz="3800">
                <a:effectLst>
                  <a:outerShdw blurRad="38100" dist="38100" dir="2700000" algn="tl">
                    <a:srgbClr val="000000">
                      <a:alpha val="43137"/>
                    </a:srgbClr>
                  </a:outerShdw>
                </a:effectLst>
                <a:latin typeface="Tahoma" pitchFamily="34" charset="0"/>
                <a:ea typeface="Tahoma" pitchFamily="34" charset="0"/>
                <a:cs typeface="Tahoma" pitchFamily="34" charset="0"/>
              </a:defRPr>
            </a:lvl1pPr>
          </a:lstStyle>
          <a:p>
            <a:r>
              <a:rPr lang="en-US" dirty="0"/>
              <a:t>Click to edit Master title style</a:t>
            </a:r>
          </a:p>
        </p:txBody>
      </p:sp>
      <p:sp>
        <p:nvSpPr>
          <p:cNvPr id="3" name="Content Placeholder 2"/>
          <p:cNvSpPr>
            <a:spLocks noGrp="1"/>
          </p:cNvSpPr>
          <p:nvPr>
            <p:ph idx="1"/>
          </p:nvPr>
        </p:nvSpPr>
        <p:spPr>
          <a:xfrm>
            <a:off x="142875" y="1028700"/>
            <a:ext cx="8821737" cy="5676900"/>
          </a:xfrm>
        </p:spPr>
        <p:txBody>
          <a:bodyPr/>
          <a:lstStyle>
            <a:lvl1pPr marL="0" indent="0">
              <a:spcBef>
                <a:spcPts val="0"/>
              </a:spcBef>
              <a:buNone/>
              <a:defRPr b="1">
                <a:effectLst/>
              </a:defRPr>
            </a:lvl1pPr>
            <a:lvl2pPr marL="457200" indent="0">
              <a:spcBef>
                <a:spcPts val="0"/>
              </a:spcBef>
              <a:buNone/>
              <a:defRPr/>
            </a:lvl2pPr>
            <a:lvl3pPr marL="914400" indent="0">
              <a:spcBef>
                <a:spcPts val="0"/>
              </a:spcBef>
              <a:buNone/>
              <a:defRPr/>
            </a:lvl3pPr>
            <a:lvl4pPr marL="1371600" indent="0">
              <a:spcBef>
                <a:spcPts val="0"/>
              </a:spcBef>
              <a:buNone/>
              <a:defRPr/>
            </a:lvl4pPr>
            <a:lvl5pPr marL="1778000" indent="0">
              <a:spcBef>
                <a:spcPts val="0"/>
              </a:spcBef>
              <a:buNone/>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3524560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 tabs">
    <p:spTree>
      <p:nvGrpSpPr>
        <p:cNvPr id="1" name=""/>
        <p:cNvGrpSpPr/>
        <p:nvPr/>
      </p:nvGrpSpPr>
      <p:grpSpPr>
        <a:xfrm>
          <a:off x="0" y="0"/>
          <a:ext cx="0" cy="0"/>
          <a:chOff x="0" y="0"/>
          <a:chExt cx="0" cy="0"/>
        </a:xfrm>
      </p:grpSpPr>
      <p:sp>
        <p:nvSpPr>
          <p:cNvPr id="2" name="Title 1"/>
          <p:cNvSpPr>
            <a:spLocks noGrp="1"/>
          </p:cNvSpPr>
          <p:nvPr>
            <p:ph type="title"/>
          </p:nvPr>
        </p:nvSpPr>
        <p:spPr>
          <a:xfrm>
            <a:off x="142875" y="217842"/>
            <a:ext cx="8864600" cy="701675"/>
          </a:xfrm>
        </p:spPr>
        <p:txBody>
          <a:bodyPr anchor="ctr">
            <a:normAutofit/>
          </a:bodyPr>
          <a:lstStyle>
            <a:lvl1pPr>
              <a:defRPr sz="3800">
                <a:effectLst>
                  <a:outerShdw blurRad="38100" dist="38100" dir="2700000" algn="tl">
                    <a:srgbClr val="000000">
                      <a:alpha val="43137"/>
                    </a:srgbClr>
                  </a:outerShdw>
                </a:effectLst>
                <a:latin typeface="Tahoma" pitchFamily="34" charset="0"/>
                <a:ea typeface="Tahoma" pitchFamily="34" charset="0"/>
                <a:cs typeface="Tahoma" pitchFamily="34" charset="0"/>
              </a:defRPr>
            </a:lvl1pPr>
          </a:lstStyle>
          <a:p>
            <a:r>
              <a:rPr lang="en-US" dirty="0"/>
              <a:t>Click to edit Master title style</a:t>
            </a:r>
          </a:p>
        </p:txBody>
      </p:sp>
      <p:sp>
        <p:nvSpPr>
          <p:cNvPr id="3" name="Content Placeholder 2"/>
          <p:cNvSpPr>
            <a:spLocks noGrp="1"/>
          </p:cNvSpPr>
          <p:nvPr>
            <p:ph idx="1"/>
          </p:nvPr>
        </p:nvSpPr>
        <p:spPr>
          <a:xfrm>
            <a:off x="142875" y="1028700"/>
            <a:ext cx="8821737" cy="5676900"/>
          </a:xfrm>
        </p:spPr>
        <p:txBody>
          <a:bodyPr lIns="45720" rIns="45720">
            <a:normAutofit/>
          </a:bodyPr>
          <a:lstStyle>
            <a:lvl1pPr marL="0" indent="0" defTabSz="914400">
              <a:spcBef>
                <a:spcPts val="0"/>
              </a:spcBef>
              <a:buNone/>
              <a:tabLst>
                <a:tab pos="465138" algn="l"/>
                <a:tab pos="914400" algn="l"/>
                <a:tab pos="1379538" algn="l"/>
                <a:tab pos="1828800" algn="l"/>
                <a:tab pos="2293938" algn="l"/>
                <a:tab pos="2743200" algn="l"/>
                <a:tab pos="3208338" algn="l"/>
                <a:tab pos="3657600" algn="l"/>
                <a:tab pos="4122738" algn="l"/>
                <a:tab pos="4572000" algn="l"/>
                <a:tab pos="5037138" algn="l"/>
                <a:tab pos="5486400" algn="l"/>
              </a:tabLst>
              <a:defRPr b="1">
                <a:effectLst/>
              </a:defRPr>
            </a:lvl1pPr>
            <a:lvl2pPr marL="457200" indent="0">
              <a:buNone/>
              <a:defRPr/>
            </a:lvl2pPr>
            <a:lvl3pPr marL="914400" indent="0">
              <a:buNone/>
              <a:defRPr/>
            </a:lvl3pPr>
            <a:lvl4pPr marL="1371600" indent="0">
              <a:buNone/>
              <a:defRPr/>
            </a:lvl4pPr>
            <a:lvl5pPr marL="1778000" indent="0">
              <a:buNone/>
              <a:defRPr/>
            </a:lvl5pPr>
          </a:lstStyle>
          <a:p>
            <a:pPr lvl="0"/>
            <a:r>
              <a:rPr lang="en-US" dirty="0"/>
              <a:t>Click to edit Master text styles</a:t>
            </a:r>
          </a:p>
        </p:txBody>
      </p:sp>
    </p:spTree>
    <p:extLst>
      <p:ext uri="{BB962C8B-B14F-4D97-AF65-F5344CB8AC3E}">
        <p14:creationId xmlns:p14="http://schemas.microsoft.com/office/powerpoint/2010/main" val="233852874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3669415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142876" y="406400"/>
            <a:ext cx="8864599" cy="6299200"/>
          </a:xfrm>
        </p:spPr>
        <p:txBody>
          <a:bodyPr/>
          <a:lstStyle>
            <a:lvl1pPr>
              <a:spcBef>
                <a:spcPts val="0"/>
              </a:spcBef>
              <a:defRPr>
                <a:effectLst/>
              </a:defRPr>
            </a:lvl1pPr>
            <a:lvl2pPr>
              <a:spcBef>
                <a:spcPts val="0"/>
              </a:spcBef>
              <a:defRPr/>
            </a:lvl2pPr>
            <a:lvl3pPr>
              <a:spcBef>
                <a:spcPts val="0"/>
              </a:spcBef>
              <a:defRPr/>
            </a:lvl3pPr>
            <a:lvl4pPr>
              <a:spcBef>
                <a:spcPts val="0"/>
              </a:spcBef>
              <a:defRPr/>
            </a:lvl4pPr>
            <a:lvl5pPr>
              <a:spcBef>
                <a:spcPts val="0"/>
              </a:spcBef>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9648038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0DC31B-9B81-43A2-A4A6-AECF351D48D6}"/>
              </a:ext>
            </a:extLst>
          </p:cNvPr>
          <p:cNvSpPr>
            <a:spLocks noGrp="1"/>
          </p:cNvSpPr>
          <p:nvPr>
            <p:ph type="title"/>
          </p:nvPr>
        </p:nvSpPr>
        <p:spPr>
          <a:xfrm>
            <a:off x="190501" y="190502"/>
            <a:ext cx="8763000" cy="752034"/>
          </a:xfrm>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B0E4049E-7460-4D9F-A1DB-D95B0DA3B7B0}"/>
              </a:ext>
            </a:extLst>
          </p:cNvPr>
          <p:cNvSpPr>
            <a:spLocks noGrp="1"/>
          </p:cNvSpPr>
          <p:nvPr>
            <p:ph idx="1"/>
          </p:nvPr>
        </p:nvSpPr>
        <p:spPr>
          <a:xfrm>
            <a:off x="190500" y="1111348"/>
            <a:ext cx="8763000" cy="5556152"/>
          </a:xfrm>
        </p:spPr>
        <p:txBody>
          <a:bodyPr/>
          <a:lstStyle>
            <a:lvl1pPr marL="463550" indent="-463550">
              <a:lnSpc>
                <a:spcPct val="90000"/>
              </a:lnSpc>
              <a:spcBef>
                <a:spcPts val="0"/>
              </a:spcBef>
              <a:spcAft>
                <a:spcPts val="600"/>
              </a:spcAft>
              <a:buClr>
                <a:srgbClr val="FFFF00"/>
              </a:buClr>
              <a:buFont typeface="Calibri" panose="020F0502020204030204" pitchFamily="34" charset="0"/>
              <a:buChar char="•"/>
              <a:defRPr/>
            </a:lvl1pPr>
            <a:lvl2pPr marL="801688" indent="-338138">
              <a:lnSpc>
                <a:spcPct val="90000"/>
              </a:lnSpc>
              <a:spcBef>
                <a:spcPts val="0"/>
              </a:spcBef>
              <a:spcAft>
                <a:spcPts val="600"/>
              </a:spcAft>
              <a:buClr>
                <a:schemeClr val="tx1"/>
              </a:buClr>
              <a:buSzPct val="100000"/>
              <a:buFont typeface="Calibri" panose="020F0502020204030204" pitchFamily="34" charset="0"/>
              <a:buChar char="»"/>
              <a:defRPr>
                <a:solidFill>
                  <a:srgbClr val="00FF00"/>
                </a:solidFill>
              </a:defRPr>
            </a:lvl2pPr>
            <a:lvl3pPr>
              <a:lnSpc>
                <a:spcPct val="90000"/>
              </a:lnSpc>
              <a:spcBef>
                <a:spcPts val="0"/>
              </a:spcBef>
              <a:spcAft>
                <a:spcPts val="600"/>
              </a:spcAft>
              <a:defRPr/>
            </a:lvl3pPr>
            <a:lvl4pPr>
              <a:lnSpc>
                <a:spcPct val="100000"/>
              </a:lnSpc>
              <a:spcBef>
                <a:spcPts val="0"/>
              </a:spcBef>
              <a:defRPr/>
            </a:lvl4pPr>
            <a:lvl5pPr>
              <a:lnSpc>
                <a:spcPct val="100000"/>
              </a:lnSpc>
              <a:spcBef>
                <a:spcPts val="0"/>
              </a:spcBef>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451422644"/>
      </p:ext>
    </p:extLst>
  </p:cSld>
  <p:clrMapOvr>
    <a:masterClrMapping/>
  </p:clrMapOvr>
  <p:extLst>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type="objOnly" preserve="1">
  <p:cSld name="Content no bullet">
    <p:spTree>
      <p:nvGrpSpPr>
        <p:cNvPr id="1" name=""/>
        <p:cNvGrpSpPr/>
        <p:nvPr/>
      </p:nvGrpSpPr>
      <p:grpSpPr>
        <a:xfrm>
          <a:off x="0" y="0"/>
          <a:ext cx="0" cy="0"/>
          <a:chOff x="0" y="0"/>
          <a:chExt cx="0" cy="0"/>
        </a:xfrm>
      </p:grpSpPr>
      <p:sp>
        <p:nvSpPr>
          <p:cNvPr id="2" name="Content Placeholder 1"/>
          <p:cNvSpPr>
            <a:spLocks noGrp="1"/>
          </p:cNvSpPr>
          <p:nvPr>
            <p:ph/>
          </p:nvPr>
        </p:nvSpPr>
        <p:spPr>
          <a:xfrm>
            <a:off x="142876" y="406400"/>
            <a:ext cx="8864599" cy="6299200"/>
          </a:xfrm>
        </p:spPr>
        <p:txBody>
          <a:bodyPr/>
          <a:lstStyle>
            <a:lvl1pPr marL="0" indent="0">
              <a:spcBef>
                <a:spcPts val="0"/>
              </a:spcBef>
              <a:buNone/>
              <a:defRPr>
                <a:effectLst/>
              </a:defRPr>
            </a:lvl1pPr>
            <a:lvl2pPr marL="457200" indent="0">
              <a:spcBef>
                <a:spcPts val="0"/>
              </a:spcBef>
              <a:buNone/>
              <a:defRPr/>
            </a:lvl2pPr>
            <a:lvl3pPr marL="914400" indent="0">
              <a:spcBef>
                <a:spcPts val="0"/>
              </a:spcBef>
              <a:buNone/>
              <a:defRPr/>
            </a:lvl3pPr>
            <a:lvl4pPr marL="1371600" indent="0">
              <a:spcBef>
                <a:spcPts val="0"/>
              </a:spcBef>
              <a:buNone/>
              <a:defRPr/>
            </a:lvl4pPr>
            <a:lvl5pPr marL="1778000" indent="0">
              <a:spcBef>
                <a:spcPts val="0"/>
              </a:spcBef>
              <a:buNone/>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4740923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66700" y="228600"/>
            <a:ext cx="8804275" cy="701675"/>
          </a:xfrm>
        </p:spPr>
        <p:txBody>
          <a:bodyPr/>
          <a:lstStyle/>
          <a:p>
            <a:r>
              <a:rPr lang="en-US"/>
              <a:t>Click to edit Master title style</a:t>
            </a:r>
          </a:p>
        </p:txBody>
      </p:sp>
      <p:sp>
        <p:nvSpPr>
          <p:cNvPr id="3" name="Text Placeholder 2"/>
          <p:cNvSpPr>
            <a:spLocks noGrp="1"/>
          </p:cNvSpPr>
          <p:nvPr>
            <p:ph type="body" sz="half" idx="1"/>
          </p:nvPr>
        </p:nvSpPr>
        <p:spPr>
          <a:xfrm>
            <a:off x="142876" y="1028700"/>
            <a:ext cx="4432300" cy="56769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575176" y="1028700"/>
            <a:ext cx="4432299" cy="56769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4638411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userDrawn="1">
  <p:cSld name="spread out more 1.5 title">
    <p:spTree>
      <p:nvGrpSpPr>
        <p:cNvPr id="1" name=""/>
        <p:cNvGrpSpPr/>
        <p:nvPr/>
      </p:nvGrpSpPr>
      <p:grpSpPr>
        <a:xfrm>
          <a:off x="0" y="0"/>
          <a:ext cx="0" cy="0"/>
          <a:chOff x="0" y="0"/>
          <a:chExt cx="0" cy="0"/>
        </a:xfrm>
      </p:grpSpPr>
      <p:pic>
        <p:nvPicPr>
          <p:cNvPr id="4" name="Picture 4" descr="Picture2">
            <a:extLst>
              <a:ext uri="{FF2B5EF4-FFF2-40B4-BE49-F238E27FC236}">
                <a16:creationId xmlns:a16="http://schemas.microsoft.com/office/drawing/2014/main" id="{D61CB56D-04A0-42C3-BCBB-51E22B320F99}"/>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rot="5400000" flipH="1">
            <a:off x="4609306" y="-3201193"/>
            <a:ext cx="61913" cy="900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38113" y="143838"/>
            <a:ext cx="8866187" cy="1130158"/>
          </a:xfrm>
        </p:spPr>
        <p:txBody>
          <a:bodyPr rIns="0"/>
          <a:lstStyle>
            <a:lvl1pPr>
              <a:spcAft>
                <a:spcPts val="1800"/>
              </a:spcAft>
              <a:defRPr sz="3800"/>
            </a:lvl1pPr>
          </a:lstStyle>
          <a:p>
            <a:r>
              <a:rPr lang="en-US" dirty="0"/>
              <a:t>Click to edit Master title style</a:t>
            </a:r>
          </a:p>
        </p:txBody>
      </p:sp>
      <p:sp>
        <p:nvSpPr>
          <p:cNvPr id="3" name="Content Placeholder 2"/>
          <p:cNvSpPr>
            <a:spLocks noGrp="1"/>
          </p:cNvSpPr>
          <p:nvPr>
            <p:ph idx="1"/>
          </p:nvPr>
        </p:nvSpPr>
        <p:spPr>
          <a:xfrm>
            <a:off x="138113" y="1510302"/>
            <a:ext cx="8866187" cy="5208998"/>
          </a:xfrm>
        </p:spPr>
        <p:txBody>
          <a:bodyPr/>
          <a:lstStyle>
            <a:lvl1pPr marL="406400" indent="-406400">
              <a:lnSpc>
                <a:spcPct val="100000"/>
              </a:lnSpc>
              <a:spcBef>
                <a:spcPts val="0"/>
              </a:spcBef>
              <a:spcAft>
                <a:spcPts val="1800"/>
              </a:spcAft>
              <a:buSzPct val="80000"/>
              <a:defRPr/>
            </a:lvl1pPr>
            <a:lvl2pPr marL="914400" indent="-449263">
              <a:lnSpc>
                <a:spcPct val="100000"/>
              </a:lnSpc>
              <a:spcBef>
                <a:spcPts val="0"/>
              </a:spcBef>
              <a:spcAft>
                <a:spcPts val="1800"/>
              </a:spcAft>
              <a:defRPr/>
            </a:lvl2pPr>
            <a:lvl3pPr>
              <a:lnSpc>
                <a:spcPct val="100000"/>
              </a:lnSpc>
              <a:spcBef>
                <a:spcPts val="0"/>
              </a:spcBef>
              <a:spcAft>
                <a:spcPts val="1800"/>
              </a:spcAft>
              <a:defRPr/>
            </a:lvl3pPr>
            <a:lvl4pPr>
              <a:lnSpc>
                <a:spcPct val="100000"/>
              </a:lnSpc>
              <a:spcBef>
                <a:spcPts val="0"/>
              </a:spcBef>
              <a:spcAft>
                <a:spcPts val="1800"/>
              </a:spcAft>
              <a:defRPr/>
            </a:lvl4pPr>
            <a:lvl5pPr>
              <a:lnSpc>
                <a:spcPct val="100000"/>
              </a:lnSpc>
              <a:spcBef>
                <a:spcPts val="0"/>
              </a:spcBef>
              <a:spcAft>
                <a:spcPts val="1800"/>
              </a:spcAf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8838886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781254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2CEB0D-B54E-457E-A8C9-1DBB4568F32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361BA45-686D-43B4-BCF3-F96871E5F41C}"/>
              </a:ext>
            </a:extLst>
          </p:cNvPr>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B110955-A475-4323-B6DB-ACBA47B0D109}"/>
              </a:ext>
            </a:extLst>
          </p:cNvPr>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a:extLst>
              <a:ext uri="{FF2B5EF4-FFF2-40B4-BE49-F238E27FC236}">
                <a16:creationId xmlns:a16="http://schemas.microsoft.com/office/drawing/2014/main" id="{FF9E1381-FD9E-4C26-8375-C417BD1DF3D1}"/>
              </a:ext>
            </a:extLst>
          </p:cNvPr>
          <p:cNvSpPr>
            <a:spLocks noGrp="1"/>
          </p:cNvSpPr>
          <p:nvPr>
            <p:ph type="ftr" sz="quarter" idx="11"/>
          </p:nvPr>
        </p:nvSpPr>
        <p:spPr>
          <a:xfrm>
            <a:off x="3028950" y="6356351"/>
            <a:ext cx="30861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AE1C1FF1-7734-468A-B85F-21ACDB1169C4}"/>
              </a:ext>
            </a:extLst>
          </p:cNvPr>
          <p:cNvSpPr>
            <a:spLocks noGrp="1"/>
          </p:cNvSpPr>
          <p:nvPr>
            <p:ph type="sldNum" sz="quarter" idx="12"/>
          </p:nvPr>
        </p:nvSpPr>
        <p:spPr>
          <a:xfrm>
            <a:off x="6457950" y="6356351"/>
            <a:ext cx="2057400" cy="365125"/>
          </a:xfrm>
          <a:prstGeom prst="rect">
            <a:avLst/>
          </a:prstGeom>
        </p:spPr>
        <p:txBody>
          <a:bodyPr/>
          <a:lstStyle/>
          <a:p>
            <a:fld id="{8D384611-8534-4693-9B0E-12DA08C8129A}" type="slidenum">
              <a:rPr lang="en-US" smtClean="0"/>
              <a:t>‹#›</a:t>
            </a:fld>
            <a:endParaRPr lang="en-US"/>
          </a:p>
        </p:txBody>
      </p:sp>
    </p:spTree>
    <p:extLst>
      <p:ext uri="{BB962C8B-B14F-4D97-AF65-F5344CB8AC3E}">
        <p14:creationId xmlns:p14="http://schemas.microsoft.com/office/powerpoint/2010/main" val="30713157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AC29DE-18D0-4CA5-B701-8445F94BEC12}"/>
              </a:ext>
            </a:extLst>
          </p:cNvPr>
          <p:cNvSpPr>
            <a:spLocks noGrp="1"/>
          </p:cNvSpPr>
          <p:nvPr>
            <p:ph type="title"/>
          </p:nvPr>
        </p:nvSpPr>
        <p:spPr/>
        <p:txBody>
          <a:bodyPr/>
          <a:lstStyle/>
          <a:p>
            <a:r>
              <a:rPr lang="en-US" dirty="0"/>
              <a:t>Click to edit Master title style</a:t>
            </a:r>
          </a:p>
        </p:txBody>
      </p:sp>
    </p:spTree>
    <p:extLst>
      <p:ext uri="{BB962C8B-B14F-4D97-AF65-F5344CB8AC3E}">
        <p14:creationId xmlns:p14="http://schemas.microsoft.com/office/powerpoint/2010/main" val="38247087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no bullett 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0499" y="230188"/>
            <a:ext cx="8763001" cy="665162"/>
          </a:xfrm>
        </p:spPr>
        <p:txBody>
          <a:bodyPr lIns="18288" tIns="18288" rIns="18288" bIns="18288"/>
          <a:lstStyle>
            <a:lvl1pPr>
              <a:defRPr sz="4400"/>
            </a:lvl1pPr>
          </a:lstStyle>
          <a:p>
            <a:r>
              <a:rPr lang="en-US" dirty="0"/>
              <a:t>Click to edit Master title style</a:t>
            </a:r>
          </a:p>
        </p:txBody>
      </p:sp>
      <p:sp>
        <p:nvSpPr>
          <p:cNvPr id="6" name="Text Placeholder 5"/>
          <p:cNvSpPr>
            <a:spLocks noGrp="1"/>
          </p:cNvSpPr>
          <p:nvPr>
            <p:ph type="body" sz="quarter" idx="10"/>
          </p:nvPr>
        </p:nvSpPr>
        <p:spPr>
          <a:xfrm>
            <a:off x="190500" y="1123950"/>
            <a:ext cx="8763000" cy="5581650"/>
          </a:xfrm>
        </p:spPr>
        <p:txBody>
          <a:bodyPr>
            <a:normAutofit/>
          </a:bodyPr>
          <a:lstStyle>
            <a:lvl1pPr marL="0" indent="0">
              <a:lnSpc>
                <a:spcPct val="90000"/>
              </a:lnSpc>
              <a:buFont typeface="Arial" pitchFamily="34" charset="0"/>
              <a:buNone/>
              <a:defRPr sz="3000" b="1"/>
            </a:lvl1pPr>
            <a:lvl2pPr marL="517525" indent="0">
              <a:lnSpc>
                <a:spcPct val="90000"/>
              </a:lnSpc>
              <a:buNone/>
              <a:defRPr sz="2800" b="1"/>
            </a:lvl2pPr>
            <a:lvl3pPr marL="914400" indent="0">
              <a:lnSpc>
                <a:spcPct val="90000"/>
              </a:lnSpc>
              <a:buNone/>
              <a:defRPr sz="2600" b="1"/>
            </a:lvl3pPr>
            <a:lvl4pPr marL="1258888" indent="0">
              <a:lnSpc>
                <a:spcPct val="90000"/>
              </a:lnSpc>
              <a:buNone/>
              <a:defRPr b="1"/>
            </a:lvl4pPr>
            <a:lvl5pPr marL="1604963" indent="0">
              <a:lnSpc>
                <a:spcPct val="90000"/>
              </a:lnSpc>
              <a:buFont typeface="Arial" pitchFamily="34" charset="0"/>
              <a:buNone/>
              <a:defRPr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47391027"/>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Content Template">
    <p:spTree>
      <p:nvGrpSpPr>
        <p:cNvPr id="1" name=""/>
        <p:cNvGrpSpPr/>
        <p:nvPr/>
      </p:nvGrpSpPr>
      <p:grpSpPr>
        <a:xfrm>
          <a:off x="0" y="0"/>
          <a:ext cx="0" cy="0"/>
          <a:chOff x="0" y="0"/>
          <a:chExt cx="0" cy="0"/>
        </a:xfrm>
      </p:grpSpPr>
      <p:sp>
        <p:nvSpPr>
          <p:cNvPr id="5" name="Slide Number Placeholder 2">
            <a:extLst>
              <a:ext uri="{FF2B5EF4-FFF2-40B4-BE49-F238E27FC236}">
                <a16:creationId xmlns:a16="http://schemas.microsoft.com/office/drawing/2014/main" id="{B47D3270-BCBB-42C5-891B-1E21545D2F3B}"/>
              </a:ext>
            </a:extLst>
          </p:cNvPr>
          <p:cNvSpPr txBox="1">
            <a:spLocks noGrp="1"/>
          </p:cNvSpPr>
          <p:nvPr userDrawn="1"/>
        </p:nvSpPr>
        <p:spPr bwMode="gray">
          <a:xfrm>
            <a:off x="41275" y="6597650"/>
            <a:ext cx="485775" cy="184150"/>
          </a:xfrm>
          <a:prstGeom prst="rect">
            <a:avLst/>
          </a:prstGeom>
          <a:noFill/>
          <a:ln>
            <a:noFill/>
          </a:ln>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defRPr/>
            </a:pPr>
            <a:fld id="{321C6834-0756-4276-B740-FFAC869BF4EF}" type="slidenum">
              <a:rPr lang="en-US" altLang="en-US" sz="1000" smtClean="0"/>
              <a:pPr algn="ctr" eaLnBrk="1" hangingPunct="1">
                <a:defRPr/>
              </a:pPr>
              <a:t>‹#›</a:t>
            </a:fld>
            <a:endParaRPr lang="en-US" altLang="en-US" sz="1000"/>
          </a:p>
        </p:txBody>
      </p:sp>
      <p:sp>
        <p:nvSpPr>
          <p:cNvPr id="3" name="Content Placeholder 2"/>
          <p:cNvSpPr>
            <a:spLocks noGrp="1"/>
          </p:cNvSpPr>
          <p:nvPr>
            <p:ph idx="1"/>
          </p:nvPr>
        </p:nvSpPr>
        <p:spPr/>
        <p:txBody>
          <a:bodyPr/>
          <a:lstStyle>
            <a:lvl1pPr>
              <a:defRPr sz="2400">
                <a:solidFill>
                  <a:schemeClr val="tx1"/>
                </a:solidFill>
              </a:defRPr>
            </a:lvl1pPr>
            <a:lvl2pPr>
              <a:defRPr sz="2000">
                <a:solidFill>
                  <a:schemeClr val="tx1"/>
                </a:solidFill>
              </a:defRPr>
            </a:lvl2pPr>
            <a:lvl3pPr>
              <a:defRPr sz="1800">
                <a:solidFill>
                  <a:schemeClr val="tx1"/>
                </a:solidFill>
              </a:defRPr>
            </a:lvl3pPr>
            <a:lvl4pPr>
              <a:defRPr sz="1800">
                <a:solidFill>
                  <a:schemeClr val="tx1"/>
                </a:solidFill>
              </a:defRPr>
            </a:lvl4pPr>
            <a:lvl5pPr>
              <a:defRPr sz="18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2"/>
          <p:cNvSpPr>
            <a:spLocks noGrp="1" noChangeArrowheads="1"/>
          </p:cNvSpPr>
          <p:nvPr>
            <p:ph type="title"/>
          </p:nvPr>
        </p:nvSpPr>
        <p:spPr bwMode="gray">
          <a:xfrm>
            <a:off x="65793" y="58713"/>
            <a:ext cx="9012414" cy="666775"/>
          </a:xfrm>
          <a:prstGeom prst="rect">
            <a:avLst/>
          </a:prstGeom>
          <a:noFill/>
          <a:ln>
            <a:noFill/>
          </a:ln>
        </p:spPr>
        <p:txBody>
          <a:bodyPr/>
          <a:lstStyle>
            <a:lvl1pPr>
              <a:defRPr sz="2400">
                <a:latin typeface="Arial" panose="020B0604020202020204" pitchFamily="34" charset="0"/>
                <a:cs typeface="Arial" panose="020B0604020202020204" pitchFamily="34" charset="0"/>
              </a:defRPr>
            </a:lvl1pPr>
          </a:lstStyle>
          <a:p>
            <a:pPr lvl="0"/>
            <a:r>
              <a:rPr lang="sk-SK" dirty="0"/>
              <a:t>Click to edit Master title style</a:t>
            </a:r>
          </a:p>
        </p:txBody>
      </p:sp>
      <p:sp>
        <p:nvSpPr>
          <p:cNvPr id="8" name="Text Placeholder 5"/>
          <p:cNvSpPr>
            <a:spLocks noGrp="1"/>
          </p:cNvSpPr>
          <p:nvPr>
            <p:ph type="body" sz="quarter" idx="11"/>
          </p:nvPr>
        </p:nvSpPr>
        <p:spPr>
          <a:xfrm>
            <a:off x="381000" y="6075894"/>
            <a:ext cx="8261350" cy="457200"/>
          </a:xfrm>
        </p:spPr>
        <p:txBody>
          <a:bodyPr anchor="b"/>
          <a:lstStyle>
            <a:lvl1pPr marL="0" indent="0">
              <a:spcBef>
                <a:spcPts val="0"/>
              </a:spcBef>
              <a:buNone/>
              <a:defRPr sz="1000">
                <a:latin typeface="Arial" panose="020B0604020202020204" pitchFamily="34" charset="0"/>
                <a:cs typeface="Arial" panose="020B0604020202020204" pitchFamily="34" charset="0"/>
              </a:defRPr>
            </a:lvl1pPr>
          </a:lstStyle>
          <a:p>
            <a:pPr lvl="0"/>
            <a:r>
              <a:rPr lang="en-US" dirty="0"/>
              <a:t>Click to edit Master text styles</a:t>
            </a:r>
          </a:p>
        </p:txBody>
      </p:sp>
    </p:spTree>
    <p:extLst>
      <p:ext uri="{BB962C8B-B14F-4D97-AF65-F5344CB8AC3E}">
        <p14:creationId xmlns:p14="http://schemas.microsoft.com/office/powerpoint/2010/main" val="2361991492"/>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38113" y="174625"/>
            <a:ext cx="9005887" cy="814388"/>
          </a:xfrm>
        </p:spPr>
        <p:txBody>
          <a:bodyPr/>
          <a:lstStyle/>
          <a:p>
            <a:r>
              <a:rPr lang="en-US" dirty="0"/>
              <a:t>Click to edit Master title style</a:t>
            </a:r>
          </a:p>
        </p:txBody>
      </p:sp>
      <p:sp>
        <p:nvSpPr>
          <p:cNvPr id="3" name="Text Placeholder 2"/>
          <p:cNvSpPr>
            <a:spLocks noGrp="1"/>
          </p:cNvSpPr>
          <p:nvPr>
            <p:ph type="body" sz="half" idx="1"/>
          </p:nvPr>
        </p:nvSpPr>
        <p:spPr>
          <a:xfrm>
            <a:off x="138113" y="1600200"/>
            <a:ext cx="4357687" cy="505745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199" y="1600200"/>
            <a:ext cx="4359275" cy="505745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1613056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Title and Content1">
    <p:spTree>
      <p:nvGrpSpPr>
        <p:cNvPr id="1" name=""/>
        <p:cNvGrpSpPr/>
        <p:nvPr/>
      </p:nvGrpSpPr>
      <p:grpSpPr>
        <a:xfrm>
          <a:off x="0" y="0"/>
          <a:ext cx="0" cy="0"/>
          <a:chOff x="0" y="0"/>
          <a:chExt cx="0" cy="0"/>
        </a:xfrm>
      </p:grpSpPr>
      <p:sp>
        <p:nvSpPr>
          <p:cNvPr id="2" name="Title 1"/>
          <p:cNvSpPr>
            <a:spLocks noGrp="1"/>
          </p:cNvSpPr>
          <p:nvPr>
            <p:ph type="title"/>
          </p:nvPr>
        </p:nvSpPr>
        <p:spPr>
          <a:xfrm>
            <a:off x="138113" y="102742"/>
            <a:ext cx="8866187" cy="914400"/>
          </a:xfrm>
        </p:spPr>
        <p:txBody>
          <a:bodyPr rIns="0"/>
          <a:lstStyle>
            <a:lvl1pPr>
              <a:defRPr sz="3800"/>
            </a:lvl1pPr>
          </a:lstStyle>
          <a:p>
            <a:r>
              <a:rPr lang="en-US" dirty="0"/>
              <a:t>Click to edit Master title style</a:t>
            </a:r>
          </a:p>
        </p:txBody>
      </p:sp>
      <p:sp>
        <p:nvSpPr>
          <p:cNvPr id="3" name="Content Placeholder 2"/>
          <p:cNvSpPr>
            <a:spLocks noGrp="1"/>
          </p:cNvSpPr>
          <p:nvPr>
            <p:ph idx="1"/>
          </p:nvPr>
        </p:nvSpPr>
        <p:spPr>
          <a:xfrm>
            <a:off x="138113" y="1266092"/>
            <a:ext cx="8866187" cy="5453207"/>
          </a:xfrm>
        </p:spPr>
        <p:txBody>
          <a:bodyPr/>
          <a:lstStyle>
            <a:lvl1pPr marL="406400" indent="-406400">
              <a:buSzPct val="80000"/>
              <a:defRPr/>
            </a:lvl1pPr>
            <a:lvl2pPr marL="914400" indent="-449263">
              <a:defRPr/>
            </a:lvl2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5256458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slideLayout" Target="../slideLayouts/slideLayout11.xml"/><Relationship Id="rId1" Type="http://schemas.openxmlformats.org/officeDocument/2006/relationships/slideLayout" Target="../slideLayouts/slideLayout10.xml"/><Relationship Id="rId5" Type="http://schemas.openxmlformats.org/officeDocument/2006/relationships/theme" Target="../theme/theme2.xml"/><Relationship Id="rId4" Type="http://schemas.openxmlformats.org/officeDocument/2006/relationships/slideLayout" Target="../slideLayouts/slideLayout13.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5" Type="http://schemas.openxmlformats.org/officeDocument/2006/relationships/slideLayout" Target="../slideLayouts/slideLayout18.xml"/><Relationship Id="rId10" Type="http://schemas.openxmlformats.org/officeDocument/2006/relationships/theme" Target="../theme/theme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83F3470-2FE8-4F6D-9179-BDAD201CF480}"/>
              </a:ext>
            </a:extLst>
          </p:cNvPr>
          <p:cNvSpPr>
            <a:spLocks noGrp="1"/>
          </p:cNvSpPr>
          <p:nvPr>
            <p:ph type="title"/>
          </p:nvPr>
        </p:nvSpPr>
        <p:spPr>
          <a:xfrm>
            <a:off x="190500" y="190501"/>
            <a:ext cx="8763000" cy="737967"/>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A4733DD6-7C48-4D4C-B576-A1ED5C3EAFED}"/>
              </a:ext>
            </a:extLst>
          </p:cNvPr>
          <p:cNvSpPr>
            <a:spLocks noGrp="1"/>
          </p:cNvSpPr>
          <p:nvPr>
            <p:ph type="body" idx="1"/>
          </p:nvPr>
        </p:nvSpPr>
        <p:spPr>
          <a:xfrm>
            <a:off x="190500" y="1139483"/>
            <a:ext cx="8763000" cy="555615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Box 6"/>
          <p:cNvSpPr txBox="1"/>
          <p:nvPr userDrawn="1"/>
        </p:nvSpPr>
        <p:spPr>
          <a:xfrm>
            <a:off x="190500" y="6063175"/>
            <a:ext cx="3573194" cy="400110"/>
          </a:xfrm>
          <a:prstGeom prst="rect">
            <a:avLst/>
          </a:prstGeom>
          <a:noFill/>
        </p:spPr>
        <p:txBody>
          <a:bodyPr wrap="square" rtlCol="0">
            <a:spAutoFit/>
          </a:bodyPr>
          <a:lstStyle/>
          <a:p>
            <a:r>
              <a:rPr lang="en-US" sz="2000" b="1" i="1" dirty="0">
                <a:solidFill>
                  <a:srgbClr val="00B0F0"/>
                </a:solidFill>
                <a:latin typeface="+mn-lt"/>
              </a:rPr>
              <a:t>  </a:t>
            </a:r>
          </a:p>
        </p:txBody>
      </p:sp>
    </p:spTree>
    <p:extLst>
      <p:ext uri="{BB962C8B-B14F-4D97-AF65-F5344CB8AC3E}">
        <p14:creationId xmlns:p14="http://schemas.microsoft.com/office/powerpoint/2010/main" val="3809245776"/>
      </p:ext>
    </p:extLst>
  </p:cSld>
  <p:clrMap bg1="dk1" tx1="lt1" bg2="dk2" tx2="lt2" accent1="accent1" accent2="accent2" accent3="accent3" accent4="accent4" accent5="accent5" accent6="accent6" hlink="hlink" folHlink="folHlink"/>
  <p:sldLayoutIdLst>
    <p:sldLayoutId id="2147489533" r:id="rId1"/>
    <p:sldLayoutId id="2147489534" r:id="rId2"/>
    <p:sldLayoutId id="2147489539" r:id="rId3"/>
    <p:sldLayoutId id="2147489536" r:id="rId4"/>
    <p:sldLayoutId id="2147489538" r:id="rId5"/>
    <p:sldLayoutId id="2147489544" r:id="rId6"/>
    <p:sldLayoutId id="2147489546" r:id="rId7"/>
    <p:sldLayoutId id="2147489547" r:id="rId8"/>
    <p:sldLayoutId id="2147489684" r:id="rId9"/>
  </p:sldLayoutIdLst>
  <p:txStyles>
    <p:titleStyle>
      <a:lvl1pPr algn="l" defTabSz="685800" rtl="0" eaLnBrk="1" latinLnBrk="0" hangingPunct="1">
        <a:lnSpc>
          <a:spcPct val="90000"/>
        </a:lnSpc>
        <a:spcBef>
          <a:spcPct val="0"/>
        </a:spcBef>
        <a:buNone/>
        <a:defRPr sz="4400" b="1" kern="1200">
          <a:solidFill>
            <a:srgbClr val="FFFF00"/>
          </a:solidFill>
          <a:effectLst>
            <a:outerShdw blurRad="38100" dist="38100" dir="2700000" algn="tl">
              <a:srgbClr val="000000">
                <a:alpha val="43137"/>
              </a:srgbClr>
            </a:outerShdw>
          </a:effectLst>
          <a:latin typeface="+mn-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38138" indent="-338138" algn="l" defTabSz="685800" rtl="0" eaLnBrk="1" latinLnBrk="0" hangingPunct="1">
        <a:lnSpc>
          <a:spcPct val="100000"/>
        </a:lnSpc>
        <a:spcBef>
          <a:spcPts val="0"/>
        </a:spcBef>
        <a:buClr>
          <a:srgbClr val="FFFF00"/>
        </a:buClr>
        <a:buFont typeface="Calibri" panose="020F0502020204030204" pitchFamily="34" charset="0"/>
        <a:buChar char="•"/>
        <a:defRPr sz="3000" b="1" kern="1200">
          <a:solidFill>
            <a:schemeClr val="tx1"/>
          </a:solidFill>
          <a:latin typeface="+mn-lt"/>
          <a:ea typeface="+mn-ea"/>
          <a:cs typeface="+mn-cs"/>
        </a:defRPr>
      </a:lvl1pPr>
      <a:lvl2pPr marL="688975" indent="-350838" algn="l" defTabSz="685800" rtl="0" eaLnBrk="1" latinLnBrk="0" hangingPunct="1">
        <a:lnSpc>
          <a:spcPct val="100000"/>
        </a:lnSpc>
        <a:spcBef>
          <a:spcPts val="0"/>
        </a:spcBef>
        <a:buClr>
          <a:srgbClr val="00FF00"/>
        </a:buClr>
        <a:buSzPct val="100000"/>
        <a:buFont typeface="Calibri" panose="020F0502020204030204" pitchFamily="34" charset="0"/>
        <a:buChar char="»"/>
        <a:defRPr sz="2600" b="1" kern="1200">
          <a:solidFill>
            <a:srgbClr val="FFFF00"/>
          </a:solidFill>
          <a:latin typeface="+mn-lt"/>
          <a:ea typeface="+mn-ea"/>
          <a:cs typeface="+mn-cs"/>
        </a:defRPr>
      </a:lvl2pPr>
      <a:lvl3pPr marL="1027113" indent="-338138" algn="l" defTabSz="685800" rtl="0" eaLnBrk="1" latinLnBrk="0" hangingPunct="1">
        <a:lnSpc>
          <a:spcPct val="100000"/>
        </a:lnSpc>
        <a:spcBef>
          <a:spcPts val="0"/>
        </a:spcBef>
        <a:buFont typeface="Arial" panose="020B0604020202020204" pitchFamily="34" charset="0"/>
        <a:buChar char="•"/>
        <a:defRPr sz="2400" b="1" kern="1200">
          <a:solidFill>
            <a:srgbClr val="FFFF99"/>
          </a:solidFill>
          <a:latin typeface="+mn-lt"/>
          <a:ea typeface="+mn-ea"/>
          <a:cs typeface="+mn-cs"/>
        </a:defRPr>
      </a:lvl3pPr>
      <a:lvl4pPr marL="1308100" indent="-280988" algn="l" defTabSz="685800" rtl="0" eaLnBrk="1" latinLnBrk="0" hangingPunct="1">
        <a:lnSpc>
          <a:spcPct val="100000"/>
        </a:lnSpc>
        <a:spcBef>
          <a:spcPts val="0"/>
        </a:spcBef>
        <a:buFont typeface="Arial" panose="020B0604020202020204" pitchFamily="34" charset="0"/>
        <a:buChar char="•"/>
        <a:defRPr sz="2200" b="1" kern="1200">
          <a:solidFill>
            <a:schemeClr val="tx1"/>
          </a:solidFill>
          <a:latin typeface="+mn-lt"/>
          <a:ea typeface="+mn-ea"/>
          <a:cs typeface="+mn-cs"/>
        </a:defRPr>
      </a:lvl4pPr>
      <a:lvl5pPr marL="1603375" indent="-295275" algn="l" defTabSz="685800" rtl="0" eaLnBrk="1" latinLnBrk="0" hangingPunct="1">
        <a:lnSpc>
          <a:spcPct val="100000"/>
        </a:lnSpc>
        <a:spcBef>
          <a:spcPts val="0"/>
        </a:spcBef>
        <a:buFont typeface="Arial" panose="020B0604020202020204" pitchFamily="34" charset="0"/>
        <a:buChar char="•"/>
        <a:defRPr sz="2000" b="1"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880" userDrawn="1">
          <p15:clr>
            <a:srgbClr val="F26B43"/>
          </p15:clr>
        </p15:guide>
        <p15:guide id="2" pos="120" userDrawn="1">
          <p15:clr>
            <a:srgbClr val="F26B43"/>
          </p15:clr>
        </p15:guide>
        <p15:guide id="3" pos="5640" userDrawn="1">
          <p15:clr>
            <a:srgbClr val="F26B43"/>
          </p15:clr>
        </p15:guide>
        <p15:guide id="4" orient="horz" pos="120" userDrawn="1">
          <p15:clr>
            <a:srgbClr val="F26B43"/>
          </p15:clr>
        </p15:guide>
        <p15:guide id="5" orient="horz" pos="2160" userDrawn="1">
          <p15:clr>
            <a:srgbClr val="F26B43"/>
          </p15:clr>
        </p15:guide>
        <p15:guide id="6" orient="horz" pos="420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rgbClr val="0000CC"/>
            </a:gs>
            <a:gs pos="100000">
              <a:schemeClr val="tx1"/>
            </a:gs>
          </a:gsLst>
          <a:lin ang="5400000" scaled="1"/>
        </a:gradFill>
        <a:effectLst/>
      </p:bgPr>
    </p:bg>
    <p:spTree>
      <p:nvGrpSpPr>
        <p:cNvPr id="1" name=""/>
        <p:cNvGrpSpPr/>
        <p:nvPr/>
      </p:nvGrpSpPr>
      <p:grpSpPr>
        <a:xfrm>
          <a:off x="0" y="0"/>
          <a:ext cx="0" cy="0"/>
          <a:chOff x="0" y="0"/>
          <a:chExt cx="0" cy="0"/>
        </a:xfrm>
      </p:grpSpPr>
      <p:sp>
        <p:nvSpPr>
          <p:cNvPr id="1026" name="Rectangle 16"/>
          <p:cNvSpPr>
            <a:spLocks noGrp="1" noChangeArrowheads="1"/>
          </p:cNvSpPr>
          <p:nvPr>
            <p:ph type="title"/>
          </p:nvPr>
        </p:nvSpPr>
        <p:spPr bwMode="auto">
          <a:xfrm>
            <a:off x="138113" y="95250"/>
            <a:ext cx="8869362" cy="788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Title goes here</a:t>
            </a:r>
          </a:p>
        </p:txBody>
      </p:sp>
      <p:sp>
        <p:nvSpPr>
          <p:cNvPr id="1027" name="Rectangle 23"/>
          <p:cNvSpPr>
            <a:spLocks noGrp="1" noChangeArrowheads="1"/>
          </p:cNvSpPr>
          <p:nvPr>
            <p:ph type="body" idx="1"/>
          </p:nvPr>
        </p:nvSpPr>
        <p:spPr bwMode="auto">
          <a:xfrm>
            <a:off x="138113" y="1246188"/>
            <a:ext cx="8869362" cy="549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extLst>
      <p:ext uri="{BB962C8B-B14F-4D97-AF65-F5344CB8AC3E}">
        <p14:creationId xmlns:p14="http://schemas.microsoft.com/office/powerpoint/2010/main" val="1477044575"/>
      </p:ext>
    </p:extLst>
  </p:cSld>
  <p:clrMap bg1="lt1" tx1="dk1" bg2="lt2" tx2="dk2" accent1="accent1" accent2="accent2" accent3="accent3" accent4="accent4" accent5="accent5" accent6="accent6" hlink="hlink" folHlink="folHlink"/>
  <p:sldLayoutIdLst>
    <p:sldLayoutId id="2147489561" r:id="rId1"/>
    <p:sldLayoutId id="2147489562" r:id="rId2"/>
    <p:sldLayoutId id="2147489563" r:id="rId3"/>
    <p:sldLayoutId id="2147489564" r:id="rId4"/>
  </p:sldLayoutIdLst>
  <p:txStyles>
    <p:titleStyle>
      <a:lvl1pPr algn="l" rtl="0" eaLnBrk="0" fontAlgn="base" hangingPunct="0">
        <a:lnSpc>
          <a:spcPct val="90000"/>
        </a:lnSpc>
        <a:spcBef>
          <a:spcPct val="0"/>
        </a:spcBef>
        <a:spcAft>
          <a:spcPct val="0"/>
        </a:spcAft>
        <a:defRPr sz="4000" b="1">
          <a:solidFill>
            <a:srgbClr val="FFFF00"/>
          </a:solidFill>
          <a:latin typeface="+mj-lt"/>
          <a:ea typeface="+mj-ea"/>
          <a:cs typeface="+mj-cs"/>
        </a:defRPr>
      </a:lvl1pPr>
      <a:lvl2pPr algn="l" rtl="0" eaLnBrk="0" fontAlgn="base" hangingPunct="0">
        <a:lnSpc>
          <a:spcPct val="90000"/>
        </a:lnSpc>
        <a:spcBef>
          <a:spcPct val="0"/>
        </a:spcBef>
        <a:spcAft>
          <a:spcPct val="0"/>
        </a:spcAft>
        <a:defRPr sz="4000" b="1">
          <a:solidFill>
            <a:srgbClr val="FFFF00"/>
          </a:solidFill>
          <a:latin typeface="Tahoma" pitchFamily="34" charset="0"/>
        </a:defRPr>
      </a:lvl2pPr>
      <a:lvl3pPr algn="l" rtl="0" eaLnBrk="0" fontAlgn="base" hangingPunct="0">
        <a:lnSpc>
          <a:spcPct val="90000"/>
        </a:lnSpc>
        <a:spcBef>
          <a:spcPct val="0"/>
        </a:spcBef>
        <a:spcAft>
          <a:spcPct val="0"/>
        </a:spcAft>
        <a:defRPr sz="4000" b="1">
          <a:solidFill>
            <a:srgbClr val="FFFF00"/>
          </a:solidFill>
          <a:latin typeface="Tahoma" pitchFamily="34" charset="0"/>
        </a:defRPr>
      </a:lvl3pPr>
      <a:lvl4pPr algn="l" rtl="0" eaLnBrk="0" fontAlgn="base" hangingPunct="0">
        <a:lnSpc>
          <a:spcPct val="90000"/>
        </a:lnSpc>
        <a:spcBef>
          <a:spcPct val="0"/>
        </a:spcBef>
        <a:spcAft>
          <a:spcPct val="0"/>
        </a:spcAft>
        <a:defRPr sz="4000" b="1">
          <a:solidFill>
            <a:srgbClr val="FFFF00"/>
          </a:solidFill>
          <a:latin typeface="Tahoma" pitchFamily="34" charset="0"/>
        </a:defRPr>
      </a:lvl4pPr>
      <a:lvl5pPr algn="l" rtl="0" eaLnBrk="0" fontAlgn="base" hangingPunct="0">
        <a:lnSpc>
          <a:spcPct val="90000"/>
        </a:lnSpc>
        <a:spcBef>
          <a:spcPct val="0"/>
        </a:spcBef>
        <a:spcAft>
          <a:spcPct val="0"/>
        </a:spcAft>
        <a:defRPr sz="4000" b="1">
          <a:solidFill>
            <a:srgbClr val="FFFF00"/>
          </a:solidFill>
          <a:latin typeface="Tahoma" pitchFamily="34" charset="0"/>
        </a:defRPr>
      </a:lvl5pPr>
      <a:lvl6pPr marL="457200" algn="l" rtl="0" fontAlgn="base">
        <a:spcBef>
          <a:spcPct val="0"/>
        </a:spcBef>
        <a:spcAft>
          <a:spcPct val="0"/>
        </a:spcAft>
        <a:defRPr sz="3800" b="1">
          <a:solidFill>
            <a:srgbClr val="FFFF00"/>
          </a:solidFill>
          <a:latin typeface="Tahoma" pitchFamily="34" charset="0"/>
        </a:defRPr>
      </a:lvl6pPr>
      <a:lvl7pPr marL="914400" algn="l" rtl="0" fontAlgn="base">
        <a:spcBef>
          <a:spcPct val="0"/>
        </a:spcBef>
        <a:spcAft>
          <a:spcPct val="0"/>
        </a:spcAft>
        <a:defRPr sz="3800" b="1">
          <a:solidFill>
            <a:srgbClr val="FFFF00"/>
          </a:solidFill>
          <a:latin typeface="Tahoma" pitchFamily="34" charset="0"/>
        </a:defRPr>
      </a:lvl7pPr>
      <a:lvl8pPr marL="1371600" algn="l" rtl="0" fontAlgn="base">
        <a:spcBef>
          <a:spcPct val="0"/>
        </a:spcBef>
        <a:spcAft>
          <a:spcPct val="0"/>
        </a:spcAft>
        <a:defRPr sz="3800" b="1">
          <a:solidFill>
            <a:srgbClr val="FFFF00"/>
          </a:solidFill>
          <a:latin typeface="Tahoma" pitchFamily="34" charset="0"/>
        </a:defRPr>
      </a:lvl8pPr>
      <a:lvl9pPr marL="1828800" algn="l" rtl="0" fontAlgn="base">
        <a:spcBef>
          <a:spcPct val="0"/>
        </a:spcBef>
        <a:spcAft>
          <a:spcPct val="0"/>
        </a:spcAft>
        <a:defRPr sz="3800" b="1">
          <a:solidFill>
            <a:srgbClr val="FFFF00"/>
          </a:solidFill>
          <a:latin typeface="Tahoma" pitchFamily="34" charset="0"/>
        </a:defRPr>
      </a:lvl9pPr>
    </p:titleStyle>
    <p:bodyStyle>
      <a:lvl1pPr marL="347663" indent="-347663" algn="l" rtl="0" eaLnBrk="0" fontAlgn="base" hangingPunct="0">
        <a:spcBef>
          <a:spcPct val="20000"/>
        </a:spcBef>
        <a:spcAft>
          <a:spcPct val="0"/>
        </a:spcAft>
        <a:buClr>
          <a:srgbClr val="A1C2E7"/>
        </a:buClr>
        <a:buSzPct val="75000"/>
        <a:buFont typeface="Wingdings" panose="05000000000000000000" pitchFamily="2" charset="2"/>
        <a:buChar char="n"/>
        <a:defRPr sz="2800" b="1">
          <a:solidFill>
            <a:schemeClr val="bg1"/>
          </a:solidFill>
          <a:latin typeface="+mn-lt"/>
          <a:ea typeface="+mn-ea"/>
          <a:cs typeface="+mn-cs"/>
        </a:defRPr>
      </a:lvl1pPr>
      <a:lvl2pPr marL="914400" indent="-336550" algn="l" rtl="0" eaLnBrk="0" fontAlgn="base" hangingPunct="0">
        <a:spcBef>
          <a:spcPct val="20000"/>
        </a:spcBef>
        <a:spcAft>
          <a:spcPct val="0"/>
        </a:spcAft>
        <a:buClr>
          <a:srgbClr val="FFFF66"/>
        </a:buClr>
        <a:buSzPct val="80000"/>
        <a:buFont typeface="Wingdings 3" panose="05040102010807070707" pitchFamily="18" charset="2"/>
        <a:buChar char=""/>
        <a:defRPr sz="2600">
          <a:solidFill>
            <a:schemeClr val="bg1"/>
          </a:solidFill>
          <a:latin typeface="+mn-lt"/>
        </a:defRPr>
      </a:lvl2pPr>
      <a:lvl3pPr marL="1376363" indent="-228600" algn="l" rtl="0" eaLnBrk="0" fontAlgn="base" hangingPunct="0">
        <a:spcBef>
          <a:spcPct val="20000"/>
        </a:spcBef>
        <a:spcAft>
          <a:spcPct val="0"/>
        </a:spcAft>
        <a:buClr>
          <a:srgbClr val="99CCFF"/>
        </a:buClr>
        <a:buSzPct val="75000"/>
        <a:buFont typeface="Wingdings 2" panose="05020102010507070707" pitchFamily="18" charset="2"/>
        <a:buChar char="®"/>
        <a:defRPr sz="2400">
          <a:solidFill>
            <a:schemeClr val="bg1"/>
          </a:solidFill>
          <a:latin typeface="+mn-lt"/>
        </a:defRPr>
      </a:lvl3pPr>
      <a:lvl4pPr marL="1719263" indent="-228600" algn="l" rtl="0" eaLnBrk="0" fontAlgn="base" hangingPunct="0">
        <a:spcBef>
          <a:spcPct val="20000"/>
        </a:spcBef>
        <a:spcAft>
          <a:spcPct val="0"/>
        </a:spcAft>
        <a:buChar char="–"/>
        <a:defRPr sz="2000">
          <a:solidFill>
            <a:schemeClr val="bg1"/>
          </a:solidFill>
          <a:latin typeface="+mn-lt"/>
        </a:defRPr>
      </a:lvl4pPr>
      <a:lvl5pPr marL="2062163" indent="-228600" algn="l" rtl="0" eaLnBrk="0" fontAlgn="base" hangingPunct="0">
        <a:spcBef>
          <a:spcPct val="20000"/>
        </a:spcBef>
        <a:spcAft>
          <a:spcPct val="0"/>
        </a:spcAft>
        <a:buChar char="»"/>
        <a:defRPr sz="2000">
          <a:solidFill>
            <a:schemeClr val="bg1"/>
          </a:solidFill>
          <a:latin typeface="+mn-lt"/>
        </a:defRPr>
      </a:lvl5pPr>
      <a:lvl6pPr marL="2519363" indent="-228600" algn="l" rtl="0" fontAlgn="base">
        <a:spcBef>
          <a:spcPct val="20000"/>
        </a:spcBef>
        <a:spcAft>
          <a:spcPct val="0"/>
        </a:spcAft>
        <a:buChar char="»"/>
        <a:defRPr sz="2000">
          <a:solidFill>
            <a:schemeClr val="bg1"/>
          </a:solidFill>
          <a:latin typeface="+mn-lt"/>
        </a:defRPr>
      </a:lvl6pPr>
      <a:lvl7pPr marL="2976563" indent="-228600" algn="l" rtl="0" fontAlgn="base">
        <a:spcBef>
          <a:spcPct val="20000"/>
        </a:spcBef>
        <a:spcAft>
          <a:spcPct val="0"/>
        </a:spcAft>
        <a:buChar char="»"/>
        <a:defRPr sz="2000">
          <a:solidFill>
            <a:schemeClr val="bg1"/>
          </a:solidFill>
          <a:latin typeface="+mn-lt"/>
        </a:defRPr>
      </a:lvl7pPr>
      <a:lvl8pPr marL="3433763" indent="-228600" algn="l" rtl="0" fontAlgn="base">
        <a:spcBef>
          <a:spcPct val="20000"/>
        </a:spcBef>
        <a:spcAft>
          <a:spcPct val="0"/>
        </a:spcAft>
        <a:buChar char="»"/>
        <a:defRPr sz="2000">
          <a:solidFill>
            <a:schemeClr val="bg1"/>
          </a:solidFill>
          <a:latin typeface="+mn-lt"/>
        </a:defRPr>
      </a:lvl8pPr>
      <a:lvl9pPr marL="3890963" indent="-228600" algn="l" rtl="0" fontAlgn="base">
        <a:spcBef>
          <a:spcPct val="20000"/>
        </a:spcBef>
        <a:spcAft>
          <a:spcPct val="0"/>
        </a:spcAft>
        <a:buChar char="»"/>
        <a:defRPr sz="20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shadeToTitle="1">
        <a:gradFill rotWithShape="0">
          <a:gsLst>
            <a:gs pos="0">
              <a:srgbClr val="008689"/>
            </a:gs>
            <a:gs pos="100000">
              <a:srgbClr val="003C3E"/>
            </a:gs>
          </a:gsLst>
          <a:path path="shape">
            <a:fillToRect l="50000" t="50000" r="50000" b="50000"/>
          </a:path>
        </a:gradFill>
        <a:effectLst/>
      </p:bgPr>
    </p:bg>
    <p:spTree>
      <p:nvGrpSpPr>
        <p:cNvPr id="1" name=""/>
        <p:cNvGrpSpPr/>
        <p:nvPr/>
      </p:nvGrpSpPr>
      <p:grpSpPr>
        <a:xfrm>
          <a:off x="0" y="0"/>
          <a:ext cx="0" cy="0"/>
          <a:chOff x="0" y="0"/>
          <a:chExt cx="0" cy="0"/>
        </a:xfrm>
      </p:grpSpPr>
      <p:sp>
        <p:nvSpPr>
          <p:cNvPr id="983063" name="Rectangle 23">
            <a:extLst>
              <a:ext uri="{FF2B5EF4-FFF2-40B4-BE49-F238E27FC236}">
                <a16:creationId xmlns:a16="http://schemas.microsoft.com/office/drawing/2014/main" id="{F5A8BC99-EDBA-4BED-9778-D7B7941936C1}"/>
              </a:ext>
            </a:extLst>
          </p:cNvPr>
          <p:cNvSpPr>
            <a:spLocks noGrp="1" noChangeArrowheads="1"/>
          </p:cNvSpPr>
          <p:nvPr>
            <p:ph type="body" idx="1"/>
          </p:nvPr>
        </p:nvSpPr>
        <p:spPr bwMode="auto">
          <a:xfrm>
            <a:off x="128588" y="1014413"/>
            <a:ext cx="8829675" cy="5676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83066" name="Rectangle 26">
            <a:extLst>
              <a:ext uri="{FF2B5EF4-FFF2-40B4-BE49-F238E27FC236}">
                <a16:creationId xmlns:a16="http://schemas.microsoft.com/office/drawing/2014/main" id="{D1A643BB-D6FD-41DB-BCBF-26A7A48E0DA3}"/>
              </a:ext>
            </a:extLst>
          </p:cNvPr>
          <p:cNvSpPr>
            <a:spLocks noChangeArrowheads="1"/>
          </p:cNvSpPr>
          <p:nvPr userDrawn="1"/>
        </p:nvSpPr>
        <p:spPr bwMode="auto">
          <a:xfrm>
            <a:off x="0" y="0"/>
            <a:ext cx="92075" cy="6858000"/>
          </a:xfrm>
          <a:prstGeom prst="rect">
            <a:avLst/>
          </a:prstGeom>
          <a:gradFill rotWithShape="1">
            <a:gsLst>
              <a:gs pos="0">
                <a:srgbClr val="003C3E"/>
              </a:gs>
              <a:gs pos="100000">
                <a:srgbClr val="008689"/>
              </a:gs>
            </a:gsLst>
            <a:lin ang="5400000" scaled="1"/>
          </a:gradFill>
          <a:ln w="9525">
            <a:noFill/>
            <a:miter lim="800000"/>
            <a:headEnd/>
            <a:tailEnd/>
          </a:ln>
          <a:effectLst/>
        </p:spPr>
        <p:txBody>
          <a:bodyPr wrap="none" anchor="ctr"/>
          <a:lstStyle/>
          <a:p>
            <a:pPr>
              <a:defRPr/>
            </a:pPr>
            <a:endParaRPr lang="en-US" dirty="0">
              <a:effectLst>
                <a:outerShdw blurRad="38100" dist="38100" dir="2700000" algn="tl">
                  <a:srgbClr val="000000">
                    <a:alpha val="43137"/>
                  </a:srgbClr>
                </a:outerShdw>
              </a:effectLst>
              <a:latin typeface="Arial" charset="0"/>
              <a:cs typeface="+mn-cs"/>
            </a:endParaRPr>
          </a:p>
        </p:txBody>
      </p:sp>
      <p:sp>
        <p:nvSpPr>
          <p:cNvPr id="983065" name="Rectangle 25">
            <a:extLst>
              <a:ext uri="{FF2B5EF4-FFF2-40B4-BE49-F238E27FC236}">
                <a16:creationId xmlns:a16="http://schemas.microsoft.com/office/drawing/2014/main" id="{76847D32-49EF-4BDE-A666-ED02DDB273DD}"/>
              </a:ext>
            </a:extLst>
          </p:cNvPr>
          <p:cNvSpPr>
            <a:spLocks noGrp="1" noChangeArrowheads="1"/>
          </p:cNvSpPr>
          <p:nvPr>
            <p:ph type="title"/>
          </p:nvPr>
        </p:nvSpPr>
        <p:spPr bwMode="auto">
          <a:xfrm>
            <a:off x="128588" y="228600"/>
            <a:ext cx="8878887" cy="701675"/>
          </a:xfrm>
          <a:prstGeom prst="rect">
            <a:avLst/>
          </a:prstGeom>
          <a:noFill/>
          <a:ln w="9525">
            <a:noFill/>
            <a:miter lim="800000"/>
            <a:headEnd/>
            <a:tailEnd/>
          </a:ln>
          <a:effectLst/>
        </p:spPr>
        <p:txBody>
          <a:bodyPr vert="horz" wrap="square" lIns="45720" tIns="45720" rIns="45720" bIns="45720" numCol="1" anchor="t" anchorCtr="0" compatLnSpc="1">
            <a:prstTxWarp prst="textNoShape">
              <a:avLst/>
            </a:prstTxWarp>
            <a:spAutoFit/>
          </a:bodyPr>
          <a:lstStyle/>
          <a:p>
            <a:pPr lvl="0"/>
            <a:r>
              <a:rPr lang="en-US" dirty="0"/>
              <a:t>Click to edit Master title style</a:t>
            </a:r>
          </a:p>
        </p:txBody>
      </p:sp>
    </p:spTree>
    <p:extLst>
      <p:ext uri="{BB962C8B-B14F-4D97-AF65-F5344CB8AC3E}">
        <p14:creationId xmlns:p14="http://schemas.microsoft.com/office/powerpoint/2010/main" val="2767507401"/>
      </p:ext>
    </p:extLst>
  </p:cSld>
  <p:clrMap bg1="lt1" tx1="dk1" bg2="lt2" tx2="dk2" accent1="accent1" accent2="accent2" accent3="accent3" accent4="accent4" accent5="accent5" accent6="accent6" hlink="hlink" folHlink="folHlink"/>
  <p:sldLayoutIdLst>
    <p:sldLayoutId id="2147489618" r:id="rId1"/>
    <p:sldLayoutId id="2147489619" r:id="rId2"/>
    <p:sldLayoutId id="2147489620" r:id="rId3"/>
    <p:sldLayoutId id="2147489621" r:id="rId4"/>
    <p:sldLayoutId id="2147489622" r:id="rId5"/>
    <p:sldLayoutId id="2147489623" r:id="rId6"/>
    <p:sldLayoutId id="2147489624" r:id="rId7"/>
    <p:sldLayoutId id="2147489625" r:id="rId8"/>
    <p:sldLayoutId id="2147489626" r:id="rId9"/>
  </p:sldLayoutIdLst>
  <p:txStyles>
    <p:titleStyle>
      <a:lvl1pPr algn="l" rtl="0" eaLnBrk="0" fontAlgn="base" hangingPunct="0">
        <a:spcBef>
          <a:spcPct val="0"/>
        </a:spcBef>
        <a:spcAft>
          <a:spcPct val="0"/>
        </a:spcAft>
        <a:defRPr sz="3800" b="1" i="1">
          <a:solidFill>
            <a:srgbClr val="CB9DDF"/>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3800" b="1" i="1">
          <a:solidFill>
            <a:srgbClr val="CB9DDF"/>
          </a:solidFill>
          <a:effectLst>
            <a:outerShdw blurRad="38100" dist="38100" dir="2700000" algn="tl">
              <a:srgbClr val="000000"/>
            </a:outerShdw>
          </a:effectLst>
          <a:latin typeface="Arial" charset="0"/>
        </a:defRPr>
      </a:lvl2pPr>
      <a:lvl3pPr algn="l" rtl="0" eaLnBrk="0" fontAlgn="base" hangingPunct="0">
        <a:spcBef>
          <a:spcPct val="0"/>
        </a:spcBef>
        <a:spcAft>
          <a:spcPct val="0"/>
        </a:spcAft>
        <a:defRPr sz="3800" b="1" i="1">
          <a:solidFill>
            <a:srgbClr val="CB9DDF"/>
          </a:solidFill>
          <a:effectLst>
            <a:outerShdw blurRad="38100" dist="38100" dir="2700000" algn="tl">
              <a:srgbClr val="000000"/>
            </a:outerShdw>
          </a:effectLst>
          <a:latin typeface="Arial" charset="0"/>
        </a:defRPr>
      </a:lvl3pPr>
      <a:lvl4pPr algn="l" rtl="0" eaLnBrk="0" fontAlgn="base" hangingPunct="0">
        <a:spcBef>
          <a:spcPct val="0"/>
        </a:spcBef>
        <a:spcAft>
          <a:spcPct val="0"/>
        </a:spcAft>
        <a:defRPr sz="3800" b="1" i="1">
          <a:solidFill>
            <a:srgbClr val="CB9DDF"/>
          </a:solidFill>
          <a:effectLst>
            <a:outerShdw blurRad="38100" dist="38100" dir="2700000" algn="tl">
              <a:srgbClr val="000000"/>
            </a:outerShdw>
          </a:effectLst>
          <a:latin typeface="Arial" charset="0"/>
        </a:defRPr>
      </a:lvl4pPr>
      <a:lvl5pPr algn="l" rtl="0" eaLnBrk="0" fontAlgn="base" hangingPunct="0">
        <a:spcBef>
          <a:spcPct val="0"/>
        </a:spcBef>
        <a:spcAft>
          <a:spcPct val="0"/>
        </a:spcAft>
        <a:defRPr sz="3800" b="1" i="1">
          <a:solidFill>
            <a:srgbClr val="CB9DDF"/>
          </a:solidFill>
          <a:effectLst>
            <a:outerShdw blurRad="38100" dist="38100" dir="2700000" algn="tl">
              <a:srgbClr val="000000"/>
            </a:outerShdw>
          </a:effectLst>
          <a:latin typeface="Arial" charset="0"/>
        </a:defRPr>
      </a:lvl5pPr>
      <a:lvl6pPr marL="457200" algn="l" rtl="0" fontAlgn="base">
        <a:spcBef>
          <a:spcPct val="0"/>
        </a:spcBef>
        <a:spcAft>
          <a:spcPct val="0"/>
        </a:spcAft>
        <a:defRPr sz="4000" b="1" i="1">
          <a:solidFill>
            <a:srgbClr val="CB9DDF"/>
          </a:solidFill>
          <a:effectLst>
            <a:outerShdw blurRad="38100" dist="38100" dir="2700000" algn="tl">
              <a:srgbClr val="000000"/>
            </a:outerShdw>
          </a:effectLst>
          <a:latin typeface="Arial" charset="0"/>
        </a:defRPr>
      </a:lvl6pPr>
      <a:lvl7pPr marL="914400" algn="l" rtl="0" fontAlgn="base">
        <a:spcBef>
          <a:spcPct val="0"/>
        </a:spcBef>
        <a:spcAft>
          <a:spcPct val="0"/>
        </a:spcAft>
        <a:defRPr sz="4000" b="1" i="1">
          <a:solidFill>
            <a:srgbClr val="CB9DDF"/>
          </a:solidFill>
          <a:effectLst>
            <a:outerShdw blurRad="38100" dist="38100" dir="2700000" algn="tl">
              <a:srgbClr val="000000"/>
            </a:outerShdw>
          </a:effectLst>
          <a:latin typeface="Arial" charset="0"/>
        </a:defRPr>
      </a:lvl7pPr>
      <a:lvl8pPr marL="1371600" algn="l" rtl="0" fontAlgn="base">
        <a:spcBef>
          <a:spcPct val="0"/>
        </a:spcBef>
        <a:spcAft>
          <a:spcPct val="0"/>
        </a:spcAft>
        <a:defRPr sz="4000" b="1" i="1">
          <a:solidFill>
            <a:srgbClr val="CB9DDF"/>
          </a:solidFill>
          <a:effectLst>
            <a:outerShdw blurRad="38100" dist="38100" dir="2700000" algn="tl">
              <a:srgbClr val="000000"/>
            </a:outerShdw>
          </a:effectLst>
          <a:latin typeface="Arial" charset="0"/>
        </a:defRPr>
      </a:lvl8pPr>
      <a:lvl9pPr marL="1828800" algn="l" rtl="0" fontAlgn="base">
        <a:spcBef>
          <a:spcPct val="0"/>
        </a:spcBef>
        <a:spcAft>
          <a:spcPct val="0"/>
        </a:spcAft>
        <a:defRPr sz="4000" b="1" i="1">
          <a:solidFill>
            <a:srgbClr val="CB9DDF"/>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rgbClr val="FFFF8B"/>
        </a:buClr>
        <a:buSzPct val="90000"/>
        <a:buFont typeface="Wingdings 2" panose="05020102010507070707" pitchFamily="18" charset="2"/>
        <a:buChar char="®"/>
        <a:defRPr sz="2800" b="1">
          <a:solidFill>
            <a:schemeClr val="bg1"/>
          </a:solidFill>
          <a:effectLst>
            <a:outerShdw blurRad="38100" dist="38100" dir="2700000" algn="tl">
              <a:srgbClr val="000000"/>
            </a:outerShdw>
          </a:effectLst>
          <a:latin typeface="+mn-lt"/>
          <a:ea typeface="+mn-ea"/>
          <a:cs typeface="+mn-cs"/>
        </a:defRPr>
      </a:lvl1pPr>
      <a:lvl2pPr marL="749300" indent="-292100" algn="l" rtl="0" eaLnBrk="0" fontAlgn="base" hangingPunct="0">
        <a:spcBef>
          <a:spcPct val="20000"/>
        </a:spcBef>
        <a:spcAft>
          <a:spcPct val="0"/>
        </a:spcAft>
        <a:buClr>
          <a:srgbClr val="E6B3FF"/>
        </a:buClr>
        <a:buSzPct val="75000"/>
        <a:buFont typeface="Wingdings 3" panose="05040102010807070707" pitchFamily="18" charset="2"/>
        <a:buChar char=""/>
        <a:defRPr sz="2600">
          <a:solidFill>
            <a:schemeClr val="bg1"/>
          </a:solidFill>
          <a:latin typeface="+mn-lt"/>
        </a:defRPr>
      </a:lvl2pPr>
      <a:lvl3pPr marL="1143000" indent="-228600" algn="l" rtl="0" eaLnBrk="0" fontAlgn="base" hangingPunct="0">
        <a:spcBef>
          <a:spcPct val="20000"/>
        </a:spcBef>
        <a:spcAft>
          <a:spcPct val="0"/>
        </a:spcAft>
        <a:buClr>
          <a:srgbClr val="99CCFF"/>
        </a:buClr>
        <a:buFont typeface="Arial" panose="020B0604020202020204" pitchFamily="34" charset="0"/>
        <a:buChar char="~"/>
        <a:defRPr sz="2400">
          <a:solidFill>
            <a:schemeClr val="bg1"/>
          </a:solidFill>
          <a:latin typeface="+mn-lt"/>
        </a:defRPr>
      </a:lvl3pPr>
      <a:lvl4pPr marL="1600200" indent="-228600" algn="l" rtl="0" eaLnBrk="0" fontAlgn="base" hangingPunct="0">
        <a:spcBef>
          <a:spcPct val="20000"/>
        </a:spcBef>
        <a:spcAft>
          <a:spcPct val="0"/>
        </a:spcAft>
        <a:buChar char="–"/>
        <a:defRPr sz="2000">
          <a:solidFill>
            <a:schemeClr val="bg1"/>
          </a:solidFill>
          <a:latin typeface="+mn-lt"/>
        </a:defRPr>
      </a:lvl4pPr>
      <a:lvl5pPr marL="2006600" indent="-228600" algn="l" rtl="0" eaLnBrk="0" fontAlgn="base" hangingPunct="0">
        <a:spcBef>
          <a:spcPct val="20000"/>
        </a:spcBef>
        <a:spcAft>
          <a:spcPct val="0"/>
        </a:spcAft>
        <a:buChar char="»"/>
        <a:defRPr sz="2000">
          <a:solidFill>
            <a:schemeClr val="bg1"/>
          </a:solidFill>
          <a:latin typeface="+mn-lt"/>
        </a:defRPr>
      </a:lvl5pPr>
      <a:lvl6pPr marL="2463800" indent="-228600" algn="l" rtl="0" fontAlgn="base">
        <a:spcBef>
          <a:spcPct val="20000"/>
        </a:spcBef>
        <a:spcAft>
          <a:spcPct val="0"/>
        </a:spcAft>
        <a:buChar char="»"/>
        <a:defRPr sz="2000">
          <a:solidFill>
            <a:schemeClr val="bg1"/>
          </a:solidFill>
          <a:latin typeface="+mn-lt"/>
        </a:defRPr>
      </a:lvl6pPr>
      <a:lvl7pPr marL="2921000" indent="-228600" algn="l" rtl="0" fontAlgn="base">
        <a:spcBef>
          <a:spcPct val="20000"/>
        </a:spcBef>
        <a:spcAft>
          <a:spcPct val="0"/>
        </a:spcAft>
        <a:buChar char="»"/>
        <a:defRPr sz="2000">
          <a:solidFill>
            <a:schemeClr val="bg1"/>
          </a:solidFill>
          <a:latin typeface="+mn-lt"/>
        </a:defRPr>
      </a:lvl7pPr>
      <a:lvl8pPr marL="3378200" indent="-228600" algn="l" rtl="0" fontAlgn="base">
        <a:spcBef>
          <a:spcPct val="20000"/>
        </a:spcBef>
        <a:spcAft>
          <a:spcPct val="0"/>
        </a:spcAft>
        <a:buChar char="»"/>
        <a:defRPr sz="2000">
          <a:solidFill>
            <a:schemeClr val="bg1"/>
          </a:solidFill>
          <a:latin typeface="+mn-lt"/>
        </a:defRPr>
      </a:lvl8pPr>
      <a:lvl9pPr marL="3835400" indent="-228600" algn="l" rtl="0" fontAlgn="base">
        <a:spcBef>
          <a:spcPct val="20000"/>
        </a:spcBef>
        <a:spcAft>
          <a:spcPct val="0"/>
        </a:spcAft>
        <a:buChar char="»"/>
        <a:defRPr sz="20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48692A54-4E88-6E89-B670-30164735868C}"/>
            </a:ext>
          </a:extLst>
        </p:cNvPr>
        <p:cNvGrpSpPr/>
        <p:nvPr/>
      </p:nvGrpSpPr>
      <p:grpSpPr>
        <a:xfrm>
          <a:off x="0" y="0"/>
          <a:ext cx="0" cy="0"/>
          <a:chOff x="0" y="0"/>
          <a:chExt cx="0" cy="0"/>
        </a:xfrm>
      </p:grpSpPr>
      <p:sp>
        <p:nvSpPr>
          <p:cNvPr id="28675" name="Text Box 6">
            <a:extLst>
              <a:ext uri="{FF2B5EF4-FFF2-40B4-BE49-F238E27FC236}">
                <a16:creationId xmlns:a16="http://schemas.microsoft.com/office/drawing/2014/main" id="{6D89D733-53EC-6DD1-EB7F-E3C6E525C34C}"/>
              </a:ext>
            </a:extLst>
          </p:cNvPr>
          <p:cNvSpPr txBox="1">
            <a:spLocks noChangeArrowheads="1"/>
          </p:cNvSpPr>
          <p:nvPr/>
        </p:nvSpPr>
        <p:spPr bwMode="auto">
          <a:xfrm>
            <a:off x="1451186" y="3021619"/>
            <a:ext cx="5630036" cy="14528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square" lIns="90488" tIns="44450" rIns="90488" bIns="44450" anchor="b">
            <a:spAutoFit/>
          </a:bodyPr>
          <a:lstStyle>
            <a:lvl1pPr eaLnBrk="0" hangingPunct="0">
              <a:defRPr sz="3600">
                <a:solidFill>
                  <a:schemeClr val="tx1"/>
                </a:solidFill>
                <a:latin typeface="Arial" charset="0"/>
              </a:defRPr>
            </a:lvl1pPr>
            <a:lvl2pPr marL="742950" indent="-285750" eaLnBrk="0" hangingPunct="0">
              <a:defRPr sz="3600">
                <a:solidFill>
                  <a:schemeClr val="tx1"/>
                </a:solidFill>
                <a:latin typeface="Arial" charset="0"/>
              </a:defRPr>
            </a:lvl2pPr>
            <a:lvl3pPr marL="1143000" indent="-228600" eaLnBrk="0" hangingPunct="0">
              <a:defRPr sz="3600">
                <a:solidFill>
                  <a:schemeClr val="tx1"/>
                </a:solidFill>
                <a:latin typeface="Arial" charset="0"/>
              </a:defRPr>
            </a:lvl3pPr>
            <a:lvl4pPr marL="1600200" indent="-228600" eaLnBrk="0" hangingPunct="0">
              <a:defRPr sz="3600">
                <a:solidFill>
                  <a:schemeClr val="tx1"/>
                </a:solidFill>
                <a:latin typeface="Arial" charset="0"/>
              </a:defRPr>
            </a:lvl4pPr>
            <a:lvl5pPr marL="2057400" indent="-228600" eaLnBrk="0" hangingPunct="0">
              <a:defRPr sz="3600">
                <a:solidFill>
                  <a:schemeClr val="tx1"/>
                </a:solidFill>
                <a:latin typeface="Arial" charset="0"/>
              </a:defRPr>
            </a:lvl5pPr>
            <a:lvl6pPr marL="2514600" indent="-228600" eaLnBrk="0" fontAlgn="base" hangingPunct="0">
              <a:spcBef>
                <a:spcPct val="0"/>
              </a:spcBef>
              <a:spcAft>
                <a:spcPct val="0"/>
              </a:spcAft>
              <a:defRPr sz="3600">
                <a:solidFill>
                  <a:schemeClr val="tx1"/>
                </a:solidFill>
                <a:latin typeface="Arial" charset="0"/>
              </a:defRPr>
            </a:lvl6pPr>
            <a:lvl7pPr marL="2971800" indent="-228600" eaLnBrk="0" fontAlgn="base" hangingPunct="0">
              <a:spcBef>
                <a:spcPct val="0"/>
              </a:spcBef>
              <a:spcAft>
                <a:spcPct val="0"/>
              </a:spcAft>
              <a:defRPr sz="3600">
                <a:solidFill>
                  <a:schemeClr val="tx1"/>
                </a:solidFill>
                <a:latin typeface="Arial" charset="0"/>
              </a:defRPr>
            </a:lvl7pPr>
            <a:lvl8pPr marL="3429000" indent="-228600" eaLnBrk="0" fontAlgn="base" hangingPunct="0">
              <a:spcBef>
                <a:spcPct val="0"/>
              </a:spcBef>
              <a:spcAft>
                <a:spcPct val="0"/>
              </a:spcAft>
              <a:defRPr sz="3600">
                <a:solidFill>
                  <a:schemeClr val="tx1"/>
                </a:solidFill>
                <a:latin typeface="Arial" charset="0"/>
              </a:defRPr>
            </a:lvl8pPr>
            <a:lvl9pPr marL="3886200" indent="-228600" eaLnBrk="0" fontAlgn="base" hangingPunct="0">
              <a:spcBef>
                <a:spcPct val="0"/>
              </a:spcBef>
              <a:spcAft>
                <a:spcPct val="0"/>
              </a:spcAft>
              <a:defRPr sz="3600">
                <a:solidFill>
                  <a:schemeClr val="tx1"/>
                </a:solidFill>
                <a:latin typeface="Arial" charset="0"/>
              </a:defRPr>
            </a:lvl9pPr>
          </a:lstStyle>
          <a:p>
            <a:pPr marL="0" marR="0" lvl="0" indent="0" algn="ctr" defTabSz="914400" rtl="0" eaLnBrk="1" fontAlgn="base" latinLnBrk="0" hangingPunct="1">
              <a:lnSpc>
                <a:spcPct val="85000"/>
              </a:lnSpc>
              <a:spcBef>
                <a:spcPct val="0"/>
              </a:spcBef>
              <a:spcAft>
                <a:spcPct val="0"/>
              </a:spcAft>
              <a:buClrTx/>
              <a:buSzTx/>
              <a:buFontTx/>
              <a:buNone/>
              <a:tabLst/>
              <a:defRPr/>
            </a:pPr>
            <a:r>
              <a:rPr kumimoji="0" lang="en-US" sz="2000" b="1" i="0" u="none" strike="noStrike" kern="1200" cap="none" spc="0" normalizeH="0" baseline="0" noProof="0" dirty="0">
                <a:ln>
                  <a:noFill/>
                </a:ln>
                <a:solidFill>
                  <a:srgbClr val="99CCFF"/>
                </a:solidFill>
                <a:effectLst>
                  <a:outerShdw blurRad="38100" dist="38100" dir="2700000" algn="tl">
                    <a:srgbClr val="000000">
                      <a:alpha val="43137"/>
                    </a:srgbClr>
                  </a:outerShdw>
                </a:effectLst>
                <a:uLnTx/>
                <a:uFillTx/>
                <a:latin typeface="Calibri" panose="020F0502020204030204" pitchFamily="34" charset="0"/>
                <a:ea typeface="+mn-ea"/>
                <a:cs typeface="Arial" charset="0"/>
              </a:rPr>
              <a:t>Ron Melton, OD, FAAO</a:t>
            </a:r>
          </a:p>
          <a:p>
            <a:pPr marL="0" marR="0" lvl="0" indent="0" algn="ctr" defTabSz="914400" rtl="0" eaLnBrk="1" fontAlgn="base" latinLnBrk="0" hangingPunct="1">
              <a:lnSpc>
                <a:spcPct val="85000"/>
              </a:lnSpc>
              <a:spcBef>
                <a:spcPct val="0"/>
              </a:spcBef>
              <a:spcAft>
                <a:spcPct val="0"/>
              </a:spcAft>
              <a:buClrTx/>
              <a:buSzTx/>
              <a:buFontTx/>
              <a:buNone/>
              <a:tabLst/>
              <a:defRPr/>
            </a:pPr>
            <a:r>
              <a:rPr kumimoji="0" lang="en-US" sz="2000" b="1" i="0" u="none" strike="noStrike" kern="1200" cap="none" spc="0" normalizeH="0" baseline="0" noProof="0" dirty="0">
                <a:ln>
                  <a:noFill/>
                </a:ln>
                <a:solidFill>
                  <a:srgbClr val="99CCFF"/>
                </a:solidFill>
                <a:effectLst>
                  <a:outerShdw blurRad="38100" dist="38100" dir="2700000" algn="tl">
                    <a:srgbClr val="000000">
                      <a:alpha val="43137"/>
                    </a:srgbClr>
                  </a:outerShdw>
                </a:effectLst>
                <a:uLnTx/>
                <a:uFillTx/>
                <a:latin typeface="Calibri" panose="020F0502020204030204" pitchFamily="34" charset="0"/>
                <a:ea typeface="+mn-ea"/>
                <a:cs typeface="Arial" charset="0"/>
              </a:rPr>
              <a:t>Randall Thomas, OD, MPH, FAAO</a:t>
            </a:r>
          </a:p>
          <a:p>
            <a:pPr marL="0" marR="0" lvl="0" indent="0" algn="ctr" defTabSz="914400" rtl="0" eaLnBrk="1" fontAlgn="base" latinLnBrk="0" hangingPunct="1">
              <a:lnSpc>
                <a:spcPct val="85000"/>
              </a:lnSpc>
              <a:spcBef>
                <a:spcPct val="0"/>
              </a:spcBef>
              <a:spcAft>
                <a:spcPct val="0"/>
              </a:spcAft>
              <a:buClrTx/>
              <a:buSzTx/>
              <a:buFontTx/>
              <a:buNone/>
              <a:tabLst/>
              <a:defRPr/>
            </a:pPr>
            <a:endParaRPr kumimoji="0" lang="en-US" sz="2000" b="1" i="0" u="none" strike="noStrike" kern="1200" cap="none" spc="0" normalizeH="0" baseline="0" noProof="0" dirty="0">
              <a:ln>
                <a:noFill/>
              </a:ln>
              <a:solidFill>
                <a:srgbClr val="99CCFF"/>
              </a:solidFill>
              <a:effectLst>
                <a:outerShdw blurRad="38100" dist="38100" dir="2700000" algn="tl">
                  <a:srgbClr val="000000">
                    <a:alpha val="43137"/>
                  </a:srgbClr>
                </a:outerShdw>
              </a:effectLst>
              <a:uLnTx/>
              <a:uFillTx/>
              <a:latin typeface="Calibri" panose="020F0502020204030204" pitchFamily="34" charset="0"/>
              <a:ea typeface="+mn-ea"/>
              <a:cs typeface="Arial" charset="0"/>
            </a:endParaRPr>
          </a:p>
          <a:p>
            <a:pPr marL="0" marR="0" lvl="0" indent="0" algn="ctr" defTabSz="914400" rtl="0" eaLnBrk="1" fontAlgn="base" latinLnBrk="0" hangingPunct="1">
              <a:lnSpc>
                <a:spcPct val="85000"/>
              </a:lnSpc>
              <a:spcBef>
                <a:spcPct val="0"/>
              </a:spcBef>
              <a:spcAft>
                <a:spcPct val="0"/>
              </a:spcAft>
              <a:buClrTx/>
              <a:buSzTx/>
              <a:buFontTx/>
              <a:buNone/>
              <a:tabLst/>
              <a:defRPr/>
            </a:pPr>
            <a:endParaRPr kumimoji="0" lang="en-US" sz="2000" b="1" i="0" u="none" strike="noStrike" kern="1200" cap="none" spc="0" normalizeH="0" baseline="0" noProof="0" dirty="0">
              <a:ln>
                <a:noFill/>
              </a:ln>
              <a:solidFill>
                <a:srgbClr val="99CCFF"/>
              </a:solidFill>
              <a:effectLst/>
              <a:uLnTx/>
              <a:uFillTx/>
              <a:latin typeface="Calibri" panose="020F0502020204030204" pitchFamily="34" charset="0"/>
              <a:ea typeface="+mn-ea"/>
              <a:cs typeface="Arial" charset="0"/>
            </a:endParaRPr>
          </a:p>
          <a:p>
            <a:pPr marL="0" marR="0" lvl="0" indent="0" algn="ctr" defTabSz="914400" rtl="0" eaLnBrk="1" fontAlgn="base" latinLnBrk="0" hangingPunct="1">
              <a:lnSpc>
                <a:spcPct val="85000"/>
              </a:lnSpc>
              <a:spcBef>
                <a:spcPct val="0"/>
              </a:spcBef>
              <a:spcAft>
                <a:spcPct val="0"/>
              </a:spcAft>
              <a:buClrTx/>
              <a:buSzTx/>
              <a:buFontTx/>
              <a:buNone/>
              <a:tabLst/>
              <a:defRPr/>
            </a:pPr>
            <a:endParaRPr kumimoji="0" lang="en-US" sz="2400" b="1" i="0" u="none" strike="noStrike" kern="1200" cap="none" spc="0" normalizeH="0" baseline="0" noProof="0" dirty="0">
              <a:ln>
                <a:noFill/>
              </a:ln>
              <a:solidFill>
                <a:srgbClr val="FFFF99"/>
              </a:solidFill>
              <a:effectLst/>
              <a:uLnTx/>
              <a:uFillTx/>
              <a:latin typeface="Calibri" panose="020F0502020204030204" pitchFamily="34" charset="0"/>
              <a:ea typeface="+mn-ea"/>
              <a:cs typeface="Arial" charset="0"/>
            </a:endParaRPr>
          </a:p>
        </p:txBody>
      </p:sp>
      <p:sp>
        <p:nvSpPr>
          <p:cNvPr id="10" name="Title 1">
            <a:extLst>
              <a:ext uri="{FF2B5EF4-FFF2-40B4-BE49-F238E27FC236}">
                <a16:creationId xmlns:a16="http://schemas.microsoft.com/office/drawing/2014/main" id="{2292F0A3-E1DF-B325-78E4-59F28CEB9CDC}"/>
              </a:ext>
            </a:extLst>
          </p:cNvPr>
          <p:cNvSpPr>
            <a:spLocks noGrp="1"/>
          </p:cNvSpPr>
          <p:nvPr>
            <p:ph type="ctrTitle" sz="quarter"/>
          </p:nvPr>
        </p:nvSpPr>
        <p:spPr>
          <a:xfrm>
            <a:off x="0" y="266753"/>
            <a:ext cx="9144000" cy="1470025"/>
          </a:xfrm>
        </p:spPr>
        <p:txBody>
          <a:bodyPr>
            <a:noAutofit/>
          </a:bodyPr>
          <a:lstStyle/>
          <a:p>
            <a:pPr algn="ctr">
              <a:lnSpc>
                <a:spcPct val="85000"/>
              </a:lnSpc>
              <a:defRPr/>
            </a:pPr>
            <a:r>
              <a:rPr lang="en-US" sz="3600" i="1" dirty="0">
                <a:solidFill>
                  <a:srgbClr val="CCFF99"/>
                </a:solidFill>
                <a:effectLst>
                  <a:outerShdw blurRad="38100" dist="38100" dir="2700000" algn="tl">
                    <a:srgbClr val="000000">
                      <a:alpha val="43137"/>
                    </a:srgbClr>
                  </a:outerShdw>
                </a:effectLst>
                <a:latin typeface="Cambria" panose="02040503050406030204" pitchFamily="18" charset="0"/>
              </a:rPr>
              <a:t>GLAUCOMA UPDATE</a:t>
            </a:r>
            <a:endParaRPr lang="en-US" sz="3600" i="1" dirty="0">
              <a:solidFill>
                <a:srgbClr val="FFFF66"/>
              </a:solidFill>
              <a:effectLst>
                <a:outerShdw blurRad="38100" dist="38100" dir="2700000" algn="tl">
                  <a:srgbClr val="000000">
                    <a:alpha val="43137"/>
                  </a:srgbClr>
                </a:outerShdw>
              </a:effectLst>
              <a:latin typeface="Calibri" panose="020F0502020204030204" pitchFamily="34" charset="0"/>
            </a:endParaRPr>
          </a:p>
        </p:txBody>
      </p:sp>
    </p:spTree>
    <p:extLst>
      <p:ext uri="{BB962C8B-B14F-4D97-AF65-F5344CB8AC3E}">
        <p14:creationId xmlns:p14="http://schemas.microsoft.com/office/powerpoint/2010/main" val="3656303726"/>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ABAA82D-A1D0-45BD-BCD0-073CACF96357}"/>
              </a:ext>
            </a:extLst>
          </p:cNvPr>
          <p:cNvSpPr>
            <a:spLocks noGrp="1"/>
          </p:cNvSpPr>
          <p:nvPr>
            <p:ph idx="1"/>
          </p:nvPr>
        </p:nvSpPr>
        <p:spPr>
          <a:xfrm>
            <a:off x="132001" y="1111346"/>
            <a:ext cx="8714961" cy="5392691"/>
          </a:xfrm>
        </p:spPr>
        <p:txBody>
          <a:bodyPr>
            <a:normAutofit fontScale="92500" lnSpcReduction="10000"/>
          </a:bodyPr>
          <a:lstStyle/>
          <a:p>
            <a:r>
              <a:rPr lang="en-US" dirty="0"/>
              <a:t>First relatively selective prostaglandin EP2 receptor agonist marketed in U.S.</a:t>
            </a:r>
          </a:p>
          <a:p>
            <a:r>
              <a:rPr lang="en-US" dirty="0"/>
              <a:t>Increased aqueous humor drainage through both the trabecular and uveoscleral outflow  pathways</a:t>
            </a:r>
          </a:p>
          <a:p>
            <a:r>
              <a:rPr lang="en-US" dirty="0"/>
              <a:t>Recommended dosing is once daily at bedtime</a:t>
            </a:r>
          </a:p>
          <a:p>
            <a:r>
              <a:rPr lang="en-US" dirty="0"/>
              <a:t>In the three studies, IOP reductions were observed for all treatment arms. In the </a:t>
            </a:r>
            <a:r>
              <a:rPr lang="en-US" dirty="0" err="1"/>
              <a:t>Omlonti</a:t>
            </a:r>
            <a:r>
              <a:rPr lang="en-US" dirty="0"/>
              <a:t> arm the reduction in IOP ranged from 5-7 mm Hg across all three studies. The corresponding reductions for the timolol and latanoprost arms were 5-7 mm Hg and 6-8 mm Hg, respectively.</a:t>
            </a:r>
          </a:p>
          <a:p>
            <a:r>
              <a:rPr lang="en-US" dirty="0"/>
              <a:t>It is simply another prostaglandin </a:t>
            </a:r>
          </a:p>
          <a:p>
            <a:r>
              <a:rPr lang="en-US" dirty="0"/>
              <a:t>Preserved with 0.005% BAK</a:t>
            </a:r>
          </a:p>
          <a:p>
            <a:r>
              <a:rPr lang="en-US" dirty="0"/>
              <a:t>Marketed as </a:t>
            </a:r>
            <a:r>
              <a:rPr lang="en-US" dirty="0" err="1"/>
              <a:t>Omlonti</a:t>
            </a:r>
            <a:r>
              <a:rPr lang="en-US" dirty="0"/>
              <a:t> by Santen</a:t>
            </a:r>
          </a:p>
        </p:txBody>
      </p:sp>
      <p:sp>
        <p:nvSpPr>
          <p:cNvPr id="7" name="Title 6">
            <a:extLst>
              <a:ext uri="{FF2B5EF4-FFF2-40B4-BE49-F238E27FC236}">
                <a16:creationId xmlns:a16="http://schemas.microsoft.com/office/drawing/2014/main" id="{0D59A24F-3248-EBC9-48E6-94BD0AAD455E}"/>
              </a:ext>
            </a:extLst>
          </p:cNvPr>
          <p:cNvSpPr>
            <a:spLocks noGrp="1"/>
          </p:cNvSpPr>
          <p:nvPr>
            <p:ph type="title"/>
          </p:nvPr>
        </p:nvSpPr>
        <p:spPr/>
        <p:txBody>
          <a:bodyPr/>
          <a:lstStyle/>
          <a:p>
            <a:r>
              <a:rPr lang="en-US" dirty="0">
                <a:solidFill>
                  <a:srgbClr val="FF0000"/>
                </a:solidFill>
              </a:rPr>
              <a:t> </a:t>
            </a:r>
            <a:r>
              <a:rPr lang="en-US" dirty="0" err="1"/>
              <a:t>Omlonti</a:t>
            </a:r>
            <a:r>
              <a:rPr lang="en-US" dirty="0"/>
              <a:t> (0.002% </a:t>
            </a:r>
            <a:r>
              <a:rPr lang="en-US" dirty="0" err="1"/>
              <a:t>omidenepag</a:t>
            </a:r>
            <a:r>
              <a:rPr lang="en-US" dirty="0"/>
              <a:t>)</a:t>
            </a:r>
          </a:p>
        </p:txBody>
      </p:sp>
    </p:spTree>
    <p:extLst>
      <p:ext uri="{BB962C8B-B14F-4D97-AF65-F5344CB8AC3E}">
        <p14:creationId xmlns:p14="http://schemas.microsoft.com/office/powerpoint/2010/main" val="10887401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8050" name="Title 1"/>
          <p:cNvSpPr>
            <a:spLocks noGrp="1"/>
          </p:cNvSpPr>
          <p:nvPr>
            <p:ph type="title"/>
          </p:nvPr>
        </p:nvSpPr>
        <p:spPr>
          <a:xfrm>
            <a:off x="228600" y="153988"/>
            <a:ext cx="8763000" cy="752034"/>
          </a:xfrm>
        </p:spPr>
        <p:txBody>
          <a:bodyPr/>
          <a:lstStyle/>
          <a:p>
            <a:r>
              <a:rPr lang="en-US" altLang="en-US" dirty="0"/>
              <a:t>Latanoprostene Bunod 0.024%</a:t>
            </a:r>
          </a:p>
        </p:txBody>
      </p:sp>
      <p:sp>
        <p:nvSpPr>
          <p:cNvPr id="3" name="Content Placeholder 2"/>
          <p:cNvSpPr>
            <a:spLocks noGrp="1"/>
          </p:cNvSpPr>
          <p:nvPr>
            <p:ph idx="1"/>
          </p:nvPr>
        </p:nvSpPr>
        <p:spPr>
          <a:xfrm>
            <a:off x="190500" y="1046563"/>
            <a:ext cx="8763000" cy="5556152"/>
          </a:xfrm>
        </p:spPr>
        <p:txBody>
          <a:bodyPr>
            <a:noAutofit/>
          </a:bodyPr>
          <a:lstStyle/>
          <a:p>
            <a:r>
              <a:rPr lang="en-US" sz="2600" dirty="0"/>
              <a:t>FDA approved in November 2017</a:t>
            </a:r>
          </a:p>
          <a:p>
            <a:r>
              <a:rPr lang="en-US" sz="2600" dirty="0"/>
              <a:t>First nitric oxide – donating prostaglandin</a:t>
            </a:r>
          </a:p>
          <a:p>
            <a:r>
              <a:rPr lang="en-US" sz="2600" dirty="0"/>
              <a:t>One molecule – two mechanisms of action</a:t>
            </a:r>
          </a:p>
          <a:p>
            <a:pPr lvl="1"/>
            <a:r>
              <a:rPr lang="en-US" sz="2200" dirty="0"/>
              <a:t>Enhances uveoscleral outflow</a:t>
            </a:r>
          </a:p>
          <a:p>
            <a:pPr lvl="1"/>
            <a:r>
              <a:rPr lang="en-US" sz="2200" dirty="0"/>
              <a:t>Enhances trabecular meshwork outflow</a:t>
            </a:r>
            <a:endParaRPr lang="en-US" sz="2600" dirty="0"/>
          </a:p>
          <a:p>
            <a:r>
              <a:rPr lang="en-US" sz="2600" dirty="0"/>
              <a:t>Reduces IOP by 7.5 – 9.1 mm Hg </a:t>
            </a:r>
          </a:p>
          <a:p>
            <a:r>
              <a:rPr lang="en-US" sz="2600" dirty="0" err="1"/>
              <a:t>Perserved</a:t>
            </a:r>
            <a:r>
              <a:rPr lang="en-US" sz="2600" dirty="0"/>
              <a:t> with 0.2% BAK</a:t>
            </a:r>
          </a:p>
          <a:p>
            <a:r>
              <a:rPr lang="en-US" sz="2600" dirty="0"/>
              <a:t>Used once daily in the evening (6% red eyes)</a:t>
            </a:r>
          </a:p>
          <a:p>
            <a:r>
              <a:rPr lang="en-US" sz="2600" dirty="0"/>
              <a:t>Comes in a 2.5 and 5 ml opaque bottle</a:t>
            </a:r>
          </a:p>
          <a:p>
            <a:r>
              <a:rPr lang="en-US" sz="2600" dirty="0"/>
              <a:t>Refrigerate until opened</a:t>
            </a:r>
          </a:p>
          <a:p>
            <a:r>
              <a:rPr lang="en-US" sz="2600" dirty="0"/>
              <a:t>Marketed as </a:t>
            </a:r>
            <a:r>
              <a:rPr lang="en-US" sz="2600" dirty="0" err="1"/>
              <a:t>Vyzulta</a:t>
            </a:r>
            <a:r>
              <a:rPr lang="en-US" sz="2600" dirty="0"/>
              <a:t> by Bausch &amp; Lomb </a:t>
            </a:r>
          </a:p>
        </p:txBody>
      </p:sp>
    </p:spTree>
    <p:extLst>
      <p:ext uri="{BB962C8B-B14F-4D97-AF65-F5344CB8AC3E}">
        <p14:creationId xmlns:p14="http://schemas.microsoft.com/office/powerpoint/2010/main" val="2418299176"/>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err="1"/>
              <a:t>Xelpros</a:t>
            </a:r>
            <a:r>
              <a:rPr lang="en-US" sz="4000" dirty="0"/>
              <a:t>™ (0.005% </a:t>
            </a:r>
            <a:r>
              <a:rPr lang="en-US" sz="4000" dirty="0" err="1"/>
              <a:t>latanoprost</a:t>
            </a:r>
            <a:r>
              <a:rPr lang="en-US" sz="4000" dirty="0"/>
              <a:t>)</a:t>
            </a:r>
          </a:p>
        </p:txBody>
      </p:sp>
      <p:sp>
        <p:nvSpPr>
          <p:cNvPr id="3" name="Content Placeholder 2"/>
          <p:cNvSpPr>
            <a:spLocks noGrp="1"/>
          </p:cNvSpPr>
          <p:nvPr>
            <p:ph idx="1"/>
          </p:nvPr>
        </p:nvSpPr>
        <p:spPr>
          <a:xfrm>
            <a:off x="98961" y="1172595"/>
            <a:ext cx="8892639" cy="4165612"/>
          </a:xfrm>
        </p:spPr>
        <p:txBody>
          <a:bodyPr>
            <a:noAutofit/>
          </a:bodyPr>
          <a:lstStyle/>
          <a:p>
            <a:r>
              <a:rPr lang="en-US" sz="2800" dirty="0" err="1"/>
              <a:t>Xelpros</a:t>
            </a:r>
            <a:r>
              <a:rPr lang="en-US" sz="2800" dirty="0"/>
              <a:t> is non-BAK preserved </a:t>
            </a:r>
            <a:r>
              <a:rPr lang="en-US" sz="2800" dirty="0" err="1"/>
              <a:t>latanoprost</a:t>
            </a:r>
            <a:endParaRPr lang="en-US" sz="2800" dirty="0"/>
          </a:p>
          <a:p>
            <a:r>
              <a:rPr lang="en-US" sz="2800" dirty="0"/>
              <a:t>Preservative is 0.47% potassium </a:t>
            </a:r>
            <a:r>
              <a:rPr lang="en-US" sz="2800" dirty="0" err="1"/>
              <a:t>sorbate</a:t>
            </a:r>
            <a:endParaRPr lang="en-US" sz="2800" dirty="0"/>
          </a:p>
          <a:p>
            <a:r>
              <a:rPr lang="en-US" sz="2800" dirty="0"/>
              <a:t>(Zioptan® is the only preservative-free formulation of a prostaglandin)</a:t>
            </a:r>
          </a:p>
          <a:p>
            <a:r>
              <a:rPr lang="en-US" sz="2800" dirty="0"/>
              <a:t>Not available in retail pharmacies</a:t>
            </a:r>
          </a:p>
          <a:p>
            <a:r>
              <a:rPr lang="en-US" sz="2800" dirty="0"/>
              <a:t>Must be ordered through their contracted compounding pharmacies, and the requisite 3-month supply is shipped monthly directly to the patients</a:t>
            </a:r>
          </a:p>
          <a:p>
            <a:r>
              <a:rPr lang="en-US" sz="2800" dirty="0"/>
              <a:t>See Xelpros.com (Sun Pharmaceuticals) for details</a:t>
            </a:r>
          </a:p>
          <a:p>
            <a:r>
              <a:rPr lang="en-US" sz="2800" dirty="0"/>
              <a:t>Dosed once daily, exactly as any other </a:t>
            </a:r>
            <a:r>
              <a:rPr lang="en-US" sz="2800" dirty="0" err="1"/>
              <a:t>latanoprost</a:t>
            </a:r>
            <a:r>
              <a:rPr lang="en-US" sz="2800" dirty="0"/>
              <a:t> product</a:t>
            </a:r>
          </a:p>
        </p:txBody>
      </p:sp>
    </p:spTree>
    <p:extLst>
      <p:ext uri="{BB962C8B-B14F-4D97-AF65-F5344CB8AC3E}">
        <p14:creationId xmlns:p14="http://schemas.microsoft.com/office/powerpoint/2010/main" val="21521035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Content Placeholder 2"/>
          <p:cNvSpPr>
            <a:spLocks noGrp="1"/>
          </p:cNvSpPr>
          <p:nvPr>
            <p:ph idx="1"/>
          </p:nvPr>
        </p:nvSpPr>
        <p:spPr>
          <a:xfrm>
            <a:off x="56344" y="866775"/>
            <a:ext cx="9031312" cy="5865813"/>
          </a:xfrm>
        </p:spPr>
        <p:txBody>
          <a:bodyPr>
            <a:normAutofit/>
          </a:bodyPr>
          <a:lstStyle/>
          <a:p>
            <a:r>
              <a:rPr lang="en-US" altLang="en-US" dirty="0"/>
              <a:t>First FDA-approved biodegradable,                                 intracameral implant </a:t>
            </a:r>
          </a:p>
          <a:p>
            <a:r>
              <a:rPr lang="en-US" altLang="en-US" dirty="0"/>
              <a:t>Indicated to reduce IOP in patients with open angle glaucoma or ocular hypertension via a sustained-release drug delivery system</a:t>
            </a:r>
          </a:p>
          <a:p>
            <a:r>
              <a:rPr lang="en-US" altLang="en-US" dirty="0"/>
              <a:t>Reduces IOP approximately 5-8  mmHg </a:t>
            </a:r>
          </a:p>
          <a:p>
            <a:r>
              <a:rPr lang="en-US" altLang="en-US" dirty="0"/>
              <a:t>Most common adverse reaction was conjunctival hyperemia (27%); </a:t>
            </a:r>
            <a:r>
              <a:rPr lang="en-US" altLang="en-US" dirty="0" err="1"/>
              <a:t>nonocular</a:t>
            </a:r>
            <a:r>
              <a:rPr lang="en-US" altLang="en-US" dirty="0"/>
              <a:t> was headache (5%)</a:t>
            </a:r>
          </a:p>
          <a:p>
            <a:r>
              <a:rPr lang="en-US" altLang="en-US" dirty="0"/>
              <a:t>Physician’s office purchases </a:t>
            </a:r>
            <a:r>
              <a:rPr lang="en-US" altLang="en-US" dirty="0" err="1"/>
              <a:t>Durysta</a:t>
            </a:r>
            <a:r>
              <a:rPr lang="en-US" altLang="en-US" dirty="0"/>
              <a:t> and is responsible for entering the procedure code (66030) and special medication code (J-code)							</a:t>
            </a:r>
            <a:r>
              <a:rPr lang="en-US" altLang="en-US" sz="2000" dirty="0">
                <a:solidFill>
                  <a:srgbClr val="6FD1FD"/>
                </a:solidFill>
              </a:rPr>
              <a:t>  </a:t>
            </a:r>
            <a:r>
              <a:rPr lang="en-US" altLang="en-US" sz="2000" baseline="30000" dirty="0">
                <a:solidFill>
                  <a:srgbClr val="FFFFFF"/>
                </a:solidFill>
              </a:rPr>
              <a:t> </a:t>
            </a:r>
            <a:endParaRPr lang="en-US" altLang="en-US" sz="2000" dirty="0">
              <a:solidFill>
                <a:srgbClr val="6FD1FD"/>
              </a:solidFill>
            </a:endParaRPr>
          </a:p>
        </p:txBody>
      </p:sp>
      <p:sp>
        <p:nvSpPr>
          <p:cNvPr id="246787" name="Title 1"/>
          <p:cNvSpPr>
            <a:spLocks noGrp="1"/>
          </p:cNvSpPr>
          <p:nvPr>
            <p:ph type="title"/>
          </p:nvPr>
        </p:nvSpPr>
        <p:spPr>
          <a:xfrm>
            <a:off x="0" y="23812"/>
            <a:ext cx="9283289" cy="842963"/>
          </a:xfrm>
        </p:spPr>
        <p:txBody>
          <a:bodyPr>
            <a:normAutofit/>
          </a:bodyPr>
          <a:lstStyle/>
          <a:p>
            <a:r>
              <a:rPr lang="en-US" altLang="en-US" dirty="0" err="1"/>
              <a:t>Durysta</a:t>
            </a:r>
            <a:r>
              <a:rPr lang="en-US" altLang="en-US" dirty="0"/>
              <a:t> (bimatoprost implant) 10 mcg</a:t>
            </a:r>
          </a:p>
        </p:txBody>
      </p:sp>
    </p:spTree>
    <p:extLst>
      <p:ext uri="{BB962C8B-B14F-4D97-AF65-F5344CB8AC3E}">
        <p14:creationId xmlns:p14="http://schemas.microsoft.com/office/powerpoint/2010/main" val="27458725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AB16E5-0C52-7976-353C-031B6A5714D6}"/>
              </a:ext>
            </a:extLst>
          </p:cNvPr>
          <p:cNvSpPr>
            <a:spLocks noGrp="1"/>
          </p:cNvSpPr>
          <p:nvPr>
            <p:ph type="title"/>
          </p:nvPr>
        </p:nvSpPr>
        <p:spPr>
          <a:xfrm>
            <a:off x="264242" y="72515"/>
            <a:ext cx="8763000" cy="752034"/>
          </a:xfrm>
        </p:spPr>
        <p:txBody>
          <a:bodyPr/>
          <a:lstStyle/>
          <a:p>
            <a:r>
              <a:rPr lang="en-US" dirty="0" err="1"/>
              <a:t>Travoprost</a:t>
            </a:r>
            <a:r>
              <a:rPr lang="en-US" dirty="0"/>
              <a:t> Intracameral Device</a:t>
            </a:r>
          </a:p>
        </p:txBody>
      </p:sp>
      <p:sp>
        <p:nvSpPr>
          <p:cNvPr id="3" name="Content Placeholder 2">
            <a:extLst>
              <a:ext uri="{FF2B5EF4-FFF2-40B4-BE49-F238E27FC236}">
                <a16:creationId xmlns:a16="http://schemas.microsoft.com/office/drawing/2014/main" id="{90FBCBE9-3A78-DC14-EE6F-54D7782805A3}"/>
              </a:ext>
            </a:extLst>
          </p:cNvPr>
          <p:cNvSpPr>
            <a:spLocks noGrp="1"/>
          </p:cNvSpPr>
          <p:nvPr>
            <p:ph idx="1"/>
          </p:nvPr>
        </p:nvSpPr>
        <p:spPr>
          <a:xfrm>
            <a:off x="264242" y="978613"/>
            <a:ext cx="8763000" cy="5556152"/>
          </a:xfrm>
        </p:spPr>
        <p:txBody>
          <a:bodyPr/>
          <a:lstStyle/>
          <a:p>
            <a:r>
              <a:rPr lang="en-US" dirty="0"/>
              <a:t>For about 2 decades, </a:t>
            </a:r>
            <a:r>
              <a:rPr lang="en-US" dirty="0" err="1"/>
              <a:t>Travatan</a:t>
            </a:r>
            <a:r>
              <a:rPr lang="en-US" dirty="0"/>
              <a:t>-Z® has been available</a:t>
            </a:r>
          </a:p>
          <a:p>
            <a:r>
              <a:rPr lang="en-US" dirty="0"/>
              <a:t>December 2023: Intracameral device approved</a:t>
            </a:r>
          </a:p>
          <a:p>
            <a:r>
              <a:rPr lang="en-US" dirty="0"/>
              <a:t>(December 2020: </a:t>
            </a:r>
            <a:r>
              <a:rPr lang="en-US" dirty="0" err="1"/>
              <a:t>Durysta</a:t>
            </a:r>
            <a:r>
              <a:rPr lang="en-US" dirty="0"/>
              <a:t>®(</a:t>
            </a:r>
            <a:r>
              <a:rPr lang="en-US" dirty="0" err="1"/>
              <a:t>bimatoprost</a:t>
            </a:r>
            <a:r>
              <a:rPr lang="en-US" dirty="0"/>
              <a:t> intracameral implant)</a:t>
            </a:r>
            <a:r>
              <a:rPr lang="en-US" dirty="0">
                <a:solidFill>
                  <a:srgbClr val="5F6368"/>
                </a:solidFill>
                <a:latin typeface="Roboto" panose="02000000000000000000" pitchFamily="2" charset="0"/>
              </a:rPr>
              <a:t> </a:t>
            </a:r>
            <a:r>
              <a:rPr lang="en-US" dirty="0"/>
              <a:t>approved) </a:t>
            </a:r>
          </a:p>
          <a:p>
            <a:r>
              <a:rPr lang="en-US" dirty="0" err="1"/>
              <a:t>iDose</a:t>
            </a:r>
            <a:r>
              <a:rPr lang="en-US" dirty="0"/>
              <a:t>® TR </a:t>
            </a:r>
            <a:r>
              <a:rPr lang="en-US" i="0" dirty="0">
                <a:effectLst/>
              </a:rPr>
              <a:t>(travoprost intracameral implant) </a:t>
            </a:r>
            <a:r>
              <a:rPr lang="en-US" dirty="0"/>
              <a:t>uses   a metallic delivery device (may preclude MRI scanning)</a:t>
            </a:r>
          </a:p>
          <a:p>
            <a:r>
              <a:rPr lang="en-US" dirty="0"/>
              <a:t>Both devices control most patients IOP for many months, both are very expensive</a:t>
            </a:r>
          </a:p>
          <a:p>
            <a:r>
              <a:rPr lang="en-US" dirty="0"/>
              <a:t>They both are closely comparable to timolol</a:t>
            </a:r>
          </a:p>
          <a:p>
            <a:r>
              <a:rPr lang="en-US" dirty="0" err="1"/>
              <a:t>iDose</a:t>
            </a:r>
            <a:r>
              <a:rPr lang="en-US" dirty="0"/>
              <a:t> TR is marketed by </a:t>
            </a:r>
            <a:r>
              <a:rPr lang="en-US" dirty="0" err="1"/>
              <a:t>Glaukos</a:t>
            </a:r>
            <a:endParaRPr lang="en-US" dirty="0"/>
          </a:p>
        </p:txBody>
      </p:sp>
    </p:spTree>
    <p:extLst>
      <p:ext uri="{BB962C8B-B14F-4D97-AF65-F5344CB8AC3E}">
        <p14:creationId xmlns:p14="http://schemas.microsoft.com/office/powerpoint/2010/main" val="6534298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51D55C-53B9-D982-087A-7E2575FFA132}"/>
              </a:ext>
            </a:extLst>
          </p:cNvPr>
          <p:cNvSpPr>
            <a:spLocks noGrp="1"/>
          </p:cNvSpPr>
          <p:nvPr>
            <p:ph type="title"/>
          </p:nvPr>
        </p:nvSpPr>
        <p:spPr/>
        <p:txBody>
          <a:bodyPr/>
          <a:lstStyle/>
          <a:p>
            <a:r>
              <a:rPr lang="en-US" dirty="0" err="1"/>
              <a:t>Travoprost</a:t>
            </a:r>
            <a:r>
              <a:rPr lang="en-US" dirty="0"/>
              <a:t> Intraocular Implant</a:t>
            </a:r>
          </a:p>
        </p:txBody>
      </p:sp>
      <p:sp>
        <p:nvSpPr>
          <p:cNvPr id="3" name="Content Placeholder 2">
            <a:extLst>
              <a:ext uri="{FF2B5EF4-FFF2-40B4-BE49-F238E27FC236}">
                <a16:creationId xmlns:a16="http://schemas.microsoft.com/office/drawing/2014/main" id="{A996DE18-BFE9-6618-48A3-EE3B7881CE5E}"/>
              </a:ext>
            </a:extLst>
          </p:cNvPr>
          <p:cNvSpPr>
            <a:spLocks noGrp="1"/>
          </p:cNvSpPr>
          <p:nvPr>
            <p:ph idx="1"/>
          </p:nvPr>
        </p:nvSpPr>
        <p:spPr/>
        <p:txBody>
          <a:bodyPr/>
          <a:lstStyle/>
          <a:p>
            <a:r>
              <a:rPr lang="en-US" dirty="0"/>
              <a:t>Was “non-inferior” to timolol, the gold standard</a:t>
            </a:r>
          </a:p>
          <a:p>
            <a:r>
              <a:rPr lang="en-US" dirty="0"/>
              <a:t>A titanium implant reservoir</a:t>
            </a:r>
          </a:p>
          <a:p>
            <a:r>
              <a:rPr lang="en-US" dirty="0"/>
              <a:t>Inserted via clear cornea; anchored at iridocorneal angle</a:t>
            </a:r>
          </a:p>
          <a:p>
            <a:r>
              <a:rPr lang="en-US" dirty="0"/>
              <a:t>IOP change from baseline 6.6-8.4, and for timolol 6.5-7.7 mmHg</a:t>
            </a:r>
          </a:p>
          <a:p>
            <a:r>
              <a:rPr lang="en-US" dirty="0"/>
              <a:t>Effective for 3 months of treatment</a:t>
            </a:r>
          </a:p>
          <a:p>
            <a:r>
              <a:rPr lang="en-US" dirty="0"/>
              <a:t>An expensive intracameral surgical procedure</a:t>
            </a:r>
          </a:p>
          <a:p>
            <a:r>
              <a:rPr lang="en-US" dirty="0"/>
              <a:t>Study was sponsored by </a:t>
            </a:r>
            <a:r>
              <a:rPr lang="en-US" dirty="0" err="1"/>
              <a:t>Glaukos</a:t>
            </a:r>
            <a:r>
              <a:rPr lang="en-US" dirty="0"/>
              <a:t> Corporation</a:t>
            </a:r>
          </a:p>
        </p:txBody>
      </p:sp>
      <p:sp>
        <p:nvSpPr>
          <p:cNvPr id="4" name="TextBox 3">
            <a:extLst>
              <a:ext uri="{FF2B5EF4-FFF2-40B4-BE49-F238E27FC236}">
                <a16:creationId xmlns:a16="http://schemas.microsoft.com/office/drawing/2014/main" id="{F8C45235-FB2B-F16A-3906-90A6F7E80C9A}"/>
              </a:ext>
            </a:extLst>
          </p:cNvPr>
          <p:cNvSpPr txBox="1"/>
          <p:nvPr/>
        </p:nvSpPr>
        <p:spPr>
          <a:xfrm>
            <a:off x="4720175" y="5642514"/>
            <a:ext cx="4353320" cy="338554"/>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600" b="1" i="0" u="none" strike="noStrike" kern="1200" cap="none" spc="0" normalizeH="0" baseline="0" noProof="0" dirty="0">
                <a:ln>
                  <a:noFill/>
                </a:ln>
                <a:solidFill>
                  <a:srgbClr val="A6CCF6"/>
                </a:solidFill>
                <a:effectLst/>
                <a:uLnTx/>
                <a:uFillTx/>
                <a:latin typeface="Arial" panose="020B0604020202020204" pitchFamily="34" charset="0"/>
                <a:ea typeface="+mn-ea"/>
                <a:cs typeface="+mn-cs"/>
              </a:rPr>
              <a:t>Ophthalmology, September 2024</a:t>
            </a:r>
          </a:p>
        </p:txBody>
      </p:sp>
    </p:spTree>
    <p:extLst>
      <p:ext uri="{BB962C8B-B14F-4D97-AF65-F5344CB8AC3E}">
        <p14:creationId xmlns:p14="http://schemas.microsoft.com/office/powerpoint/2010/main" val="32039546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72770" name="Rectangle 2">
            <a:extLst>
              <a:ext uri="{FF2B5EF4-FFF2-40B4-BE49-F238E27FC236}">
                <a16:creationId xmlns:a16="http://schemas.microsoft.com/office/drawing/2014/main" id="{8F0FE108-6D48-414F-84FC-D2ADE0702BE8}"/>
              </a:ext>
            </a:extLst>
          </p:cNvPr>
          <p:cNvSpPr>
            <a:spLocks noGrp="1" noChangeArrowheads="1"/>
          </p:cNvSpPr>
          <p:nvPr>
            <p:ph type="title"/>
          </p:nvPr>
        </p:nvSpPr>
        <p:spPr>
          <a:xfrm>
            <a:off x="233363" y="114300"/>
            <a:ext cx="8237537" cy="1195388"/>
          </a:xfrm>
        </p:spPr>
        <p:txBody>
          <a:bodyPr/>
          <a:lstStyle/>
          <a:p>
            <a:r>
              <a:rPr lang="en-US" altLang="en-US" sz="3200" dirty="0"/>
              <a:t>Prostaglandin – Beta Blocker                          Combination (</a:t>
            </a:r>
            <a:r>
              <a:rPr lang="en-US" altLang="en-US" sz="3200" dirty="0" err="1"/>
              <a:t>Xalacom</a:t>
            </a:r>
            <a:r>
              <a:rPr lang="en-US" altLang="en-US" sz="3200" dirty="0"/>
              <a:t>)</a:t>
            </a:r>
          </a:p>
        </p:txBody>
      </p:sp>
      <p:sp>
        <p:nvSpPr>
          <p:cNvPr id="3872771" name="Rectangle 3">
            <a:extLst>
              <a:ext uri="{FF2B5EF4-FFF2-40B4-BE49-F238E27FC236}">
                <a16:creationId xmlns:a16="http://schemas.microsoft.com/office/drawing/2014/main" id="{4EE59DBC-F808-4D1A-AB63-4218D6582D1D}"/>
              </a:ext>
            </a:extLst>
          </p:cNvPr>
          <p:cNvSpPr>
            <a:spLocks noGrp="1" noChangeArrowheads="1"/>
          </p:cNvSpPr>
          <p:nvPr>
            <p:ph type="body" sz="half" idx="1"/>
          </p:nvPr>
        </p:nvSpPr>
        <p:spPr>
          <a:xfrm>
            <a:off x="103188" y="1457325"/>
            <a:ext cx="8840515" cy="5400675"/>
          </a:xfrm>
        </p:spPr>
        <p:txBody>
          <a:bodyPr/>
          <a:lstStyle/>
          <a:p>
            <a:pPr marL="347663" indent="-347663">
              <a:spcAft>
                <a:spcPct val="50000"/>
              </a:spcAft>
            </a:pPr>
            <a:r>
              <a:rPr lang="en-US" altLang="en-US" sz="2400" dirty="0"/>
              <a:t>Latanoprost .005% and timolol maleate .5% </a:t>
            </a:r>
          </a:p>
          <a:p>
            <a:pPr marL="347663" indent="-347663">
              <a:spcAft>
                <a:spcPct val="50000"/>
              </a:spcAft>
            </a:pPr>
            <a:r>
              <a:rPr lang="en-US" altLang="en-US" sz="2400" dirty="0"/>
              <a:t>Establish efficacy with individual component drugs prior to combination therapy</a:t>
            </a:r>
          </a:p>
          <a:p>
            <a:pPr marL="347663" indent="-347663">
              <a:spcAft>
                <a:spcPct val="50000"/>
              </a:spcAft>
            </a:pPr>
            <a:r>
              <a:rPr lang="en-US" altLang="en-US" sz="2400" dirty="0"/>
              <a:t>Instill shortly after waking </a:t>
            </a:r>
          </a:p>
          <a:p>
            <a:pPr marL="347663" indent="-347663">
              <a:spcAft>
                <a:spcPct val="50000"/>
              </a:spcAft>
            </a:pPr>
            <a:r>
              <a:rPr lang="en-US" altLang="en-US" sz="2400" dirty="0"/>
              <a:t>Therapeutically equivalent to concomitant therapy with Xalatan pm + timolol 0.5% am</a:t>
            </a:r>
          </a:p>
          <a:p>
            <a:pPr marL="347663" indent="-347663">
              <a:spcAft>
                <a:spcPct val="50000"/>
              </a:spcAft>
            </a:pPr>
            <a:r>
              <a:rPr lang="en-US" altLang="en-US" sz="2400" dirty="0"/>
              <a:t>Marketed as </a:t>
            </a:r>
            <a:r>
              <a:rPr lang="en-US" altLang="en-US" sz="2400" dirty="0" err="1"/>
              <a:t>Xalacom</a:t>
            </a:r>
            <a:r>
              <a:rPr lang="en-US" altLang="en-US" sz="2400" dirty="0"/>
              <a:t> solution by Pfizer </a:t>
            </a:r>
            <a:r>
              <a:rPr lang="en-US" altLang="en-US" sz="2400" dirty="0" err="1"/>
              <a:t>Ophthalmics</a:t>
            </a:r>
            <a:endParaRPr lang="en-US" altLang="en-US" sz="2400" dirty="0"/>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afterEffect">
                                  <p:stCondLst>
                                    <p:cond delay="0"/>
                                  </p:stCondLst>
                                  <p:childTnLst>
                                    <p:set>
                                      <p:cBhvr>
                                        <p:cTn id="6" dur="1" fill="hold">
                                          <p:stCondLst>
                                            <p:cond delay="0"/>
                                          </p:stCondLst>
                                        </p:cTn>
                                        <p:tgtEl>
                                          <p:spTgt spid="3872770"/>
                                        </p:tgtEl>
                                        <p:attrNameLst>
                                          <p:attrName>style.visibility</p:attrName>
                                        </p:attrNameLst>
                                      </p:cBhvr>
                                      <p:to>
                                        <p:strVal val="visible"/>
                                      </p:to>
                                    </p:set>
                                    <p:animEffect transition="in" filter="box(out)">
                                      <p:cBhvr>
                                        <p:cTn id="7" dur="500"/>
                                        <p:tgtEl>
                                          <p:spTgt spid="3872770"/>
                                        </p:tgtEl>
                                      </p:cBhvr>
                                    </p:animEffect>
                                  </p:childTnLst>
                                </p:cTn>
                              </p:par>
                            </p:childTnLst>
                          </p:cTn>
                        </p:par>
                        <p:par>
                          <p:cTn id="8" fill="hold" nodeType="afterGroup">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3872771"/>
                                        </p:tgtEl>
                                        <p:attrNameLst>
                                          <p:attrName>style.visibility</p:attrName>
                                        </p:attrNameLst>
                                      </p:cBhvr>
                                      <p:to>
                                        <p:strVal val="visible"/>
                                      </p:to>
                                    </p:set>
                                    <p:animEffect transition="in" filter="wipe(up)">
                                      <p:cBhvr>
                                        <p:cTn id="11" dur="500"/>
                                        <p:tgtEl>
                                          <p:spTgt spid="38727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72770" grpId="0" autoUpdateAnimBg="0"/>
      <p:bldP spid="3872771" grpId="0"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Rectangle 2">
            <a:extLst>
              <a:ext uri="{FF2B5EF4-FFF2-40B4-BE49-F238E27FC236}">
                <a16:creationId xmlns:a16="http://schemas.microsoft.com/office/drawing/2014/main" id="{0F141843-404B-43E8-8926-4AE9F062363F}"/>
              </a:ext>
            </a:extLst>
          </p:cNvPr>
          <p:cNvSpPr>
            <a:spLocks noGrp="1" noChangeArrowheads="1"/>
          </p:cNvSpPr>
          <p:nvPr>
            <p:ph type="title"/>
          </p:nvPr>
        </p:nvSpPr>
        <p:spPr>
          <a:xfrm>
            <a:off x="302941" y="141287"/>
            <a:ext cx="8718550" cy="1044575"/>
          </a:xfrm>
        </p:spPr>
        <p:txBody>
          <a:bodyPr>
            <a:normAutofit fontScale="90000"/>
          </a:bodyPr>
          <a:lstStyle/>
          <a:p>
            <a:pPr>
              <a:defRPr/>
            </a:pPr>
            <a:r>
              <a:rPr lang="en-US" dirty="0"/>
              <a:t>Prostaglandin – Beta Blocker Combination (</a:t>
            </a:r>
            <a:r>
              <a:rPr lang="en-US" dirty="0" err="1"/>
              <a:t>DuoTrav</a:t>
            </a:r>
            <a:r>
              <a:rPr lang="en-US" dirty="0"/>
              <a:t>)</a:t>
            </a:r>
          </a:p>
        </p:txBody>
      </p:sp>
      <p:sp>
        <p:nvSpPr>
          <p:cNvPr id="270339" name="Rectangle 3">
            <a:extLst>
              <a:ext uri="{FF2B5EF4-FFF2-40B4-BE49-F238E27FC236}">
                <a16:creationId xmlns:a16="http://schemas.microsoft.com/office/drawing/2014/main" id="{D68EFD74-DD71-4F82-A53B-EB6B8C176DCD}"/>
              </a:ext>
            </a:extLst>
          </p:cNvPr>
          <p:cNvSpPr>
            <a:spLocks noGrp="1" noChangeArrowheads="1"/>
          </p:cNvSpPr>
          <p:nvPr>
            <p:ph idx="1"/>
          </p:nvPr>
        </p:nvSpPr>
        <p:spPr>
          <a:xfrm>
            <a:off x="446859" y="1409700"/>
            <a:ext cx="8816975" cy="5307013"/>
          </a:xfrm>
        </p:spPr>
        <p:txBody>
          <a:bodyPr>
            <a:normAutofit/>
          </a:bodyPr>
          <a:lstStyle/>
          <a:p>
            <a:pPr>
              <a:spcBef>
                <a:spcPct val="0"/>
              </a:spcBef>
            </a:pPr>
            <a:r>
              <a:rPr lang="en-US" altLang="en-US" sz="2800" dirty="0"/>
              <a:t>Travoprost 0.004% and timolol maleate 0.5% </a:t>
            </a:r>
          </a:p>
          <a:p>
            <a:pPr>
              <a:spcBef>
                <a:spcPct val="0"/>
              </a:spcBef>
            </a:pPr>
            <a:r>
              <a:rPr lang="en-US" altLang="en-US" sz="2800" dirty="0"/>
              <a:t>Up to 12 mmHg IOP-lowering efficacy at peak of diurnal IOP curve in phase 3 studies</a:t>
            </a:r>
          </a:p>
          <a:p>
            <a:pPr>
              <a:spcBef>
                <a:spcPct val="0"/>
              </a:spcBef>
            </a:pPr>
            <a:r>
              <a:rPr lang="en-US" altLang="en-US" sz="2800" dirty="0"/>
              <a:t>IOP-lowering 2 mmHg or greater than Travatan</a:t>
            </a:r>
          </a:p>
          <a:p>
            <a:pPr>
              <a:spcBef>
                <a:spcPct val="0"/>
              </a:spcBef>
            </a:pPr>
            <a:r>
              <a:rPr lang="en-US" altLang="en-US" sz="2800" dirty="0"/>
              <a:t>Instill shortly after waking</a:t>
            </a:r>
          </a:p>
          <a:p>
            <a:pPr>
              <a:spcBef>
                <a:spcPct val="0"/>
              </a:spcBef>
            </a:pPr>
            <a:r>
              <a:rPr lang="en-US" altLang="en-US" sz="2800" dirty="0"/>
              <a:t>Therapeutically equivalent to concomitant                 therapy with Travatan pm + Timolol 0.5% am</a:t>
            </a:r>
          </a:p>
          <a:p>
            <a:pPr>
              <a:spcBef>
                <a:spcPct val="0"/>
              </a:spcBef>
            </a:pPr>
            <a:r>
              <a:rPr lang="en-US" altLang="en-US" sz="2800" dirty="0"/>
              <a:t>Marketed as </a:t>
            </a:r>
            <a:r>
              <a:rPr lang="en-US" altLang="en-US" sz="2800" dirty="0" err="1"/>
              <a:t>as</a:t>
            </a:r>
            <a:r>
              <a:rPr lang="en-US" altLang="en-US" sz="2800" dirty="0"/>
              <a:t> </a:t>
            </a:r>
            <a:r>
              <a:rPr lang="en-US" altLang="en-US" sz="2800" dirty="0" err="1"/>
              <a:t>DuoTrav</a:t>
            </a:r>
            <a:r>
              <a:rPr lang="en-US" altLang="en-US" sz="2800" dirty="0"/>
              <a:t> by Alcon</a:t>
            </a:r>
          </a:p>
          <a:p>
            <a:pPr>
              <a:spcBef>
                <a:spcPct val="0"/>
              </a:spcBef>
            </a:pPr>
            <a:r>
              <a:rPr lang="en-US" altLang="en-US" sz="2800" dirty="0"/>
              <a:t>Establish efficacy with individual component             drugs prior to combination therapy</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Grp="1" noChangeArrowheads="1"/>
          </p:cNvSpPr>
          <p:nvPr>
            <p:ph type="title"/>
          </p:nvPr>
        </p:nvSpPr>
        <p:spPr>
          <a:xfrm>
            <a:off x="152400" y="67008"/>
            <a:ext cx="8991600" cy="1143000"/>
          </a:xfrm>
        </p:spPr>
        <p:txBody>
          <a:bodyPr/>
          <a:lstStyle/>
          <a:p>
            <a:pPr eaLnBrk="1" hangingPunct="1"/>
            <a:r>
              <a:rPr lang="en-US" altLang="en-US" sz="3600" dirty="0"/>
              <a:t>Topical Beta-</a:t>
            </a:r>
            <a:r>
              <a:rPr lang="en-US" altLang="en-US" sz="3600" dirty="0" err="1"/>
              <a:t>Andrenergic</a:t>
            </a:r>
            <a:r>
              <a:rPr lang="en-US" altLang="en-US" sz="3600" dirty="0"/>
              <a:t> Receptor-Blocking Drugs</a:t>
            </a:r>
          </a:p>
        </p:txBody>
      </p:sp>
      <p:sp>
        <p:nvSpPr>
          <p:cNvPr id="159747" name="Rectangle 3"/>
          <p:cNvSpPr>
            <a:spLocks noGrp="1" noChangeArrowheads="1"/>
          </p:cNvSpPr>
          <p:nvPr>
            <p:ph type="body" idx="1"/>
          </p:nvPr>
        </p:nvSpPr>
        <p:spPr>
          <a:xfrm>
            <a:off x="190500" y="1376362"/>
            <a:ext cx="7632700" cy="4105275"/>
          </a:xfrm>
        </p:spPr>
        <p:txBody>
          <a:bodyPr/>
          <a:lstStyle/>
          <a:p>
            <a:pPr marL="341313" indent="-341313" eaLnBrk="1" hangingPunct="1">
              <a:lnSpc>
                <a:spcPct val="85000"/>
              </a:lnSpc>
              <a:spcAft>
                <a:spcPct val="50000"/>
              </a:spcAft>
              <a:tabLst>
                <a:tab pos="515938" algn="l"/>
              </a:tabLst>
            </a:pPr>
            <a:r>
              <a:rPr lang="en-US" altLang="en-US" sz="2600" dirty="0">
                <a:solidFill>
                  <a:srgbClr val="99CCFF"/>
                </a:solidFill>
              </a:rPr>
              <a:t>*</a:t>
            </a:r>
            <a:r>
              <a:rPr lang="en-US" altLang="en-US" sz="2600" dirty="0"/>
              <a:t> Timolol (Timoptic and Timoptic XE / </a:t>
            </a:r>
            <a:r>
              <a:rPr lang="en-US" altLang="en-US" sz="2600" dirty="0" err="1"/>
              <a:t>Betimol</a:t>
            </a:r>
            <a:r>
              <a:rPr lang="en-US" altLang="en-US" sz="2600" dirty="0"/>
              <a:t>)      		0.25% and 0.5%; (</a:t>
            </a:r>
            <a:r>
              <a:rPr lang="en-US" altLang="en-US" sz="2600" dirty="0" err="1"/>
              <a:t>Istalol</a:t>
            </a:r>
            <a:r>
              <a:rPr lang="en-US" altLang="en-US" sz="2600" dirty="0"/>
              <a:t>) 0.5%  </a:t>
            </a:r>
          </a:p>
          <a:p>
            <a:pPr marL="341313" indent="-341313" eaLnBrk="1" hangingPunct="1">
              <a:lnSpc>
                <a:spcPct val="85000"/>
              </a:lnSpc>
              <a:spcAft>
                <a:spcPct val="50000"/>
              </a:spcAft>
              <a:tabLst>
                <a:tab pos="515938" algn="l"/>
              </a:tabLst>
            </a:pPr>
            <a:r>
              <a:rPr lang="en-US" altLang="en-US" sz="2600" dirty="0">
                <a:solidFill>
                  <a:srgbClr val="99CCFF"/>
                </a:solidFill>
              </a:rPr>
              <a:t>*</a:t>
            </a:r>
            <a:r>
              <a:rPr lang="en-US" altLang="en-US" sz="2600" dirty="0"/>
              <a:t>	</a:t>
            </a:r>
            <a:r>
              <a:rPr lang="en-US" altLang="en-US" sz="2600" dirty="0" err="1"/>
              <a:t>Levobunolol</a:t>
            </a:r>
            <a:r>
              <a:rPr lang="en-US" altLang="en-US" sz="2600" dirty="0"/>
              <a:t> (</a:t>
            </a:r>
            <a:r>
              <a:rPr lang="en-US" altLang="en-US" sz="2600" dirty="0" err="1"/>
              <a:t>Betagan</a:t>
            </a:r>
            <a:r>
              <a:rPr lang="en-US" altLang="en-US" sz="2600" dirty="0"/>
              <a:t>) 0.25% and 0.5%</a:t>
            </a:r>
          </a:p>
          <a:p>
            <a:pPr marL="341313" indent="-341313" eaLnBrk="1" hangingPunct="1">
              <a:lnSpc>
                <a:spcPct val="85000"/>
              </a:lnSpc>
              <a:spcAft>
                <a:spcPct val="50000"/>
              </a:spcAft>
              <a:tabLst>
                <a:tab pos="515938" algn="l"/>
              </a:tabLst>
            </a:pPr>
            <a:r>
              <a:rPr lang="en-US" altLang="en-US" sz="2600" dirty="0"/>
              <a:t>Metipranolol (</a:t>
            </a:r>
            <a:r>
              <a:rPr lang="en-US" altLang="en-US" sz="2600" dirty="0" err="1"/>
              <a:t>Optipranolol</a:t>
            </a:r>
            <a:r>
              <a:rPr lang="en-US" altLang="en-US" sz="2600" dirty="0"/>
              <a:t>) 0.3%</a:t>
            </a:r>
          </a:p>
          <a:p>
            <a:pPr marL="341313" indent="-341313" eaLnBrk="1" hangingPunct="1">
              <a:lnSpc>
                <a:spcPct val="85000"/>
              </a:lnSpc>
              <a:spcAft>
                <a:spcPct val="50000"/>
              </a:spcAft>
              <a:tabLst>
                <a:tab pos="515938" algn="l"/>
              </a:tabLst>
            </a:pPr>
            <a:r>
              <a:rPr lang="en-US" altLang="en-US" sz="2600" dirty="0" err="1"/>
              <a:t>Carteolol</a:t>
            </a:r>
            <a:r>
              <a:rPr lang="en-US" altLang="en-US" sz="2600" dirty="0"/>
              <a:t> (</a:t>
            </a:r>
            <a:r>
              <a:rPr lang="en-US" altLang="en-US" sz="2600" dirty="0" err="1"/>
              <a:t>Ocupress</a:t>
            </a:r>
            <a:r>
              <a:rPr lang="en-US" altLang="en-US" sz="2600" dirty="0"/>
              <a:t>) 1.0%</a:t>
            </a:r>
          </a:p>
          <a:p>
            <a:pPr marL="341313" indent="-341313" eaLnBrk="1" hangingPunct="1">
              <a:lnSpc>
                <a:spcPct val="85000"/>
              </a:lnSpc>
              <a:spcAft>
                <a:spcPct val="50000"/>
              </a:spcAft>
              <a:tabLst>
                <a:tab pos="515938" algn="l"/>
              </a:tabLst>
            </a:pPr>
            <a:r>
              <a:rPr lang="en-US" altLang="en-US" sz="2600" dirty="0" err="1"/>
              <a:t>Betaxolol</a:t>
            </a:r>
            <a:r>
              <a:rPr lang="en-US" altLang="en-US" sz="2600" dirty="0"/>
              <a:t> (</a:t>
            </a:r>
            <a:r>
              <a:rPr lang="en-US" altLang="en-US" sz="2600" dirty="0" err="1"/>
              <a:t>Betoptic</a:t>
            </a:r>
            <a:r>
              <a:rPr lang="en-US" altLang="en-US" sz="2600" dirty="0"/>
              <a:t>-S 0.25%)</a:t>
            </a:r>
          </a:p>
          <a:p>
            <a:pPr marL="341313" indent="-341313" eaLnBrk="1" hangingPunct="1">
              <a:lnSpc>
                <a:spcPct val="85000"/>
              </a:lnSpc>
              <a:spcAft>
                <a:spcPct val="45000"/>
              </a:spcAft>
              <a:buFont typeface="Wingdings 3" panose="05040102010807070707" pitchFamily="18" charset="2"/>
              <a:buNone/>
              <a:tabLst>
                <a:tab pos="515938" algn="l"/>
              </a:tabLst>
            </a:pPr>
            <a:r>
              <a:rPr lang="en-US" altLang="en-US" sz="2600" dirty="0">
                <a:solidFill>
                  <a:srgbClr val="A6CCF6"/>
                </a:solidFill>
              </a:rPr>
              <a:t>	* </a:t>
            </a:r>
            <a:r>
              <a:rPr lang="en-US" altLang="en-US" sz="2200" dirty="0">
                <a:solidFill>
                  <a:srgbClr val="A6CCF6"/>
                </a:solidFill>
              </a:rPr>
              <a:t>Have longer half-lives than other beta-blockers</a:t>
            </a:r>
          </a:p>
        </p:txBody>
      </p:sp>
    </p:spTree>
    <p:extLst>
      <p:ext uri="{BB962C8B-B14F-4D97-AF65-F5344CB8AC3E}">
        <p14:creationId xmlns:p14="http://schemas.microsoft.com/office/powerpoint/2010/main" val="1219713262"/>
      </p:ext>
    </p:extLst>
  </p:cSld>
  <p:clrMapOvr>
    <a:masterClrMapping/>
  </p:clrMapOvr>
  <p:transition>
    <p:zoom/>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ChangeArrowheads="1"/>
          </p:cNvSpPr>
          <p:nvPr>
            <p:ph type="title"/>
          </p:nvPr>
        </p:nvSpPr>
        <p:spPr>
          <a:xfrm>
            <a:off x="273050" y="56138"/>
            <a:ext cx="8718550" cy="1044575"/>
          </a:xfrm>
        </p:spPr>
        <p:txBody>
          <a:bodyPr/>
          <a:lstStyle/>
          <a:p>
            <a:r>
              <a:rPr lang="en-US" altLang="en-US" dirty="0"/>
              <a:t>Topical Beta-Blockers</a:t>
            </a:r>
          </a:p>
        </p:txBody>
      </p:sp>
      <p:sp>
        <p:nvSpPr>
          <p:cNvPr id="161795" name="Rectangle 3"/>
          <p:cNvSpPr>
            <a:spLocks noGrp="1" noChangeArrowheads="1"/>
          </p:cNvSpPr>
          <p:nvPr>
            <p:ph type="body" idx="1"/>
          </p:nvPr>
        </p:nvSpPr>
        <p:spPr>
          <a:xfrm>
            <a:off x="200025" y="1100713"/>
            <a:ext cx="8753475" cy="5307013"/>
          </a:xfrm>
        </p:spPr>
        <p:txBody>
          <a:bodyPr/>
          <a:lstStyle/>
          <a:p>
            <a:pPr>
              <a:spcBef>
                <a:spcPct val="0"/>
              </a:spcBef>
            </a:pPr>
            <a:r>
              <a:rPr lang="en-US" altLang="en-US" sz="2800" dirty="0"/>
              <a:t>Decrease aqueous production</a:t>
            </a:r>
          </a:p>
          <a:p>
            <a:pPr>
              <a:spcBef>
                <a:spcPct val="0"/>
              </a:spcBef>
            </a:pPr>
            <a:r>
              <a:rPr lang="en-US" altLang="en-US" sz="2800" dirty="0"/>
              <a:t>Reduces IOP .25%; no response 15%</a:t>
            </a:r>
          </a:p>
          <a:p>
            <a:pPr>
              <a:spcBef>
                <a:spcPct val="0"/>
              </a:spcBef>
            </a:pPr>
            <a:r>
              <a:rPr lang="en-US" altLang="en-US" sz="2800" dirty="0"/>
              <a:t>R/O asthma</a:t>
            </a:r>
          </a:p>
          <a:p>
            <a:pPr>
              <a:spcBef>
                <a:spcPct val="0"/>
              </a:spcBef>
            </a:pPr>
            <a:r>
              <a:rPr lang="en-US" altLang="en-US" sz="2800" dirty="0"/>
              <a:t>Recommend monocular trial with lowest concentration once daily</a:t>
            </a:r>
          </a:p>
          <a:p>
            <a:pPr>
              <a:spcBef>
                <a:spcPct val="0"/>
              </a:spcBef>
            </a:pPr>
            <a:r>
              <a:rPr lang="en-US" altLang="en-US" sz="2800" dirty="0"/>
              <a:t>Possible diminished effect if used with systemic beta-blockers</a:t>
            </a:r>
          </a:p>
          <a:p>
            <a:pPr>
              <a:spcBef>
                <a:spcPct val="0"/>
              </a:spcBef>
            </a:pPr>
            <a:r>
              <a:rPr lang="en-US" altLang="en-US" sz="2800" dirty="0"/>
              <a:t>No advantage to gel-forming solution</a:t>
            </a:r>
          </a:p>
          <a:p>
            <a:pPr>
              <a:spcBef>
                <a:spcPct val="0"/>
              </a:spcBef>
            </a:pPr>
            <a:endParaRPr lang="en-US" altLang="en-US" dirty="0"/>
          </a:p>
        </p:txBody>
      </p:sp>
    </p:spTree>
    <p:extLst>
      <p:ext uri="{BB962C8B-B14F-4D97-AF65-F5344CB8AC3E}">
        <p14:creationId xmlns:p14="http://schemas.microsoft.com/office/powerpoint/2010/main" val="2984502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Title 3"/>
          <p:cNvSpPr>
            <a:spLocks noGrp="1"/>
          </p:cNvSpPr>
          <p:nvPr>
            <p:ph type="title"/>
          </p:nvPr>
        </p:nvSpPr>
        <p:spPr>
          <a:xfrm>
            <a:off x="470534" y="407353"/>
            <a:ext cx="8763001" cy="665162"/>
          </a:xfrm>
        </p:spPr>
        <p:txBody>
          <a:bodyPr/>
          <a:lstStyle/>
          <a:p>
            <a:r>
              <a:rPr lang="en-US" altLang="en-US"/>
              <a:t>Financial Disclosure</a:t>
            </a:r>
          </a:p>
        </p:txBody>
      </p:sp>
      <p:sp>
        <p:nvSpPr>
          <p:cNvPr id="89091" name="Content Placeholder 2"/>
          <p:cNvSpPr>
            <a:spLocks noGrp="1"/>
          </p:cNvSpPr>
          <p:nvPr>
            <p:ph type="body" sz="quarter" idx="10"/>
          </p:nvPr>
        </p:nvSpPr>
        <p:spPr>
          <a:xfrm>
            <a:off x="557212" y="1123950"/>
            <a:ext cx="8127169" cy="3648075"/>
          </a:xfrm>
        </p:spPr>
        <p:txBody>
          <a:bodyPr/>
          <a:lstStyle/>
          <a:p>
            <a:r>
              <a:rPr lang="en-US" altLang="en-US" dirty="0"/>
              <a:t> </a:t>
            </a:r>
          </a:p>
          <a:p>
            <a:r>
              <a:rPr lang="en-US" altLang="en-US" dirty="0"/>
              <a:t>Drs Ron Melton  and Randall Thomas are consultants to, on the speakers bureau of, on the advisory committee of, or involved in research for the following companies:  ICARE and B+L. </a:t>
            </a:r>
          </a:p>
          <a:p>
            <a:endParaRPr lang="en-US" altLang="en-US" dirty="0"/>
          </a:p>
          <a:p>
            <a:r>
              <a:rPr lang="en-US" altLang="en-US" dirty="0"/>
              <a:t>“All relevant relationships have been mitigated.”</a:t>
            </a:r>
          </a:p>
          <a:p>
            <a:endParaRPr lang="en-US" altLang="en-US" dirty="0"/>
          </a:p>
        </p:txBody>
      </p:sp>
    </p:spTree>
    <p:extLst>
      <p:ext uri="{BB962C8B-B14F-4D97-AF65-F5344CB8AC3E}">
        <p14:creationId xmlns:p14="http://schemas.microsoft.com/office/powerpoint/2010/main" val="1050488590"/>
      </p:ext>
    </p:extLst>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70" name="Rectangle 3"/>
          <p:cNvSpPr>
            <a:spLocks noGrp="1" noChangeArrowheads="1"/>
          </p:cNvSpPr>
          <p:nvPr>
            <p:ph type="body" idx="1"/>
          </p:nvPr>
        </p:nvSpPr>
        <p:spPr>
          <a:xfrm>
            <a:off x="99219" y="1122816"/>
            <a:ext cx="8869362" cy="5283200"/>
          </a:xfrm>
        </p:spPr>
        <p:txBody>
          <a:bodyPr/>
          <a:lstStyle/>
          <a:p>
            <a:r>
              <a:rPr lang="en-US" altLang="en-US" sz="2800" dirty="0"/>
              <a:t>Only preservative-free glaucoma medicine</a:t>
            </a:r>
          </a:p>
          <a:p>
            <a:r>
              <a:rPr lang="en-US" altLang="en-US" sz="2800" dirty="0"/>
              <a:t>Niche product: indicated when ocular preservatives, particularly benzalkonium chloride (BAK), impair surface tissues of the eye</a:t>
            </a:r>
          </a:p>
          <a:p>
            <a:r>
              <a:rPr lang="en-US" altLang="en-US" sz="2800" dirty="0"/>
              <a:t>Available as .25% and .5% in .2mL individual units of solution from Valeant</a:t>
            </a:r>
          </a:p>
          <a:p>
            <a:endParaRPr lang="en-US" altLang="en-US" dirty="0"/>
          </a:p>
        </p:txBody>
      </p:sp>
      <p:sp>
        <p:nvSpPr>
          <p:cNvPr id="263171" name="Rectangle 2"/>
          <p:cNvSpPr>
            <a:spLocks noGrp="1" noChangeArrowheads="1"/>
          </p:cNvSpPr>
          <p:nvPr>
            <p:ph type="title"/>
          </p:nvPr>
        </p:nvSpPr>
        <p:spPr>
          <a:xfrm>
            <a:off x="238597" y="292099"/>
            <a:ext cx="8869362" cy="617538"/>
          </a:xfrm>
        </p:spPr>
        <p:txBody>
          <a:bodyPr>
            <a:normAutofit fontScale="90000"/>
          </a:bodyPr>
          <a:lstStyle/>
          <a:p>
            <a:r>
              <a:rPr lang="en-US" altLang="en-US" dirty="0"/>
              <a:t>Timoptic in OcuDose</a:t>
            </a:r>
          </a:p>
        </p:txBody>
      </p:sp>
    </p:spTree>
    <p:extLst>
      <p:ext uri="{BB962C8B-B14F-4D97-AF65-F5344CB8AC3E}">
        <p14:creationId xmlns:p14="http://schemas.microsoft.com/office/powerpoint/2010/main" val="23615601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DDC138-03A2-493A-92A8-02F36CE692BB}"/>
              </a:ext>
            </a:extLst>
          </p:cNvPr>
          <p:cNvSpPr>
            <a:spLocks noGrp="1"/>
          </p:cNvSpPr>
          <p:nvPr>
            <p:ph type="title"/>
          </p:nvPr>
        </p:nvSpPr>
        <p:spPr/>
        <p:txBody>
          <a:bodyPr>
            <a:normAutofit fontScale="90000"/>
          </a:bodyPr>
          <a:lstStyle/>
          <a:p>
            <a:r>
              <a:rPr lang="en-US" dirty="0"/>
              <a:t>Do Systemic Beta-Blockers Preclude use of Topical Beta-Blockers</a:t>
            </a:r>
          </a:p>
        </p:txBody>
      </p:sp>
      <p:sp>
        <p:nvSpPr>
          <p:cNvPr id="3" name="Content Placeholder 2">
            <a:extLst>
              <a:ext uri="{FF2B5EF4-FFF2-40B4-BE49-F238E27FC236}">
                <a16:creationId xmlns:a16="http://schemas.microsoft.com/office/drawing/2014/main" id="{AE95E70F-454E-4493-964D-B80A9557311F}"/>
              </a:ext>
            </a:extLst>
          </p:cNvPr>
          <p:cNvSpPr>
            <a:spLocks noGrp="1"/>
          </p:cNvSpPr>
          <p:nvPr>
            <p:ph idx="1"/>
          </p:nvPr>
        </p:nvSpPr>
        <p:spPr/>
        <p:txBody>
          <a:bodyPr>
            <a:normAutofit fontScale="92500" lnSpcReduction="10000"/>
          </a:bodyPr>
          <a:lstStyle/>
          <a:p>
            <a:r>
              <a:rPr lang="en-US" dirty="0"/>
              <a:t>Tradition teaching says they do</a:t>
            </a:r>
          </a:p>
          <a:p>
            <a:r>
              <a:rPr lang="en-US" dirty="0"/>
              <a:t>Newer research says not</a:t>
            </a:r>
          </a:p>
          <a:p>
            <a:r>
              <a:rPr lang="en-US" dirty="0"/>
              <a:t>“Patients taking a systemic beta blocker still achieve more than a 75% lowering (about 5 mmHg), on average, when using a topical beta blocker. Therefore, withholding a topical beta blocker from these patients seems unwarranted.”</a:t>
            </a:r>
          </a:p>
          <a:p>
            <a:r>
              <a:rPr lang="en-US" dirty="0"/>
              <a:t>“The present data suggests that the use of a systemic beta blocker does not meaningfully affect the IOP-lowering effectiveness of glaucoma eyedrop regimens as prescribed and used in a real- world scenario.”</a:t>
            </a:r>
          </a:p>
          <a:p>
            <a:r>
              <a:rPr lang="en-US" dirty="0"/>
              <a:t>In summary, being on a systemic beta blocker may ever so slightly dampen the effectiveness of a topical beta blocker, but in no way precludes the beneficial use of topical beta blocker treatment.</a:t>
            </a:r>
          </a:p>
        </p:txBody>
      </p:sp>
      <p:sp>
        <p:nvSpPr>
          <p:cNvPr id="4" name="TextBox 3">
            <a:extLst>
              <a:ext uri="{FF2B5EF4-FFF2-40B4-BE49-F238E27FC236}">
                <a16:creationId xmlns:a16="http://schemas.microsoft.com/office/drawing/2014/main" id="{AF96CC76-127F-4E4C-860E-CA40DC7C1C22}"/>
              </a:ext>
            </a:extLst>
          </p:cNvPr>
          <p:cNvSpPr txBox="1"/>
          <p:nvPr/>
        </p:nvSpPr>
        <p:spPr>
          <a:xfrm>
            <a:off x="5836597" y="6497758"/>
            <a:ext cx="3307404" cy="338554"/>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600" b="1" i="1" u="none" strike="noStrike" kern="1200" cap="none" spc="0" normalizeH="0" baseline="0" noProof="0" dirty="0">
                <a:ln>
                  <a:noFill/>
                </a:ln>
                <a:solidFill>
                  <a:srgbClr val="A6CCF6"/>
                </a:solidFill>
                <a:effectLst/>
                <a:uLnTx/>
                <a:uFillTx/>
                <a:latin typeface="Arial" panose="020B0604020202020204" pitchFamily="34" charset="0"/>
                <a:ea typeface="+mn-ea"/>
                <a:cs typeface="Arial" panose="020B0604020202020204" pitchFamily="34" charset="0"/>
              </a:rPr>
              <a:t>Ophthalmology</a:t>
            </a:r>
            <a:r>
              <a:rPr kumimoji="0" lang="en-US" sz="1600" b="1" i="0" u="none" strike="noStrike" kern="1200" cap="none" spc="0" normalizeH="0" baseline="0" noProof="0" dirty="0">
                <a:ln>
                  <a:noFill/>
                </a:ln>
                <a:solidFill>
                  <a:srgbClr val="A6CCF6"/>
                </a:solidFill>
                <a:effectLst/>
                <a:uLnTx/>
                <a:uFillTx/>
                <a:latin typeface="Arial" panose="020B0604020202020204" pitchFamily="34" charset="0"/>
                <a:ea typeface="+mn-ea"/>
                <a:cs typeface="Arial" panose="020B0604020202020204" pitchFamily="34" charset="0"/>
              </a:rPr>
              <a:t>, February 2021</a:t>
            </a:r>
          </a:p>
        </p:txBody>
      </p:sp>
    </p:spTree>
    <p:extLst>
      <p:ext uri="{BB962C8B-B14F-4D97-AF65-F5344CB8AC3E}">
        <p14:creationId xmlns:p14="http://schemas.microsoft.com/office/powerpoint/2010/main" val="41597960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 y="281950"/>
            <a:ext cx="9113520" cy="564026"/>
          </a:xfrm>
        </p:spPr>
        <p:txBody>
          <a:bodyPr>
            <a:noAutofit/>
          </a:bodyPr>
          <a:lstStyle/>
          <a:p>
            <a:r>
              <a:rPr lang="el-GR" altLang="en-US" sz="3600" dirty="0">
                <a:cs typeface="Tahoma" panose="020B0604030504040204" pitchFamily="34" charset="0"/>
              </a:rPr>
              <a:t>β</a:t>
            </a:r>
            <a:r>
              <a:rPr lang="en-US" altLang="en-US" sz="3600" dirty="0"/>
              <a:t>-Blockers Are Helpful In Patients with COPD!</a:t>
            </a:r>
            <a:endParaRPr lang="en-US" sz="3600" dirty="0"/>
          </a:p>
        </p:txBody>
      </p:sp>
      <p:sp>
        <p:nvSpPr>
          <p:cNvPr id="3" name="Content Placeholder 2"/>
          <p:cNvSpPr>
            <a:spLocks noGrp="1"/>
          </p:cNvSpPr>
          <p:nvPr>
            <p:ph idx="1"/>
          </p:nvPr>
        </p:nvSpPr>
        <p:spPr>
          <a:xfrm>
            <a:off x="291465" y="1091565"/>
            <a:ext cx="8561070" cy="4543425"/>
          </a:xfrm>
        </p:spPr>
        <p:txBody>
          <a:bodyPr>
            <a:normAutofit fontScale="55000" lnSpcReduction="20000"/>
          </a:bodyPr>
          <a:lstStyle/>
          <a:p>
            <a:r>
              <a:rPr lang="en-US" altLang="en-US" sz="5100" dirty="0"/>
              <a:t>“Conclusion:  Treatment with </a:t>
            </a:r>
            <a:r>
              <a:rPr lang="el-GR" altLang="en-US" sz="5100" dirty="0">
                <a:cs typeface="Tahoma" panose="020B0604030504040204" pitchFamily="34" charset="0"/>
              </a:rPr>
              <a:t>β</a:t>
            </a:r>
            <a:r>
              <a:rPr lang="en-US" altLang="en-US" sz="5100" dirty="0"/>
              <a:t>-blockers may reduce the risk of exacerbations and improve survival in patients with COPD, possibly as a result of dual cardiopulmonary protective properties.”</a:t>
            </a:r>
            <a:r>
              <a:rPr lang="en-US" altLang="en-US" sz="5100" baseline="30000" dirty="0"/>
              <a:t>1</a:t>
            </a:r>
          </a:p>
          <a:p>
            <a:endParaRPr lang="en-US" altLang="en-US" sz="5100" dirty="0"/>
          </a:p>
          <a:p>
            <a:r>
              <a:rPr lang="en-US" altLang="en-US" sz="5100" dirty="0"/>
              <a:t>“Patients with COPD often do not receive </a:t>
            </a:r>
            <a:r>
              <a:rPr lang="el-GR" altLang="en-US" sz="5100" dirty="0">
                <a:cs typeface="Tahoma" panose="020B0604030504040204" pitchFamily="34" charset="0"/>
              </a:rPr>
              <a:t>β</a:t>
            </a:r>
            <a:r>
              <a:rPr lang="en-US" altLang="en-US" sz="5100" dirty="0"/>
              <a:t>-blockers because of concerns that they might exacerbate respiratory symptoms.”</a:t>
            </a:r>
          </a:p>
          <a:p>
            <a:endParaRPr lang="en-US" altLang="en-US" sz="5100" dirty="0"/>
          </a:p>
          <a:p>
            <a:r>
              <a:rPr lang="en-US" altLang="en-US" sz="5100" dirty="0"/>
              <a:t>“Beta-blocker users who subsequently received diagnosis of COPD didn’t have worse outcomes; indeed, outcomes were better in the beta-blocker cohort.”</a:t>
            </a:r>
            <a:r>
              <a:rPr lang="en-US" altLang="en-US" sz="5100" baseline="30000" dirty="0"/>
              <a:t>2</a:t>
            </a:r>
            <a:endParaRPr lang="en-US" altLang="en-US" sz="5100" dirty="0"/>
          </a:p>
          <a:p>
            <a:endParaRPr lang="en-US" dirty="0"/>
          </a:p>
        </p:txBody>
      </p:sp>
      <p:sp>
        <p:nvSpPr>
          <p:cNvPr id="4" name="Rectangle 3"/>
          <p:cNvSpPr/>
          <p:nvPr/>
        </p:nvSpPr>
        <p:spPr>
          <a:xfrm>
            <a:off x="2857500" y="2563379"/>
            <a:ext cx="3429000" cy="276999"/>
          </a:xfrm>
          <a:prstGeom prst="rect">
            <a:avLst/>
          </a:prstGeom>
        </p:spPr>
        <p:txBody>
          <a:bodyPr>
            <a:spAutoFit/>
          </a:bodyPr>
          <a:lstStyle/>
          <a:p>
            <a:pPr marL="0" marR="0" lvl="0" indent="0" algn="r" defTabSz="685800" rtl="0" eaLnBrk="0" fontAlgn="base" latinLnBrk="0" hangingPunct="0">
              <a:lnSpc>
                <a:spcPct val="100000"/>
              </a:lnSpc>
              <a:spcBef>
                <a:spcPct val="0"/>
              </a:spcBef>
              <a:spcAft>
                <a:spcPct val="0"/>
              </a:spcAft>
              <a:buClrTx/>
              <a:buSzTx/>
              <a:buFontTx/>
              <a:buNone/>
              <a:tabLst/>
              <a:defRPr/>
            </a:pPr>
            <a:endParaRPr kumimoji="0" lang="en-US" altLang="en-US" sz="1200" b="1" i="1" u="none" strike="noStrike" kern="1200" cap="none" spc="0" normalizeH="0" baseline="0" noProof="0" dirty="0">
              <a:ln>
                <a:noFill/>
              </a:ln>
              <a:solidFill>
                <a:srgbClr val="6FD1FD"/>
              </a:solidFill>
              <a:effectLst/>
              <a:uLnTx/>
              <a:uFillTx/>
              <a:latin typeface="Arial" panose="020B0604020202020204" pitchFamily="34" charset="0"/>
              <a:ea typeface="+mn-ea"/>
              <a:cs typeface="Arial" panose="020B0604020202020204" pitchFamily="34" charset="0"/>
            </a:endParaRPr>
          </a:p>
        </p:txBody>
      </p:sp>
      <p:sp>
        <p:nvSpPr>
          <p:cNvPr id="5" name="Rectangle 4"/>
          <p:cNvSpPr/>
          <p:nvPr/>
        </p:nvSpPr>
        <p:spPr>
          <a:xfrm>
            <a:off x="466725" y="5498415"/>
            <a:ext cx="8561070" cy="923330"/>
          </a:xfrm>
          <a:prstGeom prst="rect">
            <a:avLst/>
          </a:prstGeom>
        </p:spPr>
        <p:txBody>
          <a:bodyPr wrap="square">
            <a:spAutoFit/>
          </a:bodyPr>
          <a:lstStyle/>
          <a:p>
            <a:pPr marL="0" marR="0" lvl="0" indent="0" algn="l" defTabSz="685800" rtl="0" eaLnBrk="0" fontAlgn="base" latinLnBrk="0" hangingPunct="0">
              <a:lnSpc>
                <a:spcPct val="100000"/>
              </a:lnSpc>
              <a:spcBef>
                <a:spcPct val="0"/>
              </a:spcBef>
              <a:spcAft>
                <a:spcPct val="0"/>
              </a:spcAft>
              <a:buClrTx/>
              <a:buSzTx/>
              <a:buFontTx/>
              <a:buNone/>
              <a:tabLst/>
              <a:defRPr/>
            </a:pPr>
            <a:r>
              <a:rPr kumimoji="0" lang="en-US" altLang="en-US" sz="1800" b="1" i="0" u="none" strike="noStrike" kern="1200" cap="none" spc="0" normalizeH="0" baseline="0" noProof="0" dirty="0">
                <a:ln>
                  <a:noFill/>
                </a:ln>
                <a:solidFill>
                  <a:srgbClr val="A6CCF6"/>
                </a:solidFill>
                <a:effectLst/>
                <a:uLnTx/>
                <a:uFillTx/>
                <a:latin typeface="Arial" panose="020B0604020202020204" pitchFamily="34" charset="0"/>
                <a:ea typeface="+mn-ea"/>
                <a:cs typeface="Arial" panose="020B0604020202020204" pitchFamily="34" charset="0"/>
              </a:rPr>
              <a:t>References: </a:t>
            </a:r>
          </a:p>
          <a:p>
            <a:pPr marL="298847" marR="0" lvl="0" indent="-298847" algn="l" defTabSz="685800" rtl="0" eaLnBrk="0" fontAlgn="base" latinLnBrk="0" hangingPunct="0">
              <a:lnSpc>
                <a:spcPct val="100000"/>
              </a:lnSpc>
              <a:spcBef>
                <a:spcPct val="0"/>
              </a:spcBef>
              <a:spcAft>
                <a:spcPct val="0"/>
              </a:spcAft>
              <a:buClrTx/>
              <a:buSzTx/>
              <a:buFont typeface="+mj-lt"/>
              <a:buAutoNum type="arabicPeriod"/>
              <a:tabLst/>
              <a:defRPr/>
            </a:pPr>
            <a:r>
              <a:rPr kumimoji="0" lang="en-US" altLang="en-US" sz="1800" b="1" i="0" u="none" strike="noStrike" kern="1200" cap="none" spc="0" normalizeH="0" baseline="0" noProof="0" dirty="0" err="1">
                <a:ln>
                  <a:noFill/>
                </a:ln>
                <a:solidFill>
                  <a:srgbClr val="A6CCF6"/>
                </a:solidFill>
                <a:effectLst/>
                <a:uLnTx/>
                <a:uFillTx/>
                <a:latin typeface="Arial" panose="020B0604020202020204" pitchFamily="34" charset="0"/>
                <a:ea typeface="+mn-ea"/>
                <a:cs typeface="Arial" panose="020B0604020202020204" pitchFamily="34" charset="0"/>
              </a:rPr>
              <a:t>Rutten</a:t>
            </a:r>
            <a:r>
              <a:rPr kumimoji="0" lang="en-US" altLang="en-US" sz="1800" b="1" i="0" u="none" strike="noStrike" kern="1200" cap="none" spc="0" normalizeH="0" baseline="0" noProof="0" dirty="0">
                <a:ln>
                  <a:noFill/>
                </a:ln>
                <a:solidFill>
                  <a:srgbClr val="A6CCF6"/>
                </a:solidFill>
                <a:effectLst/>
                <a:uLnTx/>
                <a:uFillTx/>
                <a:latin typeface="Arial" panose="020B0604020202020204" pitchFamily="34" charset="0"/>
                <a:ea typeface="+mn-ea"/>
                <a:cs typeface="Arial" panose="020B0604020202020204" pitchFamily="34" charset="0"/>
              </a:rPr>
              <a:t> F, et al.  </a:t>
            </a:r>
            <a:r>
              <a:rPr kumimoji="0" lang="en-US" altLang="en-US" sz="1800" b="1" i="1" u="none" strike="noStrike" kern="1200" cap="none" spc="0" normalizeH="0" baseline="0" noProof="0" dirty="0">
                <a:ln>
                  <a:noFill/>
                </a:ln>
                <a:solidFill>
                  <a:srgbClr val="A6CCF6"/>
                </a:solidFill>
                <a:effectLst/>
                <a:uLnTx/>
                <a:uFillTx/>
                <a:latin typeface="Arial" panose="020B0604020202020204" pitchFamily="34" charset="0"/>
                <a:ea typeface="+mn-ea"/>
                <a:cs typeface="Arial" panose="020B0604020202020204" pitchFamily="34" charset="0"/>
              </a:rPr>
              <a:t>Arch </a:t>
            </a:r>
            <a:r>
              <a:rPr kumimoji="0" lang="en-US" altLang="en-US" sz="1800" b="1" i="1" u="none" strike="noStrike" kern="1200" cap="none" spc="0" normalizeH="0" baseline="0" noProof="0" dirty="0" err="1">
                <a:ln>
                  <a:noFill/>
                </a:ln>
                <a:solidFill>
                  <a:srgbClr val="A6CCF6"/>
                </a:solidFill>
                <a:effectLst/>
                <a:uLnTx/>
                <a:uFillTx/>
                <a:latin typeface="Arial" panose="020B0604020202020204" pitchFamily="34" charset="0"/>
                <a:ea typeface="+mn-ea"/>
                <a:cs typeface="Arial" panose="020B0604020202020204" pitchFamily="34" charset="0"/>
              </a:rPr>
              <a:t>Int</a:t>
            </a:r>
            <a:r>
              <a:rPr kumimoji="0" lang="en-US" altLang="en-US" sz="1800" b="1" i="1" u="none" strike="noStrike" kern="1200" cap="none" spc="0" normalizeH="0" baseline="0" noProof="0" dirty="0">
                <a:ln>
                  <a:noFill/>
                </a:ln>
                <a:solidFill>
                  <a:srgbClr val="A6CCF6"/>
                </a:solidFill>
                <a:effectLst/>
                <a:uLnTx/>
                <a:uFillTx/>
                <a:latin typeface="Arial" panose="020B0604020202020204" pitchFamily="34" charset="0"/>
                <a:ea typeface="+mn-ea"/>
                <a:cs typeface="Arial" panose="020B0604020202020204" pitchFamily="34" charset="0"/>
              </a:rPr>
              <a:t> Med.  </a:t>
            </a:r>
            <a:r>
              <a:rPr kumimoji="0" lang="en-US" altLang="en-US" sz="1800" b="1" i="0" u="none" strike="noStrike" kern="1200" cap="none" spc="0" normalizeH="0" baseline="0" noProof="0" dirty="0">
                <a:ln>
                  <a:noFill/>
                </a:ln>
                <a:solidFill>
                  <a:srgbClr val="A6CCF6"/>
                </a:solidFill>
                <a:effectLst/>
                <a:uLnTx/>
                <a:uFillTx/>
                <a:latin typeface="Arial" panose="020B0604020202020204" pitchFamily="34" charset="0"/>
                <a:ea typeface="+mn-ea"/>
                <a:cs typeface="Arial" panose="020B0604020202020204" pitchFamily="34" charset="0"/>
              </a:rPr>
              <a:t>2010;170(10)</a:t>
            </a:r>
          </a:p>
          <a:p>
            <a:pPr marL="298847" marR="0" lvl="0" indent="-298847" algn="l" defTabSz="685800" rtl="0" eaLnBrk="0" fontAlgn="base" latinLnBrk="0" hangingPunct="0">
              <a:lnSpc>
                <a:spcPct val="100000"/>
              </a:lnSpc>
              <a:spcBef>
                <a:spcPct val="0"/>
              </a:spcBef>
              <a:spcAft>
                <a:spcPct val="0"/>
              </a:spcAft>
              <a:buClrTx/>
              <a:buSzTx/>
              <a:buFont typeface="+mj-lt"/>
              <a:buAutoNum type="arabicPeriod"/>
              <a:tabLst/>
              <a:defRPr/>
            </a:pPr>
            <a:r>
              <a:rPr kumimoji="0" lang="en-US" altLang="en-US" sz="1800" b="1" i="1" u="none" strike="noStrike" kern="1200" cap="none" spc="0" normalizeH="0" baseline="0" noProof="0" dirty="0">
                <a:ln>
                  <a:noFill/>
                </a:ln>
                <a:solidFill>
                  <a:srgbClr val="A6CCF6"/>
                </a:solidFill>
                <a:effectLst/>
                <a:uLnTx/>
                <a:uFillTx/>
                <a:latin typeface="Arial" panose="020B0604020202020204" pitchFamily="34" charset="0"/>
                <a:ea typeface="+mn-ea"/>
                <a:cs typeface="Arial" panose="020B0604020202020204" pitchFamily="34" charset="0"/>
              </a:rPr>
              <a:t>E-Clin Med, </a:t>
            </a:r>
            <a:r>
              <a:rPr kumimoji="0" lang="en-US" altLang="en-US" sz="1800" b="1" i="0" u="none" strike="noStrike" kern="1200" cap="none" spc="0" normalizeH="0" baseline="0" noProof="0" dirty="0">
                <a:ln>
                  <a:noFill/>
                </a:ln>
                <a:solidFill>
                  <a:srgbClr val="A6CCF6"/>
                </a:solidFill>
                <a:effectLst/>
                <a:uLnTx/>
                <a:uFillTx/>
                <a:latin typeface="Arial" panose="020B0604020202020204" pitchFamily="34" charset="0"/>
                <a:ea typeface="+mn-ea"/>
                <a:cs typeface="Arial" panose="020B0604020202020204" pitchFamily="34" charset="0"/>
              </a:rPr>
              <a:t>January, 2019 (as reported in </a:t>
            </a:r>
            <a:r>
              <a:rPr kumimoji="0" lang="en-US" altLang="en-US" sz="1800" b="1" i="1" u="none" strike="noStrike" kern="1200" cap="none" spc="0" normalizeH="0" baseline="0" noProof="0" dirty="0">
                <a:ln>
                  <a:noFill/>
                </a:ln>
                <a:solidFill>
                  <a:srgbClr val="A6CCF6"/>
                </a:solidFill>
                <a:effectLst/>
                <a:uLnTx/>
                <a:uFillTx/>
                <a:latin typeface="Arial" panose="020B0604020202020204" pitchFamily="34" charset="0"/>
                <a:ea typeface="+mn-ea"/>
                <a:cs typeface="Arial" panose="020B0604020202020204" pitchFamily="34" charset="0"/>
              </a:rPr>
              <a:t>Journal Watch</a:t>
            </a:r>
            <a:r>
              <a:rPr kumimoji="0" lang="en-US" altLang="en-US" sz="1800" b="1" i="0" u="none" strike="noStrike" kern="1200" cap="none" spc="0" normalizeH="0" baseline="0" noProof="0" dirty="0">
                <a:ln>
                  <a:noFill/>
                </a:ln>
                <a:solidFill>
                  <a:srgbClr val="A6CCF6"/>
                </a:solidFill>
                <a:effectLst/>
                <a:uLnTx/>
                <a:uFillTx/>
                <a:latin typeface="Arial" panose="020B0604020202020204" pitchFamily="34" charset="0"/>
                <a:ea typeface="+mn-ea"/>
                <a:cs typeface="Arial" panose="020B0604020202020204" pitchFamily="34" charset="0"/>
              </a:rPr>
              <a:t> , April 1, 2019</a:t>
            </a:r>
          </a:p>
        </p:txBody>
      </p:sp>
    </p:spTree>
    <p:extLst>
      <p:ext uri="{BB962C8B-B14F-4D97-AF65-F5344CB8AC3E}">
        <p14:creationId xmlns:p14="http://schemas.microsoft.com/office/powerpoint/2010/main" val="554908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72770" name="Rectangle 2">
            <a:extLst>
              <a:ext uri="{FF2B5EF4-FFF2-40B4-BE49-F238E27FC236}">
                <a16:creationId xmlns:a16="http://schemas.microsoft.com/office/drawing/2014/main" id="{8F0FE108-6D48-414F-84FC-D2ADE0702BE8}"/>
              </a:ext>
            </a:extLst>
          </p:cNvPr>
          <p:cNvSpPr>
            <a:spLocks noGrp="1" noChangeArrowheads="1"/>
          </p:cNvSpPr>
          <p:nvPr>
            <p:ph type="title"/>
          </p:nvPr>
        </p:nvSpPr>
        <p:spPr>
          <a:xfrm>
            <a:off x="233363" y="114300"/>
            <a:ext cx="8237537" cy="1195388"/>
          </a:xfrm>
        </p:spPr>
        <p:txBody>
          <a:bodyPr/>
          <a:lstStyle/>
          <a:p>
            <a:r>
              <a:rPr lang="en-US" altLang="en-US" sz="3200" dirty="0"/>
              <a:t>Prostaglandin – Beta Blocker                          Combination (</a:t>
            </a:r>
            <a:r>
              <a:rPr lang="en-US" altLang="en-US" sz="3200" dirty="0" err="1"/>
              <a:t>Xalacom</a:t>
            </a:r>
            <a:r>
              <a:rPr lang="en-US" altLang="en-US" sz="3200" dirty="0"/>
              <a:t>)</a:t>
            </a:r>
          </a:p>
        </p:txBody>
      </p:sp>
      <p:sp>
        <p:nvSpPr>
          <p:cNvPr id="3872771" name="Rectangle 3">
            <a:extLst>
              <a:ext uri="{FF2B5EF4-FFF2-40B4-BE49-F238E27FC236}">
                <a16:creationId xmlns:a16="http://schemas.microsoft.com/office/drawing/2014/main" id="{4EE59DBC-F808-4D1A-AB63-4218D6582D1D}"/>
              </a:ext>
            </a:extLst>
          </p:cNvPr>
          <p:cNvSpPr>
            <a:spLocks noGrp="1" noChangeArrowheads="1"/>
          </p:cNvSpPr>
          <p:nvPr>
            <p:ph type="body" sz="half" idx="1"/>
          </p:nvPr>
        </p:nvSpPr>
        <p:spPr>
          <a:xfrm>
            <a:off x="233363" y="1457325"/>
            <a:ext cx="8421380" cy="5400675"/>
          </a:xfrm>
        </p:spPr>
        <p:txBody>
          <a:bodyPr/>
          <a:lstStyle/>
          <a:p>
            <a:pPr marL="347663" indent="-347663">
              <a:spcAft>
                <a:spcPct val="50000"/>
              </a:spcAft>
            </a:pPr>
            <a:r>
              <a:rPr lang="en-US" altLang="en-US" sz="2400" dirty="0"/>
              <a:t>Latanoprost .005% and timolol maleate .5% </a:t>
            </a:r>
          </a:p>
          <a:p>
            <a:pPr marL="347663" indent="-347663">
              <a:spcAft>
                <a:spcPct val="50000"/>
              </a:spcAft>
            </a:pPr>
            <a:r>
              <a:rPr lang="en-US" altLang="en-US" sz="2400" dirty="0"/>
              <a:t>Establish efficacy with individual component drugs prior to combination therapy</a:t>
            </a:r>
          </a:p>
          <a:p>
            <a:pPr marL="347663" indent="-347663">
              <a:spcAft>
                <a:spcPct val="50000"/>
              </a:spcAft>
            </a:pPr>
            <a:r>
              <a:rPr lang="en-US" altLang="en-US" sz="2400" dirty="0"/>
              <a:t>Instill shortly after waking </a:t>
            </a:r>
          </a:p>
          <a:p>
            <a:pPr marL="347663" indent="-347663">
              <a:spcAft>
                <a:spcPct val="50000"/>
              </a:spcAft>
            </a:pPr>
            <a:r>
              <a:rPr lang="en-US" altLang="en-US" sz="2400" dirty="0"/>
              <a:t>Therapeutically equivalent to concomitant therapy with Xalatan pm + timolol 0.5% am</a:t>
            </a:r>
          </a:p>
          <a:p>
            <a:pPr marL="347663" indent="-347663">
              <a:spcAft>
                <a:spcPct val="50000"/>
              </a:spcAft>
            </a:pPr>
            <a:r>
              <a:rPr lang="en-US" altLang="en-US" sz="2400" dirty="0"/>
              <a:t>Marketed as </a:t>
            </a:r>
            <a:r>
              <a:rPr lang="en-US" altLang="en-US" sz="2400" dirty="0" err="1"/>
              <a:t>Xalacom</a:t>
            </a:r>
            <a:r>
              <a:rPr lang="en-US" altLang="en-US" sz="2400" dirty="0"/>
              <a:t> solution by Pfizer </a:t>
            </a:r>
            <a:r>
              <a:rPr lang="en-US" altLang="en-US" sz="2400" dirty="0" err="1"/>
              <a:t>Ophthalmics</a:t>
            </a:r>
            <a:endParaRPr lang="en-US" altLang="en-US" sz="2400" dirty="0"/>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afterEffect">
                                  <p:stCondLst>
                                    <p:cond delay="0"/>
                                  </p:stCondLst>
                                  <p:childTnLst>
                                    <p:set>
                                      <p:cBhvr>
                                        <p:cTn id="6" dur="1" fill="hold">
                                          <p:stCondLst>
                                            <p:cond delay="0"/>
                                          </p:stCondLst>
                                        </p:cTn>
                                        <p:tgtEl>
                                          <p:spTgt spid="3872770"/>
                                        </p:tgtEl>
                                        <p:attrNameLst>
                                          <p:attrName>style.visibility</p:attrName>
                                        </p:attrNameLst>
                                      </p:cBhvr>
                                      <p:to>
                                        <p:strVal val="visible"/>
                                      </p:to>
                                    </p:set>
                                    <p:animEffect transition="in" filter="box(out)">
                                      <p:cBhvr>
                                        <p:cTn id="7" dur="500"/>
                                        <p:tgtEl>
                                          <p:spTgt spid="3872770"/>
                                        </p:tgtEl>
                                      </p:cBhvr>
                                    </p:animEffect>
                                  </p:childTnLst>
                                </p:cTn>
                              </p:par>
                            </p:childTnLst>
                          </p:cTn>
                        </p:par>
                        <p:par>
                          <p:cTn id="8" fill="hold" nodeType="afterGroup">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3872771"/>
                                        </p:tgtEl>
                                        <p:attrNameLst>
                                          <p:attrName>style.visibility</p:attrName>
                                        </p:attrNameLst>
                                      </p:cBhvr>
                                      <p:to>
                                        <p:strVal val="visible"/>
                                      </p:to>
                                    </p:set>
                                    <p:animEffect transition="in" filter="wipe(up)">
                                      <p:cBhvr>
                                        <p:cTn id="11" dur="500"/>
                                        <p:tgtEl>
                                          <p:spTgt spid="38727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72770" grpId="0" autoUpdateAnimBg="0"/>
      <p:bldP spid="3872771" grpId="0"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Rectangle 2">
            <a:extLst>
              <a:ext uri="{FF2B5EF4-FFF2-40B4-BE49-F238E27FC236}">
                <a16:creationId xmlns:a16="http://schemas.microsoft.com/office/drawing/2014/main" id="{0F141843-404B-43E8-8926-4AE9F062363F}"/>
              </a:ext>
            </a:extLst>
          </p:cNvPr>
          <p:cNvSpPr>
            <a:spLocks noGrp="1" noChangeArrowheads="1"/>
          </p:cNvSpPr>
          <p:nvPr>
            <p:ph type="title"/>
          </p:nvPr>
        </p:nvSpPr>
        <p:spPr>
          <a:xfrm>
            <a:off x="198438" y="136525"/>
            <a:ext cx="8718550" cy="1044575"/>
          </a:xfrm>
        </p:spPr>
        <p:txBody>
          <a:bodyPr>
            <a:normAutofit fontScale="90000"/>
          </a:bodyPr>
          <a:lstStyle/>
          <a:p>
            <a:pPr>
              <a:defRPr/>
            </a:pPr>
            <a:r>
              <a:rPr lang="en-US" dirty="0"/>
              <a:t>Prostaglandin – Beta Blocker Combination (</a:t>
            </a:r>
            <a:r>
              <a:rPr lang="en-US" dirty="0" err="1"/>
              <a:t>DuoTrav</a:t>
            </a:r>
            <a:r>
              <a:rPr lang="en-US" dirty="0"/>
              <a:t>)</a:t>
            </a:r>
          </a:p>
        </p:txBody>
      </p:sp>
      <p:sp>
        <p:nvSpPr>
          <p:cNvPr id="270339" name="Rectangle 3">
            <a:extLst>
              <a:ext uri="{FF2B5EF4-FFF2-40B4-BE49-F238E27FC236}">
                <a16:creationId xmlns:a16="http://schemas.microsoft.com/office/drawing/2014/main" id="{D68EFD74-DD71-4F82-A53B-EB6B8C176DCD}"/>
              </a:ext>
            </a:extLst>
          </p:cNvPr>
          <p:cNvSpPr>
            <a:spLocks noGrp="1" noChangeArrowheads="1"/>
          </p:cNvSpPr>
          <p:nvPr>
            <p:ph idx="1"/>
          </p:nvPr>
        </p:nvSpPr>
        <p:spPr>
          <a:xfrm>
            <a:off x="133350" y="1409700"/>
            <a:ext cx="8816975" cy="5307013"/>
          </a:xfrm>
        </p:spPr>
        <p:txBody>
          <a:bodyPr>
            <a:normAutofit/>
          </a:bodyPr>
          <a:lstStyle/>
          <a:p>
            <a:pPr>
              <a:spcBef>
                <a:spcPct val="0"/>
              </a:spcBef>
            </a:pPr>
            <a:r>
              <a:rPr lang="en-US" altLang="en-US" sz="2800" dirty="0"/>
              <a:t>Travoprost 0.004% and timolol maleate 0.5% </a:t>
            </a:r>
          </a:p>
          <a:p>
            <a:pPr>
              <a:spcBef>
                <a:spcPct val="0"/>
              </a:spcBef>
            </a:pPr>
            <a:r>
              <a:rPr lang="en-US" altLang="en-US" sz="2800" dirty="0"/>
              <a:t>Up to 12 mmHg IOP-lowering efficacy at peak of diurnal IOP curve in phase 3 studies</a:t>
            </a:r>
          </a:p>
          <a:p>
            <a:pPr>
              <a:spcBef>
                <a:spcPct val="0"/>
              </a:spcBef>
            </a:pPr>
            <a:r>
              <a:rPr lang="en-US" altLang="en-US" sz="2800" dirty="0"/>
              <a:t>IOP-lowering 2 mmHg or greater than Travatan</a:t>
            </a:r>
          </a:p>
          <a:p>
            <a:pPr>
              <a:spcBef>
                <a:spcPct val="0"/>
              </a:spcBef>
            </a:pPr>
            <a:r>
              <a:rPr lang="en-US" altLang="en-US" sz="2800" dirty="0"/>
              <a:t>Instill shortly after waking</a:t>
            </a:r>
          </a:p>
          <a:p>
            <a:pPr>
              <a:spcBef>
                <a:spcPct val="0"/>
              </a:spcBef>
            </a:pPr>
            <a:r>
              <a:rPr lang="en-US" altLang="en-US" sz="2800" dirty="0"/>
              <a:t>Therapeutically equivalent to concomitant therapy with Travatan pm + Timolol 0.5% am</a:t>
            </a:r>
          </a:p>
          <a:p>
            <a:pPr>
              <a:spcBef>
                <a:spcPct val="0"/>
              </a:spcBef>
            </a:pPr>
            <a:r>
              <a:rPr lang="en-US" altLang="en-US" sz="2800" dirty="0"/>
              <a:t>Marketed as </a:t>
            </a:r>
            <a:r>
              <a:rPr lang="en-US" altLang="en-US" sz="2800" dirty="0" err="1"/>
              <a:t>as</a:t>
            </a:r>
            <a:r>
              <a:rPr lang="en-US" altLang="en-US" sz="2800" dirty="0"/>
              <a:t> </a:t>
            </a:r>
            <a:r>
              <a:rPr lang="en-US" altLang="en-US" sz="2800" dirty="0" err="1"/>
              <a:t>DuoTrav</a:t>
            </a:r>
            <a:r>
              <a:rPr lang="en-US" altLang="en-US" sz="2800" dirty="0"/>
              <a:t> by Alcon</a:t>
            </a:r>
          </a:p>
          <a:p>
            <a:pPr>
              <a:spcBef>
                <a:spcPct val="0"/>
              </a:spcBef>
            </a:pPr>
            <a:r>
              <a:rPr lang="en-US" altLang="en-US" sz="2800" dirty="0"/>
              <a:t>Establish efficacy with individual component drugs prior to combination therapy</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33E69D-8933-48CA-BB01-6FAC8DE28212}"/>
              </a:ext>
            </a:extLst>
          </p:cNvPr>
          <p:cNvSpPr>
            <a:spLocks noGrp="1"/>
          </p:cNvSpPr>
          <p:nvPr>
            <p:ph type="title"/>
          </p:nvPr>
        </p:nvSpPr>
        <p:spPr>
          <a:xfrm>
            <a:off x="656844" y="208790"/>
            <a:ext cx="8882380" cy="752034"/>
          </a:xfrm>
        </p:spPr>
        <p:txBody>
          <a:bodyPr>
            <a:normAutofit fontScale="90000"/>
          </a:bodyPr>
          <a:lstStyle/>
          <a:p>
            <a:r>
              <a:rPr lang="en-US" dirty="0"/>
              <a:t>Timolol Eyedrops to Treat </a:t>
            </a:r>
            <a:br>
              <a:rPr lang="en-US" dirty="0"/>
            </a:br>
            <a:r>
              <a:rPr lang="en-US" dirty="0" err="1"/>
              <a:t>Migrane</a:t>
            </a:r>
            <a:r>
              <a:rPr lang="en-US" dirty="0"/>
              <a:t> Headache</a:t>
            </a:r>
          </a:p>
        </p:txBody>
      </p:sp>
      <p:sp>
        <p:nvSpPr>
          <p:cNvPr id="3" name="Content Placeholder 2">
            <a:extLst>
              <a:ext uri="{FF2B5EF4-FFF2-40B4-BE49-F238E27FC236}">
                <a16:creationId xmlns:a16="http://schemas.microsoft.com/office/drawing/2014/main" id="{A4A093A7-F2A5-4CBF-91F0-31D70BA239E1}"/>
              </a:ext>
            </a:extLst>
          </p:cNvPr>
          <p:cNvSpPr>
            <a:spLocks noGrp="1"/>
          </p:cNvSpPr>
          <p:nvPr>
            <p:ph idx="1"/>
          </p:nvPr>
        </p:nvSpPr>
        <p:spPr>
          <a:xfrm>
            <a:off x="190500" y="1214399"/>
            <a:ext cx="8763000" cy="5238652"/>
          </a:xfrm>
        </p:spPr>
        <p:txBody>
          <a:bodyPr>
            <a:normAutofit lnSpcReduction="10000"/>
          </a:bodyPr>
          <a:lstStyle/>
          <a:p>
            <a:r>
              <a:rPr lang="en-US" dirty="0"/>
              <a:t>Oral timolol or propranolol are effective in helping  prevent migraine HAs, but are ineffective for treating acute HA.</a:t>
            </a:r>
          </a:p>
          <a:p>
            <a:r>
              <a:rPr lang="en-US" dirty="0"/>
              <a:t>Oral beta blockers have to be metabolized in the liver which is why they are not effective for acute treatment.</a:t>
            </a:r>
          </a:p>
          <a:p>
            <a:r>
              <a:rPr lang="en-US" dirty="0"/>
              <a:t>However, “the use of eyedrops has the advantage of attaining peak plasma levels quickly at levels high enough to abort the acute migraine attacks effectively.”</a:t>
            </a:r>
          </a:p>
          <a:p>
            <a:r>
              <a:rPr lang="en-US" dirty="0"/>
              <a:t>Instill 1-2 drops at the onset of the attack; 80% were significantly helped in 20 min.</a:t>
            </a:r>
          </a:p>
        </p:txBody>
      </p:sp>
      <p:sp>
        <p:nvSpPr>
          <p:cNvPr id="4" name="TextBox 3">
            <a:extLst>
              <a:ext uri="{FF2B5EF4-FFF2-40B4-BE49-F238E27FC236}">
                <a16:creationId xmlns:a16="http://schemas.microsoft.com/office/drawing/2014/main" id="{29254281-9142-4A66-B362-F25766BB9AE0}"/>
              </a:ext>
            </a:extLst>
          </p:cNvPr>
          <p:cNvSpPr txBox="1"/>
          <p:nvPr/>
        </p:nvSpPr>
        <p:spPr>
          <a:xfrm>
            <a:off x="5547360" y="6453051"/>
            <a:ext cx="3326674" cy="338554"/>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600" b="1" i="1" u="none" strike="noStrike" kern="1200" cap="none" spc="0" normalizeH="0" baseline="0" noProof="0" dirty="0">
                <a:ln>
                  <a:noFill/>
                </a:ln>
                <a:solidFill>
                  <a:srgbClr val="6FD1FD"/>
                </a:solidFill>
                <a:effectLst/>
                <a:uLnTx/>
                <a:uFillTx/>
                <a:latin typeface="Arial" panose="020B0604020202020204" pitchFamily="34" charset="0"/>
                <a:ea typeface="+mn-ea"/>
                <a:cs typeface="Arial" panose="020B0604020202020204" pitchFamily="34" charset="0"/>
              </a:rPr>
              <a:t>JAMA </a:t>
            </a:r>
            <a:r>
              <a:rPr kumimoji="0" lang="en-US" sz="1600" b="1" i="1" u="none" strike="noStrike" kern="1200" cap="none" spc="0" normalizeH="0" baseline="0" noProof="0" dirty="0" err="1">
                <a:ln>
                  <a:noFill/>
                </a:ln>
                <a:solidFill>
                  <a:srgbClr val="6FD1FD"/>
                </a:solidFill>
                <a:effectLst/>
                <a:uLnTx/>
                <a:uFillTx/>
                <a:latin typeface="Arial" panose="020B0604020202020204" pitchFamily="34" charset="0"/>
                <a:ea typeface="+mn-ea"/>
                <a:cs typeface="Arial" panose="020B0604020202020204" pitchFamily="34" charset="0"/>
              </a:rPr>
              <a:t>Ophthalmol</a:t>
            </a:r>
            <a:r>
              <a:rPr kumimoji="0" lang="en-US" sz="1600" b="1" i="1" u="none" strike="noStrike" kern="1200" cap="none" spc="0" normalizeH="0" baseline="0" noProof="0" dirty="0">
                <a:ln>
                  <a:noFill/>
                </a:ln>
                <a:solidFill>
                  <a:srgbClr val="6FD1FD"/>
                </a:solidFill>
                <a:effectLst/>
                <a:uLnTx/>
                <a:uFillTx/>
                <a:latin typeface="Arial" panose="020B0604020202020204" pitchFamily="34" charset="0"/>
                <a:ea typeface="+mn-ea"/>
                <a:cs typeface="Arial" panose="020B0604020202020204" pitchFamily="34" charset="0"/>
              </a:rPr>
              <a:t>. </a:t>
            </a:r>
            <a:r>
              <a:rPr kumimoji="0" lang="en-US" sz="1600" b="1" i="0" u="none" strike="noStrike" kern="1200" cap="none" spc="0" normalizeH="0" baseline="0" noProof="0" dirty="0">
                <a:ln>
                  <a:noFill/>
                </a:ln>
                <a:solidFill>
                  <a:srgbClr val="6FD1FD"/>
                </a:solidFill>
                <a:effectLst/>
                <a:uLnTx/>
                <a:uFillTx/>
                <a:latin typeface="Arial" panose="020B0604020202020204" pitchFamily="34" charset="0"/>
                <a:ea typeface="+mn-ea"/>
                <a:cs typeface="Arial" panose="020B0604020202020204" pitchFamily="34" charset="0"/>
              </a:rPr>
              <a:t>Nov 2020</a:t>
            </a:r>
          </a:p>
        </p:txBody>
      </p:sp>
    </p:spTree>
    <p:extLst>
      <p:ext uri="{BB962C8B-B14F-4D97-AF65-F5344CB8AC3E}">
        <p14:creationId xmlns:p14="http://schemas.microsoft.com/office/powerpoint/2010/main" val="27128546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BAA34-1B8C-4584-8A4C-FCEE638D4B23}"/>
              </a:ext>
            </a:extLst>
          </p:cNvPr>
          <p:cNvSpPr>
            <a:spLocks noGrp="1"/>
          </p:cNvSpPr>
          <p:nvPr>
            <p:ph type="title"/>
          </p:nvPr>
        </p:nvSpPr>
        <p:spPr>
          <a:xfrm>
            <a:off x="114300" y="189220"/>
            <a:ext cx="8915400" cy="752034"/>
          </a:xfrm>
        </p:spPr>
        <p:txBody>
          <a:bodyPr>
            <a:normAutofit/>
          </a:bodyPr>
          <a:lstStyle/>
          <a:p>
            <a:pPr>
              <a:lnSpc>
                <a:spcPct val="80000"/>
              </a:lnSpc>
            </a:pPr>
            <a:r>
              <a:rPr lang="en-US" sz="3800" dirty="0"/>
              <a:t>Topical Ophthalmic Timolol in Dermatology</a:t>
            </a:r>
          </a:p>
        </p:txBody>
      </p:sp>
      <p:sp>
        <p:nvSpPr>
          <p:cNvPr id="3" name="Content Placeholder 2">
            <a:extLst>
              <a:ext uri="{FF2B5EF4-FFF2-40B4-BE49-F238E27FC236}">
                <a16:creationId xmlns:a16="http://schemas.microsoft.com/office/drawing/2014/main" id="{519FF00B-D47E-4D41-8E39-2D6CE8C46CB1}"/>
              </a:ext>
            </a:extLst>
          </p:cNvPr>
          <p:cNvSpPr>
            <a:spLocks noGrp="1"/>
          </p:cNvSpPr>
          <p:nvPr>
            <p:ph idx="1"/>
          </p:nvPr>
        </p:nvSpPr>
        <p:spPr>
          <a:xfrm>
            <a:off x="114300" y="1065630"/>
            <a:ext cx="8915400" cy="3623742"/>
          </a:xfrm>
        </p:spPr>
        <p:txBody>
          <a:bodyPr>
            <a:noAutofit/>
          </a:bodyPr>
          <a:lstStyle/>
          <a:p>
            <a:pPr>
              <a:lnSpc>
                <a:spcPct val="80000"/>
              </a:lnSpc>
              <a:spcAft>
                <a:spcPts val="300"/>
              </a:spcAft>
            </a:pPr>
            <a:r>
              <a:rPr lang="en-US" sz="2400" dirty="0"/>
              <a:t>Timolol is used to treat congenital capillary hemangiomas, and to stop early onset migraine HA.</a:t>
            </a:r>
          </a:p>
          <a:p>
            <a:pPr>
              <a:lnSpc>
                <a:spcPct val="80000"/>
              </a:lnSpc>
              <a:spcAft>
                <a:spcPts val="300"/>
              </a:spcAft>
            </a:pPr>
            <a:r>
              <a:rPr lang="en-US" sz="2400" dirty="0"/>
              <a:t>Now it has been found to cure a rare, post traumatic </a:t>
            </a:r>
            <a:r>
              <a:rPr lang="en-US" sz="2400" dirty="0" err="1"/>
              <a:t>vasculodermatopathy</a:t>
            </a:r>
            <a:r>
              <a:rPr lang="en-US" sz="2400" dirty="0"/>
              <a:t>.</a:t>
            </a:r>
          </a:p>
          <a:p>
            <a:pPr>
              <a:lnSpc>
                <a:spcPct val="80000"/>
              </a:lnSpc>
              <a:spcAft>
                <a:spcPts val="300"/>
              </a:spcAft>
            </a:pPr>
            <a:r>
              <a:rPr lang="en-US" sz="2400" dirty="0"/>
              <a:t>Reactive </a:t>
            </a:r>
            <a:r>
              <a:rPr lang="en-US" sz="2400" dirty="0" err="1"/>
              <a:t>angioendotheliomatosis</a:t>
            </a:r>
            <a:r>
              <a:rPr lang="en-US" sz="2400" dirty="0"/>
              <a:t> is a benign </a:t>
            </a:r>
            <a:r>
              <a:rPr lang="en-US" sz="2400" dirty="0" err="1"/>
              <a:t>vasculoproliferation</a:t>
            </a:r>
            <a:r>
              <a:rPr lang="en-US" sz="2400" dirty="0"/>
              <a:t> disease often occurring at the site of traumatic scars.</a:t>
            </a:r>
          </a:p>
          <a:p>
            <a:pPr>
              <a:lnSpc>
                <a:spcPct val="80000"/>
              </a:lnSpc>
              <a:spcAft>
                <a:spcPts val="300"/>
              </a:spcAft>
            </a:pPr>
            <a:r>
              <a:rPr lang="en-US" sz="2400" dirty="0"/>
              <a:t>Treatment was 0.5% timolol eye drops (two drops three times a day for six weeks)</a:t>
            </a:r>
          </a:p>
          <a:p>
            <a:pPr>
              <a:lnSpc>
                <a:spcPct val="80000"/>
              </a:lnSpc>
              <a:spcAft>
                <a:spcPts val="300"/>
              </a:spcAft>
            </a:pPr>
            <a:r>
              <a:rPr lang="en-US" sz="2400" dirty="0"/>
              <a:t>It appears that beta adrenergic receptor blockade has a role in some forms of vascular lesions.</a:t>
            </a:r>
          </a:p>
          <a:p>
            <a:endParaRPr lang="en-US" sz="2400" dirty="0"/>
          </a:p>
        </p:txBody>
      </p:sp>
      <p:sp>
        <p:nvSpPr>
          <p:cNvPr id="4" name="TextBox 3">
            <a:extLst>
              <a:ext uri="{FF2B5EF4-FFF2-40B4-BE49-F238E27FC236}">
                <a16:creationId xmlns:a16="http://schemas.microsoft.com/office/drawing/2014/main" id="{2D985318-B423-45AE-AFE8-BEA4430BB7F5}"/>
              </a:ext>
            </a:extLst>
          </p:cNvPr>
          <p:cNvSpPr txBox="1"/>
          <p:nvPr/>
        </p:nvSpPr>
        <p:spPr>
          <a:xfrm>
            <a:off x="5357966" y="4350818"/>
            <a:ext cx="3438525" cy="338554"/>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600" b="1" i="1" u="none" strike="noStrike" kern="1200" cap="none" spc="0" normalizeH="0" baseline="0" noProof="0" dirty="0">
                <a:ln>
                  <a:noFill/>
                </a:ln>
                <a:solidFill>
                  <a:srgbClr val="A6CCF6"/>
                </a:solidFill>
                <a:effectLst/>
                <a:uLnTx/>
                <a:uFillTx/>
                <a:latin typeface="Arial" panose="020B0604020202020204" pitchFamily="34" charset="0"/>
                <a:ea typeface="+mn-ea"/>
                <a:cs typeface="Arial" panose="020B0604020202020204" pitchFamily="34" charset="0"/>
              </a:rPr>
              <a:t>JAMA Dermatology</a:t>
            </a:r>
            <a:r>
              <a:rPr kumimoji="0" lang="en-US" sz="1600" b="1" i="0" u="none" strike="noStrike" kern="1200" cap="none" spc="0" normalizeH="0" baseline="0" noProof="0" dirty="0">
                <a:ln>
                  <a:noFill/>
                </a:ln>
                <a:solidFill>
                  <a:srgbClr val="A6CCF6"/>
                </a:solidFill>
                <a:effectLst/>
                <a:uLnTx/>
                <a:uFillTx/>
                <a:latin typeface="Arial" panose="020B0604020202020204" pitchFamily="34" charset="0"/>
                <a:ea typeface="+mn-ea"/>
                <a:cs typeface="Arial" panose="020B0604020202020204" pitchFamily="34" charset="0"/>
              </a:rPr>
              <a:t>, July 2021</a:t>
            </a:r>
          </a:p>
        </p:txBody>
      </p:sp>
    </p:spTree>
    <p:extLst>
      <p:ext uri="{BB962C8B-B14F-4D97-AF65-F5344CB8AC3E}">
        <p14:creationId xmlns:p14="http://schemas.microsoft.com/office/powerpoint/2010/main" val="7063409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8050" name="Title 1"/>
          <p:cNvSpPr>
            <a:spLocks noGrp="1"/>
          </p:cNvSpPr>
          <p:nvPr>
            <p:ph type="title"/>
          </p:nvPr>
        </p:nvSpPr>
        <p:spPr>
          <a:xfrm>
            <a:off x="323408" y="190500"/>
            <a:ext cx="8763000" cy="752034"/>
          </a:xfrm>
        </p:spPr>
        <p:txBody>
          <a:bodyPr/>
          <a:lstStyle/>
          <a:p>
            <a:r>
              <a:rPr lang="en-US" altLang="en-US" dirty="0" err="1"/>
              <a:t>Rhopressa</a:t>
            </a:r>
            <a:r>
              <a:rPr lang="en-US" altLang="en-US" dirty="0"/>
              <a:t> (</a:t>
            </a:r>
            <a:r>
              <a:rPr lang="en-US" altLang="en-US" dirty="0" err="1"/>
              <a:t>netarsudil</a:t>
            </a:r>
            <a:r>
              <a:rPr lang="en-US" altLang="en-US" dirty="0"/>
              <a:t> 0.02%)</a:t>
            </a:r>
          </a:p>
        </p:txBody>
      </p:sp>
      <p:sp>
        <p:nvSpPr>
          <p:cNvPr id="3" name="Content Placeholder 2"/>
          <p:cNvSpPr>
            <a:spLocks noGrp="1"/>
          </p:cNvSpPr>
          <p:nvPr>
            <p:ph idx="1"/>
          </p:nvPr>
        </p:nvSpPr>
        <p:spPr>
          <a:xfrm>
            <a:off x="323408" y="1061106"/>
            <a:ext cx="8763000" cy="5556152"/>
          </a:xfrm>
        </p:spPr>
        <p:txBody>
          <a:bodyPr>
            <a:noAutofit/>
          </a:bodyPr>
          <a:lstStyle/>
          <a:p>
            <a:r>
              <a:rPr lang="en-US" sz="2600" dirty="0"/>
              <a:t>FDA approved in December 2017</a:t>
            </a:r>
          </a:p>
          <a:p>
            <a:r>
              <a:rPr lang="en-US" sz="2600" dirty="0"/>
              <a:t>First </a:t>
            </a:r>
            <a:r>
              <a:rPr lang="en-US" sz="2600" dirty="0" err="1"/>
              <a:t>rhokinase</a:t>
            </a:r>
            <a:r>
              <a:rPr lang="en-US" sz="2600" dirty="0"/>
              <a:t> inhibitor</a:t>
            </a:r>
          </a:p>
          <a:p>
            <a:r>
              <a:rPr lang="en-US" sz="2600" dirty="0"/>
              <a:t>MOA purported to be </a:t>
            </a:r>
            <a:r>
              <a:rPr lang="en-US" sz="2600" dirty="0" err="1"/>
              <a:t>enhancemen</a:t>
            </a:r>
            <a:r>
              <a:rPr lang="en-US" sz="2600" dirty="0"/>
              <a:t> of conventional trabecular outflow</a:t>
            </a:r>
          </a:p>
          <a:p>
            <a:r>
              <a:rPr lang="en-US" sz="2600" dirty="0"/>
              <a:t>Use once daily in the evening</a:t>
            </a:r>
          </a:p>
          <a:p>
            <a:r>
              <a:rPr lang="en-US" sz="2600" dirty="0"/>
              <a:t>Reduces IOP about 4-5 mm Hg </a:t>
            </a:r>
          </a:p>
          <a:p>
            <a:r>
              <a:rPr lang="en-US" sz="2600" dirty="0" err="1"/>
              <a:t>Perserved</a:t>
            </a:r>
            <a:r>
              <a:rPr lang="en-US" sz="2600" dirty="0"/>
              <a:t> with 0.015% BAK</a:t>
            </a:r>
          </a:p>
          <a:p>
            <a:r>
              <a:rPr lang="en-US" sz="2600" dirty="0"/>
              <a:t>Comes in a 2.5 ml bottle</a:t>
            </a:r>
          </a:p>
          <a:p>
            <a:r>
              <a:rPr lang="en-US" sz="2600" dirty="0"/>
              <a:t>Potential Side Effects: </a:t>
            </a:r>
          </a:p>
          <a:p>
            <a:pPr lvl="1"/>
            <a:r>
              <a:rPr lang="en-US" sz="2200" dirty="0"/>
              <a:t>In phase III, 53% experienced red eyes;</a:t>
            </a:r>
          </a:p>
          <a:p>
            <a:pPr lvl="1"/>
            <a:r>
              <a:rPr lang="en-US" sz="2200" dirty="0"/>
              <a:t>Can cause subconjunctival hemorrhages</a:t>
            </a:r>
          </a:p>
          <a:p>
            <a:pPr lvl="1"/>
            <a:r>
              <a:rPr lang="en-US" sz="2200" dirty="0"/>
              <a:t>Can cause an amiodarone-like vortex keratopathy </a:t>
            </a:r>
          </a:p>
          <a:p>
            <a:r>
              <a:rPr lang="en-US" sz="2600" dirty="0"/>
              <a:t>Marketed by Alcon</a:t>
            </a:r>
          </a:p>
        </p:txBody>
      </p:sp>
    </p:spTree>
    <p:extLst>
      <p:ext uri="{BB962C8B-B14F-4D97-AF65-F5344CB8AC3E}">
        <p14:creationId xmlns:p14="http://schemas.microsoft.com/office/powerpoint/2010/main" val="4118420492"/>
      </p:ext>
    </p:extLst>
  </p:cSld>
  <p:clrMapOvr>
    <a:masterClrMapping/>
  </p:clrMapOvr>
  <p:transition spd="slow"/>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660D7A-2DBA-463E-B8FE-59C62A695BFF}"/>
              </a:ext>
            </a:extLst>
          </p:cNvPr>
          <p:cNvSpPr>
            <a:spLocks noGrp="1"/>
          </p:cNvSpPr>
          <p:nvPr>
            <p:ph type="title"/>
          </p:nvPr>
        </p:nvSpPr>
        <p:spPr/>
        <p:txBody>
          <a:bodyPr>
            <a:normAutofit fontScale="90000"/>
          </a:bodyPr>
          <a:lstStyle/>
          <a:p>
            <a:r>
              <a:rPr lang="en-US" dirty="0" err="1"/>
              <a:t>Netarsudil</a:t>
            </a:r>
            <a:r>
              <a:rPr lang="en-US" dirty="0"/>
              <a:t> (</a:t>
            </a:r>
            <a:r>
              <a:rPr lang="en-US" dirty="0" err="1"/>
              <a:t>Rhopressa</a:t>
            </a:r>
            <a:r>
              <a:rPr lang="en-US" dirty="0"/>
              <a:t>) For Prevention of Steroid-induced IOP Increase</a:t>
            </a:r>
          </a:p>
        </p:txBody>
      </p:sp>
      <p:sp>
        <p:nvSpPr>
          <p:cNvPr id="3" name="Content Placeholder 2">
            <a:extLst>
              <a:ext uri="{FF2B5EF4-FFF2-40B4-BE49-F238E27FC236}">
                <a16:creationId xmlns:a16="http://schemas.microsoft.com/office/drawing/2014/main" id="{2B8ADF49-C5D3-4640-989F-49C7B29BDDC7}"/>
              </a:ext>
            </a:extLst>
          </p:cNvPr>
          <p:cNvSpPr>
            <a:spLocks noGrp="1"/>
          </p:cNvSpPr>
          <p:nvPr>
            <p:ph idx="1"/>
          </p:nvPr>
        </p:nvSpPr>
        <p:spPr>
          <a:xfrm>
            <a:off x="190500" y="1251585"/>
            <a:ext cx="8763000" cy="4136927"/>
          </a:xfrm>
        </p:spPr>
        <p:txBody>
          <a:bodyPr/>
          <a:lstStyle/>
          <a:p>
            <a:r>
              <a:rPr lang="en-US" dirty="0"/>
              <a:t>For non-penetrating keratoplasty procedures (such as DMEK) “the risk of IOP elevation can be reduced more effectively by decreasing steroid potency a month or two after the procedure.” (Think loteprednol)</a:t>
            </a:r>
          </a:p>
          <a:p>
            <a:r>
              <a:rPr lang="en-US" dirty="0"/>
              <a:t>“The results of this study did not support clinical use of </a:t>
            </a:r>
            <a:r>
              <a:rPr lang="en-US" dirty="0" err="1"/>
              <a:t>netarsudil</a:t>
            </a:r>
            <a:r>
              <a:rPr lang="en-US" dirty="0"/>
              <a:t> for prophylaxis of steroid associated ocular hypertension following DMEK.”</a:t>
            </a:r>
          </a:p>
          <a:p>
            <a:endParaRPr lang="en-US" dirty="0"/>
          </a:p>
        </p:txBody>
      </p:sp>
      <p:sp>
        <p:nvSpPr>
          <p:cNvPr id="4" name="TextBox 3">
            <a:extLst>
              <a:ext uri="{FF2B5EF4-FFF2-40B4-BE49-F238E27FC236}">
                <a16:creationId xmlns:a16="http://schemas.microsoft.com/office/drawing/2014/main" id="{AAE2B06C-A1C3-46F5-AEBE-36FF2F314DCE}"/>
              </a:ext>
            </a:extLst>
          </p:cNvPr>
          <p:cNvSpPr txBox="1"/>
          <p:nvPr/>
        </p:nvSpPr>
        <p:spPr>
          <a:xfrm>
            <a:off x="5220244" y="4836251"/>
            <a:ext cx="3829050" cy="338554"/>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600" b="1" i="1" u="none" strike="noStrike" kern="1200" cap="none" spc="0" normalizeH="0" baseline="0" noProof="0" dirty="0">
                <a:ln>
                  <a:noFill/>
                </a:ln>
                <a:solidFill>
                  <a:srgbClr val="A6CCF6"/>
                </a:solidFill>
                <a:effectLst/>
                <a:uLnTx/>
                <a:uFillTx/>
                <a:latin typeface="Arial" panose="020B0604020202020204" pitchFamily="34" charset="0"/>
                <a:ea typeface="+mn-ea"/>
                <a:cs typeface="Arial" panose="020B0604020202020204" pitchFamily="34" charset="0"/>
              </a:rPr>
              <a:t>Am J </a:t>
            </a:r>
            <a:r>
              <a:rPr kumimoji="0" lang="en-US" sz="1600" b="1" i="1" u="none" strike="noStrike" kern="1200" cap="none" spc="0" normalizeH="0" baseline="0" noProof="0" dirty="0" err="1">
                <a:ln>
                  <a:noFill/>
                </a:ln>
                <a:solidFill>
                  <a:srgbClr val="A6CCF6"/>
                </a:solidFill>
                <a:effectLst/>
                <a:uLnTx/>
                <a:uFillTx/>
                <a:latin typeface="Arial" panose="020B0604020202020204" pitchFamily="34" charset="0"/>
                <a:ea typeface="+mn-ea"/>
                <a:cs typeface="Arial" panose="020B0604020202020204" pitchFamily="34" charset="0"/>
              </a:rPr>
              <a:t>Ophthalmol</a:t>
            </a:r>
            <a:r>
              <a:rPr kumimoji="0" lang="en-US" sz="1600" b="1" i="1" u="none" strike="noStrike" kern="1200" cap="none" spc="0" normalizeH="0" baseline="0" noProof="0" dirty="0">
                <a:ln>
                  <a:noFill/>
                </a:ln>
                <a:solidFill>
                  <a:srgbClr val="A6CCF6"/>
                </a:solidFill>
                <a:effectLst/>
                <a:uLnTx/>
                <a:uFillTx/>
                <a:latin typeface="Arial" panose="020B0604020202020204" pitchFamily="34" charset="0"/>
                <a:ea typeface="+mn-ea"/>
                <a:cs typeface="Arial" panose="020B0604020202020204" pitchFamily="34" charset="0"/>
              </a:rPr>
              <a:t>. </a:t>
            </a:r>
            <a:r>
              <a:rPr kumimoji="0" lang="en-US" sz="1600" b="1" i="0" u="none" strike="noStrike" kern="1200" cap="none" spc="0" normalizeH="0" baseline="0" noProof="0" dirty="0">
                <a:ln>
                  <a:noFill/>
                </a:ln>
                <a:solidFill>
                  <a:srgbClr val="A6CCF6"/>
                </a:solidFill>
                <a:effectLst/>
                <a:uLnTx/>
                <a:uFillTx/>
                <a:latin typeface="Arial" panose="020B0604020202020204" pitchFamily="34" charset="0"/>
                <a:ea typeface="+mn-ea"/>
                <a:cs typeface="Arial" panose="020B0604020202020204" pitchFamily="34" charset="0"/>
              </a:rPr>
              <a:t>February 2021</a:t>
            </a:r>
          </a:p>
        </p:txBody>
      </p:sp>
    </p:spTree>
    <p:extLst>
      <p:ext uri="{BB962C8B-B14F-4D97-AF65-F5344CB8AC3E}">
        <p14:creationId xmlns:p14="http://schemas.microsoft.com/office/powerpoint/2010/main" val="402231328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F5F6C7-9255-E875-C8A8-8A6A692987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40A688-ADAC-3D82-AA29-ED10EAD9DFB6}"/>
              </a:ext>
            </a:extLst>
          </p:cNvPr>
          <p:cNvSpPr>
            <a:spLocks noGrp="1"/>
          </p:cNvSpPr>
          <p:nvPr>
            <p:ph type="title"/>
          </p:nvPr>
        </p:nvSpPr>
        <p:spPr>
          <a:xfrm>
            <a:off x="295698" y="125766"/>
            <a:ext cx="8763000" cy="752034"/>
          </a:xfrm>
        </p:spPr>
        <p:txBody>
          <a:bodyPr>
            <a:normAutofit/>
          </a:bodyPr>
          <a:lstStyle/>
          <a:p>
            <a:r>
              <a:rPr lang="en-US" sz="4000" dirty="0" err="1"/>
              <a:t>Rocklatan</a:t>
            </a:r>
            <a:r>
              <a:rPr lang="en-US" sz="4000" dirty="0"/>
              <a:t>™ Ophthalmic Solution</a:t>
            </a:r>
          </a:p>
        </p:txBody>
      </p:sp>
      <p:sp>
        <p:nvSpPr>
          <p:cNvPr id="3" name="Content Placeholder 2">
            <a:extLst>
              <a:ext uri="{FF2B5EF4-FFF2-40B4-BE49-F238E27FC236}">
                <a16:creationId xmlns:a16="http://schemas.microsoft.com/office/drawing/2014/main" id="{5A73973B-EEC3-3C29-5DB2-6095544CA059}"/>
              </a:ext>
            </a:extLst>
          </p:cNvPr>
          <p:cNvSpPr>
            <a:spLocks noGrp="1"/>
          </p:cNvSpPr>
          <p:nvPr>
            <p:ph idx="1"/>
          </p:nvPr>
        </p:nvSpPr>
        <p:spPr>
          <a:xfrm>
            <a:off x="190501" y="1111346"/>
            <a:ext cx="8763000" cy="5556152"/>
          </a:xfrm>
        </p:spPr>
        <p:txBody>
          <a:bodyPr>
            <a:normAutofit/>
          </a:bodyPr>
          <a:lstStyle/>
          <a:p>
            <a:r>
              <a:rPr lang="en-US" sz="2800" dirty="0"/>
              <a:t>A combination of </a:t>
            </a:r>
            <a:r>
              <a:rPr lang="en-US" sz="2800" dirty="0" err="1"/>
              <a:t>netarsudil</a:t>
            </a:r>
            <a:r>
              <a:rPr lang="en-US" sz="2800" dirty="0"/>
              <a:t> 0.02% (</a:t>
            </a:r>
            <a:r>
              <a:rPr lang="en-US" sz="2800" dirty="0" err="1"/>
              <a:t>Rhopressa</a:t>
            </a:r>
            <a:r>
              <a:rPr lang="en-US" sz="2800" dirty="0"/>
              <a:t>) and latanoprost 0.005%</a:t>
            </a:r>
          </a:p>
          <a:p>
            <a:r>
              <a:rPr lang="en-US" sz="2800" dirty="0"/>
              <a:t>First combination drug of a prostaglandin and a       rho-kinase inhibitor</a:t>
            </a:r>
          </a:p>
          <a:p>
            <a:r>
              <a:rPr lang="en-US" sz="2800" dirty="0"/>
              <a:t>Both ingredient drugs are “once daily”       administration</a:t>
            </a:r>
          </a:p>
          <a:p>
            <a:r>
              <a:rPr lang="en-US" sz="2800" dirty="0"/>
              <a:t>As with new drugs, coupons may be essential to achieve cost-effectiveness</a:t>
            </a:r>
          </a:p>
          <a:p>
            <a:r>
              <a:rPr lang="en-US" sz="2800" dirty="0" err="1"/>
              <a:t>Conjunctival</a:t>
            </a:r>
            <a:r>
              <a:rPr lang="en-US" sz="2800" dirty="0"/>
              <a:t> hyperemia (59%) may be a limiting factor</a:t>
            </a:r>
          </a:p>
          <a:p>
            <a:r>
              <a:rPr lang="en-US" sz="2800" dirty="0"/>
              <a:t>Marketed by Alcon</a:t>
            </a:r>
          </a:p>
        </p:txBody>
      </p:sp>
    </p:spTree>
    <p:extLst>
      <p:ext uri="{BB962C8B-B14F-4D97-AF65-F5344CB8AC3E}">
        <p14:creationId xmlns:p14="http://schemas.microsoft.com/office/powerpoint/2010/main" val="21028340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Glaucoma Treatment Options</a:t>
            </a:r>
          </a:p>
        </p:txBody>
      </p:sp>
      <p:sp>
        <p:nvSpPr>
          <p:cNvPr id="3" name="Content Placeholder 2"/>
          <p:cNvSpPr>
            <a:spLocks noGrp="1"/>
          </p:cNvSpPr>
          <p:nvPr>
            <p:ph idx="1"/>
          </p:nvPr>
        </p:nvSpPr>
        <p:spPr>
          <a:xfrm>
            <a:off x="379634" y="991143"/>
            <a:ext cx="6572250" cy="4167114"/>
          </a:xfrm>
        </p:spPr>
        <p:txBody>
          <a:bodyPr>
            <a:noAutofit/>
          </a:bodyPr>
          <a:lstStyle/>
          <a:p>
            <a:r>
              <a:rPr lang="en-US" sz="2400" dirty="0">
                <a:solidFill>
                  <a:srgbClr val="00FF00"/>
                </a:solidFill>
              </a:rPr>
              <a:t>Prostaglandin Analogs </a:t>
            </a:r>
          </a:p>
          <a:p>
            <a:r>
              <a:rPr lang="en-US" altLang="en-US" sz="2400" dirty="0">
                <a:solidFill>
                  <a:srgbClr val="00FF00"/>
                </a:solidFill>
              </a:rPr>
              <a:t>Nitric Oxide donating PGA</a:t>
            </a:r>
            <a:endParaRPr lang="en-US" sz="2400" dirty="0"/>
          </a:p>
          <a:p>
            <a:r>
              <a:rPr lang="en-US" sz="2400" dirty="0" err="1"/>
              <a:t>Timolol</a:t>
            </a:r>
            <a:endParaRPr lang="en-US" sz="2400" dirty="0"/>
          </a:p>
          <a:p>
            <a:r>
              <a:rPr lang="en-US" sz="2400" dirty="0" err="1"/>
              <a:t>Brimonidine</a:t>
            </a:r>
            <a:endParaRPr lang="en-US" sz="2400" dirty="0"/>
          </a:p>
          <a:p>
            <a:r>
              <a:rPr lang="en-US" sz="2400" dirty="0"/>
              <a:t>Carbonic Anhydrase Inhibitors (CAI’s)</a:t>
            </a:r>
          </a:p>
          <a:p>
            <a:r>
              <a:rPr lang="en-US" sz="2400" dirty="0">
                <a:solidFill>
                  <a:srgbClr val="00FF00"/>
                </a:solidFill>
              </a:rPr>
              <a:t>Rho-Kinase Inhibitors</a:t>
            </a:r>
          </a:p>
          <a:p>
            <a:r>
              <a:rPr lang="en-US" sz="2400" dirty="0" err="1"/>
              <a:t>Timolol</a:t>
            </a:r>
            <a:r>
              <a:rPr lang="en-US" sz="2400" dirty="0"/>
              <a:t>/</a:t>
            </a:r>
            <a:r>
              <a:rPr lang="en-US" sz="2400" dirty="0" err="1"/>
              <a:t>brimonidine</a:t>
            </a:r>
            <a:endParaRPr lang="en-US" sz="2400" dirty="0"/>
          </a:p>
          <a:p>
            <a:r>
              <a:rPr lang="en-US" sz="2400" dirty="0" err="1"/>
              <a:t>Dorzolamide</a:t>
            </a:r>
            <a:r>
              <a:rPr lang="en-US" sz="2400" dirty="0"/>
              <a:t>/</a:t>
            </a:r>
            <a:r>
              <a:rPr lang="en-US" sz="2400" dirty="0" err="1"/>
              <a:t>timolol</a:t>
            </a:r>
            <a:endParaRPr lang="en-US" sz="2400" dirty="0"/>
          </a:p>
          <a:p>
            <a:r>
              <a:rPr lang="en-US" sz="2400" dirty="0" err="1"/>
              <a:t>Brinzolamide</a:t>
            </a:r>
            <a:r>
              <a:rPr lang="en-US" sz="2400" dirty="0"/>
              <a:t>/</a:t>
            </a:r>
            <a:r>
              <a:rPr lang="en-US" sz="2400" dirty="0" err="1"/>
              <a:t>brimonidine</a:t>
            </a:r>
            <a:endParaRPr lang="en-US" sz="2400" dirty="0"/>
          </a:p>
          <a:p>
            <a:r>
              <a:rPr lang="en-US" sz="2400" dirty="0" err="1">
                <a:solidFill>
                  <a:srgbClr val="00FF00"/>
                </a:solidFill>
              </a:rPr>
              <a:t>Latanoprost</a:t>
            </a:r>
            <a:r>
              <a:rPr lang="en-US" sz="2400" dirty="0">
                <a:solidFill>
                  <a:srgbClr val="00FF00"/>
                </a:solidFill>
              </a:rPr>
              <a:t>/</a:t>
            </a:r>
            <a:r>
              <a:rPr lang="en-US" sz="2400" dirty="0" err="1">
                <a:solidFill>
                  <a:srgbClr val="00FF00"/>
                </a:solidFill>
              </a:rPr>
              <a:t>Rhopressa</a:t>
            </a:r>
            <a:endParaRPr lang="en-US" sz="2400" dirty="0">
              <a:solidFill>
                <a:srgbClr val="00FF00"/>
              </a:solidFill>
            </a:endParaRPr>
          </a:p>
          <a:p>
            <a:r>
              <a:rPr lang="en-US" sz="2400" dirty="0" err="1"/>
              <a:t>Pilocarpine</a:t>
            </a:r>
            <a:r>
              <a:rPr lang="en-US" sz="2400" dirty="0"/>
              <a:t> derivatives</a:t>
            </a:r>
          </a:p>
          <a:p>
            <a:r>
              <a:rPr lang="en-US" sz="2400" dirty="0"/>
              <a:t>Laser Trabeculoplasty</a:t>
            </a:r>
          </a:p>
          <a:p>
            <a:r>
              <a:rPr lang="en-US" sz="2400" dirty="0"/>
              <a:t>MIGS</a:t>
            </a:r>
          </a:p>
          <a:p>
            <a:r>
              <a:rPr lang="en-US" sz="2400" dirty="0"/>
              <a:t>Surgical </a:t>
            </a:r>
            <a:r>
              <a:rPr lang="en-US" sz="2400" dirty="0" err="1"/>
              <a:t>Trabeculectomy</a:t>
            </a:r>
            <a:endParaRPr lang="en-US" sz="2400" dirty="0"/>
          </a:p>
        </p:txBody>
      </p:sp>
    </p:spTree>
    <p:extLst>
      <p:ext uri="{BB962C8B-B14F-4D97-AF65-F5344CB8AC3E}">
        <p14:creationId xmlns:p14="http://schemas.microsoft.com/office/powerpoint/2010/main" val="82062397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51EFD9-D0DE-4EB4-9CC7-28B220ACB23C}"/>
              </a:ext>
            </a:extLst>
          </p:cNvPr>
          <p:cNvSpPr>
            <a:spLocks noGrp="1"/>
          </p:cNvSpPr>
          <p:nvPr>
            <p:ph type="title"/>
          </p:nvPr>
        </p:nvSpPr>
        <p:spPr/>
        <p:txBody>
          <a:bodyPr>
            <a:normAutofit fontScale="90000"/>
          </a:bodyPr>
          <a:lstStyle/>
          <a:p>
            <a:r>
              <a:rPr lang="en-US" dirty="0"/>
              <a:t>Glaucoma Drugs that Can Cause Corneal Edema</a:t>
            </a:r>
          </a:p>
        </p:txBody>
      </p:sp>
      <p:sp>
        <p:nvSpPr>
          <p:cNvPr id="3" name="Content Placeholder 2">
            <a:extLst>
              <a:ext uri="{FF2B5EF4-FFF2-40B4-BE49-F238E27FC236}">
                <a16:creationId xmlns:a16="http://schemas.microsoft.com/office/drawing/2014/main" id="{F4B4024D-9AD9-46A0-8D62-93AE07830DB0}"/>
              </a:ext>
            </a:extLst>
          </p:cNvPr>
          <p:cNvSpPr>
            <a:spLocks noGrp="1"/>
          </p:cNvSpPr>
          <p:nvPr>
            <p:ph idx="1"/>
          </p:nvPr>
        </p:nvSpPr>
        <p:spPr>
          <a:xfrm>
            <a:off x="190500" y="1211767"/>
            <a:ext cx="8763000" cy="4871163"/>
          </a:xfrm>
        </p:spPr>
        <p:txBody>
          <a:bodyPr/>
          <a:lstStyle/>
          <a:p>
            <a:r>
              <a:rPr lang="en-US" dirty="0"/>
              <a:t>Both CAI’s and </a:t>
            </a:r>
            <a:r>
              <a:rPr lang="en-US" dirty="0" err="1"/>
              <a:t>netarsudil</a:t>
            </a:r>
            <a:r>
              <a:rPr lang="en-US" dirty="0"/>
              <a:t> (</a:t>
            </a:r>
            <a:r>
              <a:rPr lang="en-US" dirty="0" err="1"/>
              <a:t>Rhopressa</a:t>
            </a:r>
            <a:r>
              <a:rPr lang="en-US" dirty="0"/>
              <a:t>) can alter endothelial function resulting in corneal microcystic “reticular” epithelial edema, particularly after endothelial surgical procedures.</a:t>
            </a:r>
          </a:p>
          <a:p>
            <a:r>
              <a:rPr lang="en-US" dirty="0"/>
              <a:t>Not all cases of corneal edema have endothelial dysfunction</a:t>
            </a:r>
          </a:p>
          <a:p>
            <a:r>
              <a:rPr lang="en-US" dirty="0"/>
              <a:t>It may take days to a few months after initiation of therapy for corneal edema to become manifest.</a:t>
            </a:r>
          </a:p>
          <a:p>
            <a:r>
              <a:rPr lang="en-US" dirty="0"/>
              <a:t>Such iatrogenic edema is a rare occurrence, but be attentive to such a possibility should corneal edema be a presentation.</a:t>
            </a:r>
          </a:p>
        </p:txBody>
      </p:sp>
      <p:sp>
        <p:nvSpPr>
          <p:cNvPr id="4" name="TextBox 3">
            <a:extLst>
              <a:ext uri="{FF2B5EF4-FFF2-40B4-BE49-F238E27FC236}">
                <a16:creationId xmlns:a16="http://schemas.microsoft.com/office/drawing/2014/main" id="{83DCD042-28C2-4388-90A1-3CBB7FEA6889}"/>
              </a:ext>
            </a:extLst>
          </p:cNvPr>
          <p:cNvSpPr txBox="1"/>
          <p:nvPr/>
        </p:nvSpPr>
        <p:spPr>
          <a:xfrm>
            <a:off x="5243208" y="5913653"/>
            <a:ext cx="3710292" cy="338554"/>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600" b="1" i="1" u="none" strike="noStrike" kern="1200" cap="none" spc="0" normalizeH="0" baseline="0" noProof="0" dirty="0">
                <a:ln>
                  <a:noFill/>
                </a:ln>
                <a:solidFill>
                  <a:srgbClr val="A6CCF6"/>
                </a:solidFill>
                <a:effectLst/>
                <a:uLnTx/>
                <a:uFillTx/>
                <a:latin typeface="Arial" panose="020B0604020202020204" pitchFamily="34" charset="0"/>
                <a:ea typeface="+mn-ea"/>
                <a:cs typeface="Arial" panose="020B0604020202020204" pitchFamily="34" charset="0"/>
              </a:rPr>
              <a:t>JAMA Ophthalmology</a:t>
            </a:r>
            <a:r>
              <a:rPr kumimoji="0" lang="en-US" sz="1600" b="1" i="0" u="none" strike="noStrike" kern="1200" cap="none" spc="0" normalizeH="0" baseline="0" noProof="0" dirty="0">
                <a:ln>
                  <a:noFill/>
                </a:ln>
                <a:solidFill>
                  <a:srgbClr val="A6CCF6"/>
                </a:solidFill>
                <a:effectLst/>
                <a:uLnTx/>
                <a:uFillTx/>
                <a:latin typeface="Arial" panose="020B0604020202020204" pitchFamily="34" charset="0"/>
                <a:ea typeface="+mn-ea"/>
                <a:cs typeface="Arial" panose="020B0604020202020204" pitchFamily="34" charset="0"/>
              </a:rPr>
              <a:t>, August 2020</a:t>
            </a:r>
          </a:p>
        </p:txBody>
      </p:sp>
    </p:spTree>
    <p:extLst>
      <p:ext uri="{BB962C8B-B14F-4D97-AF65-F5344CB8AC3E}">
        <p14:creationId xmlns:p14="http://schemas.microsoft.com/office/powerpoint/2010/main" val="54937412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p:cNvSpPr>
            <a:spLocks noGrp="1" noChangeArrowheads="1"/>
          </p:cNvSpPr>
          <p:nvPr>
            <p:ph type="title"/>
          </p:nvPr>
        </p:nvSpPr>
        <p:spPr>
          <a:xfrm>
            <a:off x="300038" y="338138"/>
            <a:ext cx="8452076" cy="990600"/>
          </a:xfrm>
        </p:spPr>
        <p:txBody>
          <a:bodyPr>
            <a:normAutofit/>
          </a:bodyPr>
          <a:lstStyle/>
          <a:p>
            <a:pPr eaLnBrk="1" hangingPunct="1"/>
            <a:r>
              <a:rPr lang="en-US" altLang="en-US" dirty="0"/>
              <a:t>Adrenergic-Receptor Agonists</a:t>
            </a:r>
          </a:p>
        </p:txBody>
      </p:sp>
      <p:sp>
        <p:nvSpPr>
          <p:cNvPr id="178179" name="Rectangle 3"/>
          <p:cNvSpPr>
            <a:spLocks noGrp="1" noChangeArrowheads="1"/>
          </p:cNvSpPr>
          <p:nvPr>
            <p:ph type="body" idx="1"/>
          </p:nvPr>
        </p:nvSpPr>
        <p:spPr>
          <a:xfrm>
            <a:off x="796977" y="1328738"/>
            <a:ext cx="4141787" cy="4422775"/>
          </a:xfrm>
        </p:spPr>
        <p:txBody>
          <a:bodyPr/>
          <a:lstStyle/>
          <a:p>
            <a:pPr marL="393700" indent="-393700" eaLnBrk="1" hangingPunct="1"/>
            <a:r>
              <a:rPr lang="en-US" altLang="en-US" sz="3000" dirty="0"/>
              <a:t>Brimonidine</a:t>
            </a:r>
          </a:p>
          <a:p>
            <a:pPr marL="393700" indent="-393700" eaLnBrk="1" hangingPunct="1"/>
            <a:r>
              <a:rPr lang="en-US" altLang="en-US" sz="3000" dirty="0"/>
              <a:t>Apraclonidine</a:t>
            </a:r>
          </a:p>
          <a:p>
            <a:pPr marL="393700" indent="-393700" eaLnBrk="1" hangingPunct="1"/>
            <a:r>
              <a:rPr lang="en-US" altLang="en-US" sz="3000" dirty="0"/>
              <a:t>Dipivefrin</a:t>
            </a:r>
          </a:p>
          <a:p>
            <a:pPr marL="393700" indent="-393700" eaLnBrk="1" hangingPunct="1"/>
            <a:r>
              <a:rPr lang="en-US" altLang="en-US" sz="3000" dirty="0"/>
              <a:t>Epinephrine</a:t>
            </a:r>
          </a:p>
        </p:txBody>
      </p:sp>
    </p:spTree>
    <p:extLst>
      <p:ext uri="{BB962C8B-B14F-4D97-AF65-F5344CB8AC3E}">
        <p14:creationId xmlns:p14="http://schemas.microsoft.com/office/powerpoint/2010/main" val="684421969"/>
      </p:ext>
    </p:extLst>
  </p:cSld>
  <p:clrMapOvr>
    <a:masterClrMapping/>
  </p:clrMapOvr>
  <p:transition>
    <p:zoom/>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noChangeArrowheads="1"/>
          </p:cNvSpPr>
          <p:nvPr>
            <p:ph type="title"/>
          </p:nvPr>
        </p:nvSpPr>
        <p:spPr>
          <a:xfrm>
            <a:off x="231775" y="90045"/>
            <a:ext cx="8651875" cy="1143000"/>
          </a:xfrm>
        </p:spPr>
        <p:txBody>
          <a:bodyPr/>
          <a:lstStyle/>
          <a:p>
            <a:pPr eaLnBrk="1" hangingPunct="1"/>
            <a:r>
              <a:rPr lang="en-US" altLang="en-US" dirty="0"/>
              <a:t>Brimonidine Tartrate</a:t>
            </a:r>
          </a:p>
        </p:txBody>
      </p:sp>
      <p:sp>
        <p:nvSpPr>
          <p:cNvPr id="227331" name="Rectangle 3"/>
          <p:cNvSpPr>
            <a:spLocks noGrp="1" noChangeArrowheads="1"/>
          </p:cNvSpPr>
          <p:nvPr>
            <p:ph type="body" sz="half" idx="1"/>
          </p:nvPr>
        </p:nvSpPr>
        <p:spPr>
          <a:xfrm>
            <a:off x="146050" y="1092200"/>
            <a:ext cx="8896350" cy="5556250"/>
          </a:xfrm>
        </p:spPr>
        <p:txBody>
          <a:bodyPr>
            <a:normAutofit/>
          </a:bodyPr>
          <a:lstStyle/>
          <a:p>
            <a:pPr eaLnBrk="1" hangingPunct="1">
              <a:spcAft>
                <a:spcPct val="30000"/>
              </a:spcAft>
              <a:defRPr/>
            </a:pPr>
            <a:r>
              <a:rPr lang="en-US" sz="2400" dirty="0"/>
              <a:t>Alpha-2 adrenergic agonist; tid FDA approval</a:t>
            </a:r>
          </a:p>
          <a:p>
            <a:pPr eaLnBrk="1" hangingPunct="1">
              <a:spcAft>
                <a:spcPct val="30000"/>
              </a:spcAft>
              <a:defRPr/>
            </a:pPr>
            <a:r>
              <a:rPr lang="en-US" sz="2400" dirty="0"/>
              <a:t>Acts by reducing aqueous production with some enhancement of uveoscleral outflow</a:t>
            </a:r>
          </a:p>
          <a:p>
            <a:pPr eaLnBrk="1" hangingPunct="1">
              <a:spcAft>
                <a:spcPct val="30000"/>
              </a:spcAft>
              <a:defRPr/>
            </a:pPr>
            <a:r>
              <a:rPr lang="en-US" sz="2400" dirty="0"/>
              <a:t>Reduces IOP similar to timolol 0.5% bid</a:t>
            </a:r>
          </a:p>
          <a:p>
            <a:pPr eaLnBrk="1" hangingPunct="1">
              <a:spcAft>
                <a:spcPct val="30000"/>
              </a:spcAft>
              <a:defRPr/>
            </a:pPr>
            <a:r>
              <a:rPr lang="en-US" sz="2400" dirty="0"/>
              <a:t>Side effects:  fatigue and dry mouth most common side effects; uveitis reported; may reduce systolic BP 10 mmHg</a:t>
            </a:r>
          </a:p>
          <a:p>
            <a:pPr eaLnBrk="1" hangingPunct="1">
              <a:spcAft>
                <a:spcPct val="30000"/>
              </a:spcAft>
              <a:defRPr/>
            </a:pPr>
            <a:r>
              <a:rPr lang="en-US" sz="2400" dirty="0"/>
              <a:t>Less tachyphylaxis or allergy development than the other alpha-2 agonists</a:t>
            </a:r>
          </a:p>
          <a:p>
            <a:pPr eaLnBrk="1" hangingPunct="1">
              <a:spcAft>
                <a:spcPct val="30000"/>
              </a:spcAft>
              <a:defRPr/>
            </a:pPr>
            <a:r>
              <a:rPr lang="en-US" sz="2400" dirty="0"/>
              <a:t>Neuro-protective potential unknown</a:t>
            </a:r>
          </a:p>
          <a:p>
            <a:pPr eaLnBrk="1" hangingPunct="1">
              <a:spcAft>
                <a:spcPct val="30000"/>
              </a:spcAft>
              <a:defRPr/>
            </a:pPr>
            <a:r>
              <a:rPr lang="en-US" sz="2400" dirty="0"/>
              <a:t>Alphagan (0.2%) by Allergan, and generic                                 Alphagan P (0.15%) by Allergan and generic                                          Alphagan P (0.1%) by Allergan and </a:t>
            </a:r>
            <a:r>
              <a:rPr lang="en-US" sz="2400" dirty="0">
                <a:solidFill>
                  <a:srgbClr val="66FF66"/>
                </a:solidFill>
              </a:rPr>
              <a:t>generic</a:t>
            </a:r>
          </a:p>
        </p:txBody>
      </p:sp>
    </p:spTree>
    <p:extLst>
      <p:ext uri="{BB962C8B-B14F-4D97-AF65-F5344CB8AC3E}">
        <p14:creationId xmlns:p14="http://schemas.microsoft.com/office/powerpoint/2010/main" val="168864728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noChangeArrowheads="1"/>
          </p:cNvSpPr>
          <p:nvPr>
            <p:ph type="title"/>
          </p:nvPr>
        </p:nvSpPr>
        <p:spPr>
          <a:xfrm>
            <a:off x="231775" y="90045"/>
            <a:ext cx="8651875" cy="1143000"/>
          </a:xfrm>
        </p:spPr>
        <p:txBody>
          <a:bodyPr/>
          <a:lstStyle/>
          <a:p>
            <a:pPr eaLnBrk="1" hangingPunct="1"/>
            <a:r>
              <a:rPr lang="en-US" altLang="en-US" dirty="0"/>
              <a:t>Brimonidine Tartrate</a:t>
            </a:r>
          </a:p>
        </p:txBody>
      </p:sp>
      <p:sp>
        <p:nvSpPr>
          <p:cNvPr id="227331" name="Rectangle 3"/>
          <p:cNvSpPr>
            <a:spLocks noGrp="1" noChangeArrowheads="1"/>
          </p:cNvSpPr>
          <p:nvPr>
            <p:ph type="body" sz="half" idx="1"/>
          </p:nvPr>
        </p:nvSpPr>
        <p:spPr>
          <a:xfrm>
            <a:off x="146050" y="1092200"/>
            <a:ext cx="8896350" cy="5556250"/>
          </a:xfrm>
        </p:spPr>
        <p:txBody>
          <a:bodyPr>
            <a:normAutofit/>
          </a:bodyPr>
          <a:lstStyle/>
          <a:p>
            <a:pPr eaLnBrk="1" hangingPunct="1">
              <a:spcAft>
                <a:spcPct val="30000"/>
              </a:spcAft>
              <a:defRPr/>
            </a:pPr>
            <a:r>
              <a:rPr lang="en-US" sz="2400" dirty="0"/>
              <a:t>Alpha-2 adrenergic agonist; tid FDA approval</a:t>
            </a:r>
          </a:p>
          <a:p>
            <a:pPr eaLnBrk="1" hangingPunct="1">
              <a:spcAft>
                <a:spcPct val="30000"/>
              </a:spcAft>
              <a:defRPr/>
            </a:pPr>
            <a:r>
              <a:rPr lang="en-US" sz="2400" dirty="0"/>
              <a:t>Acts by reducing aqueous production with some enhancement of uveoscleral outflow</a:t>
            </a:r>
          </a:p>
          <a:p>
            <a:pPr eaLnBrk="1" hangingPunct="1">
              <a:spcAft>
                <a:spcPct val="30000"/>
              </a:spcAft>
              <a:defRPr/>
            </a:pPr>
            <a:r>
              <a:rPr lang="en-US" sz="2400" dirty="0"/>
              <a:t>Reduces IOP similar to timolol 0.5% bid</a:t>
            </a:r>
          </a:p>
          <a:p>
            <a:pPr eaLnBrk="1" hangingPunct="1">
              <a:spcAft>
                <a:spcPct val="30000"/>
              </a:spcAft>
              <a:defRPr/>
            </a:pPr>
            <a:r>
              <a:rPr lang="en-US" sz="2400" dirty="0"/>
              <a:t>Side effects:  fatigue and dry mouth most common side effects; uveitis reported; may reduce systolic BP 10 mmHg</a:t>
            </a:r>
          </a:p>
          <a:p>
            <a:pPr eaLnBrk="1" hangingPunct="1">
              <a:spcAft>
                <a:spcPct val="30000"/>
              </a:spcAft>
              <a:defRPr/>
            </a:pPr>
            <a:r>
              <a:rPr lang="en-US" sz="2400" dirty="0"/>
              <a:t>Less tachyphylaxis or allergy development than the other alpha-2 agonists</a:t>
            </a:r>
          </a:p>
          <a:p>
            <a:pPr eaLnBrk="1" hangingPunct="1">
              <a:spcAft>
                <a:spcPct val="30000"/>
              </a:spcAft>
              <a:defRPr/>
            </a:pPr>
            <a:r>
              <a:rPr lang="en-US" sz="2400" dirty="0"/>
              <a:t>Neuro-protective potential unknown</a:t>
            </a:r>
          </a:p>
          <a:p>
            <a:pPr eaLnBrk="1" hangingPunct="1">
              <a:spcAft>
                <a:spcPct val="30000"/>
              </a:spcAft>
              <a:defRPr/>
            </a:pPr>
            <a:r>
              <a:rPr lang="en-US" sz="2400" dirty="0"/>
              <a:t>Alphagan (0.2%) by Allergan, and generic                                 Alphagan P (0.15%) by Allergan and generic				 Alphagan P (0.1%) by Allergan and </a:t>
            </a:r>
            <a:r>
              <a:rPr lang="en-US" sz="2400" dirty="0">
                <a:solidFill>
                  <a:srgbClr val="66FF66"/>
                </a:solidFill>
              </a:rPr>
              <a:t>generic</a:t>
            </a:r>
          </a:p>
        </p:txBody>
      </p:sp>
    </p:spTree>
    <p:extLst>
      <p:ext uri="{BB962C8B-B14F-4D97-AF65-F5344CB8AC3E}">
        <p14:creationId xmlns:p14="http://schemas.microsoft.com/office/powerpoint/2010/main" val="131338671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Title 3"/>
          <p:cNvSpPr>
            <a:spLocks noGrp="1"/>
          </p:cNvSpPr>
          <p:nvPr>
            <p:ph type="title"/>
          </p:nvPr>
        </p:nvSpPr>
        <p:spPr>
          <a:xfrm>
            <a:off x="293688" y="153988"/>
            <a:ext cx="8877300" cy="665162"/>
          </a:xfrm>
        </p:spPr>
        <p:txBody>
          <a:bodyPr/>
          <a:lstStyle/>
          <a:p>
            <a:r>
              <a:rPr lang="en-US" altLang="en-US"/>
              <a:t>Neuroprotection</a:t>
            </a:r>
          </a:p>
        </p:txBody>
      </p:sp>
      <p:sp>
        <p:nvSpPr>
          <p:cNvPr id="181251" name="Text Placeholder 4"/>
          <p:cNvSpPr>
            <a:spLocks noGrp="1"/>
          </p:cNvSpPr>
          <p:nvPr>
            <p:ph type="body" sz="quarter" idx="10"/>
          </p:nvPr>
        </p:nvSpPr>
        <p:spPr>
          <a:xfrm>
            <a:off x="457200" y="1123950"/>
            <a:ext cx="8551863" cy="5581650"/>
          </a:xfrm>
        </p:spPr>
        <p:txBody>
          <a:bodyPr/>
          <a:lstStyle/>
          <a:p>
            <a:pPr>
              <a:buFontTx/>
              <a:buNone/>
            </a:pPr>
            <a:r>
              <a:rPr lang="en-US" altLang="en-US" dirty="0"/>
              <a:t>“Despite the long list of neuroprotective candidates, clinicians lack a proven neuroprotective agent with which to manage glaucoma.”</a:t>
            </a:r>
          </a:p>
          <a:p>
            <a:pPr>
              <a:buFontTx/>
              <a:buNone/>
            </a:pPr>
            <a:endParaRPr lang="en-US" altLang="en-US" dirty="0"/>
          </a:p>
          <a:p>
            <a:pPr algn="r">
              <a:buFontTx/>
              <a:buNone/>
            </a:pPr>
            <a:r>
              <a:rPr lang="en-US" altLang="en-US" sz="2000" i="1" dirty="0">
                <a:solidFill>
                  <a:srgbClr val="99CCFF"/>
                </a:solidFill>
              </a:rPr>
              <a:t>Glaucoma Today.  November/December 2014.</a:t>
            </a:r>
          </a:p>
        </p:txBody>
      </p:sp>
    </p:spTree>
    <p:extLst>
      <p:ext uri="{BB962C8B-B14F-4D97-AF65-F5344CB8AC3E}">
        <p14:creationId xmlns:p14="http://schemas.microsoft.com/office/powerpoint/2010/main" val="3829362598"/>
      </p:ext>
    </p:extLst>
  </p:cSld>
  <p:clrMapOvr>
    <a:masterClrMapping/>
  </p:clrMapOvr>
  <p:transition>
    <p:fad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2"/>
          <p:cNvSpPr>
            <a:spLocks noGrp="1" noChangeArrowheads="1"/>
          </p:cNvSpPr>
          <p:nvPr>
            <p:ph type="title"/>
          </p:nvPr>
        </p:nvSpPr>
        <p:spPr>
          <a:xfrm>
            <a:off x="271664" y="61993"/>
            <a:ext cx="7075488" cy="949325"/>
          </a:xfrm>
        </p:spPr>
        <p:txBody>
          <a:bodyPr>
            <a:normAutofit/>
          </a:bodyPr>
          <a:lstStyle/>
          <a:p>
            <a:pPr eaLnBrk="1" hangingPunct="1"/>
            <a:r>
              <a:rPr lang="en-US" altLang="en-US" sz="4000" dirty="0"/>
              <a:t>Combigan Ophthalmic Solution</a:t>
            </a:r>
          </a:p>
        </p:txBody>
      </p:sp>
      <p:sp>
        <p:nvSpPr>
          <p:cNvPr id="182275" name="Rectangle 3"/>
          <p:cNvSpPr>
            <a:spLocks noGrp="1" noChangeArrowheads="1"/>
          </p:cNvSpPr>
          <p:nvPr>
            <p:ph type="body" sz="half" idx="1"/>
          </p:nvPr>
        </p:nvSpPr>
        <p:spPr>
          <a:xfrm>
            <a:off x="169863" y="875801"/>
            <a:ext cx="8783637" cy="5256212"/>
          </a:xfrm>
        </p:spPr>
        <p:txBody>
          <a:bodyPr>
            <a:normAutofit/>
          </a:bodyPr>
          <a:lstStyle/>
          <a:p>
            <a:pPr eaLnBrk="1" hangingPunct="1"/>
            <a:r>
              <a:rPr lang="en-US" altLang="en-US" sz="2800" dirty="0"/>
              <a:t>Combination of 0.2% brimonidine and 0.5%  timolol</a:t>
            </a:r>
          </a:p>
          <a:p>
            <a:pPr eaLnBrk="1" hangingPunct="1"/>
            <a:r>
              <a:rPr lang="en-US" altLang="en-US" sz="2800" dirty="0"/>
              <a:t>With ANY combination drug, always try one of the component drugs as monotherapy, and only use the combination product if or when the  monotherapy drug comes close, but does not achieve target IOP</a:t>
            </a:r>
          </a:p>
          <a:p>
            <a:pPr eaLnBrk="1" hangingPunct="1"/>
            <a:r>
              <a:rPr lang="en-US" altLang="en-US" sz="2800" dirty="0"/>
              <a:t>Remember, most all drugs have a non-response rate of about 10%, so there is a 20% chance that one of the components of any combination drug is not performing</a:t>
            </a:r>
          </a:p>
          <a:p>
            <a:pPr eaLnBrk="1" hangingPunct="1"/>
            <a:r>
              <a:rPr lang="en-US" altLang="en-US" sz="2800" dirty="0"/>
              <a:t>Marketed as Combigan by Allergan in 5, 10, and 15 ml                                                              opaque white bottles, preserved with BAK .005%                                 </a:t>
            </a:r>
          </a:p>
        </p:txBody>
      </p:sp>
    </p:spTree>
    <p:extLst>
      <p:ext uri="{BB962C8B-B14F-4D97-AF65-F5344CB8AC3E}">
        <p14:creationId xmlns:p14="http://schemas.microsoft.com/office/powerpoint/2010/main" val="46165084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ChangeArrowheads="1"/>
          </p:cNvSpPr>
          <p:nvPr>
            <p:ph type="title"/>
          </p:nvPr>
        </p:nvSpPr>
        <p:spPr>
          <a:xfrm>
            <a:off x="389966" y="135078"/>
            <a:ext cx="7645400" cy="838200"/>
          </a:xfrm>
        </p:spPr>
        <p:txBody>
          <a:bodyPr>
            <a:normAutofit/>
          </a:bodyPr>
          <a:lstStyle/>
          <a:p>
            <a:pPr eaLnBrk="1" hangingPunct="1"/>
            <a:r>
              <a:rPr lang="en-US" altLang="en-US" sz="4000" dirty="0"/>
              <a:t>Topical CAI’s</a:t>
            </a:r>
          </a:p>
        </p:txBody>
      </p:sp>
      <p:sp>
        <p:nvSpPr>
          <p:cNvPr id="186371" name="Rectangle 3"/>
          <p:cNvSpPr>
            <a:spLocks noGrp="1" noChangeArrowheads="1"/>
          </p:cNvSpPr>
          <p:nvPr>
            <p:ph type="body" idx="1"/>
          </p:nvPr>
        </p:nvSpPr>
        <p:spPr>
          <a:xfrm>
            <a:off x="152400" y="1036166"/>
            <a:ext cx="8294688" cy="5370513"/>
          </a:xfrm>
        </p:spPr>
        <p:txBody>
          <a:bodyPr>
            <a:normAutofit/>
          </a:bodyPr>
          <a:lstStyle/>
          <a:p>
            <a:pPr eaLnBrk="1" hangingPunct="1"/>
            <a:r>
              <a:rPr lang="en-US" altLang="en-US" sz="2800" dirty="0"/>
              <a:t>Dorzolamide 2% sol. and Brinzolamide 1% </a:t>
            </a:r>
            <a:r>
              <a:rPr lang="en-US" altLang="en-US" sz="2800" dirty="0" err="1"/>
              <a:t>susp</a:t>
            </a:r>
            <a:r>
              <a:rPr lang="en-US" altLang="en-US" sz="2800" dirty="0"/>
              <a:t>.</a:t>
            </a:r>
          </a:p>
          <a:p>
            <a:pPr eaLnBrk="1" hangingPunct="1"/>
            <a:r>
              <a:rPr lang="en-US" altLang="en-US" sz="2800" dirty="0"/>
              <a:t>Mechanism: decreases aqueous humor secretion</a:t>
            </a:r>
          </a:p>
          <a:p>
            <a:pPr eaLnBrk="1" hangingPunct="1"/>
            <a:r>
              <a:rPr lang="en-US" altLang="en-US" sz="2800" dirty="0"/>
              <a:t>Reduces IOP approximately 15%</a:t>
            </a:r>
          </a:p>
          <a:p>
            <a:pPr eaLnBrk="1" hangingPunct="1"/>
            <a:r>
              <a:rPr lang="en-US" altLang="en-US" sz="2800" dirty="0"/>
              <a:t>FDA dosage: tid, practical dosage bid</a:t>
            </a:r>
          </a:p>
          <a:p>
            <a:pPr eaLnBrk="1" hangingPunct="1"/>
            <a:r>
              <a:rPr lang="en-US" altLang="en-US" sz="2800" dirty="0"/>
              <a:t>Contraindications: Allergy to sulfa and/or history of blood dyscrasias</a:t>
            </a:r>
          </a:p>
          <a:p>
            <a:pPr eaLnBrk="1" hangingPunct="1"/>
            <a:r>
              <a:rPr lang="en-US" altLang="en-US" sz="2800" dirty="0"/>
              <a:t>Side effects: minimal; some burning, bitter taste, rare allergic reaction</a:t>
            </a:r>
          </a:p>
          <a:p>
            <a:pPr eaLnBrk="1" hangingPunct="1"/>
            <a:r>
              <a:rPr lang="en-US" altLang="en-US" sz="2800" dirty="0"/>
              <a:t>Most all patients controlled with oral acetazolamide were successfully controlled with a topical CAI</a:t>
            </a:r>
          </a:p>
          <a:p>
            <a:pPr eaLnBrk="1" hangingPunct="1"/>
            <a:r>
              <a:rPr lang="en-US" altLang="en-US" sz="2800" dirty="0"/>
              <a:t>Azopt 1% </a:t>
            </a:r>
            <a:r>
              <a:rPr lang="en-US" altLang="en-US" sz="2800" dirty="0" err="1"/>
              <a:t>susp</a:t>
            </a:r>
            <a:r>
              <a:rPr lang="en-US" altLang="en-US" sz="2800" dirty="0"/>
              <a:t>-Alcon; </a:t>
            </a:r>
            <a:r>
              <a:rPr lang="en-US" altLang="en-US" sz="2800" dirty="0" err="1"/>
              <a:t>Trusopt</a:t>
            </a:r>
            <a:r>
              <a:rPr lang="en-US" altLang="en-US" sz="2800" dirty="0"/>
              <a:t> 2% sol-Merck</a:t>
            </a:r>
          </a:p>
        </p:txBody>
      </p:sp>
    </p:spTree>
    <p:extLst>
      <p:ext uri="{BB962C8B-B14F-4D97-AF65-F5344CB8AC3E}">
        <p14:creationId xmlns:p14="http://schemas.microsoft.com/office/powerpoint/2010/main" val="350538812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9" name="Rectangle 3"/>
          <p:cNvSpPr>
            <a:spLocks noGrp="1" noChangeArrowheads="1"/>
          </p:cNvSpPr>
          <p:nvPr>
            <p:ph type="title"/>
          </p:nvPr>
        </p:nvSpPr>
        <p:spPr>
          <a:xfrm>
            <a:off x="190500" y="103981"/>
            <a:ext cx="8651875" cy="1093788"/>
          </a:xfrm>
        </p:spPr>
        <p:txBody>
          <a:bodyPr>
            <a:normAutofit fontScale="90000"/>
          </a:bodyPr>
          <a:lstStyle/>
          <a:p>
            <a:pPr eaLnBrk="1" hangingPunct="1"/>
            <a:r>
              <a:rPr lang="en-US" altLang="en-US" sz="3800" dirty="0"/>
              <a:t>Dorzolamide Hydrochloride 2% –Timolol Maleate .5%  (Cosopt)</a:t>
            </a:r>
          </a:p>
        </p:txBody>
      </p:sp>
      <p:sp>
        <p:nvSpPr>
          <p:cNvPr id="188420" name="Rectangle 4"/>
          <p:cNvSpPr>
            <a:spLocks noGrp="1" noChangeArrowheads="1"/>
          </p:cNvSpPr>
          <p:nvPr>
            <p:ph type="body" idx="1"/>
          </p:nvPr>
        </p:nvSpPr>
        <p:spPr>
          <a:xfrm>
            <a:off x="169862" y="1265395"/>
            <a:ext cx="8693150" cy="4670425"/>
          </a:xfrm>
        </p:spPr>
        <p:txBody>
          <a:bodyPr/>
          <a:lstStyle/>
          <a:p>
            <a:pPr eaLnBrk="1" hangingPunct="1"/>
            <a:r>
              <a:rPr lang="en-US" altLang="en-US" sz="2800" dirty="0"/>
              <a:t>Both components decrease IOP by reducing aqueous humor secretion</a:t>
            </a:r>
          </a:p>
          <a:p>
            <a:pPr eaLnBrk="1" hangingPunct="1"/>
            <a:r>
              <a:rPr lang="en-US" altLang="en-US" sz="2800" dirty="0"/>
              <a:t>Because of the CAI, must be used bid, which results in excessive beta-blocker therapy</a:t>
            </a:r>
          </a:p>
          <a:p>
            <a:pPr eaLnBrk="1" hangingPunct="1"/>
            <a:r>
              <a:rPr lang="en-US" altLang="en-US" sz="2800" dirty="0"/>
              <a:t>Contraindications: patients with asthma, heart disease, or allergy to sulfa drugs </a:t>
            </a:r>
          </a:p>
          <a:p>
            <a:pPr eaLnBrk="1" hangingPunct="1"/>
            <a:r>
              <a:rPr lang="en-US" altLang="en-US" sz="2800" dirty="0"/>
              <a:t>Ocular side effects: burning/stinging</a:t>
            </a:r>
            <a:br>
              <a:rPr lang="en-US" altLang="en-US" sz="2800" dirty="0"/>
            </a:br>
            <a:r>
              <a:rPr lang="en-US" altLang="en-US" sz="2800" dirty="0"/>
              <a:t>and perversion in taste</a:t>
            </a:r>
          </a:p>
          <a:p>
            <a:pPr eaLnBrk="1" hangingPunct="1"/>
            <a:r>
              <a:rPr lang="en-US" altLang="en-US" sz="2800" dirty="0"/>
              <a:t>Marketed as Cosopt by Merck bottle, PF and gen</a:t>
            </a:r>
            <a:r>
              <a:rPr lang="en-US" altLang="en-US" sz="2600" dirty="0"/>
              <a:t>eric</a:t>
            </a:r>
          </a:p>
        </p:txBody>
      </p:sp>
    </p:spTree>
    <p:extLst>
      <p:ext uri="{BB962C8B-B14F-4D97-AF65-F5344CB8AC3E}">
        <p14:creationId xmlns:p14="http://schemas.microsoft.com/office/powerpoint/2010/main" val="1067187083"/>
      </p:ext>
    </p:extLst>
  </p:cSld>
  <p:clrMapOvr>
    <a:masterClrMapping/>
  </p:clrMapOvr>
  <p:transition>
    <p:zoom/>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Title 1"/>
          <p:cNvSpPr>
            <a:spLocks noGrp="1"/>
          </p:cNvSpPr>
          <p:nvPr>
            <p:ph type="title"/>
          </p:nvPr>
        </p:nvSpPr>
        <p:spPr>
          <a:xfrm>
            <a:off x="411564" y="-167709"/>
            <a:ext cx="8640763" cy="1404937"/>
          </a:xfrm>
        </p:spPr>
        <p:txBody>
          <a:bodyPr/>
          <a:lstStyle/>
          <a:p>
            <a:r>
              <a:rPr lang="en-US" altLang="en-US" dirty="0"/>
              <a:t>Simbrinza </a:t>
            </a:r>
            <a:endParaRPr lang="en-US" altLang="en-US" sz="3600" dirty="0"/>
          </a:p>
        </p:txBody>
      </p:sp>
      <p:sp>
        <p:nvSpPr>
          <p:cNvPr id="191491" name="Content Placeholder 2"/>
          <p:cNvSpPr>
            <a:spLocks noGrp="1"/>
          </p:cNvSpPr>
          <p:nvPr>
            <p:ph idx="1"/>
          </p:nvPr>
        </p:nvSpPr>
        <p:spPr>
          <a:xfrm>
            <a:off x="146050" y="977900"/>
            <a:ext cx="8807450" cy="5421313"/>
          </a:xfrm>
        </p:spPr>
        <p:txBody>
          <a:bodyPr>
            <a:normAutofit/>
          </a:bodyPr>
          <a:lstStyle/>
          <a:p>
            <a:r>
              <a:rPr lang="en-US" altLang="en-US" sz="2800" dirty="0"/>
              <a:t>Combination drug without a beta blocker where both ingredient drugs are dosed the same (b.i.d.)</a:t>
            </a:r>
          </a:p>
          <a:p>
            <a:r>
              <a:rPr lang="en-US" altLang="en-US" sz="2800" dirty="0"/>
              <a:t>Combines 1% brinzolamide (Azopt ophthalmic suspension) with 0.2% brimonidine</a:t>
            </a:r>
          </a:p>
          <a:p>
            <a:r>
              <a:rPr lang="en-US" altLang="en-US" sz="2800" dirty="0"/>
              <a:t>Offers a wide range of treatment possibilities due to its strong efficacy and ability to decrease elevated IOP by 21- 35%</a:t>
            </a:r>
          </a:p>
          <a:p>
            <a:r>
              <a:rPr lang="en-US" altLang="en-US" sz="2800" dirty="0"/>
              <a:t>Marketed by Alcon under the brand name Simbrinza </a:t>
            </a:r>
          </a:p>
        </p:txBody>
      </p:sp>
    </p:spTree>
    <p:extLst>
      <p:ext uri="{BB962C8B-B14F-4D97-AF65-F5344CB8AC3E}">
        <p14:creationId xmlns:p14="http://schemas.microsoft.com/office/powerpoint/2010/main" val="331112685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2"/>
          <p:cNvSpPr>
            <a:spLocks noGrp="1" noChangeArrowheads="1"/>
          </p:cNvSpPr>
          <p:nvPr>
            <p:ph type="title"/>
          </p:nvPr>
        </p:nvSpPr>
        <p:spPr>
          <a:xfrm>
            <a:off x="292100" y="180975"/>
            <a:ext cx="7366000" cy="1330325"/>
          </a:xfrm>
        </p:spPr>
        <p:txBody>
          <a:bodyPr/>
          <a:lstStyle/>
          <a:p>
            <a:r>
              <a:rPr lang="en-US" altLang="en-US"/>
              <a:t>Contemporary Glaucoma Medication Flow</a:t>
            </a:r>
          </a:p>
        </p:txBody>
      </p:sp>
      <p:sp>
        <p:nvSpPr>
          <p:cNvPr id="244739" name="Rectangle 3"/>
          <p:cNvSpPr>
            <a:spLocks noGrp="1" noChangeArrowheads="1"/>
          </p:cNvSpPr>
          <p:nvPr>
            <p:ph type="body" idx="1"/>
          </p:nvPr>
        </p:nvSpPr>
        <p:spPr>
          <a:xfrm>
            <a:off x="503238" y="1689100"/>
            <a:ext cx="8488362" cy="4919663"/>
          </a:xfrm>
        </p:spPr>
        <p:txBody>
          <a:bodyPr/>
          <a:lstStyle/>
          <a:p>
            <a:pPr marL="2119313" indent="-2119313">
              <a:buFont typeface="Wingdings 3" panose="05040102010807070707" pitchFamily="18" charset="2"/>
              <a:buNone/>
              <a:tabLst>
                <a:tab pos="1770063" algn="l"/>
              </a:tabLst>
              <a:defRPr/>
            </a:pPr>
            <a:r>
              <a:rPr lang="en-US" b="1" dirty="0">
                <a:solidFill>
                  <a:srgbClr val="00FF00"/>
                </a:solidFill>
              </a:rPr>
              <a:t>1st  Tier: </a:t>
            </a:r>
            <a:r>
              <a:rPr lang="en-US" dirty="0"/>
              <a:t>	</a:t>
            </a:r>
            <a:r>
              <a:rPr lang="en-US" dirty="0" err="1"/>
              <a:t>Vyzulta</a:t>
            </a:r>
            <a:r>
              <a:rPr lang="en-US" dirty="0"/>
              <a:t>, prostaglandin, or timolol </a:t>
            </a:r>
          </a:p>
          <a:p>
            <a:pPr marL="2119313" indent="-2119313">
              <a:buFont typeface="Wingdings 3" panose="05040102010807070707" pitchFamily="18" charset="2"/>
              <a:buNone/>
              <a:tabLst>
                <a:tab pos="1770063" algn="l"/>
              </a:tabLst>
              <a:defRPr/>
            </a:pPr>
            <a:endParaRPr lang="en-US" dirty="0"/>
          </a:p>
          <a:p>
            <a:pPr marL="2119313" indent="-2119313">
              <a:buFont typeface="Wingdings 3" panose="05040102010807070707" pitchFamily="18" charset="2"/>
              <a:buNone/>
              <a:tabLst>
                <a:tab pos="1770063" algn="l"/>
              </a:tabLst>
              <a:defRPr/>
            </a:pPr>
            <a:r>
              <a:rPr lang="en-US" b="1" dirty="0">
                <a:solidFill>
                  <a:srgbClr val="00FF00"/>
                </a:solidFill>
              </a:rPr>
              <a:t>2nd  Tier:</a:t>
            </a:r>
            <a:r>
              <a:rPr lang="en-US" dirty="0"/>
              <a:t>	Topical CAI, brimonidine, or </a:t>
            </a:r>
            <a:r>
              <a:rPr lang="en-US" dirty="0" err="1"/>
              <a:t>Rhopressa</a:t>
            </a:r>
            <a:endParaRPr lang="en-US" dirty="0"/>
          </a:p>
          <a:p>
            <a:pPr marL="2119313" indent="-2119313">
              <a:buFont typeface="Wingdings 3" panose="05040102010807070707" pitchFamily="18" charset="2"/>
              <a:buNone/>
              <a:tabLst>
                <a:tab pos="1770063" algn="l"/>
              </a:tabLst>
              <a:defRPr/>
            </a:pPr>
            <a:endParaRPr lang="en-US" dirty="0"/>
          </a:p>
          <a:p>
            <a:pPr marL="2119313" indent="-2119313">
              <a:buFont typeface="Wingdings 3" panose="05040102010807070707" pitchFamily="18" charset="2"/>
              <a:buNone/>
              <a:tabLst>
                <a:tab pos="1770063" algn="l"/>
              </a:tabLst>
              <a:defRPr/>
            </a:pPr>
            <a:r>
              <a:rPr lang="en-US" b="1" dirty="0">
                <a:solidFill>
                  <a:srgbClr val="00FF00"/>
                </a:solidFill>
              </a:rPr>
              <a:t>3rd  Tier:</a:t>
            </a:r>
            <a:r>
              <a:rPr lang="en-US" b="1" dirty="0"/>
              <a:t>	</a:t>
            </a:r>
            <a:r>
              <a:rPr lang="en-US" b="1" dirty="0" err="1"/>
              <a:t>Xalacom</a:t>
            </a:r>
            <a:r>
              <a:rPr lang="en-US" b="1" dirty="0"/>
              <a:t>, </a:t>
            </a:r>
            <a:r>
              <a:rPr lang="en-US" b="1" dirty="0" err="1"/>
              <a:t>DuoTrav</a:t>
            </a:r>
            <a:r>
              <a:rPr lang="en-US" b="1" dirty="0"/>
              <a:t>, </a:t>
            </a:r>
            <a:r>
              <a:rPr lang="en-US" dirty="0"/>
              <a:t>Combigan, Cosopt, Simbrinza, or </a:t>
            </a:r>
          </a:p>
          <a:p>
            <a:pPr marL="2119313" indent="-2119313">
              <a:buFont typeface="Wingdings 3" panose="05040102010807070707" pitchFamily="18" charset="2"/>
              <a:buNone/>
              <a:tabLst>
                <a:tab pos="1770063" algn="l"/>
              </a:tabLst>
              <a:defRPr/>
            </a:pPr>
            <a:r>
              <a:rPr lang="en-US" dirty="0"/>
              <a:t>	</a:t>
            </a:r>
            <a:r>
              <a:rPr lang="en-US" dirty="0" err="1"/>
              <a:t>Rocklatan</a:t>
            </a:r>
            <a:endParaRPr lang="en-US" dirty="0"/>
          </a:p>
          <a:p>
            <a:pPr marL="2119313" indent="-2119313">
              <a:buFont typeface="Wingdings 3" panose="05040102010807070707" pitchFamily="18" charset="2"/>
              <a:buNone/>
              <a:tabLst>
                <a:tab pos="1770063" algn="l"/>
              </a:tabLst>
              <a:defRPr/>
            </a:pPr>
            <a:endParaRPr lang="en-US" dirty="0"/>
          </a:p>
          <a:p>
            <a:pPr marL="2119313" indent="-2119313">
              <a:buFont typeface="Wingdings 3" panose="05040102010807070707" pitchFamily="18" charset="2"/>
              <a:buNone/>
              <a:tabLst>
                <a:tab pos="1770063" algn="l"/>
              </a:tabLst>
              <a:defRPr/>
            </a:pPr>
            <a:r>
              <a:rPr lang="en-US" b="1" dirty="0">
                <a:solidFill>
                  <a:srgbClr val="00FF00"/>
                </a:solidFill>
              </a:rPr>
              <a:t>4th  Tier:</a:t>
            </a:r>
            <a:r>
              <a:rPr lang="en-US" b="1" dirty="0"/>
              <a:t>	</a:t>
            </a:r>
            <a:r>
              <a:rPr lang="en-US" dirty="0"/>
              <a:t>Pilocarpine </a:t>
            </a:r>
          </a:p>
          <a:p>
            <a:pPr marL="2119313" indent="-2119313">
              <a:buFont typeface="Wingdings 3" panose="05040102010807070707" pitchFamily="18" charset="2"/>
              <a:buNone/>
              <a:tabLst>
                <a:tab pos="1770063" algn="l"/>
              </a:tabLst>
              <a:defRPr/>
            </a:pPr>
            <a:r>
              <a:rPr lang="en-US" dirty="0"/>
              <a:t>	Oral CAI (preferably </a:t>
            </a:r>
            <a:r>
              <a:rPr lang="en-US" dirty="0" err="1"/>
              <a:t>methazolamide</a:t>
            </a:r>
            <a:r>
              <a:rPr lang="en-US" dirty="0"/>
              <a:t>)</a:t>
            </a:r>
          </a:p>
          <a:p>
            <a:pPr marL="2063750" indent="-2063750">
              <a:buFont typeface="Wingdings 3" panose="05040102010807070707" pitchFamily="18" charset="2"/>
              <a:buNone/>
              <a:tabLst>
                <a:tab pos="1773238" algn="l"/>
              </a:tabLst>
              <a:defRPr/>
            </a:pPr>
            <a:endParaRPr lang="en-US" dirty="0"/>
          </a:p>
        </p:txBody>
      </p:sp>
    </p:spTree>
    <p:extLst>
      <p:ext uri="{BB962C8B-B14F-4D97-AF65-F5344CB8AC3E}">
        <p14:creationId xmlns:p14="http://schemas.microsoft.com/office/powerpoint/2010/main" val="1621748067"/>
      </p:ext>
    </p:extLst>
  </p:cSld>
  <p:clrMapOvr>
    <a:masterClrMapping/>
  </p:clrMapOvr>
  <p:transition>
    <p:zoom/>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D7ABC0-9538-4304-9F19-30387CB42C51}"/>
              </a:ext>
            </a:extLst>
          </p:cNvPr>
          <p:cNvSpPr>
            <a:spLocks noGrp="1"/>
          </p:cNvSpPr>
          <p:nvPr>
            <p:ph type="title"/>
          </p:nvPr>
        </p:nvSpPr>
        <p:spPr/>
        <p:txBody>
          <a:bodyPr/>
          <a:lstStyle/>
          <a:p>
            <a:r>
              <a:rPr lang="en-US" dirty="0"/>
              <a:t>Efficacy of Glaucoma Drugs at Night</a:t>
            </a:r>
          </a:p>
        </p:txBody>
      </p:sp>
      <p:sp>
        <p:nvSpPr>
          <p:cNvPr id="3" name="Content Placeholder 2">
            <a:extLst>
              <a:ext uri="{FF2B5EF4-FFF2-40B4-BE49-F238E27FC236}">
                <a16:creationId xmlns:a16="http://schemas.microsoft.com/office/drawing/2014/main" id="{14654B99-8991-46E6-B33B-84BC6C2C1930}"/>
              </a:ext>
            </a:extLst>
          </p:cNvPr>
          <p:cNvSpPr>
            <a:spLocks noGrp="1"/>
          </p:cNvSpPr>
          <p:nvPr>
            <p:ph idx="1"/>
          </p:nvPr>
        </p:nvSpPr>
        <p:spPr>
          <a:xfrm>
            <a:off x="190500" y="1111348"/>
            <a:ext cx="8763000" cy="4705792"/>
          </a:xfrm>
        </p:spPr>
        <p:txBody>
          <a:bodyPr/>
          <a:lstStyle/>
          <a:p>
            <a:r>
              <a:rPr lang="en-US" dirty="0"/>
              <a:t>“Alpha agonists and beta-blockers have reduced, or even lack, IOP lowering during the nocturnal period.”</a:t>
            </a:r>
          </a:p>
          <a:p>
            <a:r>
              <a:rPr lang="en-US" dirty="0"/>
              <a:t>All prostaglandins reduce nocturnal IOP, but with a “reduced magnitude” as compared to diurnal efficacy.</a:t>
            </a:r>
          </a:p>
          <a:p>
            <a:r>
              <a:rPr lang="en-US" dirty="0"/>
              <a:t>CAI’s might reduce IOP about 15% around the clock, but BID dorzolamide “failed to reduce IOP versus baseline at any of the nighttime measurements.”</a:t>
            </a:r>
          </a:p>
        </p:txBody>
      </p:sp>
      <p:sp>
        <p:nvSpPr>
          <p:cNvPr id="4" name="TextBox 3">
            <a:extLst>
              <a:ext uri="{FF2B5EF4-FFF2-40B4-BE49-F238E27FC236}">
                <a16:creationId xmlns:a16="http://schemas.microsoft.com/office/drawing/2014/main" id="{806C77FE-0890-4B42-840D-C138E15CB637}"/>
              </a:ext>
            </a:extLst>
          </p:cNvPr>
          <p:cNvSpPr txBox="1"/>
          <p:nvPr/>
        </p:nvSpPr>
        <p:spPr>
          <a:xfrm>
            <a:off x="5719864" y="6070060"/>
            <a:ext cx="2840476" cy="338554"/>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600" b="1" i="1" u="none" strike="noStrike" kern="1200" cap="none" spc="0" normalizeH="0" baseline="0" noProof="0" dirty="0">
                <a:ln>
                  <a:noFill/>
                </a:ln>
                <a:solidFill>
                  <a:srgbClr val="6FD1FD"/>
                </a:solidFill>
                <a:effectLst/>
                <a:uLnTx/>
                <a:uFillTx/>
                <a:latin typeface="Arial" panose="020B0604020202020204" pitchFamily="34" charset="0"/>
                <a:ea typeface="+mn-ea"/>
                <a:cs typeface="Arial" panose="020B0604020202020204" pitchFamily="34" charset="0"/>
              </a:rPr>
              <a:t>Survey </a:t>
            </a:r>
            <a:r>
              <a:rPr kumimoji="0" lang="en-US" sz="1600" b="1" i="1" u="none" strike="noStrike" kern="1200" cap="none" spc="0" normalizeH="0" baseline="0" noProof="0" dirty="0" err="1">
                <a:ln>
                  <a:noFill/>
                </a:ln>
                <a:solidFill>
                  <a:srgbClr val="6FD1FD"/>
                </a:solidFill>
                <a:effectLst/>
                <a:uLnTx/>
                <a:uFillTx/>
                <a:latin typeface="Arial" panose="020B0604020202020204" pitchFamily="34" charset="0"/>
                <a:ea typeface="+mn-ea"/>
                <a:cs typeface="Arial" panose="020B0604020202020204" pitchFamily="34" charset="0"/>
              </a:rPr>
              <a:t>Ophthalmol</a:t>
            </a:r>
            <a:r>
              <a:rPr kumimoji="0" lang="en-US" sz="1600" b="1" i="1" u="none" strike="noStrike" kern="1200" cap="none" spc="0" normalizeH="0" baseline="0" noProof="0" dirty="0">
                <a:ln>
                  <a:noFill/>
                </a:ln>
                <a:solidFill>
                  <a:srgbClr val="6FD1FD"/>
                </a:solidFill>
                <a:effectLst/>
                <a:uLnTx/>
                <a:uFillTx/>
                <a:latin typeface="Arial" panose="020B0604020202020204" pitchFamily="34" charset="0"/>
                <a:ea typeface="+mn-ea"/>
                <a:cs typeface="Arial" panose="020B0604020202020204" pitchFamily="34" charset="0"/>
              </a:rPr>
              <a:t>. 2020</a:t>
            </a:r>
          </a:p>
        </p:txBody>
      </p:sp>
    </p:spTree>
    <p:extLst>
      <p:ext uri="{BB962C8B-B14F-4D97-AF65-F5344CB8AC3E}">
        <p14:creationId xmlns:p14="http://schemas.microsoft.com/office/powerpoint/2010/main" val="306048119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146" name="Title 1"/>
          <p:cNvSpPr>
            <a:spLocks noGrp="1"/>
          </p:cNvSpPr>
          <p:nvPr>
            <p:ph type="title"/>
          </p:nvPr>
        </p:nvSpPr>
        <p:spPr/>
        <p:txBody>
          <a:bodyPr>
            <a:normAutofit/>
          </a:bodyPr>
          <a:lstStyle/>
          <a:p>
            <a:pPr>
              <a:defRPr/>
            </a:pPr>
            <a:r>
              <a:rPr lang="en-US" dirty="0"/>
              <a:t>After a Prostaglandin; What to Add</a:t>
            </a:r>
          </a:p>
        </p:txBody>
      </p:sp>
      <p:sp>
        <p:nvSpPr>
          <p:cNvPr id="39939" name="Content Placeholder 2"/>
          <p:cNvSpPr>
            <a:spLocks noGrp="1"/>
          </p:cNvSpPr>
          <p:nvPr>
            <p:ph idx="1"/>
          </p:nvPr>
        </p:nvSpPr>
        <p:spPr>
          <a:xfrm>
            <a:off x="138113" y="1156772"/>
            <a:ext cx="8866187" cy="5562528"/>
          </a:xfrm>
        </p:spPr>
        <p:txBody>
          <a:bodyPr/>
          <a:lstStyle/>
          <a:p>
            <a:pPr>
              <a:spcBef>
                <a:spcPts val="1200"/>
              </a:spcBef>
              <a:defRPr/>
            </a:pPr>
            <a:r>
              <a:rPr lang="en-US" dirty="0"/>
              <a:t>Meta-analysis of studies regarding what drug to add to a prostaglandin</a:t>
            </a:r>
          </a:p>
          <a:p>
            <a:pPr>
              <a:spcBef>
                <a:spcPts val="1200"/>
              </a:spcBef>
              <a:defRPr/>
            </a:pPr>
            <a:r>
              <a:rPr lang="en-US" dirty="0"/>
              <a:t>Is it brimonidine, a beta-blocker, or a CAI?</a:t>
            </a:r>
          </a:p>
          <a:p>
            <a:pPr>
              <a:spcBef>
                <a:spcPts val="1200"/>
              </a:spcBef>
              <a:defRPr/>
            </a:pPr>
            <a:r>
              <a:rPr lang="en-US" dirty="0"/>
              <a:t>Conclusions:  “All 3 classes are similarly effective in lowering mean diurnal IOP when used in combination with PGAs.  Brimonidine is statistically less effective in reducing IOP at trough compared with the beta-blockers and CAI’s.”</a:t>
            </a:r>
          </a:p>
          <a:p>
            <a:pPr>
              <a:spcBef>
                <a:spcPts val="1200"/>
              </a:spcBef>
              <a:defRPr/>
            </a:pPr>
            <a:r>
              <a:rPr lang="en-US" dirty="0"/>
              <a:t>Additional lowering of IOP was, on average, 2.5 to 3 mmHg for all 3.</a:t>
            </a:r>
            <a:endParaRPr lang="en-US" sz="2000" i="1" dirty="0"/>
          </a:p>
          <a:p>
            <a:pPr marL="0" indent="0" algn="r">
              <a:buFont typeface="Wingdings 3" pitchFamily="18" charset="2"/>
              <a:buNone/>
              <a:defRPr/>
            </a:pPr>
            <a:r>
              <a:rPr lang="en-US" sz="2000" i="1" dirty="0">
                <a:solidFill>
                  <a:srgbClr val="99CCFF"/>
                </a:solidFill>
              </a:rPr>
              <a:t>Reference:  Arch. Oph.  July 2010</a:t>
            </a:r>
          </a:p>
        </p:txBody>
      </p:sp>
    </p:spTree>
    <p:extLst>
      <p:ext uri="{BB962C8B-B14F-4D97-AF65-F5344CB8AC3E}">
        <p14:creationId xmlns:p14="http://schemas.microsoft.com/office/powerpoint/2010/main" val="412242548"/>
      </p:ext>
    </p:extLst>
  </p:cSld>
  <p:clrMapOvr>
    <a:masterClrMapping/>
  </p:clrMapOvr>
  <p:transition spd="slow"/>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ECC042-1053-424F-87DB-7E81A9731A82}"/>
              </a:ext>
            </a:extLst>
          </p:cNvPr>
          <p:cNvSpPr>
            <a:spLocks noGrp="1"/>
          </p:cNvSpPr>
          <p:nvPr>
            <p:ph type="title"/>
          </p:nvPr>
        </p:nvSpPr>
        <p:spPr/>
        <p:txBody>
          <a:bodyPr/>
          <a:lstStyle/>
          <a:p>
            <a:r>
              <a:rPr lang="en-US" dirty="0"/>
              <a:t>“Real World” Effectiveness of SLT</a:t>
            </a:r>
          </a:p>
        </p:txBody>
      </p:sp>
      <p:sp>
        <p:nvSpPr>
          <p:cNvPr id="3" name="Content Placeholder 2">
            <a:extLst>
              <a:ext uri="{FF2B5EF4-FFF2-40B4-BE49-F238E27FC236}">
                <a16:creationId xmlns:a16="http://schemas.microsoft.com/office/drawing/2014/main" id="{BDDCB8F6-CAF2-43EA-823E-4BB576B4FC2E}"/>
              </a:ext>
            </a:extLst>
          </p:cNvPr>
          <p:cNvSpPr>
            <a:spLocks noGrp="1"/>
          </p:cNvSpPr>
          <p:nvPr>
            <p:ph idx="1"/>
          </p:nvPr>
        </p:nvSpPr>
        <p:spPr>
          <a:xfrm>
            <a:off x="190500" y="1111348"/>
            <a:ext cx="8763000" cy="3513661"/>
          </a:xfrm>
        </p:spPr>
        <p:txBody>
          <a:bodyPr/>
          <a:lstStyle/>
          <a:p>
            <a:r>
              <a:rPr lang="en-US" dirty="0"/>
              <a:t>“Most patients initially respond to SLT, but the majority failed within 1 year.”</a:t>
            </a:r>
          </a:p>
          <a:p>
            <a:r>
              <a:rPr lang="en-US" dirty="0"/>
              <a:t>“Treatment success was 70%, 45% and 27% at 6, 12, and 24 months post SLT.”</a:t>
            </a:r>
          </a:p>
          <a:p>
            <a:r>
              <a:rPr lang="en-US" dirty="0"/>
              <a:t>Success was best in patients with higher baseline IOP’s</a:t>
            </a:r>
          </a:p>
          <a:p>
            <a:r>
              <a:rPr lang="en-US" dirty="0"/>
              <a:t>Mean initial decrease in IOP were 3 to 4 mm Hg</a:t>
            </a:r>
          </a:p>
        </p:txBody>
      </p:sp>
      <p:sp>
        <p:nvSpPr>
          <p:cNvPr id="4" name="TextBox 3">
            <a:extLst>
              <a:ext uri="{FF2B5EF4-FFF2-40B4-BE49-F238E27FC236}">
                <a16:creationId xmlns:a16="http://schemas.microsoft.com/office/drawing/2014/main" id="{E8586779-C890-421B-9147-3C2A084F10B5}"/>
              </a:ext>
            </a:extLst>
          </p:cNvPr>
          <p:cNvSpPr txBox="1"/>
          <p:nvPr/>
        </p:nvSpPr>
        <p:spPr>
          <a:xfrm>
            <a:off x="5411857" y="4455732"/>
            <a:ext cx="3732143" cy="338554"/>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600" b="1" i="1" u="none" strike="noStrike" kern="1200" cap="none" spc="0" normalizeH="0" baseline="0" noProof="0" dirty="0">
                <a:ln>
                  <a:noFill/>
                </a:ln>
                <a:solidFill>
                  <a:srgbClr val="A6CCF6"/>
                </a:solidFill>
                <a:effectLst/>
                <a:uLnTx/>
                <a:uFillTx/>
                <a:latin typeface="Arial" panose="020B0604020202020204" pitchFamily="34" charset="0"/>
                <a:ea typeface="+mn-ea"/>
                <a:cs typeface="Arial" panose="020B0604020202020204" pitchFamily="34" charset="0"/>
              </a:rPr>
              <a:t>Ophthalmology</a:t>
            </a:r>
            <a:r>
              <a:rPr kumimoji="0" lang="en-US" sz="1600" b="1" i="0" u="none" strike="noStrike" kern="1200" cap="none" spc="0" normalizeH="0" baseline="0" noProof="0" dirty="0">
                <a:ln>
                  <a:noFill/>
                </a:ln>
                <a:solidFill>
                  <a:srgbClr val="A6CCF6"/>
                </a:solidFill>
                <a:effectLst/>
                <a:uLnTx/>
                <a:uFillTx/>
                <a:latin typeface="Arial" panose="020B0604020202020204" pitchFamily="34" charset="0"/>
                <a:ea typeface="+mn-ea"/>
                <a:cs typeface="Arial" panose="020B0604020202020204" pitchFamily="34" charset="0"/>
              </a:rPr>
              <a:t>, June 2020</a:t>
            </a:r>
          </a:p>
        </p:txBody>
      </p:sp>
    </p:spTree>
    <p:extLst>
      <p:ext uri="{BB962C8B-B14F-4D97-AF65-F5344CB8AC3E}">
        <p14:creationId xmlns:p14="http://schemas.microsoft.com/office/powerpoint/2010/main" val="122275451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16599-894C-421F-BBED-2566A80F385C}"/>
              </a:ext>
            </a:extLst>
          </p:cNvPr>
          <p:cNvSpPr>
            <a:spLocks noGrp="1"/>
          </p:cNvSpPr>
          <p:nvPr>
            <p:ph type="title"/>
          </p:nvPr>
        </p:nvSpPr>
        <p:spPr/>
        <p:txBody>
          <a:bodyPr/>
          <a:lstStyle/>
          <a:p>
            <a:r>
              <a:rPr lang="en-US" dirty="0"/>
              <a:t>Follow-up on LIGHT (SLT) Study</a:t>
            </a:r>
          </a:p>
        </p:txBody>
      </p:sp>
      <p:sp>
        <p:nvSpPr>
          <p:cNvPr id="3" name="Content Placeholder 2">
            <a:extLst>
              <a:ext uri="{FF2B5EF4-FFF2-40B4-BE49-F238E27FC236}">
                <a16:creationId xmlns:a16="http://schemas.microsoft.com/office/drawing/2014/main" id="{4AC88739-AFCB-4533-B2CE-6A3A85214387}"/>
              </a:ext>
            </a:extLst>
          </p:cNvPr>
          <p:cNvSpPr>
            <a:spLocks noGrp="1"/>
          </p:cNvSpPr>
          <p:nvPr>
            <p:ph idx="1"/>
          </p:nvPr>
        </p:nvSpPr>
        <p:spPr>
          <a:xfrm>
            <a:off x="190500" y="1111348"/>
            <a:ext cx="8763000" cy="4290211"/>
          </a:xfrm>
        </p:spPr>
        <p:txBody>
          <a:bodyPr/>
          <a:lstStyle/>
          <a:p>
            <a:r>
              <a:rPr lang="en-US" dirty="0"/>
              <a:t>At 18 months only 25% of initially treated patients required a second laser treatment.</a:t>
            </a:r>
          </a:p>
          <a:p>
            <a:r>
              <a:rPr lang="en-US" dirty="0"/>
              <a:t>Initial IOP was on average 3.4 mm higher than the IOP at the time of the second treatment</a:t>
            </a:r>
          </a:p>
          <a:p>
            <a:r>
              <a:rPr lang="en-US" dirty="0"/>
              <a:t>Repeat SLT can have a longer duration of effect than the initial treatment.</a:t>
            </a:r>
          </a:p>
          <a:p>
            <a:r>
              <a:rPr lang="en-US" dirty="0"/>
              <a:t>“Additional SLT maintained drop-free IOP control in 67% of eyes 18 months later.”</a:t>
            </a:r>
          </a:p>
        </p:txBody>
      </p:sp>
      <p:sp>
        <p:nvSpPr>
          <p:cNvPr id="4" name="TextBox 3">
            <a:extLst>
              <a:ext uri="{FF2B5EF4-FFF2-40B4-BE49-F238E27FC236}">
                <a16:creationId xmlns:a16="http://schemas.microsoft.com/office/drawing/2014/main" id="{39E76483-0F83-43EB-8C34-1839A8435E49}"/>
              </a:ext>
            </a:extLst>
          </p:cNvPr>
          <p:cNvSpPr txBox="1"/>
          <p:nvPr/>
        </p:nvSpPr>
        <p:spPr>
          <a:xfrm>
            <a:off x="6081658" y="4864690"/>
            <a:ext cx="2771481" cy="338554"/>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600" b="1" i="1" u="none" strike="noStrike" kern="1200" cap="none" spc="0" normalizeH="0" baseline="0" noProof="0" dirty="0">
                <a:ln>
                  <a:noFill/>
                </a:ln>
                <a:solidFill>
                  <a:srgbClr val="A6CCF6"/>
                </a:solidFill>
                <a:effectLst/>
                <a:uLnTx/>
                <a:uFillTx/>
                <a:latin typeface="Arial" panose="020B0604020202020204" pitchFamily="34" charset="0"/>
                <a:ea typeface="+mn-ea"/>
                <a:cs typeface="Arial" panose="020B0604020202020204" pitchFamily="34" charset="0"/>
              </a:rPr>
              <a:t>Ophthalmology</a:t>
            </a:r>
            <a:r>
              <a:rPr kumimoji="0" lang="en-US" sz="1600" b="1" i="0" u="none" strike="noStrike" kern="1200" cap="none" spc="0" normalizeH="0" baseline="0" noProof="0" dirty="0">
                <a:ln>
                  <a:noFill/>
                </a:ln>
                <a:solidFill>
                  <a:srgbClr val="A6CCF6"/>
                </a:solidFill>
                <a:effectLst/>
                <a:uLnTx/>
                <a:uFillTx/>
                <a:latin typeface="Arial" panose="020B0604020202020204" pitchFamily="34" charset="0"/>
                <a:ea typeface="+mn-ea"/>
                <a:cs typeface="Arial" panose="020B0604020202020204" pitchFamily="34" charset="0"/>
              </a:rPr>
              <a:t>, April 2020</a:t>
            </a:r>
          </a:p>
        </p:txBody>
      </p:sp>
    </p:spTree>
    <p:extLst>
      <p:ext uri="{BB962C8B-B14F-4D97-AF65-F5344CB8AC3E}">
        <p14:creationId xmlns:p14="http://schemas.microsoft.com/office/powerpoint/2010/main" val="195923797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523C9C-E3EB-4E0B-AF1D-64600F3AD07C}"/>
              </a:ext>
            </a:extLst>
          </p:cNvPr>
          <p:cNvSpPr>
            <a:spLocks noGrp="1"/>
          </p:cNvSpPr>
          <p:nvPr>
            <p:ph type="title"/>
          </p:nvPr>
        </p:nvSpPr>
        <p:spPr/>
        <p:txBody>
          <a:bodyPr>
            <a:normAutofit fontScale="90000"/>
          </a:bodyPr>
          <a:lstStyle/>
          <a:p>
            <a:r>
              <a:rPr lang="en-US" dirty="0"/>
              <a:t>Factors Affecting Laser Trabeculoplasty</a:t>
            </a:r>
          </a:p>
        </p:txBody>
      </p:sp>
      <p:sp>
        <p:nvSpPr>
          <p:cNvPr id="3" name="Content Placeholder 2">
            <a:extLst>
              <a:ext uri="{FF2B5EF4-FFF2-40B4-BE49-F238E27FC236}">
                <a16:creationId xmlns:a16="http://schemas.microsoft.com/office/drawing/2014/main" id="{ABA26A33-019F-4F87-98C7-288BEBCB1DDA}"/>
              </a:ext>
            </a:extLst>
          </p:cNvPr>
          <p:cNvSpPr>
            <a:spLocks noGrp="1"/>
          </p:cNvSpPr>
          <p:nvPr>
            <p:ph idx="1"/>
          </p:nvPr>
        </p:nvSpPr>
        <p:spPr>
          <a:xfrm>
            <a:off x="190500" y="1111348"/>
            <a:ext cx="8763000" cy="4241702"/>
          </a:xfrm>
        </p:spPr>
        <p:txBody>
          <a:bodyPr/>
          <a:lstStyle/>
          <a:p>
            <a:r>
              <a:rPr lang="en-US" dirty="0"/>
              <a:t>80% respond to LTP; 20% do not</a:t>
            </a:r>
          </a:p>
          <a:p>
            <a:r>
              <a:rPr lang="en-US" dirty="0"/>
              <a:t>Of responders, 80% remain controlled after 2 years</a:t>
            </a:r>
          </a:p>
          <a:p>
            <a:r>
              <a:rPr lang="en-US" dirty="0"/>
              <a:t>“Medication cost is also a major barrier in therapy adherence.” (M+T: Think timolol!)</a:t>
            </a:r>
          </a:p>
          <a:p>
            <a:r>
              <a:rPr lang="en-US" dirty="0"/>
              <a:t>“Higher pretreatment IOP correlates with higher treatment success.”</a:t>
            </a:r>
          </a:p>
          <a:p>
            <a:r>
              <a:rPr lang="en-US" dirty="0"/>
              <a:t>“This analysis of 380,951 eyes revealed a modest overall LTP response rate.”</a:t>
            </a:r>
          </a:p>
        </p:txBody>
      </p:sp>
      <p:sp>
        <p:nvSpPr>
          <p:cNvPr id="4" name="TextBox 3">
            <a:extLst>
              <a:ext uri="{FF2B5EF4-FFF2-40B4-BE49-F238E27FC236}">
                <a16:creationId xmlns:a16="http://schemas.microsoft.com/office/drawing/2014/main" id="{CB28B303-2992-4C9E-B9C0-D0CE4FF13227}"/>
              </a:ext>
            </a:extLst>
          </p:cNvPr>
          <p:cNvSpPr txBox="1"/>
          <p:nvPr/>
        </p:nvSpPr>
        <p:spPr>
          <a:xfrm>
            <a:off x="5355725" y="4805491"/>
            <a:ext cx="3324225" cy="338554"/>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600" b="1" i="1" u="none" strike="noStrike" kern="1200" cap="none" spc="0" normalizeH="0" baseline="0" noProof="0" dirty="0">
                <a:ln>
                  <a:noFill/>
                </a:ln>
                <a:solidFill>
                  <a:srgbClr val="A6CCF6"/>
                </a:solidFill>
                <a:effectLst/>
                <a:uLnTx/>
                <a:uFillTx/>
                <a:latin typeface="Arial" panose="020B0604020202020204" pitchFamily="34" charset="0"/>
                <a:ea typeface="+mn-ea"/>
                <a:cs typeface="Arial" panose="020B0604020202020204" pitchFamily="34" charset="0"/>
              </a:rPr>
              <a:t>Am J </a:t>
            </a:r>
            <a:r>
              <a:rPr kumimoji="0" lang="en-US" sz="1600" b="1" i="1" u="none" strike="noStrike" kern="1200" cap="none" spc="0" normalizeH="0" baseline="0" noProof="0" dirty="0" err="1">
                <a:ln>
                  <a:noFill/>
                </a:ln>
                <a:solidFill>
                  <a:srgbClr val="A6CCF6"/>
                </a:solidFill>
                <a:effectLst/>
                <a:uLnTx/>
                <a:uFillTx/>
                <a:latin typeface="Arial" panose="020B0604020202020204" pitchFamily="34" charset="0"/>
                <a:ea typeface="+mn-ea"/>
                <a:cs typeface="Arial" panose="020B0604020202020204" pitchFamily="34" charset="0"/>
              </a:rPr>
              <a:t>Ophthalmol</a:t>
            </a:r>
            <a:r>
              <a:rPr kumimoji="0" lang="en-US" sz="1600" b="1" i="0" u="none" strike="noStrike" kern="1200" cap="none" spc="0" normalizeH="0" baseline="0" noProof="0" dirty="0">
                <a:ln>
                  <a:noFill/>
                </a:ln>
                <a:solidFill>
                  <a:srgbClr val="A6CCF6"/>
                </a:solidFill>
                <a:effectLst/>
                <a:uLnTx/>
                <a:uFillTx/>
                <a:latin typeface="Arial" panose="020B0604020202020204" pitchFamily="34" charset="0"/>
                <a:ea typeface="+mn-ea"/>
                <a:cs typeface="Arial" panose="020B0604020202020204" pitchFamily="34" charset="0"/>
              </a:rPr>
              <a:t>, March, 2021</a:t>
            </a:r>
          </a:p>
        </p:txBody>
      </p:sp>
    </p:spTree>
    <p:extLst>
      <p:ext uri="{BB962C8B-B14F-4D97-AF65-F5344CB8AC3E}">
        <p14:creationId xmlns:p14="http://schemas.microsoft.com/office/powerpoint/2010/main" val="153973280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EBFC37-8BA8-16E8-CC08-BB64474A7799}"/>
              </a:ext>
            </a:extLst>
          </p:cNvPr>
          <p:cNvSpPr>
            <a:spLocks noGrp="1"/>
          </p:cNvSpPr>
          <p:nvPr>
            <p:ph type="title"/>
          </p:nvPr>
        </p:nvSpPr>
        <p:spPr/>
        <p:txBody>
          <a:bodyPr/>
          <a:lstStyle/>
          <a:p>
            <a:r>
              <a:rPr lang="en-US" dirty="0"/>
              <a:t>A Perspective on Why SLT Matters</a:t>
            </a:r>
          </a:p>
        </p:txBody>
      </p:sp>
      <p:sp>
        <p:nvSpPr>
          <p:cNvPr id="3" name="Content Placeholder 2">
            <a:extLst>
              <a:ext uri="{FF2B5EF4-FFF2-40B4-BE49-F238E27FC236}">
                <a16:creationId xmlns:a16="http://schemas.microsoft.com/office/drawing/2014/main" id="{6FE4C9C2-887F-1DB5-37B3-1A99C4D5B4B7}"/>
              </a:ext>
            </a:extLst>
          </p:cNvPr>
          <p:cNvSpPr>
            <a:spLocks noGrp="1"/>
          </p:cNvSpPr>
          <p:nvPr>
            <p:ph idx="1"/>
          </p:nvPr>
        </p:nvSpPr>
        <p:spPr/>
        <p:txBody>
          <a:bodyPr>
            <a:normAutofit lnSpcReduction="10000"/>
          </a:bodyPr>
          <a:lstStyle/>
          <a:p>
            <a:r>
              <a:rPr lang="en-US" dirty="0"/>
              <a:t>“</a:t>
            </a:r>
            <a:r>
              <a:rPr lang="en-US" i="0" dirty="0">
                <a:effectLst/>
              </a:rPr>
              <a:t>SLT and topical drops are both recommended for the treatment of glaucoma and reduction of IOP. The 6-year LIGHT trial results, however, provide compelling evidence that SLT rather than IOP-lowering eye drops should be the initial treatment for eligible patients newly diagnosed with ocular hypertension or open-angle glaucoma.”</a:t>
            </a:r>
          </a:p>
          <a:p>
            <a:endParaRPr lang="en-US" dirty="0"/>
          </a:p>
          <a:p>
            <a:r>
              <a:rPr lang="en-US" i="0" dirty="0">
                <a:effectLst/>
              </a:rPr>
              <a:t>The profession of optometry needs to gain competency in this straight-forward procedure or be left behind. It’s our duty to be proactive in our ability to fully meet our patient’s needs.</a:t>
            </a:r>
            <a:r>
              <a:rPr lang="en-US" dirty="0"/>
              <a:t>	</a:t>
            </a:r>
          </a:p>
          <a:p>
            <a:pPr marL="0" indent="0">
              <a:buNone/>
            </a:pPr>
            <a:r>
              <a:rPr lang="en-US" dirty="0"/>
              <a:t>	</a:t>
            </a:r>
          </a:p>
          <a:p>
            <a:pPr marL="463550" lvl="1" indent="0">
              <a:buNone/>
            </a:pPr>
            <a:r>
              <a:rPr lang="en-US" i="0" dirty="0">
                <a:effectLst/>
              </a:rPr>
              <a:t>**</a:t>
            </a:r>
          </a:p>
          <a:p>
            <a:endParaRPr lang="en-US" dirty="0"/>
          </a:p>
        </p:txBody>
      </p:sp>
      <p:sp>
        <p:nvSpPr>
          <p:cNvPr id="4" name="TextBox 3">
            <a:extLst>
              <a:ext uri="{FF2B5EF4-FFF2-40B4-BE49-F238E27FC236}">
                <a16:creationId xmlns:a16="http://schemas.microsoft.com/office/drawing/2014/main" id="{127166D5-4190-C1AA-D680-8BE9ED69C5FE}"/>
              </a:ext>
            </a:extLst>
          </p:cNvPr>
          <p:cNvSpPr txBox="1"/>
          <p:nvPr/>
        </p:nvSpPr>
        <p:spPr>
          <a:xfrm>
            <a:off x="5382705" y="3794213"/>
            <a:ext cx="3761295" cy="338554"/>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600" b="1" i="0" u="none" strike="noStrike" kern="1200" cap="none" spc="0" normalizeH="0" baseline="0" noProof="0" dirty="0">
                <a:ln>
                  <a:noFill/>
                </a:ln>
                <a:solidFill>
                  <a:srgbClr val="00B0F0"/>
                </a:solidFill>
                <a:effectLst/>
                <a:uLnTx/>
                <a:uFillTx/>
                <a:latin typeface="Arial" panose="020B0604020202020204" pitchFamily="34" charset="0"/>
                <a:ea typeface="+mn-ea"/>
                <a:cs typeface="Arial" panose="020B0604020202020204" pitchFamily="34" charset="0"/>
              </a:rPr>
              <a:t>Glaucoma Today. Sept/Oct., 2023</a:t>
            </a:r>
          </a:p>
        </p:txBody>
      </p:sp>
    </p:spTree>
    <p:extLst>
      <p:ext uri="{BB962C8B-B14F-4D97-AF65-F5344CB8AC3E}">
        <p14:creationId xmlns:p14="http://schemas.microsoft.com/office/powerpoint/2010/main" val="289151007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8459BE-9AAA-2522-271F-205F5D04FC0D}"/>
              </a:ext>
            </a:extLst>
          </p:cNvPr>
          <p:cNvSpPr>
            <a:spLocks noGrp="1"/>
          </p:cNvSpPr>
          <p:nvPr>
            <p:ph type="title"/>
          </p:nvPr>
        </p:nvSpPr>
        <p:spPr/>
        <p:txBody>
          <a:bodyPr/>
          <a:lstStyle/>
          <a:p>
            <a:r>
              <a:rPr lang="en-US" dirty="0">
                <a:solidFill>
                  <a:srgbClr val="FF0000"/>
                </a:solidFill>
              </a:rPr>
              <a:t> </a:t>
            </a:r>
            <a:r>
              <a:rPr lang="en-US" dirty="0"/>
              <a:t>Forget SLT: Embrace “Direct” SLT</a:t>
            </a:r>
          </a:p>
        </p:txBody>
      </p:sp>
      <p:sp>
        <p:nvSpPr>
          <p:cNvPr id="3" name="Content Placeholder 2">
            <a:extLst>
              <a:ext uri="{FF2B5EF4-FFF2-40B4-BE49-F238E27FC236}">
                <a16:creationId xmlns:a16="http://schemas.microsoft.com/office/drawing/2014/main" id="{7E5B36A9-EE24-877F-2AAC-DBD9D2EA1CA4}"/>
              </a:ext>
            </a:extLst>
          </p:cNvPr>
          <p:cNvSpPr>
            <a:spLocks noGrp="1"/>
          </p:cNvSpPr>
          <p:nvPr>
            <p:ph idx="1"/>
          </p:nvPr>
        </p:nvSpPr>
        <p:spPr/>
        <p:txBody>
          <a:bodyPr/>
          <a:lstStyle/>
          <a:p>
            <a:r>
              <a:rPr lang="en-US" dirty="0"/>
              <a:t>SLT is gonioscopy – dependent</a:t>
            </a:r>
          </a:p>
          <a:p>
            <a:r>
              <a:rPr lang="en-US" dirty="0"/>
              <a:t>With “direct” SLT, laser energy is delivered directly to the TM through the </a:t>
            </a:r>
            <a:r>
              <a:rPr lang="en-US" dirty="0" err="1"/>
              <a:t>corneolimbus</a:t>
            </a:r>
            <a:r>
              <a:rPr lang="en-US" dirty="0"/>
              <a:t>.</a:t>
            </a:r>
          </a:p>
          <a:p>
            <a:r>
              <a:rPr lang="en-US" dirty="0"/>
              <a:t>The doctor sets up the patient and adjusts the target tissues; the algorithm does the rest with a touch of a button.</a:t>
            </a:r>
          </a:p>
          <a:p>
            <a:r>
              <a:rPr lang="en-US" dirty="0"/>
              <a:t>The laser is equipped with eye-tracking technology which enables targeting the intended treatment area.</a:t>
            </a:r>
          </a:p>
          <a:p>
            <a:r>
              <a:rPr lang="en-US" dirty="0"/>
              <a:t>The “Eagle” is an invention by Belkin Vision and recently acquired by Alcon.</a:t>
            </a:r>
          </a:p>
        </p:txBody>
      </p:sp>
      <p:sp>
        <p:nvSpPr>
          <p:cNvPr id="4" name="TextBox 3">
            <a:extLst>
              <a:ext uri="{FF2B5EF4-FFF2-40B4-BE49-F238E27FC236}">
                <a16:creationId xmlns:a16="http://schemas.microsoft.com/office/drawing/2014/main" id="{0C464B9A-F51E-6952-0ECD-A62D6FD14820}"/>
              </a:ext>
            </a:extLst>
          </p:cNvPr>
          <p:cNvSpPr txBox="1"/>
          <p:nvPr/>
        </p:nvSpPr>
        <p:spPr>
          <a:xfrm>
            <a:off x="5429765" y="5996750"/>
            <a:ext cx="3833707" cy="338554"/>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600" b="1" i="1" u="none" strike="noStrike" kern="1200" cap="none" spc="0" normalizeH="0" baseline="0" noProof="0" dirty="0">
                <a:ln>
                  <a:noFill/>
                </a:ln>
                <a:solidFill>
                  <a:srgbClr val="A6CCF6"/>
                </a:solidFill>
                <a:effectLst/>
                <a:uLnTx/>
                <a:uFillTx/>
                <a:latin typeface="Arial" panose="020B0604020202020204" pitchFamily="34" charset="0"/>
                <a:ea typeface="+mn-ea"/>
                <a:cs typeface="Arial" panose="020B0604020202020204" pitchFamily="34" charset="0"/>
              </a:rPr>
              <a:t>Glaucoma Today</a:t>
            </a:r>
            <a:r>
              <a:rPr kumimoji="0" lang="en-US" sz="1600" b="1" i="0" u="none" strike="noStrike" kern="1200" cap="none" spc="0" normalizeH="0" baseline="0" noProof="0" dirty="0">
                <a:ln>
                  <a:noFill/>
                </a:ln>
                <a:solidFill>
                  <a:srgbClr val="A6CCF6"/>
                </a:solidFill>
                <a:effectLst/>
                <a:uLnTx/>
                <a:uFillTx/>
                <a:latin typeface="Arial" panose="020B0604020202020204" pitchFamily="34" charset="0"/>
                <a:ea typeface="+mn-ea"/>
                <a:cs typeface="Arial" panose="020B0604020202020204" pitchFamily="34" charset="0"/>
              </a:rPr>
              <a:t>. Nov/Dec 2022</a:t>
            </a:r>
          </a:p>
        </p:txBody>
      </p:sp>
    </p:spTree>
    <p:extLst>
      <p:ext uri="{BB962C8B-B14F-4D97-AF65-F5344CB8AC3E}">
        <p14:creationId xmlns:p14="http://schemas.microsoft.com/office/powerpoint/2010/main" val="222702264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106" name="Rectangle 2"/>
          <p:cNvSpPr>
            <a:spLocks noGrp="1" noChangeArrowheads="1"/>
          </p:cNvSpPr>
          <p:nvPr>
            <p:ph type="title"/>
          </p:nvPr>
        </p:nvSpPr>
        <p:spPr>
          <a:xfrm>
            <a:off x="46892" y="2356"/>
            <a:ext cx="8237538" cy="1143000"/>
          </a:xfrm>
        </p:spPr>
        <p:txBody>
          <a:bodyPr>
            <a:normAutofit fontScale="90000"/>
          </a:bodyPr>
          <a:lstStyle/>
          <a:p>
            <a:pPr eaLnBrk="1" hangingPunct="1"/>
            <a:r>
              <a:rPr lang="en-US" altLang="en-US" dirty="0"/>
              <a:t>Angle Closure Management Options</a:t>
            </a:r>
          </a:p>
        </p:txBody>
      </p:sp>
      <p:sp>
        <p:nvSpPr>
          <p:cNvPr id="303107" name="Rectangle 3"/>
          <p:cNvSpPr>
            <a:spLocks noGrp="1" noChangeArrowheads="1"/>
          </p:cNvSpPr>
          <p:nvPr>
            <p:ph type="body" idx="1"/>
          </p:nvPr>
        </p:nvSpPr>
        <p:spPr>
          <a:xfrm>
            <a:off x="87085" y="1145356"/>
            <a:ext cx="8801100" cy="4176712"/>
          </a:xfrm>
        </p:spPr>
        <p:txBody>
          <a:bodyPr/>
          <a:lstStyle/>
          <a:p>
            <a:r>
              <a:rPr lang="en-US" altLang="en-US" dirty="0"/>
              <a:t>500 mg of acetazolamide in tablet form</a:t>
            </a:r>
          </a:p>
          <a:p>
            <a:r>
              <a:rPr lang="en-US" altLang="en-US" dirty="0"/>
              <a:t>Brimonidine q 15 min x 2 doses</a:t>
            </a:r>
          </a:p>
          <a:p>
            <a:r>
              <a:rPr lang="en-US" altLang="en-US" dirty="0"/>
              <a:t>A beta-blocker, q 15 min x 2 doses</a:t>
            </a:r>
          </a:p>
          <a:p>
            <a:r>
              <a:rPr lang="en-US" altLang="en-US" dirty="0"/>
              <a:t>Pilocarpine 2% once above steps completed</a:t>
            </a:r>
          </a:p>
          <a:p>
            <a:r>
              <a:rPr lang="en-US" altLang="en-US" dirty="0"/>
              <a:t>Potent steroid q 1h if there is much associated  inflammation</a:t>
            </a:r>
          </a:p>
          <a:p>
            <a:r>
              <a:rPr lang="en-US" altLang="en-US" dirty="0"/>
              <a:t>YAG </a:t>
            </a:r>
            <a:r>
              <a:rPr lang="en-US" altLang="en-US" dirty="0" err="1"/>
              <a:t>photoiridotomy</a:t>
            </a:r>
            <a:r>
              <a:rPr lang="en-US" altLang="en-US" dirty="0"/>
              <a:t> once control is achieved</a:t>
            </a:r>
          </a:p>
        </p:txBody>
      </p:sp>
    </p:spTree>
    <p:extLst>
      <p:ext uri="{BB962C8B-B14F-4D97-AF65-F5344CB8AC3E}">
        <p14:creationId xmlns:p14="http://schemas.microsoft.com/office/powerpoint/2010/main" val="2097783898"/>
      </p:ext>
    </p:extLst>
  </p:cSld>
  <p:clrMapOvr>
    <a:masterClrMapping/>
  </p:clrMapOvr>
  <p:transition>
    <p:zoom/>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37319" y="962025"/>
            <a:ext cx="8869362" cy="6021388"/>
          </a:xfrm>
        </p:spPr>
        <p:txBody>
          <a:bodyPr>
            <a:noAutofit/>
          </a:bodyPr>
          <a:lstStyle/>
          <a:p>
            <a:pPr>
              <a:lnSpc>
                <a:spcPct val="90000"/>
              </a:lnSpc>
              <a:spcBef>
                <a:spcPts val="0"/>
              </a:spcBef>
              <a:spcAft>
                <a:spcPts val="600"/>
              </a:spcAft>
              <a:defRPr/>
            </a:pPr>
            <a:r>
              <a:rPr lang="en-US" sz="2200" dirty="0"/>
              <a:t>The American Academy of Ophthalmology does not recommend marijuana for the treatment of glaucoma</a:t>
            </a:r>
          </a:p>
          <a:p>
            <a:pPr>
              <a:lnSpc>
                <a:spcPct val="90000"/>
              </a:lnSpc>
              <a:spcBef>
                <a:spcPts val="0"/>
              </a:spcBef>
              <a:spcAft>
                <a:spcPts val="600"/>
              </a:spcAft>
              <a:defRPr/>
            </a:pPr>
            <a:r>
              <a:rPr lang="en-US" sz="2200" dirty="0"/>
              <a:t>No scientific evidence is found that marijuana is an effective long-term treatment for glaucoma, particularly when compared to the wide variety of prescription medication and surgical treatments available</a:t>
            </a:r>
          </a:p>
          <a:p>
            <a:pPr>
              <a:lnSpc>
                <a:spcPct val="90000"/>
              </a:lnSpc>
              <a:spcBef>
                <a:spcPts val="0"/>
              </a:spcBef>
              <a:spcAft>
                <a:spcPts val="600"/>
              </a:spcAft>
              <a:defRPr/>
            </a:pPr>
            <a:r>
              <a:rPr lang="en-US" sz="2200" dirty="0"/>
              <a:t>Initial studies in the 1970’s reported that smoking marijuana did lower IOP for 3 to 4 hours but there is no evidence to date that proves it alters the long-term course of the disease</a:t>
            </a:r>
          </a:p>
          <a:p>
            <a:pPr>
              <a:lnSpc>
                <a:spcPct val="90000"/>
              </a:lnSpc>
              <a:spcBef>
                <a:spcPts val="0"/>
              </a:spcBef>
              <a:spcAft>
                <a:spcPts val="600"/>
              </a:spcAft>
              <a:defRPr/>
            </a:pPr>
            <a:r>
              <a:rPr lang="en-US" sz="2200" dirty="0"/>
              <a:t>Marijuana lowers blood pressure throughout the body, resulting in the potential to lower the blood flow to the optic nerve which can lead to vision loss</a:t>
            </a:r>
          </a:p>
          <a:p>
            <a:pPr>
              <a:lnSpc>
                <a:spcPct val="90000"/>
              </a:lnSpc>
              <a:spcBef>
                <a:spcPts val="0"/>
              </a:spcBef>
              <a:spcAft>
                <a:spcPts val="600"/>
              </a:spcAft>
              <a:defRPr/>
            </a:pPr>
            <a:r>
              <a:rPr lang="en-US" sz="2200" dirty="0"/>
              <a:t>No research exists to date that demonstrates that marijuana can deliver a level of efficacy compared to medicated eye drops or surgery.</a:t>
            </a:r>
          </a:p>
          <a:p>
            <a:pPr marL="0" indent="0">
              <a:lnSpc>
                <a:spcPct val="90000"/>
              </a:lnSpc>
              <a:spcBef>
                <a:spcPts val="0"/>
              </a:spcBef>
              <a:spcAft>
                <a:spcPts val="600"/>
              </a:spcAft>
              <a:buNone/>
              <a:defRPr/>
            </a:pPr>
            <a:endParaRPr lang="en-US" sz="2000" i="1" dirty="0"/>
          </a:p>
          <a:p>
            <a:pPr marL="0" indent="0">
              <a:lnSpc>
                <a:spcPct val="90000"/>
              </a:lnSpc>
              <a:spcBef>
                <a:spcPts val="0"/>
              </a:spcBef>
              <a:buFont typeface="Wingdings" panose="05000000000000000000" pitchFamily="2" charset="2"/>
              <a:buNone/>
              <a:defRPr/>
            </a:pPr>
            <a:r>
              <a:rPr lang="en-US" sz="2000" i="1" dirty="0">
                <a:solidFill>
                  <a:srgbClr val="99CCFF"/>
                </a:solidFill>
              </a:rPr>
              <a:t>	</a:t>
            </a:r>
            <a:r>
              <a:rPr lang="en-US" sz="2000" i="1" dirty="0">
                <a:solidFill>
                  <a:srgbClr val="A6CCF6"/>
                </a:solidFill>
              </a:rPr>
              <a:t>Reference:  “American Academy of Ophthalmology Reiterates Position That 	Marijuana Is Not Proven Treatment for Glaucoma”.  	www.ophthalmologyweb.com.  July 3, 2014</a:t>
            </a:r>
          </a:p>
        </p:txBody>
      </p:sp>
      <p:sp>
        <p:nvSpPr>
          <p:cNvPr id="329731" name="Title 2"/>
          <p:cNvSpPr>
            <a:spLocks noGrp="1"/>
          </p:cNvSpPr>
          <p:nvPr>
            <p:ph type="title"/>
          </p:nvPr>
        </p:nvSpPr>
        <p:spPr>
          <a:xfrm>
            <a:off x="139700" y="58738"/>
            <a:ext cx="8869363" cy="903287"/>
          </a:xfrm>
        </p:spPr>
        <p:txBody>
          <a:bodyPr/>
          <a:lstStyle/>
          <a:p>
            <a:r>
              <a:rPr lang="en-US" altLang="en-US"/>
              <a:t>Marijuana For Glaucoma - NOT</a:t>
            </a:r>
          </a:p>
        </p:txBody>
      </p:sp>
    </p:spTree>
    <p:extLst>
      <p:ext uri="{BB962C8B-B14F-4D97-AF65-F5344CB8AC3E}">
        <p14:creationId xmlns:p14="http://schemas.microsoft.com/office/powerpoint/2010/main" val="312100585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Title 1"/>
          <p:cNvSpPr>
            <a:spLocks noGrp="1"/>
          </p:cNvSpPr>
          <p:nvPr>
            <p:ph type="title"/>
          </p:nvPr>
        </p:nvSpPr>
        <p:spPr/>
        <p:txBody>
          <a:bodyPr/>
          <a:lstStyle/>
          <a:p>
            <a:r>
              <a:rPr lang="en-US" altLang="en-US"/>
              <a:t>Micromanagement in Glaucoma</a:t>
            </a:r>
          </a:p>
        </p:txBody>
      </p:sp>
      <p:sp>
        <p:nvSpPr>
          <p:cNvPr id="191491" name="Content Placeholder 2"/>
          <p:cNvSpPr>
            <a:spLocks noGrp="1"/>
          </p:cNvSpPr>
          <p:nvPr>
            <p:ph idx="1"/>
          </p:nvPr>
        </p:nvSpPr>
        <p:spPr/>
        <p:txBody>
          <a:bodyPr/>
          <a:lstStyle/>
          <a:p>
            <a:pPr marL="0" indent="0">
              <a:buFont typeface="Wingdings 3" panose="05040102010807070707" pitchFamily="18" charset="2"/>
              <a:buNone/>
            </a:pPr>
            <a:r>
              <a:rPr lang="en-US" altLang="en-US" sz="3200" b="1" i="1" dirty="0">
                <a:solidFill>
                  <a:srgbClr val="00FF00"/>
                </a:solidFill>
              </a:rPr>
              <a:t>DO NOT </a:t>
            </a:r>
            <a:r>
              <a:rPr lang="en-US" altLang="en-US" sz="3200" b="1" i="1" dirty="0" err="1">
                <a:solidFill>
                  <a:srgbClr val="00FF00"/>
                </a:solidFill>
              </a:rPr>
              <a:t>micromange</a:t>
            </a:r>
            <a:r>
              <a:rPr lang="en-US" altLang="en-US" sz="3200" b="1" i="1" dirty="0">
                <a:solidFill>
                  <a:srgbClr val="00FF00"/>
                </a:solidFill>
              </a:rPr>
              <a:t> these tests:</a:t>
            </a:r>
          </a:p>
          <a:p>
            <a:pPr marL="0" indent="0">
              <a:buFont typeface="Wingdings 3" panose="05040102010807070707" pitchFamily="18" charset="2"/>
              <a:buNone/>
            </a:pPr>
            <a:r>
              <a:rPr lang="en-US" altLang="en-US" b="1" dirty="0"/>
              <a:t>	Visual fields</a:t>
            </a:r>
          </a:p>
          <a:p>
            <a:pPr marL="0" indent="0">
              <a:buFont typeface="Wingdings 3" panose="05040102010807070707" pitchFamily="18" charset="2"/>
              <a:buNone/>
            </a:pPr>
            <a:r>
              <a:rPr lang="en-US" altLang="en-US" b="1" dirty="0"/>
              <a:t>	Nerve fiber analyses</a:t>
            </a:r>
          </a:p>
          <a:p>
            <a:pPr marL="0" indent="0">
              <a:buFont typeface="Wingdings 3" panose="05040102010807070707" pitchFamily="18" charset="2"/>
              <a:buNone/>
            </a:pPr>
            <a:r>
              <a:rPr lang="en-US" altLang="en-US" b="1" dirty="0"/>
              <a:t>	Corneal thickness</a:t>
            </a:r>
          </a:p>
          <a:p>
            <a:pPr marL="0" indent="0">
              <a:buFont typeface="Wingdings 3" panose="05040102010807070707" pitchFamily="18" charset="2"/>
              <a:buNone/>
            </a:pPr>
            <a:r>
              <a:rPr lang="en-US" altLang="en-US" b="1" dirty="0"/>
              <a:t>	Family History</a:t>
            </a:r>
          </a:p>
          <a:p>
            <a:pPr marL="0" indent="0">
              <a:buFont typeface="Wingdings 3" panose="05040102010807070707" pitchFamily="18" charset="2"/>
              <a:buNone/>
            </a:pPr>
            <a:r>
              <a:rPr lang="en-US" altLang="en-US" b="1" dirty="0"/>
              <a:t>	IOP</a:t>
            </a:r>
          </a:p>
          <a:p>
            <a:pPr marL="0" indent="0">
              <a:buFont typeface="Wingdings 3" panose="05040102010807070707" pitchFamily="18" charset="2"/>
              <a:buNone/>
            </a:pPr>
            <a:r>
              <a:rPr lang="en-US" altLang="en-US" sz="3200" b="1" i="1" dirty="0">
                <a:solidFill>
                  <a:srgbClr val="00FF00"/>
                </a:solidFill>
              </a:rPr>
              <a:t>ABSOLUTELY DO micromanage:</a:t>
            </a:r>
            <a:endParaRPr lang="en-US" altLang="en-US" b="1" i="1" dirty="0">
              <a:solidFill>
                <a:srgbClr val="00FF00"/>
              </a:solidFill>
            </a:endParaRPr>
          </a:p>
          <a:p>
            <a:pPr marL="0" indent="0">
              <a:buFont typeface="Wingdings 3" panose="05040102010807070707" pitchFamily="18" charset="2"/>
              <a:buNone/>
            </a:pPr>
            <a:r>
              <a:rPr lang="en-US" altLang="en-US" b="1" dirty="0"/>
              <a:t>	Optic Nerve</a:t>
            </a:r>
          </a:p>
        </p:txBody>
      </p:sp>
    </p:spTree>
    <p:extLst>
      <p:ext uri="{BB962C8B-B14F-4D97-AF65-F5344CB8AC3E}">
        <p14:creationId xmlns:p14="http://schemas.microsoft.com/office/powerpoint/2010/main" val="44200280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2"/>
          <p:cNvSpPr>
            <a:spLocks noGrp="1" noChangeArrowheads="1"/>
          </p:cNvSpPr>
          <p:nvPr>
            <p:ph type="title"/>
          </p:nvPr>
        </p:nvSpPr>
        <p:spPr>
          <a:xfrm>
            <a:off x="142875" y="192088"/>
            <a:ext cx="8864600" cy="541337"/>
          </a:xfrm>
        </p:spPr>
        <p:txBody>
          <a:bodyPr>
            <a:normAutofit fontScale="90000"/>
          </a:bodyPr>
          <a:lstStyle/>
          <a:p>
            <a:pPr eaLnBrk="1" hangingPunct="1"/>
            <a:r>
              <a:rPr lang="en-US" altLang="en-US" sz="3800"/>
              <a:t>Alert on Topiramate (Topamax)</a:t>
            </a:r>
            <a:r>
              <a:rPr lang="en-US" altLang="en-US"/>
              <a:t> </a:t>
            </a:r>
            <a:r>
              <a:rPr lang="en-US" altLang="en-US" sz="2300"/>
              <a:t> </a:t>
            </a:r>
          </a:p>
        </p:txBody>
      </p:sp>
      <p:sp>
        <p:nvSpPr>
          <p:cNvPr id="196611" name="Rectangle 3"/>
          <p:cNvSpPr>
            <a:spLocks noGrp="1" noChangeArrowheads="1"/>
          </p:cNvSpPr>
          <p:nvPr>
            <p:ph type="body" idx="1"/>
          </p:nvPr>
        </p:nvSpPr>
        <p:spPr>
          <a:xfrm>
            <a:off x="179388" y="927100"/>
            <a:ext cx="8964612" cy="6173788"/>
          </a:xfrm>
        </p:spPr>
        <p:txBody>
          <a:bodyPr>
            <a:normAutofit/>
          </a:bodyPr>
          <a:lstStyle/>
          <a:p>
            <a:pPr marL="349250" indent="-349250" eaLnBrk="1" hangingPunct="1">
              <a:lnSpc>
                <a:spcPct val="90000"/>
              </a:lnSpc>
              <a:spcBef>
                <a:spcPct val="0"/>
              </a:spcBef>
            </a:pPr>
            <a:r>
              <a:rPr lang="en-US" altLang="en-US" sz="2300"/>
              <a:t>Approved 12-96 for seizure disorders</a:t>
            </a:r>
          </a:p>
          <a:p>
            <a:pPr marL="349250" indent="-349250" eaLnBrk="1" hangingPunct="1">
              <a:lnSpc>
                <a:spcPct val="90000"/>
              </a:lnSpc>
              <a:spcBef>
                <a:spcPct val="0"/>
              </a:spcBef>
            </a:pPr>
            <a:r>
              <a:rPr lang="en-US" altLang="en-US" sz="2300"/>
              <a:t>Unapproved: Migraine HA, weight loss, depression, bipolar disorder</a:t>
            </a:r>
          </a:p>
          <a:p>
            <a:pPr marL="349250" indent="-349250" eaLnBrk="1" hangingPunct="1">
              <a:lnSpc>
                <a:spcPct val="90000"/>
              </a:lnSpc>
              <a:spcBef>
                <a:spcPct val="0"/>
              </a:spcBef>
            </a:pPr>
            <a:r>
              <a:rPr lang="en-US" altLang="en-US" sz="2300"/>
              <a:t>Mechanism of action is unknown</a:t>
            </a:r>
          </a:p>
          <a:p>
            <a:pPr marL="349250" indent="-349250" eaLnBrk="1" hangingPunct="1">
              <a:lnSpc>
                <a:spcPct val="90000"/>
              </a:lnSpc>
              <a:spcBef>
                <a:spcPct val="0"/>
              </a:spcBef>
            </a:pPr>
            <a:r>
              <a:rPr lang="en-US" altLang="en-US" sz="2300"/>
              <a:t>Because of a topiramate-associated risk for oral clefts, the FDA has now designated topiramate as a pregnancy category D drug.</a:t>
            </a:r>
          </a:p>
          <a:p>
            <a:pPr marL="349250" indent="-349250" eaLnBrk="1" hangingPunct="1">
              <a:lnSpc>
                <a:spcPct val="90000"/>
              </a:lnSpc>
              <a:spcBef>
                <a:spcPct val="0"/>
              </a:spcBef>
            </a:pPr>
            <a:r>
              <a:rPr lang="en-US" altLang="en-US" sz="2300"/>
              <a:t>Numerous reported cases of acute, bilateral, simultaneous angle-closure glaucoma</a:t>
            </a:r>
          </a:p>
          <a:p>
            <a:pPr marL="349250" indent="-349250" eaLnBrk="1" hangingPunct="1">
              <a:lnSpc>
                <a:spcPct val="90000"/>
              </a:lnSpc>
              <a:spcBef>
                <a:spcPct val="0"/>
              </a:spcBef>
            </a:pPr>
            <a:r>
              <a:rPr lang="en-US" altLang="en-US" sz="2300"/>
              <a:t>Onset usually within first 2 weeks of therapy</a:t>
            </a:r>
          </a:p>
          <a:p>
            <a:pPr marL="349250" indent="-349250" eaLnBrk="1" hangingPunct="1">
              <a:lnSpc>
                <a:spcPct val="90000"/>
              </a:lnSpc>
              <a:spcBef>
                <a:spcPct val="0"/>
              </a:spcBef>
            </a:pPr>
            <a:r>
              <a:rPr lang="en-US" altLang="en-US" sz="2300"/>
              <a:t>Most common presenting symptom:  blurred vision</a:t>
            </a:r>
          </a:p>
          <a:p>
            <a:pPr marL="349250" indent="-349250" eaLnBrk="1" hangingPunct="1">
              <a:lnSpc>
                <a:spcPct val="90000"/>
              </a:lnSpc>
              <a:spcBef>
                <a:spcPct val="0"/>
              </a:spcBef>
            </a:pPr>
            <a:r>
              <a:rPr lang="en-US" altLang="en-US" sz="2300"/>
              <a:t>Exact mechanism of increased IOP is unknown</a:t>
            </a:r>
          </a:p>
          <a:p>
            <a:pPr marL="349250" indent="-349250" eaLnBrk="1" hangingPunct="1">
              <a:lnSpc>
                <a:spcPct val="90000"/>
              </a:lnSpc>
              <a:spcBef>
                <a:spcPct val="0"/>
              </a:spcBef>
            </a:pPr>
            <a:r>
              <a:rPr lang="en-US" altLang="en-US" sz="2300"/>
              <a:t>Tx:  Stat consult with prescribing physician to begin to reduce topiramate dosage; then   aqueous suppressants, oral CAI, cycloplegia (retracts ciliary body) - no miotics</a:t>
            </a:r>
          </a:p>
          <a:p>
            <a:pPr marL="349250" indent="-349250" eaLnBrk="1" hangingPunct="1">
              <a:lnSpc>
                <a:spcPct val="90000"/>
              </a:lnSpc>
              <a:spcBef>
                <a:spcPct val="0"/>
              </a:spcBef>
            </a:pPr>
            <a:r>
              <a:rPr lang="en-US" altLang="en-US" sz="2300"/>
              <a:t>IOP normalizes in 1-4 days, no laser treatment indicated</a:t>
            </a:r>
          </a:p>
        </p:txBody>
      </p:sp>
    </p:spTree>
    <p:extLst>
      <p:ext uri="{BB962C8B-B14F-4D97-AF65-F5344CB8AC3E}">
        <p14:creationId xmlns:p14="http://schemas.microsoft.com/office/powerpoint/2010/main" val="11871962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228600" y="351276"/>
            <a:ext cx="8763000" cy="752034"/>
          </a:xfrm>
        </p:spPr>
        <p:txBody>
          <a:bodyPr/>
          <a:lstStyle/>
          <a:p>
            <a:r>
              <a:rPr lang="en-US" dirty="0"/>
              <a:t>Prostaglandin Receptor Agonists</a:t>
            </a:r>
          </a:p>
        </p:txBody>
      </p:sp>
      <p:sp>
        <p:nvSpPr>
          <p:cNvPr id="20483" name="Rectangle 3"/>
          <p:cNvSpPr>
            <a:spLocks noGrp="1" noChangeArrowheads="1"/>
          </p:cNvSpPr>
          <p:nvPr>
            <p:ph idx="1"/>
          </p:nvPr>
        </p:nvSpPr>
        <p:spPr>
          <a:xfrm>
            <a:off x="228600" y="1301848"/>
            <a:ext cx="8763000" cy="5556152"/>
          </a:xfrm>
        </p:spPr>
        <p:txBody>
          <a:bodyPr>
            <a:normAutofit/>
          </a:bodyPr>
          <a:lstStyle/>
          <a:p>
            <a:r>
              <a:rPr lang="en-US" altLang="en-US" sz="2400" dirty="0"/>
              <a:t>Latanoprost (Xalatan and generic) 0.005%</a:t>
            </a:r>
          </a:p>
          <a:p>
            <a:r>
              <a:rPr lang="en-US" altLang="en-US" sz="2400" dirty="0"/>
              <a:t>Travoprost (Travatan Z and generic) 0.004%</a:t>
            </a:r>
          </a:p>
          <a:p>
            <a:r>
              <a:rPr lang="en-US" altLang="en-US" sz="2400" dirty="0"/>
              <a:t>Bimatoprost (Lumigan) 0.01%, and generic 0.03%</a:t>
            </a:r>
          </a:p>
          <a:p>
            <a:r>
              <a:rPr lang="en-US" altLang="en-US" sz="2400" dirty="0"/>
              <a:t>Tafluprost (Zioptan) 0.0015%</a:t>
            </a:r>
          </a:p>
        </p:txBody>
      </p:sp>
    </p:spTree>
    <p:extLst>
      <p:ext uri="{BB962C8B-B14F-4D97-AF65-F5344CB8AC3E}">
        <p14:creationId xmlns:p14="http://schemas.microsoft.com/office/powerpoint/2010/main" val="87010939"/>
      </p:ext>
    </p:extLst>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nodeType="afterEffect">
                                  <p:stCondLst>
                                    <p:cond delay="0"/>
                                  </p:stCondLst>
                                  <p:childTnLst>
                                    <p:set>
                                      <p:cBhvr>
                                        <p:cTn id="6" dur="1" fill="hold">
                                          <p:stCondLst>
                                            <p:cond delay="0"/>
                                          </p:stCondLst>
                                        </p:cTn>
                                        <p:tgtEl>
                                          <p:spTgt spid="20482"/>
                                        </p:tgtEl>
                                        <p:attrNameLst>
                                          <p:attrName>style.visibility</p:attrName>
                                        </p:attrNameLst>
                                      </p:cBhvr>
                                      <p:to>
                                        <p:strVal val="visible"/>
                                      </p:to>
                                    </p:set>
                                    <p:animEffect transition="in" filter="box(out)">
                                      <p:cBhvr>
                                        <p:cTn id="7" dur="500"/>
                                        <p:tgtEl>
                                          <p:spTgt spid="20482"/>
                                        </p:tgtEl>
                                      </p:cBhvr>
                                    </p:animEffect>
                                  </p:childTnLst>
                                </p:cTn>
                              </p:par>
                            </p:childTnLst>
                          </p:cTn>
                        </p:par>
                        <p:par>
                          <p:cTn id="8" fill="hold" nodeType="afterGroup">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20483"/>
                                        </p:tgtEl>
                                        <p:attrNameLst>
                                          <p:attrName>style.visibility</p:attrName>
                                        </p:attrNameLst>
                                      </p:cBhvr>
                                      <p:to>
                                        <p:strVal val="visible"/>
                                      </p:to>
                                    </p:set>
                                    <p:animEffect transition="in" filter="wipe(up)">
                                      <p:cBhvr>
                                        <p:cTn id="11" dur="500"/>
                                        <p:tgtEl>
                                          <p:spTgt spid="204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autoUpdateAnimBg="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122" name="Title 1"/>
          <p:cNvSpPr>
            <a:spLocks noGrp="1"/>
          </p:cNvSpPr>
          <p:nvPr>
            <p:ph type="title"/>
          </p:nvPr>
        </p:nvSpPr>
        <p:spPr>
          <a:xfrm>
            <a:off x="163512" y="-74612"/>
            <a:ext cx="8718550" cy="1044575"/>
          </a:xfrm>
        </p:spPr>
        <p:txBody>
          <a:bodyPr>
            <a:normAutofit/>
          </a:bodyPr>
          <a:lstStyle/>
          <a:p>
            <a:pPr>
              <a:defRPr/>
            </a:pPr>
            <a:r>
              <a:rPr lang="en-US" dirty="0"/>
              <a:t>Topiramate (Topamax) and Vision</a:t>
            </a:r>
          </a:p>
        </p:txBody>
      </p:sp>
      <p:sp>
        <p:nvSpPr>
          <p:cNvPr id="198659" name="Content Placeholder 2"/>
          <p:cNvSpPr>
            <a:spLocks noGrp="1"/>
          </p:cNvSpPr>
          <p:nvPr>
            <p:ph idx="1"/>
          </p:nvPr>
        </p:nvSpPr>
        <p:spPr>
          <a:xfrm>
            <a:off x="146050" y="869950"/>
            <a:ext cx="8753475" cy="5816600"/>
          </a:xfrm>
        </p:spPr>
        <p:txBody>
          <a:bodyPr/>
          <a:lstStyle/>
          <a:p>
            <a:pPr>
              <a:spcAft>
                <a:spcPts val="1200"/>
              </a:spcAft>
            </a:pPr>
            <a:r>
              <a:rPr lang="en-US" altLang="en-US" sz="2200" dirty="0"/>
              <a:t>Uses:   anticonvulsant, migraine prevention, bipolar disorder, obesity, OCD, IIH, neuropathic pain, essential tremor, post-herpetic neuralgia, and other esoteric uses.</a:t>
            </a:r>
          </a:p>
          <a:p>
            <a:pPr>
              <a:spcAft>
                <a:spcPts val="1200"/>
              </a:spcAft>
            </a:pPr>
            <a:r>
              <a:rPr lang="en-US" altLang="en-US" sz="2200" dirty="0"/>
              <a:t>Topiramate is a sulfa derivative (like CAI’s)</a:t>
            </a:r>
          </a:p>
          <a:p>
            <a:pPr>
              <a:spcAft>
                <a:spcPts val="1200"/>
              </a:spcAft>
            </a:pPr>
            <a:r>
              <a:rPr lang="en-US" altLang="en-US" sz="2200" dirty="0"/>
              <a:t>Idiosyncratic ciliochoroidal effusion is the most common ocular side effect, and most always results in a myopic shift with or without increased IOP</a:t>
            </a:r>
          </a:p>
          <a:p>
            <a:pPr>
              <a:spcAft>
                <a:spcPts val="1200"/>
              </a:spcAft>
            </a:pPr>
            <a:r>
              <a:rPr lang="en-US" altLang="en-US" sz="2200" dirty="0"/>
              <a:t>This rare event usually occurs within 2 weeks of initiation (or doubling) of dosing</a:t>
            </a:r>
          </a:p>
          <a:p>
            <a:pPr>
              <a:spcAft>
                <a:spcPts val="1200"/>
              </a:spcAft>
            </a:pPr>
            <a:r>
              <a:rPr lang="en-US" altLang="en-US" sz="2200" dirty="0"/>
              <a:t>First described in 2001 – 70% are female</a:t>
            </a:r>
          </a:p>
          <a:p>
            <a:pPr>
              <a:spcAft>
                <a:spcPts val="1200"/>
              </a:spcAft>
            </a:pPr>
            <a:r>
              <a:rPr lang="en-US" altLang="en-US" sz="2200" dirty="0"/>
              <a:t>Tx:  D/C the medicine; use (PRN) beta-blocker, brimonidine, or in refractory case, oral prednisone or IV methylprednisolone.  Also, instill </a:t>
            </a:r>
            <a:r>
              <a:rPr lang="en-US" altLang="en-US" sz="2200" u="sng" dirty="0"/>
              <a:t>cycloplegic </a:t>
            </a:r>
            <a:r>
              <a:rPr lang="en-US" altLang="en-US" sz="2200" dirty="0"/>
              <a:t>agent, and do not use pilocarpine.  </a:t>
            </a:r>
          </a:p>
          <a:p>
            <a:pPr marL="0" indent="0">
              <a:spcAft>
                <a:spcPts val="1200"/>
              </a:spcAft>
              <a:buNone/>
            </a:pPr>
            <a:r>
              <a:rPr lang="en-US" altLang="en-US" sz="2200" b="1" i="1" dirty="0">
                <a:solidFill>
                  <a:srgbClr val="00FFCC"/>
                </a:solidFill>
              </a:rPr>
              <a:t>				</a:t>
            </a:r>
            <a:r>
              <a:rPr lang="en-US" altLang="en-US" sz="2000" b="1" i="1" dirty="0">
                <a:solidFill>
                  <a:srgbClr val="99CCFF"/>
                </a:solidFill>
              </a:rPr>
              <a:t>Reference:  Clinical Ophthalmology.  January 2012</a:t>
            </a:r>
          </a:p>
        </p:txBody>
      </p:sp>
    </p:spTree>
    <p:extLst>
      <p:ext uri="{BB962C8B-B14F-4D97-AF65-F5344CB8AC3E}">
        <p14:creationId xmlns:p14="http://schemas.microsoft.com/office/powerpoint/2010/main" val="298080998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2F229C-D555-40E6-80A9-8C21DFD83D2A}"/>
              </a:ext>
            </a:extLst>
          </p:cNvPr>
          <p:cNvSpPr>
            <a:spLocks noGrp="1"/>
          </p:cNvSpPr>
          <p:nvPr>
            <p:ph type="title"/>
          </p:nvPr>
        </p:nvSpPr>
        <p:spPr/>
        <p:txBody>
          <a:bodyPr/>
          <a:lstStyle/>
          <a:p>
            <a:r>
              <a:rPr lang="en-US" dirty="0"/>
              <a:t>Verbatim Quote From Deposition</a:t>
            </a:r>
          </a:p>
        </p:txBody>
      </p:sp>
      <p:sp>
        <p:nvSpPr>
          <p:cNvPr id="3" name="Content Placeholder 2">
            <a:extLst>
              <a:ext uri="{FF2B5EF4-FFF2-40B4-BE49-F238E27FC236}">
                <a16:creationId xmlns:a16="http://schemas.microsoft.com/office/drawing/2014/main" id="{7FDB124F-7403-4FEE-BD1F-9C749296FB07}"/>
              </a:ext>
            </a:extLst>
          </p:cNvPr>
          <p:cNvSpPr>
            <a:spLocks noGrp="1"/>
          </p:cNvSpPr>
          <p:nvPr>
            <p:ph idx="1"/>
          </p:nvPr>
        </p:nvSpPr>
        <p:spPr/>
        <p:txBody>
          <a:bodyPr/>
          <a:lstStyle/>
          <a:p>
            <a:pPr marL="1712913" indent="-1712913">
              <a:buNone/>
            </a:pPr>
            <a:r>
              <a:rPr lang="en-US" dirty="0">
                <a:solidFill>
                  <a:srgbClr val="00B050"/>
                </a:solidFill>
              </a:rPr>
              <a:t>Attorney:</a:t>
            </a:r>
            <a:r>
              <a:rPr lang="en-US" dirty="0"/>
              <a:t> “And what discussion did you have about follow-up?”</a:t>
            </a:r>
          </a:p>
          <a:p>
            <a:pPr marL="0" indent="0">
              <a:buNone/>
            </a:pPr>
            <a:r>
              <a:rPr lang="en-US" dirty="0">
                <a:solidFill>
                  <a:srgbClr val="00B050"/>
                </a:solidFill>
              </a:rPr>
              <a:t>Plaintiff: </a:t>
            </a:r>
            <a:r>
              <a:rPr lang="en-US" dirty="0"/>
              <a:t>“There wasn’t a discussion about follow-up.”</a:t>
            </a:r>
          </a:p>
          <a:p>
            <a:pPr marL="1770063" indent="-1770063">
              <a:buNone/>
            </a:pPr>
            <a:r>
              <a:rPr lang="en-US" dirty="0">
                <a:solidFill>
                  <a:srgbClr val="00B050"/>
                </a:solidFill>
              </a:rPr>
              <a:t>Attorney: </a:t>
            </a:r>
            <a:r>
              <a:rPr lang="en-US" dirty="0"/>
              <a:t>“You all didn’t talk about your need to come in if it gets worse?”</a:t>
            </a:r>
          </a:p>
          <a:p>
            <a:pPr marL="1604963" indent="-1604963">
              <a:buNone/>
            </a:pPr>
            <a:r>
              <a:rPr lang="en-US" dirty="0">
                <a:solidFill>
                  <a:srgbClr val="00B050"/>
                </a:solidFill>
              </a:rPr>
              <a:t>Plaintiff: </a:t>
            </a:r>
            <a:r>
              <a:rPr lang="en-US" dirty="0"/>
              <a:t>“I don’t recall any discussion about follow-up.”</a:t>
            </a:r>
          </a:p>
          <a:p>
            <a:pPr marL="0" indent="0">
              <a:buNone/>
            </a:pPr>
            <a:endParaRPr lang="en-US" dirty="0"/>
          </a:p>
          <a:p>
            <a:r>
              <a:rPr lang="en-US" dirty="0"/>
              <a:t>Neither did the optometrist’s medical record!!</a:t>
            </a:r>
          </a:p>
          <a:p>
            <a:r>
              <a:rPr lang="en-US" dirty="0"/>
              <a:t>Learn from this horrid law suit experience!</a:t>
            </a:r>
          </a:p>
        </p:txBody>
      </p:sp>
    </p:spTree>
    <p:extLst>
      <p:ext uri="{BB962C8B-B14F-4D97-AF65-F5344CB8AC3E}">
        <p14:creationId xmlns:p14="http://schemas.microsoft.com/office/powerpoint/2010/main" val="201106903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a:extLst>
              <a:ext uri="{FF2B5EF4-FFF2-40B4-BE49-F238E27FC236}">
                <a16:creationId xmlns:a16="http://schemas.microsoft.com/office/drawing/2014/main" id="{075EA3A7-38CD-4922-9C1A-84F0AA02D5D0}"/>
              </a:ext>
            </a:extLst>
          </p:cNvPr>
          <p:cNvSpPr>
            <a:spLocks noGrp="1" noChangeArrowheads="1"/>
          </p:cNvSpPr>
          <p:nvPr>
            <p:ph type="title"/>
          </p:nvPr>
        </p:nvSpPr>
        <p:spPr/>
        <p:txBody>
          <a:bodyPr/>
          <a:lstStyle/>
          <a:p>
            <a:r>
              <a:rPr lang="en-US" altLang="en-US"/>
              <a:t>FDA Pregnancy Categories</a:t>
            </a:r>
          </a:p>
        </p:txBody>
      </p:sp>
      <p:sp>
        <p:nvSpPr>
          <p:cNvPr id="66563" name="Rectangle 3">
            <a:extLst>
              <a:ext uri="{FF2B5EF4-FFF2-40B4-BE49-F238E27FC236}">
                <a16:creationId xmlns:a16="http://schemas.microsoft.com/office/drawing/2014/main" id="{31CADB35-C850-4B85-9556-F35E9ACBAAAC}"/>
              </a:ext>
            </a:extLst>
          </p:cNvPr>
          <p:cNvSpPr>
            <a:spLocks noGrp="1" noChangeArrowheads="1"/>
          </p:cNvSpPr>
          <p:nvPr>
            <p:ph idx="1"/>
          </p:nvPr>
        </p:nvSpPr>
        <p:spPr>
          <a:xfrm>
            <a:off x="190500" y="1133038"/>
            <a:ext cx="8572502" cy="5915464"/>
          </a:xfrm>
        </p:spPr>
        <p:txBody>
          <a:bodyPr>
            <a:normAutofit lnSpcReduction="10000"/>
          </a:bodyPr>
          <a:lstStyle/>
          <a:p>
            <a:r>
              <a:rPr lang="en-US" altLang="en-US" dirty="0"/>
              <a:t>A- Controlled studies show no risk</a:t>
            </a:r>
          </a:p>
          <a:p>
            <a:r>
              <a:rPr lang="en-US" altLang="en-US" dirty="0"/>
              <a:t>B- No evidence of risk in humans</a:t>
            </a:r>
          </a:p>
          <a:p>
            <a:pPr lvl="1"/>
            <a:r>
              <a:rPr lang="en-US" altLang="en-US" dirty="0"/>
              <a:t>Either animal studies show risk, human studies do not; or if no human studies, animal studies negative</a:t>
            </a:r>
          </a:p>
          <a:p>
            <a:r>
              <a:rPr lang="en-US" altLang="en-US" dirty="0"/>
              <a:t>C- Risk cannot be ruled out.</a:t>
            </a:r>
          </a:p>
          <a:p>
            <a:pPr lvl="1"/>
            <a:r>
              <a:rPr lang="en-US" altLang="en-US" dirty="0"/>
              <a:t>Human studies lacking, and animal studies positive for fetal risk or lacking.  Potential benefits may justify potential risks</a:t>
            </a:r>
          </a:p>
          <a:p>
            <a:r>
              <a:rPr lang="en-US" altLang="en-US" dirty="0"/>
              <a:t>D- Positive evidence of risk post-marketing data show risk to fetus.  If needed in life-threatening </a:t>
            </a:r>
          </a:p>
          <a:p>
            <a:pPr lvl="1"/>
            <a:r>
              <a:rPr lang="en-US" altLang="en-US" dirty="0"/>
              <a:t>Investigational or situation or serious disease, drug may be acceptable if safer drugs cannot be used</a:t>
            </a:r>
          </a:p>
          <a:p>
            <a:r>
              <a:rPr lang="en-US" altLang="en-US" dirty="0"/>
              <a:t>X- Contraindicated in pregnancy</a:t>
            </a:r>
          </a:p>
          <a:p>
            <a:pPr lvl="1"/>
            <a:r>
              <a:rPr lang="en-US" altLang="en-US" dirty="0"/>
              <a:t>Fetal risk clearly outweighs any benefit to patient</a:t>
            </a:r>
          </a:p>
        </p:txBody>
      </p:sp>
    </p:spTree>
    <p:extLst>
      <p:ext uri="{BB962C8B-B14F-4D97-AF65-F5344CB8AC3E}">
        <p14:creationId xmlns:p14="http://schemas.microsoft.com/office/powerpoint/2010/main" val="400573703"/>
      </p:ext>
    </p:extLst>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741FFA-1026-470B-B73D-CB8B1E14FB67}"/>
              </a:ext>
            </a:extLst>
          </p:cNvPr>
          <p:cNvSpPr>
            <a:spLocks noGrp="1"/>
          </p:cNvSpPr>
          <p:nvPr>
            <p:ph type="title"/>
          </p:nvPr>
        </p:nvSpPr>
        <p:spPr/>
        <p:txBody>
          <a:bodyPr/>
          <a:lstStyle/>
          <a:p>
            <a:r>
              <a:rPr lang="en-US"/>
              <a:t>Treating During Pregnancy</a:t>
            </a:r>
            <a:endParaRPr lang="en-US" dirty="0"/>
          </a:p>
        </p:txBody>
      </p:sp>
      <p:sp>
        <p:nvSpPr>
          <p:cNvPr id="3" name="Content Placeholder 2">
            <a:extLst>
              <a:ext uri="{FF2B5EF4-FFF2-40B4-BE49-F238E27FC236}">
                <a16:creationId xmlns:a16="http://schemas.microsoft.com/office/drawing/2014/main" id="{6D3645F6-950E-48ED-9C46-D21CB68ECB94}"/>
              </a:ext>
            </a:extLst>
          </p:cNvPr>
          <p:cNvSpPr>
            <a:spLocks noGrp="1"/>
          </p:cNvSpPr>
          <p:nvPr>
            <p:ph idx="1"/>
          </p:nvPr>
        </p:nvSpPr>
        <p:spPr>
          <a:xfrm>
            <a:off x="190500" y="942097"/>
            <a:ext cx="8763000" cy="5556152"/>
          </a:xfrm>
        </p:spPr>
        <p:txBody>
          <a:bodyPr>
            <a:noAutofit/>
          </a:bodyPr>
          <a:lstStyle/>
          <a:p>
            <a:pPr marL="342900" indent="-342900">
              <a:spcAft>
                <a:spcPts val="1000"/>
              </a:spcAft>
            </a:pPr>
            <a:r>
              <a:rPr lang="en-US" dirty="0"/>
              <a:t>6.3 million pregnancies reported in US each year</a:t>
            </a:r>
          </a:p>
          <a:p>
            <a:pPr marL="342900" indent="-342900">
              <a:spcAft>
                <a:spcPts val="1000"/>
              </a:spcAft>
            </a:pPr>
            <a:r>
              <a:rPr lang="en-US" dirty="0"/>
              <a:t>Pregnancy creates a natural reduction in IOP (19.6% reduction is normal; 24.4% decrease in OH)</a:t>
            </a:r>
          </a:p>
          <a:p>
            <a:pPr marL="342900" indent="-342900">
              <a:spcAft>
                <a:spcPts val="1000"/>
              </a:spcAft>
            </a:pPr>
            <a:r>
              <a:rPr lang="en-US" dirty="0"/>
              <a:t>Past FDA Pregnancy Categories no longer apply for drugs approved after June 30, 2015; Doctor must now read the package inserts and analyze the safety data to make an informed decision.</a:t>
            </a:r>
          </a:p>
          <a:p>
            <a:pPr marL="342900" indent="-342900">
              <a:spcAft>
                <a:spcPts val="1000"/>
              </a:spcAft>
            </a:pPr>
            <a:r>
              <a:rPr lang="en-US" dirty="0"/>
              <a:t>Until new drugs are approved, use the more familiar pregnancy category labeling</a:t>
            </a:r>
          </a:p>
          <a:p>
            <a:pPr marL="342900" indent="-342900">
              <a:spcAft>
                <a:spcPts val="1000"/>
              </a:spcAft>
            </a:pPr>
            <a:r>
              <a:rPr lang="en-US" dirty="0"/>
              <a:t>In glaucoma, brimonidine only category B (avoid during lactation- linked to CNS depression)</a:t>
            </a:r>
          </a:p>
          <a:p>
            <a:pPr marL="342900" indent="-342900">
              <a:spcAft>
                <a:spcPts val="1000"/>
              </a:spcAft>
            </a:pPr>
            <a:r>
              <a:rPr lang="en-US" dirty="0"/>
              <a:t>Consult patient’s OB/GYN or PCP prior to treatment</a:t>
            </a:r>
          </a:p>
        </p:txBody>
      </p:sp>
    </p:spTree>
    <p:extLst>
      <p:ext uri="{BB962C8B-B14F-4D97-AF65-F5344CB8AC3E}">
        <p14:creationId xmlns:p14="http://schemas.microsoft.com/office/powerpoint/2010/main" val="33967413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ChangeArrowheads="1"/>
          </p:cNvSpPr>
          <p:nvPr>
            <p:ph type="title"/>
          </p:nvPr>
        </p:nvSpPr>
        <p:spPr>
          <a:xfrm>
            <a:off x="182563" y="414338"/>
            <a:ext cx="7969250" cy="712787"/>
          </a:xfrm>
        </p:spPr>
        <p:txBody>
          <a:bodyPr/>
          <a:lstStyle/>
          <a:p>
            <a:pPr eaLnBrk="1" hangingPunct="1"/>
            <a:r>
              <a:rPr lang="en-US" altLang="en-US"/>
              <a:t>Prostaglandins</a:t>
            </a:r>
          </a:p>
        </p:txBody>
      </p:sp>
      <p:sp>
        <p:nvSpPr>
          <p:cNvPr id="146435" name="Rectangle 3"/>
          <p:cNvSpPr>
            <a:spLocks noGrp="1" noChangeArrowheads="1"/>
          </p:cNvSpPr>
          <p:nvPr>
            <p:ph type="body" idx="1"/>
          </p:nvPr>
        </p:nvSpPr>
        <p:spPr>
          <a:xfrm>
            <a:off x="279400" y="1312863"/>
            <a:ext cx="8589963" cy="5195887"/>
          </a:xfrm>
        </p:spPr>
        <p:txBody>
          <a:bodyPr/>
          <a:lstStyle/>
          <a:p>
            <a:pPr>
              <a:spcBef>
                <a:spcPct val="0"/>
              </a:spcBef>
            </a:pPr>
            <a:r>
              <a:rPr lang="en-US" altLang="en-US" dirty="0"/>
              <a:t>Pharmacology: prostaglandin analog</a:t>
            </a:r>
          </a:p>
          <a:p>
            <a:pPr>
              <a:spcBef>
                <a:spcPct val="0"/>
              </a:spcBef>
            </a:pPr>
            <a:r>
              <a:rPr lang="en-US" altLang="en-US" dirty="0"/>
              <a:t>Mechanism: enhances uveoscleral outflow</a:t>
            </a:r>
          </a:p>
          <a:p>
            <a:pPr>
              <a:spcBef>
                <a:spcPct val="0"/>
              </a:spcBef>
            </a:pPr>
            <a:r>
              <a:rPr lang="en-US" altLang="en-US" dirty="0"/>
              <a:t>Dosage: once daily, usually in the evening</a:t>
            </a:r>
          </a:p>
          <a:p>
            <a:pPr>
              <a:spcBef>
                <a:spcPct val="0"/>
              </a:spcBef>
            </a:pPr>
            <a:r>
              <a:rPr lang="en-US" altLang="en-US" dirty="0"/>
              <a:t>Effectiveness: 30% reduction in IOP</a:t>
            </a:r>
          </a:p>
          <a:p>
            <a:pPr>
              <a:spcBef>
                <a:spcPct val="0"/>
              </a:spcBef>
            </a:pPr>
            <a:r>
              <a:rPr lang="en-US" altLang="en-US" dirty="0"/>
              <a:t>Potential side effects: Iris darkening, hypertrichosis, CME, iritis, HSK activation, migraine headache, inflammatory bowel disease (IBS)</a:t>
            </a:r>
          </a:p>
          <a:p>
            <a:pPr>
              <a:spcBef>
                <a:spcPct val="0"/>
              </a:spcBef>
            </a:pPr>
            <a:r>
              <a:rPr lang="en-US" altLang="en-US" dirty="0"/>
              <a:t>Xalatan 0.005% by Pfizer (and generic), Travatan (Z) 0.004% by Alcon, Lumigan 0.01%  by Allergan, and Zioptan 0.0015% by Thea</a:t>
            </a:r>
          </a:p>
        </p:txBody>
      </p:sp>
    </p:spTree>
    <p:extLst>
      <p:ext uri="{BB962C8B-B14F-4D97-AF65-F5344CB8AC3E}">
        <p14:creationId xmlns:p14="http://schemas.microsoft.com/office/powerpoint/2010/main" val="31816670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86AE65-5E87-B455-5098-25EAAFE63446}"/>
              </a:ext>
            </a:extLst>
          </p:cNvPr>
          <p:cNvSpPr>
            <a:spLocks noGrp="1"/>
          </p:cNvSpPr>
          <p:nvPr>
            <p:ph type="title"/>
          </p:nvPr>
        </p:nvSpPr>
        <p:spPr>
          <a:xfrm>
            <a:off x="-150596" y="72079"/>
            <a:ext cx="9579077" cy="752034"/>
          </a:xfrm>
        </p:spPr>
        <p:txBody>
          <a:bodyPr>
            <a:normAutofit/>
          </a:bodyPr>
          <a:lstStyle/>
          <a:p>
            <a:r>
              <a:rPr lang="en-US" sz="4000" dirty="0">
                <a:solidFill>
                  <a:srgbClr val="FF0000"/>
                </a:solidFill>
              </a:rPr>
              <a:t>  </a:t>
            </a:r>
            <a:r>
              <a:rPr lang="en-US" sz="4000" dirty="0"/>
              <a:t>Spontaneous Abortion and Prostaglandins</a:t>
            </a:r>
          </a:p>
        </p:txBody>
      </p:sp>
      <p:sp>
        <p:nvSpPr>
          <p:cNvPr id="3" name="Content Placeholder 2">
            <a:extLst>
              <a:ext uri="{FF2B5EF4-FFF2-40B4-BE49-F238E27FC236}">
                <a16:creationId xmlns:a16="http://schemas.microsoft.com/office/drawing/2014/main" id="{076CD21F-E1C2-1871-90EA-89DB64B62E70}"/>
              </a:ext>
            </a:extLst>
          </p:cNvPr>
          <p:cNvSpPr>
            <a:spLocks noGrp="1"/>
          </p:cNvSpPr>
          <p:nvPr>
            <p:ph idx="1"/>
          </p:nvPr>
        </p:nvSpPr>
        <p:spPr>
          <a:xfrm>
            <a:off x="190500" y="891215"/>
            <a:ext cx="8763000" cy="5556152"/>
          </a:xfrm>
        </p:spPr>
        <p:txBody>
          <a:bodyPr>
            <a:normAutofit fontScale="92500" lnSpcReduction="10000"/>
          </a:bodyPr>
          <a:lstStyle/>
          <a:p>
            <a:r>
              <a:rPr lang="en-US" dirty="0"/>
              <a:t>“PGAs can lead to uterus contraction.”</a:t>
            </a:r>
          </a:p>
          <a:p>
            <a:r>
              <a:rPr lang="en-US" dirty="0"/>
              <a:t>They are pregnancy category C</a:t>
            </a:r>
          </a:p>
          <a:p>
            <a:r>
              <a:rPr lang="en-US" dirty="0"/>
              <a:t>“The results of this case-series suggest there is no association between PGAs and the risk of spontaneous abortions.”</a:t>
            </a:r>
          </a:p>
          <a:p>
            <a:r>
              <a:rPr lang="en-US" dirty="0"/>
              <a:t>Invited commentary: “Given the relatively limited number of studies on this topic, the uncertainty regarding their ability to cross the blood-placental barrier, and the theoretically increased risk of miscarriage or premature labor, at this point their use seems generally unadvisable in all stages of pregnancy.”</a:t>
            </a:r>
          </a:p>
          <a:p>
            <a:r>
              <a:rPr lang="en-US" dirty="0"/>
              <a:t>If  a PGA is indeed used, consider </a:t>
            </a:r>
            <a:r>
              <a:rPr lang="en-US" dirty="0" err="1"/>
              <a:t>punctal</a:t>
            </a:r>
            <a:r>
              <a:rPr lang="en-US" dirty="0"/>
              <a:t> plugs and/or gentle eyelid closure.</a:t>
            </a:r>
          </a:p>
          <a:p>
            <a:endParaRPr lang="en-US" dirty="0"/>
          </a:p>
        </p:txBody>
      </p:sp>
      <p:sp>
        <p:nvSpPr>
          <p:cNvPr id="4" name="TextBox 3">
            <a:extLst>
              <a:ext uri="{FF2B5EF4-FFF2-40B4-BE49-F238E27FC236}">
                <a16:creationId xmlns:a16="http://schemas.microsoft.com/office/drawing/2014/main" id="{E4C2335D-7891-2036-E72D-E24020731E52}"/>
              </a:ext>
            </a:extLst>
          </p:cNvPr>
          <p:cNvSpPr txBox="1"/>
          <p:nvPr/>
        </p:nvSpPr>
        <p:spPr>
          <a:xfrm>
            <a:off x="5414242" y="6185611"/>
            <a:ext cx="3461174" cy="338554"/>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600" b="1" i="0" u="none" strike="noStrike" kern="1200" cap="none" spc="0" normalizeH="0" baseline="0" noProof="0" dirty="0">
                <a:ln>
                  <a:noFill/>
                </a:ln>
                <a:solidFill>
                  <a:srgbClr val="A6CCF6"/>
                </a:solidFill>
                <a:effectLst/>
                <a:uLnTx/>
                <a:uFillTx/>
                <a:latin typeface="Arial" panose="020B0604020202020204" pitchFamily="34" charset="0"/>
                <a:ea typeface="+mn-ea"/>
                <a:cs typeface="Arial" panose="020B0604020202020204" pitchFamily="34" charset="0"/>
              </a:rPr>
              <a:t>JAMA </a:t>
            </a:r>
            <a:r>
              <a:rPr kumimoji="0" lang="en-US" sz="1600" b="1" i="0" u="none" strike="noStrike" kern="1200" cap="none" spc="0" normalizeH="0" baseline="0" noProof="0" dirty="0" err="1">
                <a:ln>
                  <a:noFill/>
                </a:ln>
                <a:solidFill>
                  <a:srgbClr val="A6CCF6"/>
                </a:solidFill>
                <a:effectLst/>
                <a:uLnTx/>
                <a:uFillTx/>
                <a:latin typeface="Arial" panose="020B0604020202020204" pitchFamily="34" charset="0"/>
                <a:ea typeface="+mn-ea"/>
                <a:cs typeface="Arial" panose="020B0604020202020204" pitchFamily="34" charset="0"/>
              </a:rPr>
              <a:t>Ophthalmol</a:t>
            </a:r>
            <a:r>
              <a:rPr kumimoji="0" lang="en-US" sz="1600" b="1" i="0" u="none" strike="noStrike" kern="1200" cap="none" spc="0" normalizeH="0" baseline="0" noProof="0" dirty="0">
                <a:ln>
                  <a:noFill/>
                </a:ln>
                <a:solidFill>
                  <a:srgbClr val="A6CCF6"/>
                </a:solidFill>
                <a:effectLst/>
                <a:uLnTx/>
                <a:uFillTx/>
                <a:latin typeface="Arial" panose="020B0604020202020204" pitchFamily="34" charset="0"/>
                <a:ea typeface="+mn-ea"/>
                <a:cs typeface="Arial" panose="020B0604020202020204" pitchFamily="34" charset="0"/>
              </a:rPr>
              <a:t>. June, 2022</a:t>
            </a:r>
          </a:p>
        </p:txBody>
      </p:sp>
    </p:spTree>
    <p:extLst>
      <p:ext uri="{BB962C8B-B14F-4D97-AF65-F5344CB8AC3E}">
        <p14:creationId xmlns:p14="http://schemas.microsoft.com/office/powerpoint/2010/main" val="31546537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Title 1"/>
          <p:cNvSpPr>
            <a:spLocks noGrp="1"/>
          </p:cNvSpPr>
          <p:nvPr>
            <p:ph type="title"/>
          </p:nvPr>
        </p:nvSpPr>
        <p:spPr>
          <a:xfrm>
            <a:off x="282575" y="153988"/>
            <a:ext cx="8861425" cy="977900"/>
          </a:xfrm>
        </p:spPr>
        <p:txBody>
          <a:bodyPr/>
          <a:lstStyle/>
          <a:p>
            <a:r>
              <a:rPr lang="en-US" altLang="en-US" sz="3600"/>
              <a:t>Prostaglandin-Associated Periorbitopathy</a:t>
            </a:r>
          </a:p>
        </p:txBody>
      </p:sp>
      <p:sp>
        <p:nvSpPr>
          <p:cNvPr id="3" name="Content Placeholder 2"/>
          <p:cNvSpPr>
            <a:spLocks noGrp="1"/>
          </p:cNvSpPr>
          <p:nvPr>
            <p:ph idx="1"/>
          </p:nvPr>
        </p:nvSpPr>
        <p:spPr>
          <a:xfrm>
            <a:off x="282575" y="967740"/>
            <a:ext cx="8753475" cy="5626100"/>
          </a:xfrm>
        </p:spPr>
        <p:txBody>
          <a:bodyPr>
            <a:normAutofit fontScale="85000" lnSpcReduction="10000"/>
          </a:bodyPr>
          <a:lstStyle/>
          <a:p>
            <a:pPr>
              <a:lnSpc>
                <a:spcPct val="110000"/>
              </a:lnSpc>
              <a:spcBef>
                <a:spcPts val="0"/>
              </a:spcBef>
              <a:spcAft>
                <a:spcPts val="1200"/>
              </a:spcAft>
              <a:defRPr/>
            </a:pPr>
            <a:r>
              <a:rPr lang="en-US" dirty="0"/>
              <a:t>A delayed recognized side effect of prostaglandin therapy</a:t>
            </a:r>
          </a:p>
          <a:p>
            <a:pPr>
              <a:lnSpc>
                <a:spcPct val="110000"/>
              </a:lnSpc>
              <a:spcBef>
                <a:spcPts val="0"/>
              </a:spcBef>
              <a:spcAft>
                <a:spcPts val="1200"/>
              </a:spcAft>
              <a:defRPr/>
            </a:pPr>
            <a:r>
              <a:rPr lang="en-US" dirty="0" err="1"/>
              <a:t>Periorbital</a:t>
            </a:r>
            <a:r>
              <a:rPr lang="en-US" dirty="0"/>
              <a:t> fat atrophy gives rise to marked deepening of the superior lid sulcus, which can result in ptosis and </a:t>
            </a:r>
            <a:r>
              <a:rPr lang="en-US" dirty="0" err="1"/>
              <a:t>enophthalmos</a:t>
            </a:r>
            <a:endParaRPr lang="en-US" dirty="0"/>
          </a:p>
          <a:p>
            <a:pPr>
              <a:lnSpc>
                <a:spcPct val="110000"/>
              </a:lnSpc>
              <a:spcBef>
                <a:spcPts val="0"/>
              </a:spcBef>
              <a:spcAft>
                <a:spcPts val="1200"/>
              </a:spcAft>
              <a:defRPr/>
            </a:pPr>
            <a:r>
              <a:rPr lang="en-US" dirty="0"/>
              <a:t>Beyond the obvious cosmetic concerns, such altered lid/orbital anatomy can make applanation tonometry quite challenging</a:t>
            </a:r>
          </a:p>
          <a:p>
            <a:pPr>
              <a:lnSpc>
                <a:spcPct val="110000"/>
              </a:lnSpc>
              <a:spcBef>
                <a:spcPts val="0"/>
              </a:spcBef>
              <a:spcAft>
                <a:spcPts val="1200"/>
              </a:spcAft>
              <a:defRPr/>
            </a:pPr>
            <a:r>
              <a:rPr lang="en-US" dirty="0"/>
              <a:t>Probably expressed more in middle-aged patients than in older patients</a:t>
            </a:r>
          </a:p>
          <a:p>
            <a:pPr>
              <a:lnSpc>
                <a:spcPct val="110000"/>
              </a:lnSpc>
              <a:spcBef>
                <a:spcPts val="0"/>
              </a:spcBef>
              <a:spcAft>
                <a:spcPts val="1200"/>
              </a:spcAft>
              <a:defRPr/>
            </a:pPr>
            <a:r>
              <a:rPr lang="en-US" dirty="0"/>
              <a:t>Tends to be at least partially reversible over a few months</a:t>
            </a:r>
          </a:p>
          <a:p>
            <a:pPr marL="0" indent="0">
              <a:lnSpc>
                <a:spcPct val="110000"/>
              </a:lnSpc>
              <a:spcBef>
                <a:spcPts val="0"/>
              </a:spcBef>
              <a:spcAft>
                <a:spcPts val="1200"/>
              </a:spcAft>
              <a:buFont typeface="Wingdings 3" panose="05040102010807070707" pitchFamily="18" charset="2"/>
              <a:buNone/>
              <a:defRPr/>
            </a:pPr>
            <a:r>
              <a:rPr lang="en-US" sz="2200" b="1" i="1" dirty="0">
                <a:solidFill>
                  <a:srgbClr val="A6CCF6"/>
                </a:solidFill>
              </a:rPr>
              <a:t>						Advanced Ocular Care.  July-August 2011</a:t>
            </a:r>
            <a:endParaRPr lang="en-US" sz="2200" b="1" i="1" dirty="0">
              <a:solidFill>
                <a:srgbClr val="00FFCC"/>
              </a:solidFill>
            </a:endParaRPr>
          </a:p>
        </p:txBody>
      </p:sp>
    </p:spTree>
    <p:extLst>
      <p:ext uri="{BB962C8B-B14F-4D97-AF65-F5344CB8AC3E}">
        <p14:creationId xmlns:p14="http://schemas.microsoft.com/office/powerpoint/2010/main" val="1525308322"/>
      </p:ext>
    </p:extLst>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DFB92C-C5FB-4BFC-90EA-CDBB07E9E583}"/>
              </a:ext>
            </a:extLst>
          </p:cNvPr>
          <p:cNvSpPr>
            <a:spLocks noGrp="1"/>
          </p:cNvSpPr>
          <p:nvPr>
            <p:ph type="title"/>
          </p:nvPr>
        </p:nvSpPr>
        <p:spPr/>
        <p:txBody>
          <a:bodyPr/>
          <a:lstStyle/>
          <a:p>
            <a:r>
              <a:rPr lang="en-US" dirty="0">
                <a:solidFill>
                  <a:srgbClr val="FF0000"/>
                </a:solidFill>
              </a:rPr>
              <a:t>  </a:t>
            </a:r>
            <a:r>
              <a:rPr lang="en-US" dirty="0"/>
              <a:t>Preservative-Free Latanoprost</a:t>
            </a:r>
          </a:p>
        </p:txBody>
      </p:sp>
      <p:sp>
        <p:nvSpPr>
          <p:cNvPr id="3" name="Content Placeholder 2">
            <a:extLst>
              <a:ext uri="{FF2B5EF4-FFF2-40B4-BE49-F238E27FC236}">
                <a16:creationId xmlns:a16="http://schemas.microsoft.com/office/drawing/2014/main" id="{7E23E3C2-44A9-4F3D-8AFA-EC149ABD57DC}"/>
              </a:ext>
            </a:extLst>
          </p:cNvPr>
          <p:cNvSpPr>
            <a:spLocks noGrp="1"/>
          </p:cNvSpPr>
          <p:nvPr>
            <p:ph idx="1"/>
          </p:nvPr>
        </p:nvSpPr>
        <p:spPr/>
        <p:txBody>
          <a:bodyPr/>
          <a:lstStyle/>
          <a:p>
            <a:r>
              <a:rPr lang="en-US" dirty="0"/>
              <a:t>With epidemic prevalence of DED, it is generally virtuous to limit ocular surface exposure to potentially toxic preservatives.</a:t>
            </a:r>
          </a:p>
          <a:p>
            <a:r>
              <a:rPr lang="en-US" dirty="0"/>
              <a:t>PF Latanoprost 0.005% is used exactly like the original formulation.</a:t>
            </a:r>
          </a:p>
          <a:p>
            <a:r>
              <a:rPr lang="en-US" dirty="0"/>
              <a:t>No refrigeration is required</a:t>
            </a:r>
          </a:p>
          <a:p>
            <a:r>
              <a:rPr lang="en-US" dirty="0"/>
              <a:t>Packaging: </a:t>
            </a:r>
            <a:br>
              <a:rPr lang="en-US" dirty="0"/>
            </a:br>
            <a:r>
              <a:rPr lang="en-US" dirty="0"/>
              <a:t>6 foil packs containing </a:t>
            </a:r>
            <a:br>
              <a:rPr lang="en-US" dirty="0"/>
            </a:br>
            <a:r>
              <a:rPr lang="en-US" dirty="0"/>
              <a:t>5 individual unit doses providing a 30-day supply</a:t>
            </a:r>
          </a:p>
          <a:p>
            <a:r>
              <a:rPr lang="en-US" dirty="0"/>
              <a:t>Marketed as </a:t>
            </a:r>
            <a:r>
              <a:rPr lang="en-US" dirty="0" err="1"/>
              <a:t>iyuzeh</a:t>
            </a:r>
            <a:r>
              <a:rPr lang="en-US" dirty="0"/>
              <a:t>™ eye drop solution by Thea Pharma, Inc. (theapharmainc.com)</a:t>
            </a:r>
          </a:p>
        </p:txBody>
      </p:sp>
    </p:spTree>
    <p:extLst>
      <p:ext uri="{BB962C8B-B14F-4D97-AF65-F5344CB8AC3E}">
        <p14:creationId xmlns:p14="http://schemas.microsoft.com/office/powerpoint/2010/main" val="1835286577"/>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blue - farm">
  <a:themeElements>
    <a:clrScheme name="blue sta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ue star">
      <a:majorFont>
        <a:latin typeface="Tahom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600" b="0" i="0" u="none" strike="noStrike" cap="none" normalizeH="0" baseline="0" smtClean="0">
            <a:ln>
              <a:noFill/>
            </a:ln>
            <a:solidFill>
              <a:schemeClr val="tx1"/>
            </a:solidFill>
            <a:effectLst>
              <a:outerShdw blurRad="38100" dist="38100" dir="2700000" algn="tl">
                <a:srgbClr val="000000">
                  <a:alpha val="43137"/>
                </a:srgbClr>
              </a:outerShdw>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600" b="0" i="0" u="none" strike="noStrike" cap="none" normalizeH="0" baseline="0" smtClean="0">
            <a:ln>
              <a:noFill/>
            </a:ln>
            <a:solidFill>
              <a:schemeClr val="tx1"/>
            </a:solidFill>
            <a:effectLst>
              <a:outerShdw blurRad="38100" dist="38100" dir="2700000" algn="tl">
                <a:srgbClr val="000000">
                  <a:alpha val="43137"/>
                </a:srgbClr>
              </a:outerShdw>
            </a:effectLst>
            <a:latin typeface="Arial" pitchFamily="34" charset="0"/>
          </a:defRPr>
        </a:defPPr>
      </a:lstStyle>
    </a:lnDef>
  </a:objectDefaults>
  <a:extraClrSchemeLst>
    <a:extraClrScheme>
      <a:clrScheme name="blue sta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ue sta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ue sta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sta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ue sta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ue sta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ue sta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ue sta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 sta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ue sta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 sta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ue sta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blue star">
  <a:themeElements>
    <a:clrScheme name="blue sta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ue star">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600" b="0"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600" b="0"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defRPr>
        </a:defPPr>
      </a:lstStyle>
    </a:lnDef>
  </a:objectDefaults>
  <a:extraClrSchemeLst>
    <a:extraClrScheme>
      <a:clrScheme name="blue sta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ue sta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ue sta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sta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ue sta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ue sta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ue sta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ue sta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 sta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ue sta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 sta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ue sta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6527</TotalTime>
  <Words>4523</Words>
  <Application>Microsoft Office PowerPoint</Application>
  <PresentationFormat>On-screen Show (4:3)</PresentationFormat>
  <Paragraphs>425</Paragraphs>
  <Slides>53</Slides>
  <Notes>28</Notes>
  <HiddenSlides>0</HiddenSlides>
  <MMClips>0</MMClips>
  <ScaleCrop>false</ScaleCrop>
  <HeadingPairs>
    <vt:vector size="6" baseType="variant">
      <vt:variant>
        <vt:lpstr>Fonts Used</vt:lpstr>
      </vt:variant>
      <vt:variant>
        <vt:i4>14</vt:i4>
      </vt:variant>
      <vt:variant>
        <vt:lpstr>Theme</vt:lpstr>
      </vt:variant>
      <vt:variant>
        <vt:i4>3</vt:i4>
      </vt:variant>
      <vt:variant>
        <vt:lpstr>Slide Titles</vt:lpstr>
      </vt:variant>
      <vt:variant>
        <vt:i4>53</vt:i4>
      </vt:variant>
    </vt:vector>
  </HeadingPairs>
  <TitlesOfParts>
    <vt:vector size="70" baseType="lpstr">
      <vt:lpstr>Arial</vt:lpstr>
      <vt:lpstr>Calibri</vt:lpstr>
      <vt:lpstr>Cambria</vt:lpstr>
      <vt:lpstr>Georgia</vt:lpstr>
      <vt:lpstr>Gotham</vt:lpstr>
      <vt:lpstr>Guardian TextSans Web</vt:lpstr>
      <vt:lpstr>Helvetica</vt:lpstr>
      <vt:lpstr>Roboto</vt:lpstr>
      <vt:lpstr>source-sans-pro</vt:lpstr>
      <vt:lpstr>Tahoma</vt:lpstr>
      <vt:lpstr>Times New Roman</vt:lpstr>
      <vt:lpstr>Wingdings</vt:lpstr>
      <vt:lpstr>Wingdings 2</vt:lpstr>
      <vt:lpstr>Wingdings 3</vt:lpstr>
      <vt:lpstr>1_Office Theme</vt:lpstr>
      <vt:lpstr>blue - farm</vt:lpstr>
      <vt:lpstr>blue star</vt:lpstr>
      <vt:lpstr>GLAUCOMA UPDATE</vt:lpstr>
      <vt:lpstr>Financial Disclosure</vt:lpstr>
      <vt:lpstr>Glaucoma Treatment Options</vt:lpstr>
      <vt:lpstr>Efficacy of Glaucoma Drugs at Night</vt:lpstr>
      <vt:lpstr>Prostaglandin Receptor Agonists</vt:lpstr>
      <vt:lpstr>Prostaglandins</vt:lpstr>
      <vt:lpstr>  Spontaneous Abortion and Prostaglandins</vt:lpstr>
      <vt:lpstr>Prostaglandin-Associated Periorbitopathy</vt:lpstr>
      <vt:lpstr>  Preservative-Free Latanoprost</vt:lpstr>
      <vt:lpstr> Omlonti (0.002% omidenepag)</vt:lpstr>
      <vt:lpstr>Latanoprostene Bunod 0.024%</vt:lpstr>
      <vt:lpstr>Xelpros™ (0.005% latanoprost)</vt:lpstr>
      <vt:lpstr>Durysta (bimatoprost implant) 10 mcg</vt:lpstr>
      <vt:lpstr>Travoprost Intracameral Device</vt:lpstr>
      <vt:lpstr>Travoprost Intraocular Implant</vt:lpstr>
      <vt:lpstr>Prostaglandin – Beta Blocker                          Combination (Xalacom)</vt:lpstr>
      <vt:lpstr>Prostaglandin – Beta Blocker Combination (DuoTrav)</vt:lpstr>
      <vt:lpstr>Topical Beta-Andrenergic Receptor-Blocking Drugs</vt:lpstr>
      <vt:lpstr>Topical Beta-Blockers</vt:lpstr>
      <vt:lpstr>Timoptic in OcuDose</vt:lpstr>
      <vt:lpstr>Do Systemic Beta-Blockers Preclude use of Topical Beta-Blockers</vt:lpstr>
      <vt:lpstr>β-Blockers Are Helpful In Patients with COPD!</vt:lpstr>
      <vt:lpstr>Prostaglandin – Beta Blocker                          Combination (Xalacom)</vt:lpstr>
      <vt:lpstr>Prostaglandin – Beta Blocker Combination (DuoTrav)</vt:lpstr>
      <vt:lpstr>Timolol Eyedrops to Treat  Migrane Headache</vt:lpstr>
      <vt:lpstr>Topical Ophthalmic Timolol in Dermatology</vt:lpstr>
      <vt:lpstr>Rhopressa (netarsudil 0.02%)</vt:lpstr>
      <vt:lpstr>Netarsudil (Rhopressa) For Prevention of Steroid-induced IOP Increase</vt:lpstr>
      <vt:lpstr>Rocklatan™ Ophthalmic Solution</vt:lpstr>
      <vt:lpstr>Glaucoma Drugs that Can Cause Corneal Edema</vt:lpstr>
      <vt:lpstr>Adrenergic-Receptor Agonists</vt:lpstr>
      <vt:lpstr>Brimonidine Tartrate</vt:lpstr>
      <vt:lpstr>Brimonidine Tartrate</vt:lpstr>
      <vt:lpstr>Neuroprotection</vt:lpstr>
      <vt:lpstr>Combigan Ophthalmic Solution</vt:lpstr>
      <vt:lpstr>Topical CAI’s</vt:lpstr>
      <vt:lpstr>Dorzolamide Hydrochloride 2% –Timolol Maleate .5%  (Cosopt)</vt:lpstr>
      <vt:lpstr>Simbrinza </vt:lpstr>
      <vt:lpstr>Contemporary Glaucoma Medication Flow</vt:lpstr>
      <vt:lpstr>After a Prostaglandin; What to Add</vt:lpstr>
      <vt:lpstr>“Real World” Effectiveness of SLT</vt:lpstr>
      <vt:lpstr>Follow-up on LIGHT (SLT) Study</vt:lpstr>
      <vt:lpstr>Factors Affecting Laser Trabeculoplasty</vt:lpstr>
      <vt:lpstr>A Perspective on Why SLT Matters</vt:lpstr>
      <vt:lpstr> Forget SLT: Embrace “Direct” SLT</vt:lpstr>
      <vt:lpstr>Angle Closure Management Options</vt:lpstr>
      <vt:lpstr>Marijuana For Glaucoma - NOT</vt:lpstr>
      <vt:lpstr>Micromanagement in Glaucoma</vt:lpstr>
      <vt:lpstr>Alert on Topiramate (Topamax)  </vt:lpstr>
      <vt:lpstr>Topiramate (Topamax) and Vision</vt:lpstr>
      <vt:lpstr>Verbatim Quote From Deposition</vt:lpstr>
      <vt:lpstr>FDA Pregnancy Categories</vt:lpstr>
      <vt:lpstr>Treating During Pregnancy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Ron Melton</dc:creator>
  <cp:lastModifiedBy>Ron Melton</cp:lastModifiedBy>
  <cp:revision>92</cp:revision>
  <cp:lastPrinted>2023-05-18T04:37:17Z</cp:lastPrinted>
  <dcterms:created xsi:type="dcterms:W3CDTF">2020-08-22T20:37:07Z</dcterms:created>
  <dcterms:modified xsi:type="dcterms:W3CDTF">2025-08-11T01:05:23Z</dcterms:modified>
</cp:coreProperties>
</file>