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532" r:id="rId1"/>
    <p:sldMasterId id="2147489560" r:id="rId2"/>
    <p:sldMasterId id="2147489617" r:id="rId3"/>
    <p:sldMasterId id="2147489627" r:id="rId4"/>
  </p:sldMasterIdLst>
  <p:notesMasterIdLst>
    <p:notesMasterId r:id="rId67"/>
  </p:notesMasterIdLst>
  <p:handoutMasterIdLst>
    <p:handoutMasterId r:id="rId68"/>
  </p:handoutMasterIdLst>
  <p:sldIdLst>
    <p:sldId id="2145710280" r:id="rId5"/>
    <p:sldId id="2145710783" r:id="rId6"/>
    <p:sldId id="1810" r:id="rId7"/>
    <p:sldId id="2966" r:id="rId8"/>
    <p:sldId id="5669" r:id="rId9"/>
    <p:sldId id="2145710545" r:id="rId10"/>
    <p:sldId id="765" r:id="rId11"/>
    <p:sldId id="2145710546" r:id="rId12"/>
    <p:sldId id="2145709987" r:id="rId13"/>
    <p:sldId id="2145708282" r:id="rId14"/>
    <p:sldId id="2145709989" r:id="rId15"/>
    <p:sldId id="2145709768" r:id="rId16"/>
    <p:sldId id="2145710548" r:id="rId17"/>
    <p:sldId id="2145710785" r:id="rId18"/>
    <p:sldId id="2145710786" r:id="rId19"/>
    <p:sldId id="2145710784" r:id="rId20"/>
    <p:sldId id="2145710549" r:id="rId21"/>
    <p:sldId id="2145709747" r:id="rId22"/>
    <p:sldId id="5911" r:id="rId23"/>
    <p:sldId id="2145710709" r:id="rId24"/>
    <p:sldId id="2145710708" r:id="rId25"/>
    <p:sldId id="2145710682" r:id="rId26"/>
    <p:sldId id="2145709765" r:id="rId27"/>
    <p:sldId id="5917" r:id="rId28"/>
    <p:sldId id="5918" r:id="rId29"/>
    <p:sldId id="2145708933" r:id="rId30"/>
    <p:sldId id="2145708956" r:id="rId31"/>
    <p:sldId id="2145709991" r:id="rId32"/>
    <p:sldId id="5927" r:id="rId33"/>
    <p:sldId id="2145710788" r:id="rId34"/>
    <p:sldId id="2998" r:id="rId35"/>
    <p:sldId id="2145710254" r:id="rId36"/>
    <p:sldId id="5907" r:id="rId37"/>
    <p:sldId id="2145709449" r:id="rId38"/>
    <p:sldId id="2145710789" r:id="rId39"/>
    <p:sldId id="8001" r:id="rId40"/>
    <p:sldId id="2145709632" r:id="rId41"/>
    <p:sldId id="2145708989" r:id="rId42"/>
    <p:sldId id="7354" r:id="rId43"/>
    <p:sldId id="2145709992" r:id="rId44"/>
    <p:sldId id="2145709641" r:id="rId45"/>
    <p:sldId id="2145709451" r:id="rId46"/>
    <p:sldId id="2145710558" r:id="rId47"/>
    <p:sldId id="3345" r:id="rId48"/>
    <p:sldId id="5821" r:id="rId49"/>
    <p:sldId id="5801" r:id="rId50"/>
    <p:sldId id="2145710186" r:id="rId51"/>
    <p:sldId id="2145709610" r:id="rId52"/>
    <p:sldId id="2145709611" r:id="rId53"/>
    <p:sldId id="5938" r:id="rId54"/>
    <p:sldId id="2145710790" r:id="rId55"/>
    <p:sldId id="2145710791" r:id="rId56"/>
    <p:sldId id="2145709660" r:id="rId57"/>
    <p:sldId id="4097" r:id="rId58"/>
    <p:sldId id="3373" r:id="rId59"/>
    <p:sldId id="2997" r:id="rId60"/>
    <p:sldId id="2908" r:id="rId61"/>
    <p:sldId id="2145708548" r:id="rId62"/>
    <p:sldId id="3257" r:id="rId63"/>
    <p:sldId id="2145709461" r:id="rId64"/>
    <p:sldId id="2145709462" r:id="rId65"/>
    <p:sldId id="5919" r:id="rId66"/>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288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CF6"/>
    <a:srgbClr val="00FF00"/>
    <a:srgbClr val="04C61B"/>
    <a:srgbClr val="72A9F2"/>
    <a:srgbClr val="6FD1FD"/>
    <a:srgbClr val="65D7FF"/>
    <a:srgbClr val="FFFF66"/>
    <a:srgbClr val="FFFF99"/>
    <a:srgbClr val="800000"/>
    <a:srgbClr val="0CB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248" autoAdjust="0"/>
    <p:restoredTop sz="95448" autoAdjust="0"/>
  </p:normalViewPr>
  <p:slideViewPr>
    <p:cSldViewPr snapToGrid="0" showGuides="1">
      <p:cViewPr varScale="1">
        <p:scale>
          <a:sx n="110" d="100"/>
          <a:sy n="110" d="100"/>
        </p:scale>
        <p:origin x="1242" y="324"/>
      </p:cViewPr>
      <p:guideLst>
        <p:guide orient="horz" pos="2160"/>
        <p:guide pos="2882"/>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5592"/>
    </p:cViewPr>
  </p:sorterViewPr>
  <p:notesViewPr>
    <p:cSldViewPr snapToGrid="0" showGuides="1">
      <p:cViewPr>
        <p:scale>
          <a:sx n="90" d="100"/>
          <a:sy n="90" d="100"/>
        </p:scale>
        <p:origin x="-1764" y="-72"/>
      </p:cViewPr>
      <p:guideLst>
        <p:guide orient="horz" pos="2957"/>
        <p:guide pos="2238"/>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205827" name="Rectangle 3"/>
          <p:cNvSpPr>
            <a:spLocks noGrp="1" noChangeArrowheads="1"/>
          </p:cNvSpPr>
          <p:nvPr>
            <p:ph type="dt" sz="quarter" idx="1"/>
          </p:nvPr>
        </p:nvSpPr>
        <p:spPr bwMode="auto">
          <a:xfrm>
            <a:off x="4024093"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algn="r" defTabSz="932418" eaLnBrk="1" hangingPunct="1">
              <a:defRPr sz="1200">
                <a:effectLst/>
                <a:latin typeface="Arial" pitchFamily="34" charset="0"/>
              </a:defRPr>
            </a:lvl1pPr>
          </a:lstStyle>
          <a:p>
            <a:pPr>
              <a:defRPr/>
            </a:pPr>
            <a:endParaRPr lang="en-US"/>
          </a:p>
        </p:txBody>
      </p:sp>
      <p:sp>
        <p:nvSpPr>
          <p:cNvPr id="205828" name="Rectangle 4"/>
          <p:cNvSpPr>
            <a:spLocks noGrp="1" noChangeArrowheads="1"/>
          </p:cNvSpPr>
          <p:nvPr>
            <p:ph type="ftr" sz="quarter" idx="2"/>
          </p:nvPr>
        </p:nvSpPr>
        <p:spPr bwMode="auto">
          <a:xfrm>
            <a:off x="0"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205829" name="Rectangle 5"/>
          <p:cNvSpPr>
            <a:spLocks noGrp="1" noChangeArrowheads="1"/>
          </p:cNvSpPr>
          <p:nvPr>
            <p:ph type="sldNum" sz="quarter" idx="3"/>
          </p:nvPr>
        </p:nvSpPr>
        <p:spPr bwMode="auto">
          <a:xfrm>
            <a:off x="4024093"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algn="r" defTabSz="932418" eaLnBrk="1" hangingPunct="1">
              <a:defRPr sz="1200">
                <a:effectLst/>
              </a:defRPr>
            </a:lvl1pPr>
          </a:lstStyle>
          <a:p>
            <a:pPr>
              <a:defRPr/>
            </a:pPr>
            <a:fld id="{C37C9506-95F6-4FB4-AED3-10107FB4D231}" type="slidenum">
              <a:rPr lang="en-US"/>
              <a:pPr>
                <a:defRPr/>
              </a:pPr>
              <a:t>‹#›</a:t>
            </a:fld>
            <a:endParaRPr lang="en-US" dirty="0"/>
          </a:p>
        </p:txBody>
      </p:sp>
    </p:spTree>
    <p:extLst>
      <p:ext uri="{BB962C8B-B14F-4D97-AF65-F5344CB8AC3E}">
        <p14:creationId xmlns:p14="http://schemas.microsoft.com/office/powerpoint/2010/main" val="152882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024093"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algn="r" defTabSz="932418" eaLnBrk="1" hangingPunct="1">
              <a:defRPr sz="1200">
                <a:effectLst/>
                <a:latin typeface="Arial" pitchFamily="34"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710892" y="4458565"/>
            <a:ext cx="5680693" cy="422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024093"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algn="r" defTabSz="932418" eaLnBrk="1" hangingPunct="1">
              <a:defRPr sz="1200">
                <a:effectLst/>
              </a:defRPr>
            </a:lvl1pPr>
          </a:lstStyle>
          <a:p>
            <a:pPr>
              <a:defRPr/>
            </a:pPr>
            <a:fld id="{A20C34B4-2AE9-4BB2-99B2-D9BF555EE40B}" type="slidenum">
              <a:rPr lang="en-US"/>
              <a:pPr>
                <a:defRPr/>
              </a:pPr>
              <a:t>‹#›</a:t>
            </a:fld>
            <a:endParaRPr lang="en-US" dirty="0"/>
          </a:p>
        </p:txBody>
      </p:sp>
    </p:spTree>
    <p:extLst>
      <p:ext uri="{BB962C8B-B14F-4D97-AF65-F5344CB8AC3E}">
        <p14:creationId xmlns:p14="http://schemas.microsoft.com/office/powerpoint/2010/main" val="2918468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jo.com/article/S0002-9394(20)30632-2/fulltex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jo.com/article/S0002-9394(23)00335-5/fulltex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jo.com/article/S0002-9394(23)00359-8/fulltex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urveyophthalmol.com/article/S0039-6257(22)00030-3/fulltext"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ao.org/preferred-practice-pattern/posterior-vitreous-detachment-retinal-breaks-latti"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016/j.ophtha.2019.10.02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jo.com/article/S0002-9394(22)00240-9/fulltex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47A0-99CF-4BC8-4407-8996AA4347BA}"/>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FFB688F8-73E9-43B7-FFBF-F696FBCA3B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3192" indent="-288940">
              <a:spcBef>
                <a:spcPct val="30000"/>
              </a:spcBef>
              <a:defRPr sz="1200">
                <a:solidFill>
                  <a:schemeClr val="tx1"/>
                </a:solidFill>
                <a:latin typeface="Arial" panose="020B0604020202020204" pitchFamily="34" charset="0"/>
              </a:defRPr>
            </a:lvl2pPr>
            <a:lvl3pPr marL="1159007" indent="-230503">
              <a:spcBef>
                <a:spcPct val="30000"/>
              </a:spcBef>
              <a:defRPr sz="1200">
                <a:solidFill>
                  <a:schemeClr val="tx1"/>
                </a:solidFill>
                <a:latin typeface="Arial" panose="020B0604020202020204" pitchFamily="34" charset="0"/>
              </a:defRPr>
            </a:lvl3pPr>
            <a:lvl4pPr marL="1621636" indent="-230503">
              <a:spcBef>
                <a:spcPct val="30000"/>
              </a:spcBef>
              <a:defRPr sz="1200">
                <a:solidFill>
                  <a:schemeClr val="tx1"/>
                </a:solidFill>
                <a:latin typeface="Arial" panose="020B0604020202020204" pitchFamily="34" charset="0"/>
              </a:defRPr>
            </a:lvl4pPr>
            <a:lvl5pPr marL="2085888" indent="-230503">
              <a:spcBef>
                <a:spcPct val="30000"/>
              </a:spcBef>
              <a:defRPr sz="1200">
                <a:solidFill>
                  <a:schemeClr val="tx1"/>
                </a:solidFill>
                <a:latin typeface="Arial" panose="020B0604020202020204" pitchFamily="34" charset="0"/>
              </a:defRPr>
            </a:lvl5pPr>
            <a:lvl6pPr marL="2553387" indent="-230503" eaLnBrk="0" fontAlgn="base" hangingPunct="0">
              <a:spcBef>
                <a:spcPct val="30000"/>
              </a:spcBef>
              <a:spcAft>
                <a:spcPct val="0"/>
              </a:spcAft>
              <a:defRPr sz="1200">
                <a:solidFill>
                  <a:schemeClr val="tx1"/>
                </a:solidFill>
                <a:latin typeface="Arial" panose="020B0604020202020204" pitchFamily="34" charset="0"/>
              </a:defRPr>
            </a:lvl6pPr>
            <a:lvl7pPr marL="3020886" indent="-230503" eaLnBrk="0" fontAlgn="base" hangingPunct="0">
              <a:spcBef>
                <a:spcPct val="30000"/>
              </a:spcBef>
              <a:spcAft>
                <a:spcPct val="0"/>
              </a:spcAft>
              <a:defRPr sz="1200">
                <a:solidFill>
                  <a:schemeClr val="tx1"/>
                </a:solidFill>
                <a:latin typeface="Arial" panose="020B0604020202020204" pitchFamily="34" charset="0"/>
              </a:defRPr>
            </a:lvl7pPr>
            <a:lvl8pPr marL="3488384" indent="-230503" eaLnBrk="0" fontAlgn="base" hangingPunct="0">
              <a:spcBef>
                <a:spcPct val="30000"/>
              </a:spcBef>
              <a:spcAft>
                <a:spcPct val="0"/>
              </a:spcAft>
              <a:defRPr sz="1200">
                <a:solidFill>
                  <a:schemeClr val="tx1"/>
                </a:solidFill>
                <a:latin typeface="Arial" panose="020B0604020202020204" pitchFamily="34" charset="0"/>
              </a:defRPr>
            </a:lvl8pPr>
            <a:lvl9pPr marL="3955883" indent="-23050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4997" rtl="0" eaLnBrk="0" fontAlgn="base" latinLnBrk="0" hangingPunct="0">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pPr marL="0" marR="0" lvl="0" indent="0" algn="r" defTabSz="934997" rtl="0" eaLnBrk="0" fontAlgn="base" latinLnBrk="0" hangingPunct="0">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296E4020-61D5-4653-39A0-52D66C44113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A1CFA08-8AC5-1E2D-DA6B-EA16EF286D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2642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0" i="0" dirty="0">
                <a:solidFill>
                  <a:srgbClr val="333333"/>
                </a:solidFill>
                <a:effectLst/>
                <a:latin typeface="Gotham"/>
              </a:rPr>
              <a:t>Niazi, </a:t>
            </a:r>
            <a:r>
              <a:rPr lang="en-US" b="0" i="0" dirty="0" err="1">
                <a:solidFill>
                  <a:srgbClr val="333333"/>
                </a:solidFill>
                <a:effectLst/>
                <a:latin typeface="Gotham"/>
              </a:rPr>
              <a:t>Siar</a:t>
            </a:r>
            <a:r>
              <a:rPr lang="en-US" b="0" i="0" dirty="0">
                <a:solidFill>
                  <a:srgbClr val="333333"/>
                </a:solidFill>
                <a:effectLst/>
                <a:latin typeface="Gotham"/>
              </a:rPr>
              <a:t> et al. </a:t>
            </a:r>
            <a:r>
              <a:rPr lang="en-US" b="0" i="0" dirty="0">
                <a:solidFill>
                  <a:srgbClr val="333333"/>
                </a:solidFill>
                <a:effectLst/>
                <a:latin typeface="Georgia" panose="02040502050405020303" pitchFamily="18" charset="0"/>
              </a:rPr>
              <a:t>Association between Glucagon-like Peptide-1 Receptor Agonists and the Risk of Glaucoma in Individuals with Type 2 Diabetes</a:t>
            </a:r>
          </a:p>
          <a:p>
            <a:pPr algn="l">
              <a:buFont typeface="+mj-lt"/>
              <a:buNone/>
            </a:pPr>
            <a:r>
              <a:rPr lang="en-US" b="0" i="0" dirty="0">
                <a:solidFill>
                  <a:srgbClr val="333333"/>
                </a:solidFill>
                <a:effectLst/>
                <a:latin typeface="Gotham"/>
              </a:rPr>
              <a:t>Ophthalmology, 2024;131(9):1056-1063.</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b="0" i="0" dirty="0">
                <a:solidFill>
                  <a:srgbClr val="333333"/>
                </a:solidFill>
                <a:effectLst/>
                <a:latin typeface="Georgia" panose="02040502050405020303" pitchFamily="18" charset="0"/>
              </a:rPr>
              <a:t>Impact of GLP-1 Agonists and SGLT-2 Inhibitors on Diabetic Retinopathy Progression: An Aggregated Electronic Health Record Data Study</a:t>
            </a:r>
          </a:p>
          <a:p>
            <a:pPr algn="l">
              <a:buFontTx/>
              <a:buNone/>
            </a:pPr>
            <a:r>
              <a:rPr lang="en-US" b="0" i="0" dirty="0">
                <a:solidFill>
                  <a:srgbClr val="333333"/>
                </a:solidFill>
                <a:effectLst/>
                <a:latin typeface="Helvetica Neue"/>
              </a:rPr>
              <a:t>Wai, Karen M. et al.</a:t>
            </a:r>
          </a:p>
          <a:p>
            <a:pPr algn="l">
              <a:buFontTx/>
              <a:buNone/>
            </a:pPr>
            <a:r>
              <a:rPr lang="en-US" b="0" i="0" dirty="0">
                <a:solidFill>
                  <a:srgbClr val="333333"/>
                </a:solidFill>
                <a:effectLst/>
                <a:latin typeface="Helvetica Neue"/>
              </a:rPr>
              <a:t>American Journal of Ophthalmology, Volume 265, 39 - 47</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963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Zafar S, </a:t>
            </a:r>
            <a:r>
              <a:rPr lang="en-US" dirty="0" err="1">
                <a:latin typeface="Arial" pitchFamily="34" charset="0"/>
              </a:rPr>
              <a:t>Sebestyen</a:t>
            </a:r>
            <a:r>
              <a:rPr lang="en-US" dirty="0">
                <a:latin typeface="Arial" pitchFamily="34" charset="0"/>
              </a:rPr>
              <a:t> K, Qureshi Z, et al. National trends in imaging rates for eye-related emergency department visits in the United States. </a:t>
            </a:r>
            <a:r>
              <a:rPr lang="en-US" i="1" dirty="0">
                <a:latin typeface="Arial" pitchFamily="34" charset="0"/>
              </a:rPr>
              <a:t>Am J </a:t>
            </a:r>
            <a:r>
              <a:rPr lang="en-US" i="1" dirty="0" err="1">
                <a:latin typeface="Arial" pitchFamily="34" charset="0"/>
              </a:rPr>
              <a:t>Ophthalmol</a:t>
            </a:r>
            <a:r>
              <a:rPr lang="en-US" i="1" dirty="0">
                <a:latin typeface="Arial" pitchFamily="34" charset="0"/>
              </a:rPr>
              <a:t>.</a:t>
            </a:r>
            <a:r>
              <a:rPr lang="en-US" dirty="0">
                <a:latin typeface="Arial" pitchFamily="34" charset="0"/>
              </a:rPr>
              <a:t> 2020;211:114-122.</a:t>
            </a:r>
            <a:endParaRPr lang="en-US" dirty="0"/>
          </a:p>
        </p:txBody>
      </p:sp>
      <p:sp>
        <p:nvSpPr>
          <p:cNvPr id="4" name="Slide Number Placeholder 3"/>
          <p:cNvSpPr>
            <a:spLocks noGrp="1"/>
          </p:cNvSpPr>
          <p:nvPr>
            <p:ph type="sldNum" sz="quarter" idx="5"/>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32418"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914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Shapiro JN, </a:t>
            </a:r>
            <a:r>
              <a:rPr lang="en-US" dirty="0" err="1"/>
              <a:t>Abuzaitoun</a:t>
            </a:r>
            <a:r>
              <a:rPr lang="en-US" dirty="0"/>
              <a:t> RO, Pan Y, et al. Health Care Use for Eye Pain. JAMA </a:t>
            </a:r>
            <a:r>
              <a:rPr lang="en-US" dirty="0" err="1"/>
              <a:t>Ophthalmol</a:t>
            </a:r>
            <a:r>
              <a:rPr lang="en-US" dirty="0"/>
              <a:t>. 2024;142(7):655-660. </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357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err="1">
                <a:solidFill>
                  <a:srgbClr val="333333"/>
                </a:solidFill>
                <a:effectLst/>
                <a:latin typeface="Gotham"/>
              </a:rPr>
              <a:t>Steigleman</a:t>
            </a:r>
            <a:r>
              <a:rPr lang="en-US" b="0" i="0" dirty="0">
                <a:solidFill>
                  <a:srgbClr val="333333"/>
                </a:solidFill>
                <a:effectLst/>
                <a:latin typeface="Gotham"/>
              </a:rPr>
              <a:t>, Walter Allan et al. </a:t>
            </a:r>
            <a:r>
              <a:rPr lang="en-US" b="0" i="0" dirty="0">
                <a:solidFill>
                  <a:srgbClr val="333333"/>
                </a:solidFill>
                <a:effectLst/>
                <a:latin typeface="Georgia" panose="02040502050405020303" pitchFamily="18" charset="0"/>
              </a:rPr>
              <a:t>Management of Pain after Photorefractive Keratectomy. </a:t>
            </a:r>
            <a:r>
              <a:rPr lang="en-US" b="0" i="0" dirty="0">
                <a:solidFill>
                  <a:srgbClr val="333333"/>
                </a:solidFill>
                <a:effectLst/>
                <a:latin typeface="Gotham"/>
              </a:rPr>
              <a:t>Ophthalmology, 2023;130(1):87-98.</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4682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Welch A. </a:t>
            </a:r>
            <a:r>
              <a:rPr lang="en-US" b="1" i="0" dirty="0">
                <a:solidFill>
                  <a:srgbClr val="000000"/>
                </a:solidFill>
                <a:effectLst/>
                <a:latin typeface="HCo Gotham SSm"/>
              </a:rPr>
              <a:t>More Than a Pickle: Fastest-Growing U.S. Sport May Pose Ocular Injury Risks</a:t>
            </a:r>
            <a:r>
              <a:rPr lang="en-US" b="0" i="0" dirty="0">
                <a:solidFill>
                  <a:srgbClr val="000000"/>
                </a:solidFill>
                <a:effectLst/>
                <a:latin typeface="HCo Gotham SSm"/>
              </a:rPr>
              <a:t>. </a:t>
            </a:r>
            <a:r>
              <a:rPr lang="en-US" b="0" i="0" dirty="0" err="1">
                <a:solidFill>
                  <a:srgbClr val="000000"/>
                </a:solidFill>
                <a:effectLst/>
                <a:latin typeface="HCo Gotham SSm"/>
              </a:rPr>
              <a:t>EyeNet</a:t>
            </a:r>
            <a:r>
              <a:rPr lang="en-US" b="0" i="0" dirty="0">
                <a:solidFill>
                  <a:srgbClr val="000000"/>
                </a:solidFill>
                <a:effectLst/>
                <a:latin typeface="HCo Gotham SSm"/>
              </a:rPr>
              <a:t> Magazine. March 2024.</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472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a:t>
            </a:r>
            <a:r>
              <a:rPr lang="en-US" dirty="0" err="1"/>
              <a:t>Moujahed</a:t>
            </a:r>
            <a:r>
              <a:rPr lang="en-US" dirty="0"/>
              <a:t> A, Tran EM, Azad A, et al. </a:t>
            </a:r>
            <a:r>
              <a:rPr lang="en-US" b="0" i="0" u="sng" strike="noStrike" dirty="0">
                <a:solidFill>
                  <a:schemeClr val="bg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Risk of Retinal Artery Occlusion in Patients with Migraine</a:t>
            </a:r>
            <a:r>
              <a:rPr lang="en-US" b="0" i="1" u="none" strike="noStrike" dirty="0">
                <a:solidFill>
                  <a:schemeClr val="bg1"/>
                </a:solidFill>
                <a:effectLst/>
                <a:latin typeface="Helvetica" panose="020B0604020202020204" pitchFamily="34" charset="0"/>
              </a:rPr>
              <a:t>.  Am J </a:t>
            </a:r>
            <a:r>
              <a:rPr lang="en-US" b="0" i="1" u="none" strike="noStrike" dirty="0" err="1">
                <a:solidFill>
                  <a:schemeClr val="bg1"/>
                </a:solidFill>
                <a:effectLst/>
                <a:latin typeface="Helvetica" panose="020B0604020202020204" pitchFamily="34" charset="0"/>
              </a:rPr>
              <a:t>Ophthalmol</a:t>
            </a:r>
            <a:r>
              <a:rPr lang="en-US" b="0" i="0" u="sng" strike="noStrike" dirty="0">
                <a:solidFill>
                  <a:schemeClr val="bg1"/>
                </a:solidFill>
                <a:effectLst/>
                <a:latin typeface="Helvetica" panose="020B0604020202020204" pitchFamily="34" charset="0"/>
              </a:rPr>
              <a:t>, 2021;225:</a:t>
            </a:r>
            <a:r>
              <a:rPr lang="en-US" b="0" i="0" u="none" strike="noStrike" dirty="0">
                <a:solidFill>
                  <a:schemeClr val="bg1"/>
                </a:solidFill>
                <a:effectLst/>
                <a:latin typeface="Helvetica" panose="020B0604020202020204" pitchFamily="34" charset="0"/>
              </a:rPr>
              <a:t>157-165.</a:t>
            </a:r>
            <a:endParaRPr lang="en-US" b="0" i="0" u="none" dirty="0">
              <a:solidFill>
                <a:schemeClr val="bg1"/>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529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err="1">
                <a:solidFill>
                  <a:srgbClr val="505050"/>
                </a:solidFill>
                <a:effectLst/>
                <a:latin typeface="helvetica" panose="020B0604020202020204" pitchFamily="34" charset="0"/>
              </a:rPr>
              <a:t>Teebagy</a:t>
            </a:r>
            <a:r>
              <a:rPr lang="en-US" b="0" i="0" dirty="0">
                <a:solidFill>
                  <a:srgbClr val="505050"/>
                </a:solidFill>
                <a:effectLst/>
                <a:latin typeface="helvetica" panose="020B0604020202020204" pitchFamily="34" charset="0"/>
              </a:rPr>
              <a:t> S, </a:t>
            </a:r>
            <a:r>
              <a:rPr lang="en-US" b="0" i="0" dirty="0" err="1">
                <a:solidFill>
                  <a:srgbClr val="505050"/>
                </a:solidFill>
                <a:effectLst/>
                <a:latin typeface="helvetica" panose="020B0604020202020204" pitchFamily="34" charset="0"/>
              </a:rPr>
              <a:t>Jastrzembski</a:t>
            </a:r>
            <a:r>
              <a:rPr lang="en-US" b="0" i="0" dirty="0">
                <a:solidFill>
                  <a:srgbClr val="505050"/>
                </a:solidFill>
                <a:effectLst/>
                <a:latin typeface="helvetica" panose="020B0604020202020204" pitchFamily="34" charset="0"/>
              </a:rPr>
              <a:t> BG, </a:t>
            </a:r>
            <a:r>
              <a:rPr lang="en-US" b="0" i="0" dirty="0" err="1">
                <a:solidFill>
                  <a:srgbClr val="505050"/>
                </a:solidFill>
                <a:effectLst/>
                <a:latin typeface="helvetica" panose="020B0604020202020204" pitchFamily="34" charset="0"/>
              </a:rPr>
              <a:t>Oke</a:t>
            </a:r>
            <a:r>
              <a:rPr lang="en-US" b="0" i="0" dirty="0">
                <a:solidFill>
                  <a:srgbClr val="505050"/>
                </a:solidFill>
                <a:effectLst/>
                <a:latin typeface="helvetica" panose="020B0604020202020204" pitchFamily="34" charset="0"/>
              </a:rPr>
              <a:t> I. </a:t>
            </a:r>
            <a:r>
              <a:rPr lang="en-US" b="0" i="0" u="none" strike="noStrike" dirty="0">
                <a:solidFill>
                  <a:srgbClr val="005789"/>
                </a:solidFill>
                <a:effectLst/>
                <a:latin typeface="helvetica" panose="020B0604020202020204" pitchFamily="34" charset="0"/>
                <a:hlinkClick r:id="rId3"/>
              </a:rPr>
              <a:t>Factors Associated With Incidental Retinal Emboli in the U.S. Adult Population</a:t>
            </a:r>
            <a:r>
              <a:rPr lang="en-US" b="0" i="0" u="none" strike="noStrike" dirty="0">
                <a:solidFill>
                  <a:srgbClr val="005789"/>
                </a:solidFill>
                <a:effectLst/>
                <a:latin typeface="helvetica" panose="020B0604020202020204" pitchFamily="34" charset="0"/>
              </a:rPr>
              <a:t>. </a:t>
            </a:r>
            <a:r>
              <a:rPr lang="en-US" b="0" i="1" u="none" strike="noStrike" dirty="0">
                <a:solidFill>
                  <a:srgbClr val="005789"/>
                </a:solidFill>
                <a:effectLst/>
                <a:latin typeface="helvetica" panose="020B0604020202020204" pitchFamily="34" charset="0"/>
              </a:rPr>
              <a:t>Am J </a:t>
            </a:r>
            <a:r>
              <a:rPr lang="en-US" b="0" i="1" u="none" strike="noStrike" dirty="0" err="1">
                <a:solidFill>
                  <a:srgbClr val="005789"/>
                </a:solidFill>
                <a:effectLst/>
                <a:latin typeface="helvetica" panose="020B0604020202020204" pitchFamily="34" charset="0"/>
              </a:rPr>
              <a:t>Ophthalmol</a:t>
            </a:r>
            <a:r>
              <a:rPr lang="en-US" b="0" i="1" u="none" strike="noStrike" dirty="0">
                <a:solidFill>
                  <a:srgbClr val="005789"/>
                </a:solidFill>
                <a:effectLst/>
                <a:latin typeface="helvetica" panose="020B0604020202020204" pitchFamily="34" charset="0"/>
              </a:rPr>
              <a:t>.</a:t>
            </a:r>
            <a:r>
              <a:rPr lang="en-US" b="0" i="0" u="none" strike="noStrike" dirty="0">
                <a:solidFill>
                  <a:srgbClr val="005789"/>
                </a:solidFill>
                <a:effectLst/>
                <a:latin typeface="helvetica" panose="020B0604020202020204" pitchFamily="34" charset="0"/>
              </a:rPr>
              <a:t> 2024;257:34-37.</a:t>
            </a:r>
            <a:endParaRPr lang="en-US" b="0" i="1" dirty="0">
              <a:solidFill>
                <a:srgbClr val="000000"/>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944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Irina </a:t>
            </a:r>
            <a:r>
              <a:rPr lang="en-US" dirty="0" err="1"/>
              <a:t>Sverdlichenko</a:t>
            </a:r>
            <a:r>
              <a:rPr lang="en-US" dirty="0"/>
              <a:t>, Laura Donaldson, Edward Margolin. </a:t>
            </a:r>
            <a:r>
              <a:rPr lang="en-US" b="0" i="0" u="none" strike="noStrike" dirty="0">
                <a:solidFill>
                  <a:srgbClr val="005789"/>
                </a:solidFill>
                <a:effectLst/>
                <a:latin typeface="helvetica" panose="020B0604020202020204" pitchFamily="34" charset="0"/>
                <a:hlinkClick r:id="rId3"/>
              </a:rPr>
              <a:t>Yield of Investigations in Young Patients Presenting With Transient Monocular Vision Loss: A Prospective Study</a:t>
            </a:r>
            <a:r>
              <a:rPr lang="en-US" b="0" i="0" u="none" strike="noStrike" dirty="0">
                <a:solidFill>
                  <a:srgbClr val="005789"/>
                </a:solidFill>
                <a:effectLst/>
                <a:latin typeface="helvetica" panose="020B0604020202020204" pitchFamily="34" charset="0"/>
              </a:rPr>
              <a:t>. </a:t>
            </a:r>
            <a:r>
              <a:rPr lang="en-US" b="0" i="1" u="none" strike="noStrike" dirty="0">
                <a:solidFill>
                  <a:srgbClr val="005789"/>
                </a:solidFill>
                <a:effectLst/>
                <a:latin typeface="helvetica" panose="020B0604020202020204" pitchFamily="34" charset="0"/>
              </a:rPr>
              <a:t>Am J </a:t>
            </a:r>
            <a:r>
              <a:rPr lang="en-US" b="0" i="1" u="none" strike="noStrike" dirty="0" err="1">
                <a:solidFill>
                  <a:srgbClr val="005789"/>
                </a:solidFill>
                <a:effectLst/>
                <a:latin typeface="helvetica" panose="020B0604020202020204" pitchFamily="34" charset="0"/>
              </a:rPr>
              <a:t>Ophthalmol</a:t>
            </a:r>
            <a:r>
              <a:rPr lang="en-US" b="0" i="0" u="none" strike="noStrike" dirty="0">
                <a:solidFill>
                  <a:srgbClr val="005789"/>
                </a:solidFill>
                <a:effectLst/>
                <a:latin typeface="helvetica" panose="020B0604020202020204" pitchFamily="34" charset="0"/>
              </a:rPr>
              <a:t>. 2024;257:137-142.</a:t>
            </a:r>
            <a:endParaRPr lang="en-US" b="0" i="0" dirty="0">
              <a:solidFill>
                <a:srgbClr val="000000"/>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6840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271" indent="-288950">
              <a:spcBef>
                <a:spcPct val="30000"/>
              </a:spcBef>
              <a:defRPr sz="1200">
                <a:solidFill>
                  <a:schemeClr val="tx1"/>
                </a:solidFill>
                <a:latin typeface="Arial" panose="020B0604020202020204" pitchFamily="34" charset="0"/>
              </a:defRPr>
            </a:lvl2pPr>
            <a:lvl3pPr marL="1155802" indent="-231160">
              <a:spcBef>
                <a:spcPct val="30000"/>
              </a:spcBef>
              <a:defRPr sz="1200">
                <a:solidFill>
                  <a:schemeClr val="tx1"/>
                </a:solidFill>
                <a:latin typeface="Arial" panose="020B0604020202020204" pitchFamily="34" charset="0"/>
              </a:defRPr>
            </a:lvl3pPr>
            <a:lvl4pPr marL="1618122" indent="-231160">
              <a:spcBef>
                <a:spcPct val="30000"/>
              </a:spcBef>
              <a:defRPr sz="1200">
                <a:solidFill>
                  <a:schemeClr val="tx1"/>
                </a:solidFill>
                <a:latin typeface="Arial" panose="020B0604020202020204" pitchFamily="34" charset="0"/>
              </a:defRPr>
            </a:lvl4pPr>
            <a:lvl5pPr marL="2080443" indent="-231160">
              <a:spcBef>
                <a:spcPct val="30000"/>
              </a:spcBef>
              <a:defRPr sz="1200">
                <a:solidFill>
                  <a:schemeClr val="tx1"/>
                </a:solidFill>
                <a:latin typeface="Arial" panose="020B0604020202020204" pitchFamily="34" charset="0"/>
              </a:defRPr>
            </a:lvl5pPr>
            <a:lvl6pPr marL="2542764" indent="-231160" eaLnBrk="0" fontAlgn="base" hangingPunct="0">
              <a:spcBef>
                <a:spcPct val="30000"/>
              </a:spcBef>
              <a:spcAft>
                <a:spcPct val="0"/>
              </a:spcAft>
              <a:defRPr sz="1200">
                <a:solidFill>
                  <a:schemeClr val="tx1"/>
                </a:solidFill>
                <a:latin typeface="Arial" panose="020B0604020202020204" pitchFamily="34" charset="0"/>
              </a:defRPr>
            </a:lvl6pPr>
            <a:lvl7pPr marL="3005084" indent="-231160" eaLnBrk="0" fontAlgn="base" hangingPunct="0">
              <a:spcBef>
                <a:spcPct val="30000"/>
              </a:spcBef>
              <a:spcAft>
                <a:spcPct val="0"/>
              </a:spcAft>
              <a:defRPr sz="1200">
                <a:solidFill>
                  <a:schemeClr val="tx1"/>
                </a:solidFill>
                <a:latin typeface="Arial" panose="020B0604020202020204" pitchFamily="34" charset="0"/>
              </a:defRPr>
            </a:lvl7pPr>
            <a:lvl8pPr marL="3467405" indent="-231160" eaLnBrk="0" fontAlgn="base" hangingPunct="0">
              <a:spcBef>
                <a:spcPct val="30000"/>
              </a:spcBef>
              <a:spcAft>
                <a:spcPct val="0"/>
              </a:spcAft>
              <a:defRPr sz="1200">
                <a:solidFill>
                  <a:schemeClr val="tx1"/>
                </a:solidFill>
                <a:latin typeface="Arial" panose="020B0604020202020204" pitchFamily="34" charset="0"/>
              </a:defRPr>
            </a:lvl8pPr>
            <a:lvl9pPr marL="3929725" indent="-23116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94A18C3A-44CE-4DC4-B20A-E298CAF2CD1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4641"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45360" y="4458564"/>
            <a:ext cx="5211757" cy="4226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658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90">
              <a:defRPr sz="3600">
                <a:solidFill>
                  <a:schemeClr val="tx1"/>
                </a:solidFill>
                <a:latin typeface="Arial" panose="020B0604020202020204" pitchFamily="34" charset="0"/>
              </a:defRPr>
            </a:lvl1pPr>
            <a:lvl2pPr marL="759685" indent="-292186" defTabSz="941490">
              <a:defRPr sz="3600">
                <a:solidFill>
                  <a:schemeClr val="tx1"/>
                </a:solidFill>
                <a:latin typeface="Arial" panose="020B0604020202020204" pitchFamily="34" charset="0"/>
              </a:defRPr>
            </a:lvl2pPr>
            <a:lvl3pPr marL="1168747" indent="-233749" defTabSz="941490">
              <a:defRPr sz="3600">
                <a:solidFill>
                  <a:schemeClr val="tx1"/>
                </a:solidFill>
                <a:latin typeface="Arial" panose="020B0604020202020204" pitchFamily="34" charset="0"/>
              </a:defRPr>
            </a:lvl3pPr>
            <a:lvl4pPr marL="1636245" indent="-233749" defTabSz="941490">
              <a:defRPr sz="3600">
                <a:solidFill>
                  <a:schemeClr val="tx1"/>
                </a:solidFill>
                <a:latin typeface="Arial" panose="020B0604020202020204" pitchFamily="34" charset="0"/>
              </a:defRPr>
            </a:lvl4pPr>
            <a:lvl5pPr marL="2103744" indent="-233749" defTabSz="941490">
              <a:defRPr sz="3600">
                <a:solidFill>
                  <a:schemeClr val="tx1"/>
                </a:solidFill>
                <a:latin typeface="Arial" panose="020B0604020202020204" pitchFamily="34" charset="0"/>
              </a:defRPr>
            </a:lvl5pPr>
            <a:lvl6pPr marL="2571243" indent="-233749" defTabSz="941490" eaLnBrk="0" fontAlgn="base" hangingPunct="0">
              <a:spcBef>
                <a:spcPct val="0"/>
              </a:spcBef>
              <a:spcAft>
                <a:spcPct val="0"/>
              </a:spcAft>
              <a:defRPr sz="3600">
                <a:solidFill>
                  <a:schemeClr val="tx1"/>
                </a:solidFill>
                <a:latin typeface="Arial" panose="020B0604020202020204" pitchFamily="34" charset="0"/>
              </a:defRPr>
            </a:lvl6pPr>
            <a:lvl7pPr marL="3038741" indent="-233749" defTabSz="941490" eaLnBrk="0" fontAlgn="base" hangingPunct="0">
              <a:spcBef>
                <a:spcPct val="0"/>
              </a:spcBef>
              <a:spcAft>
                <a:spcPct val="0"/>
              </a:spcAft>
              <a:defRPr sz="3600">
                <a:solidFill>
                  <a:schemeClr val="tx1"/>
                </a:solidFill>
                <a:latin typeface="Arial" panose="020B0604020202020204" pitchFamily="34" charset="0"/>
              </a:defRPr>
            </a:lvl7pPr>
            <a:lvl8pPr marL="3506240" indent="-233749" defTabSz="941490" eaLnBrk="0" fontAlgn="base" hangingPunct="0">
              <a:spcBef>
                <a:spcPct val="0"/>
              </a:spcBef>
              <a:spcAft>
                <a:spcPct val="0"/>
              </a:spcAft>
              <a:defRPr sz="3600">
                <a:solidFill>
                  <a:schemeClr val="tx1"/>
                </a:solidFill>
                <a:latin typeface="Arial" panose="020B0604020202020204" pitchFamily="34" charset="0"/>
              </a:defRPr>
            </a:lvl8pPr>
            <a:lvl9pPr marL="3973738" indent="-233749" defTabSz="94149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41490" rtl="0" eaLnBrk="1" fontAlgn="base" latinLnBrk="0" hangingPunct="1">
              <a:lnSpc>
                <a:spcPct val="100000"/>
              </a:lnSpc>
              <a:spcBef>
                <a:spcPct val="0"/>
              </a:spcBef>
              <a:spcAft>
                <a:spcPct val="0"/>
              </a:spcAft>
              <a:buClrTx/>
              <a:buSzTx/>
              <a:buFontTx/>
              <a:buNone/>
              <a:tabLst/>
              <a:defRPr/>
            </a:pPr>
            <a:fld id="{1860D0F6-DC6E-40A3-B77A-649F970C8A5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4149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7212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spcBef>
                <a:spcPct val="30000"/>
              </a:spcBef>
              <a:defRPr sz="1200">
                <a:solidFill>
                  <a:schemeClr val="tx1"/>
                </a:solidFill>
                <a:latin typeface="Arial" panose="020B0604020202020204" pitchFamily="34" charset="0"/>
              </a:defRPr>
            </a:lvl1pPr>
            <a:lvl2pPr marL="751271" indent="-288950" defTabSz="932668">
              <a:spcBef>
                <a:spcPct val="30000"/>
              </a:spcBef>
              <a:defRPr sz="1200">
                <a:solidFill>
                  <a:schemeClr val="tx1"/>
                </a:solidFill>
                <a:latin typeface="Arial" panose="020B0604020202020204" pitchFamily="34" charset="0"/>
              </a:defRPr>
            </a:lvl2pPr>
            <a:lvl3pPr marL="1155802" indent="-231160" defTabSz="932668">
              <a:spcBef>
                <a:spcPct val="30000"/>
              </a:spcBef>
              <a:defRPr sz="1200">
                <a:solidFill>
                  <a:schemeClr val="tx1"/>
                </a:solidFill>
                <a:latin typeface="Arial" panose="020B0604020202020204" pitchFamily="34" charset="0"/>
              </a:defRPr>
            </a:lvl3pPr>
            <a:lvl4pPr marL="1618122" indent="-231160" defTabSz="932668">
              <a:spcBef>
                <a:spcPct val="30000"/>
              </a:spcBef>
              <a:defRPr sz="1200">
                <a:solidFill>
                  <a:schemeClr val="tx1"/>
                </a:solidFill>
                <a:latin typeface="Arial" panose="020B0604020202020204" pitchFamily="34" charset="0"/>
              </a:defRPr>
            </a:lvl4pPr>
            <a:lvl5pPr marL="2080443" indent="-231160" defTabSz="932668">
              <a:spcBef>
                <a:spcPct val="30000"/>
              </a:spcBef>
              <a:defRPr sz="1200">
                <a:solidFill>
                  <a:schemeClr val="tx1"/>
                </a:solidFill>
                <a:latin typeface="Arial" panose="020B0604020202020204" pitchFamily="34" charset="0"/>
              </a:defRPr>
            </a:lvl5pPr>
            <a:lvl6pPr marL="2542764" indent="-231160" defTabSz="932668"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2668"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2668"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266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2668" rtl="0" eaLnBrk="1" fontAlgn="base" latinLnBrk="0" hangingPunct="1">
              <a:lnSpc>
                <a:spcPct val="100000"/>
              </a:lnSpc>
              <a:spcBef>
                <a:spcPct val="0"/>
              </a:spcBef>
              <a:spcAft>
                <a:spcPct val="0"/>
              </a:spcAft>
              <a:buClrTx/>
              <a:buSzTx/>
              <a:buFontTx/>
              <a:buNone/>
              <a:tabLst/>
              <a:defRPr/>
            </a:pPr>
            <a:fld id="{024E74B1-9BC4-49C8-80D1-338AE1B01D5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2668"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2741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Wu D, Daniel BS, Lai AJX.  </a:t>
            </a:r>
            <a:r>
              <a:rPr lang="en-US" b="0" i="0" u="none" strike="noStrike" dirty="0">
                <a:solidFill>
                  <a:schemeClr val="bg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Dupilumab-associated ocular manifestations: A review of clinical presentations and management</a:t>
            </a:r>
            <a:r>
              <a:rPr lang="en-US" b="0" i="0" u="none" strike="noStrike" dirty="0">
                <a:solidFill>
                  <a:schemeClr val="bg1"/>
                </a:solidFill>
                <a:effectLst/>
                <a:latin typeface="Helvetica" panose="020B0604020202020204" pitchFamily="34" charset="0"/>
              </a:rPr>
              <a:t>. Survey </a:t>
            </a:r>
            <a:r>
              <a:rPr lang="en-US" b="0" i="0" u="none" strike="noStrike" dirty="0" err="1">
                <a:solidFill>
                  <a:schemeClr val="bg1"/>
                </a:solidFill>
                <a:effectLst/>
                <a:latin typeface="Helvetica" panose="020B0604020202020204" pitchFamily="34" charset="0"/>
              </a:rPr>
              <a:t>Ophthalmol</a:t>
            </a:r>
            <a:r>
              <a:rPr lang="en-US" b="0" i="0" u="none" strike="noStrike" dirty="0">
                <a:solidFill>
                  <a:schemeClr val="bg1"/>
                </a:solidFill>
                <a:effectLst/>
                <a:latin typeface="Helvetica" panose="020B0604020202020204" pitchFamily="34" charset="0"/>
              </a:rPr>
              <a:t> 2022;67(5):1419-1442.</a:t>
            </a:r>
            <a:endParaRPr lang="en-US" b="0" i="0" dirty="0">
              <a:solidFill>
                <a:schemeClr val="bg1"/>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5958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7440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D52B8E5-B81F-40F0-BFF7-04068D4D77E7}"/>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2EF1414-14D6-482E-B276-2B0C4670EE22}"/>
              </a:ext>
            </a:extLst>
          </p:cNvPr>
          <p:cNvSpPr>
            <a:spLocks noGrp="1" noChangeArrowheads="1"/>
          </p:cNvSpPr>
          <p:nvPr>
            <p:ph type="body" idx="1"/>
          </p:nvPr>
        </p:nvSpPr>
        <p:spPr>
          <a:noFill/>
        </p:spPr>
        <p:txBody>
          <a:bodyPr/>
          <a:lstStyle/>
          <a:p>
            <a:r>
              <a:rPr lang="en-US" altLang="en-US"/>
              <a:t>Yannuzzix NA, Chang JS, Brown GC, Smiddy WE. Cost-Utility of Evaluation for Posterior Vitreous Detachment and Prophylaxis of Retinal Detachment. Ophthalmology 2018;125(1):43-50.</a:t>
            </a:r>
          </a:p>
        </p:txBody>
      </p:sp>
      <p:sp>
        <p:nvSpPr>
          <p:cNvPr id="21508" name="Slide Number Placeholder 3">
            <a:extLst>
              <a:ext uri="{FF2B5EF4-FFF2-40B4-BE49-F238E27FC236}">
                <a16:creationId xmlns:a16="http://schemas.microsoft.com/office/drawing/2014/main" id="{37937EFC-BF1A-4867-B682-00A7E44336CC}"/>
              </a:ext>
            </a:extLst>
          </p:cNvPr>
          <p:cNvSpPr>
            <a:spLocks noGrp="1"/>
          </p:cNvSpPr>
          <p:nvPr>
            <p:ph type="sldNum" sz="quarter" idx="5"/>
          </p:nvPr>
        </p:nvSpPr>
        <p:spPr>
          <a:noFill/>
        </p:spPr>
        <p:txBody>
          <a:bodyPr/>
          <a:lstStyle>
            <a:lvl1pPr defTabSz="931062">
              <a:defRPr sz="3600">
                <a:solidFill>
                  <a:schemeClr val="tx1"/>
                </a:solidFill>
                <a:latin typeface="Arial" panose="020B0604020202020204" pitchFamily="34" charset="0"/>
              </a:defRPr>
            </a:lvl1pPr>
            <a:lvl2pPr marL="751271" indent="-288950" defTabSz="931062">
              <a:defRPr sz="3600">
                <a:solidFill>
                  <a:schemeClr val="tx1"/>
                </a:solidFill>
                <a:latin typeface="Arial" panose="020B0604020202020204" pitchFamily="34" charset="0"/>
              </a:defRPr>
            </a:lvl2pPr>
            <a:lvl3pPr marL="1155802" indent="-231160" defTabSz="931062">
              <a:defRPr sz="3600">
                <a:solidFill>
                  <a:schemeClr val="tx1"/>
                </a:solidFill>
                <a:latin typeface="Arial" panose="020B0604020202020204" pitchFamily="34" charset="0"/>
              </a:defRPr>
            </a:lvl3pPr>
            <a:lvl4pPr marL="1618122" indent="-231160" defTabSz="931062">
              <a:defRPr sz="3600">
                <a:solidFill>
                  <a:schemeClr val="tx1"/>
                </a:solidFill>
                <a:latin typeface="Arial" panose="020B0604020202020204" pitchFamily="34" charset="0"/>
              </a:defRPr>
            </a:lvl4pPr>
            <a:lvl5pPr marL="2080443" indent="-231160" defTabSz="931062">
              <a:defRPr sz="3600">
                <a:solidFill>
                  <a:schemeClr val="tx1"/>
                </a:solidFill>
                <a:latin typeface="Arial" panose="020B0604020202020204" pitchFamily="34" charset="0"/>
              </a:defRPr>
            </a:lvl5pPr>
            <a:lvl6pPr marL="2542764" indent="-231160" defTabSz="931062" eaLnBrk="0" fontAlgn="base" hangingPunct="0">
              <a:spcBef>
                <a:spcPct val="0"/>
              </a:spcBef>
              <a:spcAft>
                <a:spcPct val="0"/>
              </a:spcAft>
              <a:defRPr sz="3600">
                <a:solidFill>
                  <a:schemeClr val="tx1"/>
                </a:solidFill>
                <a:latin typeface="Arial" panose="020B0604020202020204" pitchFamily="34" charset="0"/>
              </a:defRPr>
            </a:lvl6pPr>
            <a:lvl7pPr marL="3005084" indent="-231160" defTabSz="931062" eaLnBrk="0" fontAlgn="base" hangingPunct="0">
              <a:spcBef>
                <a:spcPct val="0"/>
              </a:spcBef>
              <a:spcAft>
                <a:spcPct val="0"/>
              </a:spcAft>
              <a:defRPr sz="3600">
                <a:solidFill>
                  <a:schemeClr val="tx1"/>
                </a:solidFill>
                <a:latin typeface="Arial" panose="020B0604020202020204" pitchFamily="34" charset="0"/>
              </a:defRPr>
            </a:lvl7pPr>
            <a:lvl8pPr marL="3467405" indent="-231160" defTabSz="931062" eaLnBrk="0" fontAlgn="base" hangingPunct="0">
              <a:spcBef>
                <a:spcPct val="0"/>
              </a:spcBef>
              <a:spcAft>
                <a:spcPct val="0"/>
              </a:spcAft>
              <a:defRPr sz="3600">
                <a:solidFill>
                  <a:schemeClr val="tx1"/>
                </a:solidFill>
                <a:latin typeface="Arial" panose="020B0604020202020204" pitchFamily="34" charset="0"/>
              </a:defRPr>
            </a:lvl8pPr>
            <a:lvl9pPr marL="3929725" indent="-231160" defTabSz="931062" eaLnBrk="0" fontAlgn="base" hangingPunct="0">
              <a:spcBef>
                <a:spcPct val="0"/>
              </a:spcBef>
              <a:spcAft>
                <a:spcPct val="0"/>
              </a:spcAft>
              <a:defRPr sz="3600">
                <a:solidFill>
                  <a:schemeClr val="tx1"/>
                </a:solidFill>
                <a:latin typeface="Arial" panose="020B0604020202020204" pitchFamily="34" charset="0"/>
              </a:defRPr>
            </a:lvl9pPr>
          </a:lstStyle>
          <a:p>
            <a:pPr>
              <a:defRPr/>
            </a:pPr>
            <a:fld id="{C29494FA-351E-422E-8F75-3FB7BACEA5DB}" type="slidenum">
              <a:rPr lang="en-US" altLang="en-US" sz="1200">
                <a:solidFill>
                  <a:srgbClr val="000000"/>
                </a:solidFill>
                <a:cs typeface="+mn-cs"/>
              </a:rPr>
              <a:pPr>
                <a:defRPr/>
              </a:pPr>
              <a:t>49</a:t>
            </a:fld>
            <a:endParaRPr lang="en-US" altLang="en-US" sz="1200">
              <a:solidFill>
                <a:srgbClr val="000000"/>
              </a:solidFill>
              <a:cs typeface="+mn-cs"/>
            </a:endParaRPr>
          </a:p>
        </p:txBody>
      </p:sp>
    </p:spTree>
    <p:extLst>
      <p:ext uri="{BB962C8B-B14F-4D97-AF65-F5344CB8AC3E}">
        <p14:creationId xmlns:p14="http://schemas.microsoft.com/office/powerpoint/2010/main" val="268312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itchFamily="34" charset="0"/>
              </a:rPr>
              <a:t>AAO PPP Retina/Vitreous Committee, Hoskins Center for Quality Eye </a:t>
            </a:r>
            <a:r>
              <a:rPr lang="en-US">
                <a:latin typeface="Arial" pitchFamily="34" charset="0"/>
              </a:rPr>
              <a:t>Care. </a:t>
            </a:r>
            <a:r>
              <a:rPr lang="en-US">
                <a:solidFill>
                  <a:schemeClr val="bg1"/>
                </a:solidFill>
                <a:latin typeface="Arial" pitchFamily="34" charset="0"/>
                <a:hlinkClick r:id="rId3">
                  <a:extLst>
                    <a:ext uri="{A12FA001-AC4F-418D-AE19-62706E023703}">
                      <ahyp:hlinkClr xmlns:ahyp="http://schemas.microsoft.com/office/drawing/2018/hyperlinkcolor" val="tx"/>
                    </a:ext>
                  </a:extLst>
                </a:hlinkClick>
              </a:rPr>
              <a:t>Posterior </a:t>
            </a:r>
            <a:r>
              <a:rPr lang="en-US" dirty="0">
                <a:solidFill>
                  <a:schemeClr val="bg1"/>
                </a:solidFill>
                <a:latin typeface="Arial" pitchFamily="34" charset="0"/>
                <a:hlinkClick r:id="rId3">
                  <a:extLst>
                    <a:ext uri="{A12FA001-AC4F-418D-AE19-62706E023703}">
                      <ahyp:hlinkClr xmlns:ahyp="http://schemas.microsoft.com/office/drawing/2018/hyperlinkcolor" val="tx"/>
                    </a:ext>
                  </a:extLst>
                </a:hlinkClick>
              </a:rPr>
              <a:t>Vitreous Detachment, Retinal Breaks, and Lattice Degeneration PPP 2019</a:t>
            </a:r>
            <a:endParaRPr lang="en-US" dirty="0">
              <a:solidFill>
                <a:schemeClr val="bg1"/>
              </a:solidFill>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50</a:t>
            </a:fld>
            <a:endParaRPr lang="en-US" dirty="0">
              <a:solidFill>
                <a:srgbClr val="000000"/>
              </a:solidFill>
              <a:cs typeface="+mn-cs"/>
            </a:endParaRPr>
          </a:p>
        </p:txBody>
      </p:sp>
    </p:spTree>
    <p:extLst>
      <p:ext uri="{BB962C8B-B14F-4D97-AF65-F5344CB8AC3E}">
        <p14:creationId xmlns:p14="http://schemas.microsoft.com/office/powerpoint/2010/main" val="260320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Uhr</a:t>
            </a:r>
            <a:r>
              <a:rPr lang="en-US" dirty="0"/>
              <a:t> JH, Obeid A, </a:t>
            </a:r>
            <a:r>
              <a:rPr lang="en-US" dirty="0" err="1"/>
              <a:t>Wibbelsman</a:t>
            </a:r>
            <a:r>
              <a:rPr lang="en-US" dirty="0"/>
              <a:t> TD, et al. Delayed Retinal Breaks and Detachments after Acute Posterior Vitreous Detachment. </a:t>
            </a:r>
            <a:r>
              <a:rPr lang="en-US" i="1" dirty="0"/>
              <a:t>Ophthalmology</a:t>
            </a:r>
            <a:r>
              <a:rPr lang="en-US" dirty="0"/>
              <a:t> 2020;127(4):516-522. </a:t>
            </a:r>
            <a:r>
              <a:rPr lang="en-US" dirty="0">
                <a:latin typeface="Arial" pitchFamily="34" charset="0"/>
                <a:hlinkClick r:id="rId3"/>
              </a:rPr>
              <a:t>https://doi.org/10.1016/j.ophtha.2019.10.020</a:t>
            </a:r>
            <a:endParaRPr lang="en-US" dirty="0"/>
          </a:p>
        </p:txBody>
      </p:sp>
      <p:sp>
        <p:nvSpPr>
          <p:cNvPr id="4" name="Slide Number Placeholder 3"/>
          <p:cNvSpPr>
            <a:spLocks noGrp="1"/>
          </p:cNvSpPr>
          <p:nvPr>
            <p:ph type="sldNum" sz="quarter" idx="5"/>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2418"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153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Shen BY, Salman AR, Shah SM, et al. </a:t>
            </a:r>
            <a:r>
              <a:rPr lang="en-US" b="0" i="0" u="sng" strike="noStrike" dirty="0">
                <a:solidFill>
                  <a:schemeClr val="bg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Clinical Outcomes Following Implementation of a Formalized “Flashes and Floaters” Emergency Department Triage Protocol</a:t>
            </a:r>
            <a:r>
              <a:rPr lang="en-US" b="0" i="0" u="sng" strike="noStrike" dirty="0">
                <a:solidFill>
                  <a:schemeClr val="bg1"/>
                </a:solidFill>
                <a:effectLst/>
                <a:latin typeface="helvetica" panose="020B0604020202020204" pitchFamily="34" charset="0"/>
              </a:rPr>
              <a:t>. </a:t>
            </a:r>
            <a:r>
              <a:rPr lang="en-US" b="0" i="0" u="none" strike="noStrike" dirty="0">
                <a:solidFill>
                  <a:schemeClr val="bg1"/>
                </a:solidFill>
                <a:effectLst/>
                <a:latin typeface="helvetica" panose="020B0604020202020204" pitchFamily="34" charset="0"/>
              </a:rPr>
              <a:t>Am J </a:t>
            </a:r>
            <a:r>
              <a:rPr lang="en-US" b="0" i="0" u="none" strike="noStrike" dirty="0" err="1">
                <a:solidFill>
                  <a:schemeClr val="bg1"/>
                </a:solidFill>
                <a:effectLst/>
                <a:latin typeface="helvetica" panose="020B0604020202020204" pitchFamily="34" charset="0"/>
              </a:rPr>
              <a:t>Ophthalmol</a:t>
            </a:r>
            <a:r>
              <a:rPr lang="en-US" b="0" i="0" u="none" strike="noStrike" dirty="0">
                <a:solidFill>
                  <a:schemeClr val="bg1"/>
                </a:solidFill>
                <a:effectLst/>
                <a:latin typeface="helvetica" panose="020B0604020202020204" pitchFamily="34" charset="0"/>
              </a:rPr>
              <a:t> 2022;242:125-130.</a:t>
            </a:r>
            <a:endParaRPr lang="en-US" b="0" i="0" u="none" dirty="0">
              <a:solidFill>
                <a:schemeClr val="bg1"/>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5155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a:t>
            </a:r>
            <a:r>
              <a:rPr lang="en-US" baseline="0"/>
              <a:t> KD, Schwartz SG, </a:t>
            </a:r>
            <a:r>
              <a:rPr lang="en-US" baseline="0" err="1"/>
              <a:t>Smiddy</a:t>
            </a:r>
            <a:r>
              <a:rPr lang="en-US" baseline="0"/>
              <a:t> WE, Flynn HW, Jr. The Role of Scleral Depression in Modern Clinical Practice. </a:t>
            </a:r>
            <a:r>
              <a:rPr lang="en-US" i="1" baseline="0"/>
              <a:t>Am J </a:t>
            </a:r>
            <a:r>
              <a:rPr lang="en-US" i="1" baseline="0" err="1"/>
              <a:t>Ophthalmol</a:t>
            </a:r>
            <a:r>
              <a:rPr lang="en-US" i="1" baseline="0"/>
              <a:t>.</a:t>
            </a:r>
            <a:r>
              <a:rPr lang="en-US" i="0" baseline="0"/>
              <a:t> 2018;195:xviii-xix.</a:t>
            </a:r>
            <a:endParaRPr lang="en-US" i="0"/>
          </a:p>
        </p:txBody>
      </p:sp>
      <p:sp>
        <p:nvSpPr>
          <p:cNvPr id="4" name="Slide Number Placeholder 3"/>
          <p:cNvSpPr>
            <a:spLocks noGrp="1"/>
          </p:cNvSpPr>
          <p:nvPr>
            <p:ph type="sldNum" sz="quarter" idx="10"/>
          </p:nvPr>
        </p:nvSpPr>
        <p:spPr/>
        <p:txBody>
          <a:bodyPr/>
          <a:lstStyle/>
          <a:p>
            <a:pPr defTabSz="932418">
              <a:defRPr/>
            </a:pPr>
            <a:fld id="{A20C34B4-2AE9-4BB2-99B2-D9BF555EE40B}" type="slidenum">
              <a:rPr lang="en-US">
                <a:solidFill>
                  <a:srgbClr val="000000"/>
                </a:solidFill>
                <a:cs typeface="+mn-cs"/>
              </a:rPr>
              <a:pPr defTabSz="932418">
                <a:defRPr/>
              </a:pPr>
              <a:t>54</a:t>
            </a:fld>
            <a:endParaRPr lang="en-US">
              <a:solidFill>
                <a:srgbClr val="000000"/>
              </a:solidFill>
              <a:cs typeface="+mn-cs"/>
            </a:endParaRPr>
          </a:p>
        </p:txBody>
      </p:sp>
    </p:spTree>
    <p:extLst>
      <p:ext uri="{BB962C8B-B14F-4D97-AF65-F5344CB8AC3E}">
        <p14:creationId xmlns:p14="http://schemas.microsoft.com/office/powerpoint/2010/main" val="744329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itchFamily="34" charset="0"/>
              </a:rPr>
              <a:t>Singh IP. Modern </a:t>
            </a:r>
            <a:r>
              <a:rPr lang="en-US" dirty="0" err="1">
                <a:latin typeface="Arial" pitchFamily="34" charset="0"/>
              </a:rPr>
              <a:t>vitreolysis</a:t>
            </a:r>
            <a:r>
              <a:rPr lang="en-US" dirty="0">
                <a:latin typeface="Arial" pitchFamily="34" charset="0"/>
              </a:rPr>
              <a:t>—YAG laser treatment now a real solution for the treatment of symptomatic floaters. </a:t>
            </a:r>
            <a:r>
              <a:rPr lang="en-US" i="1" dirty="0">
                <a:latin typeface="Arial" pitchFamily="34" charset="0"/>
              </a:rPr>
              <a:t>Survey </a:t>
            </a:r>
            <a:r>
              <a:rPr lang="en-US" i="1" dirty="0" err="1">
                <a:latin typeface="Arial" pitchFamily="34" charset="0"/>
              </a:rPr>
              <a:t>Ophthalmol</a:t>
            </a:r>
            <a:r>
              <a:rPr lang="en-US" i="1" dirty="0">
                <a:latin typeface="Arial" pitchFamily="34" charset="0"/>
              </a:rPr>
              <a:t> </a:t>
            </a:r>
            <a:r>
              <a:rPr lang="en-US" dirty="0">
                <a:latin typeface="Arial" pitchFamily="34" charset="0"/>
              </a:rPr>
              <a:t>2020;65(5):581-588.</a:t>
            </a:r>
          </a:p>
          <a:p>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56</a:t>
            </a:fld>
            <a:endParaRPr lang="en-US" dirty="0">
              <a:solidFill>
                <a:srgbClr val="000000"/>
              </a:solidFill>
              <a:cs typeface="+mn-cs"/>
            </a:endParaRPr>
          </a:p>
        </p:txBody>
      </p:sp>
    </p:spTree>
    <p:extLst>
      <p:ext uri="{BB962C8B-B14F-4D97-AF65-F5344CB8AC3E}">
        <p14:creationId xmlns:p14="http://schemas.microsoft.com/office/powerpoint/2010/main" val="3474110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70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4850" indent="-285740">
              <a:defRPr>
                <a:solidFill>
                  <a:schemeClr val="tx1"/>
                </a:solidFill>
                <a:latin typeface="Calibri" panose="020F0502020204030204" pitchFamily="34" charset="0"/>
                <a:cs typeface="Arial" panose="020B0604020202020204" pitchFamily="34" charset="0"/>
              </a:defRPr>
            </a:lvl2pPr>
            <a:lvl3pPr marL="1146170" indent="-227950">
              <a:defRPr>
                <a:solidFill>
                  <a:schemeClr val="tx1"/>
                </a:solidFill>
                <a:latin typeface="Calibri" panose="020F0502020204030204" pitchFamily="34" charset="0"/>
                <a:cs typeface="Arial" panose="020B0604020202020204" pitchFamily="34" charset="0"/>
              </a:defRPr>
            </a:lvl3pPr>
            <a:lvl4pPr marL="1603675" indent="-227950">
              <a:defRPr>
                <a:solidFill>
                  <a:schemeClr val="tx1"/>
                </a:solidFill>
                <a:latin typeface="Calibri" panose="020F0502020204030204" pitchFamily="34" charset="0"/>
                <a:cs typeface="Arial" panose="020B0604020202020204" pitchFamily="34" charset="0"/>
              </a:defRPr>
            </a:lvl4pPr>
            <a:lvl5pPr marL="2062785" indent="-227950">
              <a:defRPr>
                <a:solidFill>
                  <a:schemeClr val="tx1"/>
                </a:solidFill>
                <a:latin typeface="Calibri" panose="020F0502020204030204" pitchFamily="34" charset="0"/>
                <a:cs typeface="Arial" panose="020B0604020202020204" pitchFamily="34" charset="0"/>
              </a:defRPr>
            </a:lvl5pPr>
            <a:lvl6pPr marL="2525106"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7427"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49747"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2068"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24641" fontAlgn="auto">
              <a:spcBef>
                <a:spcPts val="0"/>
              </a:spcBef>
              <a:spcAft>
                <a:spcPts val="0"/>
              </a:spcAft>
              <a:defRPr/>
            </a:pPr>
            <a:fld id="{BE2B512E-2622-4CE7-A437-75FBCD690C69}" type="slidenum">
              <a:rPr lang="en-US" altLang="en-US" sz="1100" kern="0">
                <a:solidFill>
                  <a:srgbClr val="000000"/>
                </a:solidFill>
              </a:rPr>
              <a:pPr defTabSz="924641" fontAlgn="auto">
                <a:spcBef>
                  <a:spcPts val="0"/>
                </a:spcBef>
                <a:spcAft>
                  <a:spcPts val="0"/>
                </a:spcAft>
                <a:defRPr/>
              </a:pPr>
              <a:t>57</a:t>
            </a:fld>
            <a:endParaRPr lang="en-US" altLang="en-US" sz="1100" kern="0">
              <a:solidFill>
                <a:srgbClr val="000000"/>
              </a:solidFill>
            </a:endParaRPr>
          </a:p>
        </p:txBody>
      </p:sp>
    </p:spTree>
    <p:extLst>
      <p:ext uri="{BB962C8B-B14F-4D97-AF65-F5344CB8AC3E}">
        <p14:creationId xmlns:p14="http://schemas.microsoft.com/office/powerpoint/2010/main" val="282770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a:extLst>
              <a:ext uri="{FF2B5EF4-FFF2-40B4-BE49-F238E27FC236}">
                <a16:creationId xmlns:a16="http://schemas.microsoft.com/office/drawing/2014/main" id="{0593659C-FF1A-57A8-0FF4-5AD52DA6589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eaLnBrk="1" hangingPunct="1"/>
            <a:fld id="{F3D6FFA6-9D57-47D8-8B95-EFC741D741CC}" type="slidenum">
              <a:rPr lang="en-US" altLang="en-US" sz="1200"/>
              <a:pPr eaLnBrk="1" hangingPunct="1"/>
              <a:t>7</a:t>
            </a:fld>
            <a:endParaRPr lang="en-US" altLang="en-US" sz="1200"/>
          </a:p>
        </p:txBody>
      </p:sp>
      <p:sp>
        <p:nvSpPr>
          <p:cNvPr id="109571" name="Rectangle 2">
            <a:extLst>
              <a:ext uri="{FF2B5EF4-FFF2-40B4-BE49-F238E27FC236}">
                <a16:creationId xmlns:a16="http://schemas.microsoft.com/office/drawing/2014/main" id="{A4026043-915D-0414-8F99-DE0F1C39F6C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5FA5E81-043B-D1A7-A6F8-94DC68D89099}"/>
              </a:ext>
            </a:extLst>
          </p:cNvPr>
          <p:cNvSpPr>
            <a:spLocks noGrp="1" noChangeArrowheads="1"/>
          </p:cNvSpPr>
          <p:nvPr>
            <p:ph type="body" idx="1"/>
          </p:nvPr>
        </p:nvSpPr>
        <p:spPr>
          <a:xfrm>
            <a:off x="912813" y="4414838"/>
            <a:ext cx="503237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 AC, </a:t>
            </a:r>
            <a:r>
              <a:rPr lang="en-US" dirty="0" err="1"/>
              <a:t>Kalaw</a:t>
            </a:r>
            <a:r>
              <a:rPr lang="en-US" dirty="0"/>
              <a:t> FGP, </a:t>
            </a:r>
            <a:r>
              <a:rPr lang="en-US" dirty="0" err="1"/>
              <a:t>Schönbach</a:t>
            </a:r>
            <a:r>
              <a:rPr lang="en-US" dirty="0"/>
              <a:t> EM, et al. </a:t>
            </a:r>
            <a:r>
              <a:rPr lang="en-US" b="0" i="0" dirty="0">
                <a:solidFill>
                  <a:srgbClr val="000000"/>
                </a:solidFill>
                <a:effectLst/>
                <a:latin typeface="helvetica" panose="020B0604020202020204" pitchFamily="34" charset="0"/>
              </a:rPr>
              <a:t>The Sensitivity of Ultra-Widefield Fundus Photography Versus Scleral Depressed Examination for Detection of Retinal Horseshoe Tears.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0" dirty="0">
                <a:solidFill>
                  <a:srgbClr val="000000"/>
                </a:solidFill>
                <a:effectLst/>
                <a:latin typeface="helvetica" panose="020B0604020202020204" pitchFamily="34" charset="0"/>
              </a:rPr>
              <a:t>, 2023;255:155-160.</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9242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 AC, </a:t>
            </a:r>
            <a:r>
              <a:rPr lang="en-US" dirty="0" err="1"/>
              <a:t>Kalaw</a:t>
            </a:r>
            <a:r>
              <a:rPr lang="en-US" dirty="0"/>
              <a:t> FGP, </a:t>
            </a:r>
            <a:r>
              <a:rPr lang="en-US" dirty="0" err="1"/>
              <a:t>Schönbach</a:t>
            </a:r>
            <a:r>
              <a:rPr lang="en-US" dirty="0"/>
              <a:t> EM, et al. </a:t>
            </a:r>
            <a:r>
              <a:rPr lang="en-US" b="0" i="0" dirty="0">
                <a:solidFill>
                  <a:srgbClr val="000000"/>
                </a:solidFill>
                <a:effectLst/>
                <a:latin typeface="helvetica" panose="020B0604020202020204" pitchFamily="34" charset="0"/>
              </a:rPr>
              <a:t>The Sensitivity of Ultra-Widefield Fundus Photography Versus Scleral Depressed Examination for Detection of Retinal Horseshoe Tears.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0" dirty="0">
                <a:solidFill>
                  <a:srgbClr val="000000"/>
                </a:solidFill>
                <a:effectLst/>
                <a:latin typeface="helvetica" panose="020B0604020202020204" pitchFamily="34" charset="0"/>
              </a:rPr>
              <a:t>, 2023;255:155-160.</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418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Aiello LP, </a:t>
            </a:r>
            <a:r>
              <a:rPr lang="en-US" b="0" i="0" dirty="0" err="1">
                <a:solidFill>
                  <a:srgbClr val="333333"/>
                </a:solidFill>
                <a:effectLst/>
                <a:latin typeface="Guardian TextSans Web"/>
              </a:rPr>
              <a:t>Blodi</a:t>
            </a:r>
            <a:r>
              <a:rPr lang="en-US" b="0" i="0" dirty="0">
                <a:solidFill>
                  <a:srgbClr val="333333"/>
                </a:solidFill>
                <a:effectLst/>
                <a:latin typeface="Guardian TextSans Web"/>
              </a:rPr>
              <a:t> B, Gao X, et al. Ultra-Widefield and Early Treatment Diabetic Retinopathy Study 7-Field Grading of Diabetic Retinopathy. </a:t>
            </a:r>
            <a:r>
              <a:rPr lang="en-US" b="0" i="1" dirty="0">
                <a:solidFill>
                  <a:srgbClr val="333333"/>
                </a:solidFill>
                <a:effectLst/>
                <a:latin typeface="Guardian TextSans Web"/>
              </a:rPr>
              <a:t>JAMA </a:t>
            </a:r>
            <a:r>
              <a:rPr lang="en-US" b="0" i="1" dirty="0" err="1">
                <a:solidFill>
                  <a:srgbClr val="333333"/>
                </a:solidFill>
                <a:effectLst/>
                <a:latin typeface="Guardian TextSans Web"/>
              </a:rPr>
              <a:t>Ophthalmol</a:t>
            </a:r>
            <a:r>
              <a:rPr lang="en-US" b="0" i="1" dirty="0">
                <a:solidFill>
                  <a:srgbClr val="333333"/>
                </a:solidFill>
                <a:effectLst/>
                <a:latin typeface="Guardian TextSans Web"/>
              </a:rPr>
              <a:t>.</a:t>
            </a:r>
            <a:r>
              <a:rPr lang="en-US" b="0" i="0" dirty="0">
                <a:solidFill>
                  <a:srgbClr val="333333"/>
                </a:solidFill>
                <a:effectLst/>
                <a:latin typeface="Guardian TextSans Web"/>
              </a:rPr>
              <a:t> 2024;142(9):856–863.</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074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itchFamily="34" charset="0"/>
              </a:rPr>
              <a:t>Stanojcic</a:t>
            </a:r>
            <a:r>
              <a:rPr lang="en-US" dirty="0">
                <a:latin typeface="Arial" pitchFamily="34" charset="0"/>
              </a:rPr>
              <a:t> N, Roberts HW, </a:t>
            </a:r>
            <a:r>
              <a:rPr lang="en-US" dirty="0" err="1">
                <a:latin typeface="Arial" pitchFamily="34" charset="0"/>
              </a:rPr>
              <a:t>Wagh</a:t>
            </a:r>
            <a:r>
              <a:rPr lang="en-US" dirty="0">
                <a:latin typeface="Arial" pitchFamily="34" charset="0"/>
              </a:rPr>
              <a:t> VK, et al. A </a:t>
            </a:r>
            <a:r>
              <a:rPr lang="en-US" dirty="0" err="1">
                <a:latin typeface="Arial" pitchFamily="34" charset="0"/>
              </a:rPr>
              <a:t>randomised</a:t>
            </a:r>
            <a:r>
              <a:rPr lang="en-US" dirty="0">
                <a:latin typeface="Arial" pitchFamily="34" charset="0"/>
              </a:rPr>
              <a:t> controlled trial comparing femtosecond laser-assisted cataract surgery versus conventional phacoemulsification surgery: 12-month results. </a:t>
            </a:r>
            <a:r>
              <a:rPr lang="en-US" i="1" dirty="0">
                <a:latin typeface="Arial" pitchFamily="34" charset="0"/>
              </a:rPr>
              <a:t>Br J </a:t>
            </a:r>
            <a:r>
              <a:rPr lang="en-US" i="1" dirty="0" err="1">
                <a:latin typeface="Arial" pitchFamily="34" charset="0"/>
              </a:rPr>
              <a:t>Ophthalmol</a:t>
            </a:r>
            <a:r>
              <a:rPr lang="en-US" dirty="0">
                <a:latin typeface="Arial" pitchFamily="34" charset="0"/>
              </a:rPr>
              <a:t>. </a:t>
            </a:r>
            <a:r>
              <a:rPr lang="en-US" dirty="0" err="1">
                <a:latin typeface="Arial" pitchFamily="34" charset="0"/>
              </a:rPr>
              <a:t>Epub</a:t>
            </a:r>
            <a:r>
              <a:rPr lang="en-US">
                <a:latin typeface="Arial" pitchFamily="34" charset="0"/>
              </a:rPr>
              <a:t> ahead of print.</a:t>
            </a:r>
            <a:endParaRPr lang="en-US"/>
          </a:p>
        </p:txBody>
      </p:sp>
      <p:sp>
        <p:nvSpPr>
          <p:cNvPr id="4" name="Slide Number Placeholder 3"/>
          <p:cNvSpPr>
            <a:spLocks noGrp="1"/>
          </p:cNvSpPr>
          <p:nvPr>
            <p:ph type="sldNum" sz="quarter" idx="5"/>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41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86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 CC, Rose-</a:t>
            </a:r>
            <a:r>
              <a:rPr lang="en-US" dirty="0" err="1"/>
              <a:t>Nussbaumer</a:t>
            </a:r>
            <a:r>
              <a:rPr lang="en-US" dirty="0"/>
              <a:t> JR, Al-</a:t>
            </a:r>
            <a:r>
              <a:rPr lang="en-US" dirty="0" err="1"/>
              <a:t>Mohtaseb</a:t>
            </a:r>
            <a:r>
              <a:rPr lang="en-US" dirty="0"/>
              <a:t> ZN, et al. Femtosecond Laser-Assisted Cataract Surgery: A Report by the American Academy of Ophthalmology. Ophthalmology 2022;129(8):946-954. </a:t>
            </a:r>
            <a:r>
              <a:rPr lang="fr-FR"/>
              <a:t>doi:10.1016/j.ophtha.2022.04.003</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328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Kupersmith</a:t>
            </a:r>
            <a:r>
              <a:rPr lang="en-US" dirty="0"/>
              <a:t> MJ, Fraser CL, Morgenstern R, et al. Ophthalmic and Systemic Factors of Acute </a:t>
            </a:r>
            <a:r>
              <a:rPr lang="en-US" dirty="0" err="1"/>
              <a:t>Nonarteritic</a:t>
            </a:r>
            <a:r>
              <a:rPr lang="en-US" dirty="0"/>
              <a:t> Anterior Ischemic Optic Neuropathy in the Quark207 Treatment Trial. Ophthalmology 2024;131(7):790-802.</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92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444444"/>
                </a:solidFill>
                <a:effectLst/>
                <a:latin typeface="Guardian TextSans Web"/>
              </a:rPr>
              <a:t>Hathaway JT,</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rPr>
              <a:t>Shah MP,</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rPr>
              <a:t>Hathaway DB,</a:t>
            </a:r>
            <a:r>
              <a:rPr lang="en-US" b="0" i="0" dirty="0">
                <a:solidFill>
                  <a:srgbClr val="333333"/>
                </a:solidFill>
                <a:effectLst/>
                <a:latin typeface="Guardian TextSans Web"/>
              </a:rPr>
              <a:t> </a:t>
            </a:r>
            <a:r>
              <a:rPr lang="en-US" b="0" i="0" u="sng" dirty="0">
                <a:solidFill>
                  <a:srgbClr val="444444"/>
                </a:solidFill>
                <a:effectLst/>
                <a:latin typeface="Guardian TextSans Web"/>
              </a:rPr>
              <a:t>et al. </a:t>
            </a:r>
            <a:r>
              <a:rPr lang="en-US" b="1" i="0" dirty="0">
                <a:solidFill>
                  <a:srgbClr val="333333"/>
                </a:solidFill>
                <a:effectLst/>
                <a:latin typeface="Guardian TextSans Web"/>
              </a:rPr>
              <a:t>Risk of </a:t>
            </a:r>
            <a:r>
              <a:rPr lang="en-US" b="1" i="0" dirty="0" err="1">
                <a:solidFill>
                  <a:srgbClr val="333333"/>
                </a:solidFill>
                <a:effectLst/>
                <a:latin typeface="Guardian TextSans Web"/>
              </a:rPr>
              <a:t>Nonarteritic</a:t>
            </a:r>
            <a:r>
              <a:rPr lang="en-US" b="1" i="0" dirty="0">
                <a:solidFill>
                  <a:srgbClr val="333333"/>
                </a:solidFill>
                <a:effectLst/>
                <a:latin typeface="Guardian TextSans Web"/>
              </a:rPr>
              <a:t> Anterior Ischemic Optic Neuropathy in Patients Prescribed </a:t>
            </a:r>
            <a:r>
              <a:rPr lang="en-US" b="1" i="0" dirty="0" err="1">
                <a:solidFill>
                  <a:srgbClr val="333333"/>
                </a:solidFill>
                <a:effectLst/>
                <a:latin typeface="Guardian TextSans Web"/>
              </a:rPr>
              <a:t>Semaglutide</a:t>
            </a:r>
            <a:r>
              <a:rPr lang="en-US" b="1" i="0" dirty="0">
                <a:solidFill>
                  <a:srgbClr val="333333"/>
                </a:solidFill>
                <a:effectLst/>
                <a:latin typeface="Guardian TextSans Web"/>
              </a:rPr>
              <a:t>. </a:t>
            </a:r>
            <a:r>
              <a:rPr lang="en-US" b="0" i="0" dirty="0">
                <a:solidFill>
                  <a:srgbClr val="333333"/>
                </a:solidFill>
                <a:effectLst/>
                <a:latin typeface="Guardian TextSans Web"/>
              </a:rPr>
              <a:t>JAMA Ophthalmology 2024;142(8):732-739.</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18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effectLst/>
              </a:rPr>
              <a:t>Abbass</a:t>
            </a:r>
            <a:r>
              <a:rPr lang="en-US" dirty="0">
                <a:effectLst/>
              </a:rPr>
              <a:t> </a:t>
            </a:r>
            <a:r>
              <a:rPr lang="en-US" baseline="0" dirty="0">
                <a:effectLst/>
              </a:rPr>
              <a:t>NJ</a:t>
            </a:r>
            <a:r>
              <a:rPr lang="en-US" b="0" i="0" dirty="0">
                <a:solidFill>
                  <a:srgbClr val="1F1F1F"/>
                </a:solidFill>
                <a:effectLst/>
                <a:latin typeface="ElsevierSans"/>
              </a:rPr>
              <a:t>, </a:t>
            </a:r>
            <a:r>
              <a:rPr lang="en-US" dirty="0" err="1">
                <a:effectLst/>
              </a:rPr>
              <a:t>Nahlawi</a:t>
            </a:r>
            <a:r>
              <a:rPr lang="en-US" dirty="0">
                <a:effectLst/>
              </a:rPr>
              <a:t> R</a:t>
            </a:r>
            <a:r>
              <a:rPr lang="en-US" b="0" i="0" dirty="0">
                <a:solidFill>
                  <a:srgbClr val="1F1F1F"/>
                </a:solidFill>
                <a:effectLst/>
                <a:latin typeface="ElsevierSans"/>
              </a:rPr>
              <a:t>, </a:t>
            </a:r>
            <a:r>
              <a:rPr lang="en-US" dirty="0" err="1">
                <a:effectLst/>
              </a:rPr>
              <a:t>Shaia</a:t>
            </a:r>
            <a:r>
              <a:rPr lang="en-US" dirty="0">
                <a:effectLst/>
              </a:rPr>
              <a:t> JK. </a:t>
            </a:r>
            <a:r>
              <a:rPr lang="en-US" b="0" i="0" dirty="0">
                <a:solidFill>
                  <a:srgbClr val="1F1F1F"/>
                </a:solidFill>
                <a:effectLst/>
                <a:latin typeface="ElsevierGulliver"/>
              </a:rPr>
              <a:t>The Effect of </a:t>
            </a:r>
            <a:r>
              <a:rPr lang="en-US" b="0" i="0" dirty="0" err="1">
                <a:solidFill>
                  <a:srgbClr val="1F1F1F"/>
                </a:solidFill>
                <a:effectLst/>
                <a:latin typeface="ElsevierGulliver"/>
              </a:rPr>
              <a:t>Semaglutide</a:t>
            </a:r>
            <a:r>
              <a:rPr lang="en-US" b="0" i="0" dirty="0">
                <a:solidFill>
                  <a:srgbClr val="1F1F1F"/>
                </a:solidFill>
                <a:effectLst/>
                <a:latin typeface="ElsevierGulliver"/>
              </a:rPr>
              <a:t> and GLP-1 RAs on Risk of </a:t>
            </a:r>
            <a:r>
              <a:rPr lang="en-US" b="0" i="0" dirty="0" err="1">
                <a:solidFill>
                  <a:srgbClr val="1F1F1F"/>
                </a:solidFill>
                <a:effectLst/>
                <a:latin typeface="ElsevierGulliver"/>
              </a:rPr>
              <a:t>Nonarteritic</a:t>
            </a:r>
            <a:r>
              <a:rPr lang="en-US" b="0" i="0" dirty="0">
                <a:solidFill>
                  <a:srgbClr val="1F1F1F"/>
                </a:solidFill>
                <a:effectLst/>
                <a:latin typeface="ElsevierGulliver"/>
              </a:rPr>
              <a:t> Anterior Ischemic Optic Neuropathy. Am J </a:t>
            </a:r>
            <a:r>
              <a:rPr lang="en-US" b="0" i="0" dirty="0" err="1">
                <a:solidFill>
                  <a:srgbClr val="1F1F1F"/>
                </a:solidFill>
                <a:effectLst/>
                <a:latin typeface="ElsevierGulliver"/>
              </a:rPr>
              <a:t>Ophthalmol</a:t>
            </a:r>
            <a:r>
              <a:rPr lang="en-US" b="0" i="0" dirty="0">
                <a:solidFill>
                  <a:srgbClr val="1F1F1F"/>
                </a:solidFill>
                <a:effectLst/>
                <a:latin typeface="ElsevierGulliver"/>
              </a:rPr>
              <a:t>. 2025;274:24-31.</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264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Hsu AY, Kuo H, Wang Y, et al. </a:t>
            </a:r>
            <a:r>
              <a:rPr lang="en-US" b="0" i="0" dirty="0" err="1">
                <a:solidFill>
                  <a:srgbClr val="333333"/>
                </a:solidFill>
                <a:effectLst/>
                <a:latin typeface="Guardian TextSans Web"/>
              </a:rPr>
              <a:t>Semaglutide</a:t>
            </a:r>
            <a:r>
              <a:rPr lang="en-US" b="0" i="0" dirty="0">
                <a:solidFill>
                  <a:srgbClr val="333333"/>
                </a:solidFill>
                <a:effectLst/>
                <a:latin typeface="Guardian TextSans Web"/>
              </a:rPr>
              <a:t> and </a:t>
            </a:r>
            <a:r>
              <a:rPr lang="en-US" b="0" i="0" dirty="0" err="1">
                <a:solidFill>
                  <a:srgbClr val="333333"/>
                </a:solidFill>
                <a:effectLst/>
                <a:latin typeface="Guardian TextSans Web"/>
              </a:rPr>
              <a:t>Nonarteritic</a:t>
            </a:r>
            <a:r>
              <a:rPr lang="en-US" b="0" i="0" dirty="0">
                <a:solidFill>
                  <a:srgbClr val="333333"/>
                </a:solidFill>
                <a:effectLst/>
                <a:latin typeface="Guardian TextSans Web"/>
              </a:rPr>
              <a:t> Anterior Ischemic Optic Neuropathy Risk Among Patients With Diabetes. </a:t>
            </a:r>
            <a:r>
              <a:rPr lang="en-US" b="0" i="1" dirty="0">
                <a:solidFill>
                  <a:srgbClr val="333333"/>
                </a:solidFill>
                <a:effectLst/>
                <a:latin typeface="Guardian TextSans Web"/>
              </a:rPr>
              <a:t>JAMA </a:t>
            </a:r>
            <a:r>
              <a:rPr lang="en-US" b="0" i="1" dirty="0" err="1">
                <a:solidFill>
                  <a:srgbClr val="333333"/>
                </a:solidFill>
                <a:effectLst/>
                <a:latin typeface="Guardian TextSans Web"/>
              </a:rPr>
              <a:t>Ophthalmol</a:t>
            </a:r>
            <a:r>
              <a:rPr lang="en-US" b="0" i="1" dirty="0">
                <a:solidFill>
                  <a:srgbClr val="333333"/>
                </a:solidFill>
                <a:effectLst/>
                <a:latin typeface="Guardian TextSans Web"/>
              </a:rPr>
              <a:t>.</a:t>
            </a:r>
            <a:r>
              <a:rPr lang="en-US" b="0" i="0" dirty="0">
                <a:solidFill>
                  <a:srgbClr val="333333"/>
                </a:solidFill>
                <a:effectLst/>
                <a:latin typeface="Guardian TextSans Web"/>
              </a:rPr>
              <a:t> 2025;143(5):400–407. doi:10.1001/jamaophthalmol.2025.0349</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56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878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00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rgbClr val="003C3E"/>
            </a:gs>
            <a:gs pos="100000">
              <a:srgbClr val="008689"/>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CE773B4-177F-4869-A8FE-A125B1E74F23}"/>
              </a:ext>
            </a:extLst>
          </p:cNvPr>
          <p:cNvSpPr>
            <a:spLocks noChangeArrowheads="1"/>
          </p:cNvSpPr>
          <p:nvPr userDrawn="1"/>
        </p:nvSpPr>
        <p:spPr bwMode="auto">
          <a:xfrm>
            <a:off x="87313"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5" name="Rectangle 10">
            <a:extLst>
              <a:ext uri="{FF2B5EF4-FFF2-40B4-BE49-F238E27FC236}">
                <a16:creationId xmlns:a16="http://schemas.microsoft.com/office/drawing/2014/main" id="{4AFD42FA-117D-4A29-A838-5DA9F08F9116}"/>
              </a:ext>
            </a:extLst>
          </p:cNvPr>
          <p:cNvSpPr>
            <a:spLocks noChangeArrowheads="1"/>
          </p:cNvSpPr>
          <p:nvPr userDrawn="1"/>
        </p:nvSpPr>
        <p:spPr bwMode="auto">
          <a:xfrm>
            <a:off x="897890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1035269" name="Rectangle 5"/>
          <p:cNvSpPr>
            <a:spLocks noGrp="1" noChangeArrowheads="1"/>
          </p:cNvSpPr>
          <p:nvPr>
            <p:ph type="ctrTitle" sz="quarter"/>
          </p:nvPr>
        </p:nvSpPr>
        <p:spPr>
          <a:xfrm>
            <a:off x="83344" y="391430"/>
            <a:ext cx="8983662" cy="762000"/>
          </a:xfrm>
        </p:spPr>
        <p:txBody>
          <a:bodyPr anchorCtr="1"/>
          <a:lstStyle>
            <a:lvl1pPr>
              <a:defRPr sz="4400"/>
            </a:lvl1pPr>
          </a:lstStyle>
          <a:p>
            <a:r>
              <a:rPr lang="en-US" dirty="0"/>
              <a:t>Click to edit Master title style</a:t>
            </a:r>
          </a:p>
        </p:txBody>
      </p:sp>
      <p:sp>
        <p:nvSpPr>
          <p:cNvPr id="1035276" name="Rectangle 12"/>
          <p:cNvSpPr>
            <a:spLocks noGrp="1" noChangeArrowheads="1"/>
          </p:cNvSpPr>
          <p:nvPr>
            <p:ph type="subTitle" sz="quarter" idx="1"/>
          </p:nvPr>
        </p:nvSpPr>
        <p:spPr>
          <a:xfrm>
            <a:off x="1374775" y="2363788"/>
            <a:ext cx="6400800" cy="457200"/>
          </a:xfrm>
        </p:spPr>
        <p:txBody>
          <a:bodyPr lIns="45720" rIns="45720" anchorCtr="1">
            <a:spAutoFit/>
          </a:bodyPr>
          <a:lstStyle>
            <a:lvl1pPr marL="0" indent="0" algn="ctr">
              <a:buFont typeface="Wingdings 2" pitchFamily="18" charset="2"/>
              <a:buNone/>
              <a:defRPr sz="2400"/>
            </a:lvl1pPr>
          </a:lstStyle>
          <a:p>
            <a:r>
              <a:rPr lang="en-US"/>
              <a:t>Click to edit Master subtitle style</a:t>
            </a:r>
          </a:p>
        </p:txBody>
      </p:sp>
    </p:spTree>
    <p:extLst>
      <p:ext uri="{BB962C8B-B14F-4D97-AF65-F5344CB8AC3E}">
        <p14:creationId xmlns:p14="http://schemas.microsoft.com/office/powerpoint/2010/main" val="278621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a:spcBef>
                <a:spcPts val="0"/>
              </a:spcBef>
              <a:defRPr b="1">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63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marL="0" indent="0">
              <a:spcBef>
                <a:spcPts val="0"/>
              </a:spcBef>
              <a:buNone/>
              <a:defRPr b="1">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245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tabs">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lIns="45720" rIns="45720">
            <a:normAutofit/>
          </a:bodyPr>
          <a:lstStyle>
            <a:lvl1pPr marL="0" indent="0" defTabSz="914400">
              <a:spcBef>
                <a:spcPts val="0"/>
              </a:spcBef>
              <a:buNone/>
              <a:tabLst>
                <a:tab pos="465138" algn="l"/>
                <a:tab pos="914400" algn="l"/>
                <a:tab pos="1379538" algn="l"/>
                <a:tab pos="1828800" algn="l"/>
                <a:tab pos="2293938" algn="l"/>
                <a:tab pos="2743200" algn="l"/>
                <a:tab pos="3208338" algn="l"/>
                <a:tab pos="3657600" algn="l"/>
                <a:tab pos="4122738" algn="l"/>
                <a:tab pos="4572000" algn="l"/>
                <a:tab pos="5037138" algn="l"/>
                <a:tab pos="5486400" algn="l"/>
              </a:tabLst>
              <a:defRPr b="1">
                <a:effectLst/>
              </a:defRPr>
            </a:lvl1pPr>
            <a:lvl2pPr marL="457200" indent="0">
              <a:buNone/>
              <a:defRPr/>
            </a:lvl2pPr>
            <a:lvl3pPr marL="914400" indent="0">
              <a:buNone/>
              <a:defRPr/>
            </a:lvl3pPr>
            <a:lvl4pPr marL="1371600" indent="0">
              <a:buNone/>
              <a:defRPr/>
            </a:lvl4pPr>
            <a:lvl5pPr marL="1778000" indent="0">
              <a:buNone/>
              <a:defRPr/>
            </a:lvl5pPr>
          </a:lstStyle>
          <a:p>
            <a:pPr lvl="0"/>
            <a:r>
              <a:rPr lang="en-US" dirty="0"/>
              <a:t>Click to edit Master text styles</a:t>
            </a:r>
          </a:p>
        </p:txBody>
      </p:sp>
    </p:spTree>
    <p:extLst>
      <p:ext uri="{BB962C8B-B14F-4D97-AF65-F5344CB8AC3E}">
        <p14:creationId xmlns:p14="http://schemas.microsoft.com/office/powerpoint/2010/main" val="233852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69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a:spcBef>
                <a:spcPts val="0"/>
              </a:spcBef>
              <a:defRPr>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80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no bulle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marL="0" indent="0">
              <a:spcBef>
                <a:spcPts val="0"/>
              </a:spcBef>
              <a:buNone/>
              <a:defRPr>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092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804275" cy="701675"/>
          </a:xfrm>
        </p:spPr>
        <p:txBody>
          <a:bodyPr/>
          <a:lstStyle/>
          <a:p>
            <a:r>
              <a:rPr lang="en-US"/>
              <a:t>Click to edit Master title style</a:t>
            </a:r>
          </a:p>
        </p:txBody>
      </p:sp>
      <p:sp>
        <p:nvSpPr>
          <p:cNvPr id="3" name="Text Placeholder 2"/>
          <p:cNvSpPr>
            <a:spLocks noGrp="1"/>
          </p:cNvSpPr>
          <p:nvPr>
            <p:ph type="body" sz="half" idx="1"/>
          </p:nvPr>
        </p:nvSpPr>
        <p:spPr>
          <a:xfrm>
            <a:off x="142876" y="1028700"/>
            <a:ext cx="4432300"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6" y="1028700"/>
            <a:ext cx="4432299"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8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4226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D61CB56D-04A0-42C3-BCBB-51E22B320F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88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3375"/>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Tree>
    <p:extLst>
      <p:ext uri="{BB962C8B-B14F-4D97-AF65-F5344CB8AC3E}">
        <p14:creationId xmlns:p14="http://schemas.microsoft.com/office/powerpoint/2010/main" val="817266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347663" indent="-347663">
              <a:lnSpc>
                <a:spcPct val="90000"/>
              </a:lnSpc>
              <a:spcBef>
                <a:spcPts val="0"/>
              </a:spcBef>
              <a:spcAft>
                <a:spcPts val="450"/>
              </a:spcAft>
              <a:buClr>
                <a:srgbClr val="FFFF00"/>
              </a:buClr>
              <a:buFont typeface="Calibri" panose="020F0502020204030204" pitchFamily="34" charset="0"/>
              <a:buChar char="•"/>
              <a:defRPr/>
            </a:lvl1pPr>
            <a:lvl2pPr marL="601266" indent="-253604">
              <a:lnSpc>
                <a:spcPct val="90000"/>
              </a:lnSpc>
              <a:spcBef>
                <a:spcPts val="0"/>
              </a:spcBef>
              <a:spcAft>
                <a:spcPts val="45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45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53900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75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3"/>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2730452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7090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6"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750" smtClean="0"/>
              <a:pPr algn="ctr" eaLnBrk="1" hangingPunct="1">
                <a:defRPr/>
              </a:pPr>
              <a:t>‹#›</a:t>
            </a:fld>
            <a:endParaRPr lang="en-US" altLang="en-US" sz="750"/>
          </a:p>
        </p:txBody>
      </p:sp>
      <p:sp>
        <p:nvSpPr>
          <p:cNvPr id="3" name="Content Placeholder 2"/>
          <p:cNvSpPr>
            <a:spLocks noGrp="1"/>
          </p:cNvSpPr>
          <p:nvPr>
            <p:ph idx="1"/>
          </p:nvPr>
        </p:nvSpPr>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5"/>
            <a:ext cx="9012414" cy="666775"/>
          </a:xfrm>
          <a:prstGeom prst="rect">
            <a:avLst/>
          </a:prstGeom>
          <a:noFill/>
          <a:ln>
            <a:noFill/>
          </a:ln>
        </p:spPr>
        <p:txBody>
          <a:bodyPr/>
          <a:lstStyle>
            <a:lvl1pPr>
              <a:defRPr sz="18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7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764834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94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2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07131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470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910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5"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1000" smtClean="0"/>
              <a:pPr algn="ctr" eaLnBrk="1" hangingPunct="1">
                <a:defRPr/>
              </a:pPr>
              <a:t>‹#›</a:t>
            </a:fld>
            <a:endParaRPr lang="en-US" altLang="en-US" sz="1000"/>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3"/>
            <a:ext cx="9012414" cy="666775"/>
          </a:xfrm>
          <a:prstGeom prst="rect">
            <a:avLst/>
          </a:prstGeom>
          <a:noFill/>
          <a:ln>
            <a:noFill/>
          </a:ln>
        </p:spPr>
        <p:txBody>
          <a:bodyPr/>
          <a:lstStyle>
            <a:lvl1pPr>
              <a:defRPr sz="24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10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619914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28939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82539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809245776"/>
      </p:ext>
    </p:extLst>
  </p:cSld>
  <p:clrMap bg1="dk1" tx1="lt1" bg2="dk2" tx2="lt2" accent1="accent1" accent2="accent2" accent3="accent3" accent4="accent4" accent5="accent5" accent6="accent6" hlink="hlink" folHlink="folHlink"/>
  <p:sldLayoutIdLst>
    <p:sldLayoutId id="2147489533" r:id="rId1"/>
    <p:sldLayoutId id="2147489534" r:id="rId2"/>
    <p:sldLayoutId id="2147489539" r:id="rId3"/>
    <p:sldLayoutId id="2147489536" r:id="rId4"/>
    <p:sldLayoutId id="2147489538" r:id="rId5"/>
    <p:sldLayoutId id="2147489544" r:id="rId6"/>
    <p:sldLayoutId id="2147489546" r:id="rId7"/>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120" userDrawn="1">
          <p15:clr>
            <a:srgbClr val="F26B43"/>
          </p15:clr>
        </p15:guide>
        <p15:guide id="3" pos="5640" userDrawn="1">
          <p15:clr>
            <a:srgbClr val="F26B43"/>
          </p15:clr>
        </p15:guide>
        <p15:guide id="4" orient="horz" pos="120" userDrawn="1">
          <p15:clr>
            <a:srgbClr val="F26B43"/>
          </p15:clr>
        </p15:guide>
        <p15:guide id="5" orient="horz" pos="2160" userDrawn="1">
          <p15:clr>
            <a:srgbClr val="F26B43"/>
          </p15:clr>
        </p15:guide>
        <p15:guide id="6"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77044575"/>
      </p:ext>
    </p:extLst>
  </p:cSld>
  <p:clrMap bg1="lt1" tx1="dk1" bg2="lt2" tx2="dk2" accent1="accent1" accent2="accent2" accent3="accent3" accent4="accent4" accent5="accent5" accent6="accent6" hlink="hlink" folHlink="folHlink"/>
  <p:sldLayoutIdLst>
    <p:sldLayoutId id="2147489561" r:id="rId1"/>
    <p:sldLayoutId id="2147489562" r:id="rId2"/>
    <p:sldLayoutId id="2147489563" r:id="rId3"/>
    <p:sldLayoutId id="2147489564" r:id="rId4"/>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8689"/>
            </a:gs>
            <a:gs pos="100000">
              <a:srgbClr val="003C3E"/>
            </a:gs>
          </a:gsLst>
          <a:path path="shape">
            <a:fillToRect l="50000" t="50000" r="50000" b="50000"/>
          </a:path>
        </a:gradFill>
        <a:effectLst/>
      </p:bgPr>
    </p:bg>
    <p:spTree>
      <p:nvGrpSpPr>
        <p:cNvPr id="1" name=""/>
        <p:cNvGrpSpPr/>
        <p:nvPr/>
      </p:nvGrpSpPr>
      <p:grpSpPr>
        <a:xfrm>
          <a:off x="0" y="0"/>
          <a:ext cx="0" cy="0"/>
          <a:chOff x="0" y="0"/>
          <a:chExt cx="0" cy="0"/>
        </a:xfrm>
      </p:grpSpPr>
      <p:sp>
        <p:nvSpPr>
          <p:cNvPr id="983063" name="Rectangle 23">
            <a:extLst>
              <a:ext uri="{FF2B5EF4-FFF2-40B4-BE49-F238E27FC236}">
                <a16:creationId xmlns:a16="http://schemas.microsoft.com/office/drawing/2014/main" id="{F5A8BC99-EDBA-4BED-9778-D7B7941936C1}"/>
              </a:ext>
            </a:extLst>
          </p:cNvPr>
          <p:cNvSpPr>
            <a:spLocks noGrp="1" noChangeArrowheads="1"/>
          </p:cNvSpPr>
          <p:nvPr>
            <p:ph type="body" idx="1"/>
          </p:nvPr>
        </p:nvSpPr>
        <p:spPr bwMode="auto">
          <a:xfrm>
            <a:off x="128588" y="1014413"/>
            <a:ext cx="8829675" cy="567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66" name="Rectangle 26">
            <a:extLst>
              <a:ext uri="{FF2B5EF4-FFF2-40B4-BE49-F238E27FC236}">
                <a16:creationId xmlns:a16="http://schemas.microsoft.com/office/drawing/2014/main" id="{D1A643BB-D6FD-41DB-BCBF-26A7A48E0DA3}"/>
              </a:ext>
            </a:extLst>
          </p:cNvPr>
          <p:cNvSpPr>
            <a:spLocks noChangeArrowheads="1"/>
          </p:cNvSpPr>
          <p:nvPr userDrawn="1"/>
        </p:nvSpPr>
        <p:spPr bwMode="auto">
          <a:xfrm>
            <a:off x="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983065" name="Rectangle 25">
            <a:extLst>
              <a:ext uri="{FF2B5EF4-FFF2-40B4-BE49-F238E27FC236}">
                <a16:creationId xmlns:a16="http://schemas.microsoft.com/office/drawing/2014/main" id="{76847D32-49EF-4BDE-A666-ED02DDB273DD}"/>
              </a:ext>
            </a:extLst>
          </p:cNvPr>
          <p:cNvSpPr>
            <a:spLocks noGrp="1" noChangeArrowheads="1"/>
          </p:cNvSpPr>
          <p:nvPr>
            <p:ph type="title"/>
          </p:nvPr>
        </p:nvSpPr>
        <p:spPr bwMode="auto">
          <a:xfrm>
            <a:off x="128588" y="228600"/>
            <a:ext cx="8878887" cy="7016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2767507401"/>
      </p:ext>
    </p:extLst>
  </p:cSld>
  <p:clrMap bg1="lt1" tx1="dk1" bg2="lt2" tx2="dk2" accent1="accent1" accent2="accent2" accent3="accent3" accent4="accent4" accent5="accent5" accent6="accent6" hlink="hlink" folHlink="folHlink"/>
  <p:sldLayoutIdLst>
    <p:sldLayoutId id="2147489618" r:id="rId1"/>
    <p:sldLayoutId id="2147489619" r:id="rId2"/>
    <p:sldLayoutId id="2147489620" r:id="rId3"/>
    <p:sldLayoutId id="2147489621" r:id="rId4"/>
    <p:sldLayoutId id="2147489622" r:id="rId5"/>
    <p:sldLayoutId id="2147489623" r:id="rId6"/>
    <p:sldLayoutId id="2147489624" r:id="rId7"/>
    <p:sldLayoutId id="2147489625" r:id="rId8"/>
    <p:sldLayoutId id="2147489626" r:id="rId9"/>
  </p:sldLayoutIdLst>
  <p:txStyles>
    <p:titleStyle>
      <a:lvl1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8B"/>
        </a:buClr>
        <a:buSzPct val="90000"/>
        <a:buFont typeface="Wingdings 2" panose="05020102010507070707" pitchFamily="18" charset="2"/>
        <a:buChar char="®"/>
        <a:defRPr sz="2800" b="1">
          <a:solidFill>
            <a:schemeClr val="bg1"/>
          </a:solidFill>
          <a:effectLst>
            <a:outerShdw blurRad="38100" dist="38100" dir="2700000" algn="tl">
              <a:srgbClr val="000000"/>
            </a:outerShdw>
          </a:effectLst>
          <a:latin typeface="+mn-lt"/>
          <a:ea typeface="+mn-ea"/>
          <a:cs typeface="+mn-cs"/>
        </a:defRPr>
      </a:lvl1pPr>
      <a:lvl2pPr marL="749300" indent="-292100" algn="l" rtl="0" eaLnBrk="0" fontAlgn="base" hangingPunct="0">
        <a:spcBef>
          <a:spcPct val="20000"/>
        </a:spcBef>
        <a:spcAft>
          <a:spcPct val="0"/>
        </a:spcAft>
        <a:buClr>
          <a:srgbClr val="E6B3FF"/>
        </a:buClr>
        <a:buSzPct val="75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Font typeface="Arial" panose="020B0604020202020204" pitchFamily="34" charset="0"/>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06600" indent="-228600" algn="l" rtl="0" eaLnBrk="0" fontAlgn="base" hangingPunct="0">
        <a:spcBef>
          <a:spcPct val="20000"/>
        </a:spcBef>
        <a:spcAft>
          <a:spcPct val="0"/>
        </a:spcAft>
        <a:buChar char="»"/>
        <a:defRPr sz="2000">
          <a:solidFill>
            <a:schemeClr val="bg1"/>
          </a:solidFill>
          <a:latin typeface="+mn-lt"/>
        </a:defRPr>
      </a:lvl5pPr>
      <a:lvl6pPr marL="2463800" indent="-228600" algn="l" rtl="0" fontAlgn="base">
        <a:spcBef>
          <a:spcPct val="20000"/>
        </a:spcBef>
        <a:spcAft>
          <a:spcPct val="0"/>
        </a:spcAft>
        <a:buChar char="»"/>
        <a:defRPr sz="2000">
          <a:solidFill>
            <a:schemeClr val="bg1"/>
          </a:solidFill>
          <a:latin typeface="+mn-lt"/>
        </a:defRPr>
      </a:lvl6pPr>
      <a:lvl7pPr marL="2921000" indent="-228600" algn="l" rtl="0" fontAlgn="base">
        <a:spcBef>
          <a:spcPct val="20000"/>
        </a:spcBef>
        <a:spcAft>
          <a:spcPct val="0"/>
        </a:spcAft>
        <a:buChar char="»"/>
        <a:defRPr sz="2000">
          <a:solidFill>
            <a:schemeClr val="bg1"/>
          </a:solidFill>
          <a:latin typeface="+mn-lt"/>
        </a:defRPr>
      </a:lvl7pPr>
      <a:lvl8pPr marL="3378200" indent="-228600" algn="l" rtl="0" fontAlgn="base">
        <a:spcBef>
          <a:spcPct val="20000"/>
        </a:spcBef>
        <a:spcAft>
          <a:spcPct val="0"/>
        </a:spcAft>
        <a:buChar char="»"/>
        <a:defRPr sz="2000">
          <a:solidFill>
            <a:schemeClr val="bg1"/>
          </a:solidFill>
          <a:latin typeface="+mn-lt"/>
        </a:defRPr>
      </a:lvl8pPr>
      <a:lvl9pPr marL="38354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3"/>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1" y="6063176"/>
            <a:ext cx="3573194" cy="323165"/>
          </a:xfrm>
          <a:prstGeom prst="rect">
            <a:avLst/>
          </a:prstGeom>
          <a:noFill/>
        </p:spPr>
        <p:txBody>
          <a:bodyPr wrap="square" rtlCol="0">
            <a:spAutoFit/>
          </a:bodyPr>
          <a:lstStyle/>
          <a:p>
            <a:r>
              <a:rPr lang="en-US" sz="1500" b="1" i="1" dirty="0">
                <a:solidFill>
                  <a:srgbClr val="00B0F0"/>
                </a:solidFill>
                <a:latin typeface="+mn-lt"/>
              </a:rPr>
              <a:t>  </a:t>
            </a:r>
          </a:p>
        </p:txBody>
      </p:sp>
    </p:spTree>
    <p:extLst>
      <p:ext uri="{BB962C8B-B14F-4D97-AF65-F5344CB8AC3E}">
        <p14:creationId xmlns:p14="http://schemas.microsoft.com/office/powerpoint/2010/main" val="1298949717"/>
      </p:ext>
    </p:extLst>
  </p:cSld>
  <p:clrMap bg1="dk1" tx1="lt1" bg2="dk2" tx2="lt2" accent1="accent1" accent2="accent2" accent3="accent3" accent4="accent4" accent5="accent5" accent6="accent6" hlink="hlink" folHlink="folHlink"/>
  <p:sldLayoutIdLst>
    <p:sldLayoutId id="2147489628" r:id="rId1"/>
    <p:sldLayoutId id="2147489629" r:id="rId2"/>
    <p:sldLayoutId id="2147489630" r:id="rId3"/>
    <p:sldLayoutId id="2147489631" r:id="rId4"/>
    <p:sldLayoutId id="2147489632" r:id="rId5"/>
    <p:sldLayoutId id="2147489633" r:id="rId6"/>
    <p:sldLayoutId id="2147489634" r:id="rId7"/>
  </p:sldLayoutIdLst>
  <p:txStyles>
    <p:titleStyle>
      <a:lvl1pPr algn="l" defTabSz="514350" rtl="0" eaLnBrk="1" latinLnBrk="0" hangingPunct="1">
        <a:lnSpc>
          <a:spcPct val="90000"/>
        </a:lnSpc>
        <a:spcBef>
          <a:spcPct val="0"/>
        </a:spcBef>
        <a:buNone/>
        <a:defRPr sz="33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3604" indent="-253604" algn="l" defTabSz="514350" rtl="0" eaLnBrk="1" latinLnBrk="0" hangingPunct="1">
        <a:lnSpc>
          <a:spcPct val="100000"/>
        </a:lnSpc>
        <a:spcBef>
          <a:spcPts val="0"/>
        </a:spcBef>
        <a:buClr>
          <a:srgbClr val="FFFF00"/>
        </a:buClr>
        <a:buFont typeface="Calibri" panose="020F0502020204030204" pitchFamily="34" charset="0"/>
        <a:buChar char="•"/>
        <a:defRPr sz="2250" b="1" kern="1200">
          <a:solidFill>
            <a:schemeClr val="tx1"/>
          </a:solidFill>
          <a:latin typeface="+mn-lt"/>
          <a:ea typeface="+mn-ea"/>
          <a:cs typeface="+mn-cs"/>
        </a:defRPr>
      </a:lvl1pPr>
      <a:lvl2pPr marL="516731" indent="-263129" algn="l" defTabSz="514350" rtl="0" eaLnBrk="1" latinLnBrk="0" hangingPunct="1">
        <a:lnSpc>
          <a:spcPct val="100000"/>
        </a:lnSpc>
        <a:spcBef>
          <a:spcPts val="0"/>
        </a:spcBef>
        <a:buClr>
          <a:srgbClr val="00FF00"/>
        </a:buClr>
        <a:buSzPct val="100000"/>
        <a:buFont typeface="Calibri" panose="020F0502020204030204" pitchFamily="34" charset="0"/>
        <a:buChar char="»"/>
        <a:defRPr sz="1950" b="1" kern="1200">
          <a:solidFill>
            <a:srgbClr val="FFFF00"/>
          </a:solidFill>
          <a:latin typeface="+mn-lt"/>
          <a:ea typeface="+mn-ea"/>
          <a:cs typeface="+mn-cs"/>
        </a:defRPr>
      </a:lvl2pPr>
      <a:lvl3pPr marL="770335" indent="-253604" algn="l" defTabSz="514350" rtl="0" eaLnBrk="1" latinLnBrk="0" hangingPunct="1">
        <a:lnSpc>
          <a:spcPct val="100000"/>
        </a:lnSpc>
        <a:spcBef>
          <a:spcPts val="0"/>
        </a:spcBef>
        <a:buFont typeface="Arial" panose="020B0604020202020204" pitchFamily="34" charset="0"/>
        <a:buChar char="•"/>
        <a:defRPr sz="1800" b="1" kern="1200">
          <a:solidFill>
            <a:srgbClr val="FFFF99"/>
          </a:solidFill>
          <a:latin typeface="+mn-lt"/>
          <a:ea typeface="+mn-ea"/>
          <a:cs typeface="+mn-cs"/>
        </a:defRPr>
      </a:lvl3pPr>
      <a:lvl4pPr marL="981075" indent="-210741" algn="l" defTabSz="514350" rtl="0" eaLnBrk="1" latinLnBrk="0" hangingPunct="1">
        <a:lnSpc>
          <a:spcPct val="100000"/>
        </a:lnSpc>
        <a:spcBef>
          <a:spcPts val="0"/>
        </a:spcBef>
        <a:buFont typeface="Arial" panose="020B0604020202020204" pitchFamily="34" charset="0"/>
        <a:buChar char="•"/>
        <a:defRPr sz="1650" b="1" kern="1200">
          <a:solidFill>
            <a:schemeClr val="tx1"/>
          </a:solidFill>
          <a:latin typeface="+mn-lt"/>
          <a:ea typeface="+mn-ea"/>
          <a:cs typeface="+mn-cs"/>
        </a:defRPr>
      </a:lvl4pPr>
      <a:lvl5pPr marL="1202531" indent="-221456" algn="l" defTabSz="514350" rtl="0" eaLnBrk="1" latinLnBrk="0" hangingPunct="1">
        <a:lnSpc>
          <a:spcPct val="100000"/>
        </a:lnSpc>
        <a:spcBef>
          <a:spcPts val="0"/>
        </a:spcBef>
        <a:buFont typeface="Arial" panose="020B0604020202020204" pitchFamily="34" charset="0"/>
        <a:buChar char="•"/>
        <a:defRPr sz="1500" b="1"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srxpharmaceutical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C11775A-1E8D-F001-86AF-F352C2AF621C}"/>
            </a:ext>
          </a:extLst>
        </p:cNvPr>
        <p:cNvGrpSpPr/>
        <p:nvPr/>
      </p:nvGrpSpPr>
      <p:grpSpPr>
        <a:xfrm>
          <a:off x="0" y="0"/>
          <a:ext cx="0" cy="0"/>
          <a:chOff x="0" y="0"/>
          <a:chExt cx="0" cy="0"/>
        </a:xfrm>
      </p:grpSpPr>
      <p:sp>
        <p:nvSpPr>
          <p:cNvPr id="28675" name="Text Box 6">
            <a:extLst>
              <a:ext uri="{FF2B5EF4-FFF2-40B4-BE49-F238E27FC236}">
                <a16:creationId xmlns:a16="http://schemas.microsoft.com/office/drawing/2014/main" id="{2B58F4CE-9FE8-B714-6C94-A62D7E934F6A}"/>
              </a:ext>
            </a:extLst>
          </p:cNvPr>
          <p:cNvSpPr txBox="1">
            <a:spLocks noChangeArrowheads="1"/>
          </p:cNvSpPr>
          <p:nvPr/>
        </p:nvSpPr>
        <p:spPr bwMode="auto">
          <a:xfrm>
            <a:off x="1507831" y="3199644"/>
            <a:ext cx="5630036" cy="145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Ron Melton, OD, FAAO</a:t>
            </a:r>
          </a:p>
          <a:p>
            <a:pPr marL="0" marR="0" lvl="0" indent="0" algn="ctr" defTabSz="914400" rtl="0" eaLnBrk="1" fontAlgn="base" latinLnBrk="0" hangingPunct="1">
              <a:lnSpc>
                <a:spcPct val="85000"/>
              </a:lnSpc>
              <a:spcBef>
                <a:spcPct val="0"/>
              </a:spcBef>
              <a:spcAft>
                <a:spcPct val="0"/>
              </a:spcAft>
              <a:buClrTx/>
              <a:buSzTx/>
              <a:buFontTx/>
              <a:buNone/>
              <a:tabLst/>
              <a:defRPr/>
            </a:pPr>
            <a:r>
              <a:rPr lang="en-US" sz="2000" b="1" dirty="0">
                <a:solidFill>
                  <a:srgbClr val="99CCFF"/>
                </a:solidFill>
                <a:effectLst>
                  <a:outerShdw blurRad="38100" dist="38100" dir="2700000" algn="tl">
                    <a:srgbClr val="000000">
                      <a:alpha val="43137"/>
                    </a:srgbClr>
                  </a:outerShdw>
                </a:effectLst>
                <a:latin typeface="Calibri" panose="020F0502020204030204" pitchFamily="34" charset="0"/>
                <a:cs typeface="Arial" charset="0"/>
              </a:rPr>
              <a:t>Randall Thomas, OD, MPH, FAAO</a:t>
            </a:r>
            <a:endPar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99CCFF"/>
              </a:solidFill>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99"/>
              </a:solidFill>
              <a:effectLst/>
              <a:uLnTx/>
              <a:uFillTx/>
              <a:latin typeface="Calibri" panose="020F0502020204030204" pitchFamily="34" charset="0"/>
              <a:ea typeface="+mn-ea"/>
              <a:cs typeface="Arial" charset="0"/>
            </a:endParaRPr>
          </a:p>
        </p:txBody>
      </p:sp>
      <p:sp>
        <p:nvSpPr>
          <p:cNvPr id="10" name="Title 1">
            <a:extLst>
              <a:ext uri="{FF2B5EF4-FFF2-40B4-BE49-F238E27FC236}">
                <a16:creationId xmlns:a16="http://schemas.microsoft.com/office/drawing/2014/main" id="{8495C858-CDC2-E8F8-220E-C211A273C075}"/>
              </a:ext>
            </a:extLst>
          </p:cNvPr>
          <p:cNvSpPr>
            <a:spLocks noGrp="1"/>
          </p:cNvSpPr>
          <p:nvPr>
            <p:ph type="ctrTitle" sz="quarter"/>
          </p:nvPr>
        </p:nvSpPr>
        <p:spPr>
          <a:xfrm>
            <a:off x="-391804" y="1331022"/>
            <a:ext cx="9316015" cy="1470025"/>
          </a:xfrm>
        </p:spPr>
        <p:txBody>
          <a:bodyPr>
            <a:noAutofit/>
          </a:bodyPr>
          <a:lstStyle/>
          <a:p>
            <a:pPr algn="ctr">
              <a:lnSpc>
                <a:spcPct val="85000"/>
              </a:lnSpc>
              <a:defRPr/>
            </a:pPr>
            <a: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t>KEY ISSUES </a:t>
            </a:r>
            <a:b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br>
            <a: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t>IN </a:t>
            </a:r>
            <a:b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br>
            <a: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t>OCULAR DISEASE MANAGEMENT</a:t>
            </a:r>
            <a:br>
              <a:rPr lang="en-US" sz="4400" i="1" dirty="0">
                <a:solidFill>
                  <a:srgbClr val="CCFF99"/>
                </a:solidFill>
                <a:effectLst>
                  <a:outerShdw blurRad="38100" dist="38100" dir="2700000" algn="tl">
                    <a:srgbClr val="000000">
                      <a:alpha val="43137"/>
                    </a:srgbClr>
                  </a:outerShdw>
                </a:effectLst>
                <a:latin typeface="Cambria" panose="02040503050406030204" pitchFamily="18" charset="0"/>
              </a:rPr>
            </a:br>
            <a:endParaRPr lang="en-US" sz="4400" i="1" dirty="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622660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AF04-AF1E-1A06-1292-BD861980ECBE}"/>
              </a:ext>
            </a:extLst>
          </p:cNvPr>
          <p:cNvSpPr>
            <a:spLocks noGrp="1"/>
          </p:cNvSpPr>
          <p:nvPr>
            <p:ph type="title"/>
          </p:nvPr>
        </p:nvSpPr>
        <p:spPr/>
        <p:txBody>
          <a:bodyPr>
            <a:normAutofit fontScale="90000"/>
          </a:bodyPr>
          <a:lstStyle/>
          <a:p>
            <a:r>
              <a:rPr lang="en-US" dirty="0"/>
              <a:t>Non-traditional Compounded Eye Drops</a:t>
            </a:r>
          </a:p>
        </p:txBody>
      </p:sp>
      <p:graphicFrame>
        <p:nvGraphicFramePr>
          <p:cNvPr id="5" name="Table 5">
            <a:extLst>
              <a:ext uri="{FF2B5EF4-FFF2-40B4-BE49-F238E27FC236}">
                <a16:creationId xmlns:a16="http://schemas.microsoft.com/office/drawing/2014/main" id="{DFA5BAD8-1E33-EA6E-F010-C30CF778D699}"/>
              </a:ext>
            </a:extLst>
          </p:cNvPr>
          <p:cNvGraphicFramePr>
            <a:graphicFrameLocks noGrp="1"/>
          </p:cNvGraphicFramePr>
          <p:nvPr/>
        </p:nvGraphicFramePr>
        <p:xfrm>
          <a:off x="662940" y="1316990"/>
          <a:ext cx="7818120" cy="3484880"/>
        </p:xfrm>
        <a:graphic>
          <a:graphicData uri="http://schemas.openxmlformats.org/drawingml/2006/table">
            <a:tbl>
              <a:tblPr firstRow="1" bandRow="1">
                <a:tableStyleId>{5C22544A-7EE6-4342-B048-85BDC9FD1C3A}</a:tableStyleId>
              </a:tblPr>
              <a:tblGrid>
                <a:gridCol w="1966595">
                  <a:extLst>
                    <a:ext uri="{9D8B030D-6E8A-4147-A177-3AD203B41FA5}">
                      <a16:colId xmlns:a16="http://schemas.microsoft.com/office/drawing/2014/main" val="1571812281"/>
                    </a:ext>
                  </a:extLst>
                </a:gridCol>
                <a:gridCol w="1001395">
                  <a:extLst>
                    <a:ext uri="{9D8B030D-6E8A-4147-A177-3AD203B41FA5}">
                      <a16:colId xmlns:a16="http://schemas.microsoft.com/office/drawing/2014/main" val="2770799549"/>
                    </a:ext>
                  </a:extLst>
                </a:gridCol>
                <a:gridCol w="941070">
                  <a:extLst>
                    <a:ext uri="{9D8B030D-6E8A-4147-A177-3AD203B41FA5}">
                      <a16:colId xmlns:a16="http://schemas.microsoft.com/office/drawing/2014/main" val="405477779"/>
                    </a:ext>
                  </a:extLst>
                </a:gridCol>
                <a:gridCol w="2011680">
                  <a:extLst>
                    <a:ext uri="{9D8B030D-6E8A-4147-A177-3AD203B41FA5}">
                      <a16:colId xmlns:a16="http://schemas.microsoft.com/office/drawing/2014/main" val="745163898"/>
                    </a:ext>
                  </a:extLst>
                </a:gridCol>
                <a:gridCol w="1004570">
                  <a:extLst>
                    <a:ext uri="{9D8B030D-6E8A-4147-A177-3AD203B41FA5}">
                      <a16:colId xmlns:a16="http://schemas.microsoft.com/office/drawing/2014/main" val="2445485325"/>
                    </a:ext>
                  </a:extLst>
                </a:gridCol>
                <a:gridCol w="892810">
                  <a:extLst>
                    <a:ext uri="{9D8B030D-6E8A-4147-A177-3AD203B41FA5}">
                      <a16:colId xmlns:a16="http://schemas.microsoft.com/office/drawing/2014/main" val="4237777925"/>
                    </a:ext>
                  </a:extLst>
                </a:gridCol>
              </a:tblGrid>
              <a:tr h="370840">
                <a:tc gridSpan="6">
                  <a:txBody>
                    <a:bodyPr/>
                    <a:lstStyle/>
                    <a:p>
                      <a:pPr algn="ctr"/>
                      <a:r>
                        <a:rPr lang="en-US" sz="2800" dirty="0"/>
                        <a:t>Customized Medications Include: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4675265"/>
                  </a:ext>
                </a:extLst>
              </a:tr>
              <a:tr h="370840">
                <a:tc>
                  <a:txBody>
                    <a:bodyPr/>
                    <a:lstStyle/>
                    <a:p>
                      <a:pPr marL="114300" indent="-114300">
                        <a:buFont typeface="Arial" panose="020B0604020202020204" pitchFamily="34" charset="0"/>
                        <a:buChar char="•"/>
                      </a:pPr>
                      <a:r>
                        <a:rPr lang="en-US" sz="1600" b="1" dirty="0" err="1">
                          <a:solidFill>
                            <a:schemeClr val="tx1"/>
                          </a:solidFill>
                        </a:rPr>
                        <a:t>Pred+Moxi+Brom</a:t>
                      </a:r>
                      <a:endParaRPr lang="en-US" sz="16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 &amp; 8mL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$40/60</a:t>
                      </a:r>
                    </a:p>
                  </a:txBody>
                  <a:tcPr>
                    <a:lnL w="12700" cmpd="sng">
                      <a:noFill/>
                    </a:lnL>
                    <a:lnR w="6350" cap="flat" cmpd="sng" algn="ctr">
                      <a:solidFill>
                        <a:schemeClr val="bg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1600" b="1" dirty="0" err="1">
                          <a:solidFill>
                            <a:schemeClr val="tx1"/>
                          </a:solidFill>
                        </a:rPr>
                        <a:t>Dex+Moxi</a:t>
                      </a:r>
                      <a:endParaRPr lang="en-US" sz="1600" b="1" dirty="0">
                        <a:solidFill>
                          <a:schemeClr val="tx1"/>
                        </a:solidFill>
                      </a:endParaRPr>
                    </a:p>
                  </a:txBody>
                  <a:tcPr>
                    <a:lnL w="6350" cap="flat" cmpd="sng" algn="ctr">
                      <a:solidFill>
                        <a:schemeClr val="bg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1mL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10704"/>
                  </a:ext>
                </a:extLst>
              </a:tr>
              <a:tr h="370840">
                <a:tc>
                  <a:txBody>
                    <a:bodyPr/>
                    <a:lstStyle/>
                    <a:p>
                      <a:pPr marL="114300" indent="-114300">
                        <a:buFont typeface="Arial" panose="020B0604020202020204" pitchFamily="34" charset="0"/>
                        <a:buChar char="•"/>
                      </a:pPr>
                      <a:r>
                        <a:rPr lang="en-US" sz="1600" b="1" dirty="0" err="1">
                          <a:solidFill>
                            <a:schemeClr val="tx1"/>
                          </a:solidFill>
                        </a:rPr>
                        <a:t>Pred+Moxi</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$40</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1600" b="1" dirty="0" err="1">
                          <a:solidFill>
                            <a:schemeClr val="tx1"/>
                          </a:solidFill>
                        </a:rPr>
                        <a:t>Tim+Bim</a:t>
                      </a:r>
                      <a:endParaRPr lang="en-US" sz="1600" b="1" dirty="0">
                        <a:solidFill>
                          <a:schemeClr val="tx1"/>
                        </a:solidFill>
                      </a:endParaRP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9119153"/>
                  </a:ext>
                </a:extLst>
              </a:tr>
              <a:tr h="370840">
                <a:tc>
                  <a:txBody>
                    <a:bodyPr/>
                    <a:lstStyle/>
                    <a:p>
                      <a:pPr marL="114300" indent="-114300">
                        <a:buFont typeface="Arial" panose="020B0604020202020204" pitchFamily="34" charset="0"/>
                        <a:buChar char="•"/>
                      </a:pPr>
                      <a:r>
                        <a:rPr lang="en-US" sz="1600" b="1" dirty="0" err="1">
                          <a:solidFill>
                            <a:schemeClr val="tx1"/>
                          </a:solidFill>
                        </a:rPr>
                        <a:t>Pred+Brom</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$40</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1600" b="1" dirty="0" err="1">
                          <a:solidFill>
                            <a:schemeClr val="tx1"/>
                          </a:solidFill>
                        </a:rPr>
                        <a:t>Tim+Brim+Dor</a:t>
                      </a:r>
                      <a:endParaRPr lang="en-US" sz="1600" b="1" dirty="0">
                        <a:solidFill>
                          <a:schemeClr val="tx1"/>
                        </a:solidFill>
                      </a:endParaRP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0791116"/>
                  </a:ext>
                </a:extLst>
              </a:tr>
              <a:tr h="370840">
                <a:tc>
                  <a:txBody>
                    <a:bodyPr/>
                    <a:lstStyle/>
                    <a:p>
                      <a:pPr marL="114300" indent="-114300">
                        <a:buFont typeface="Arial" panose="020B0604020202020204" pitchFamily="34" charset="0"/>
                        <a:buChar char="•"/>
                      </a:pPr>
                      <a:r>
                        <a:rPr lang="en-US" sz="1600" b="1" dirty="0" err="1">
                          <a:solidFill>
                            <a:schemeClr val="tx1"/>
                          </a:solidFill>
                        </a:rPr>
                        <a:t>Moxi+Brom</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$40</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marR="0" lvl="0"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err="1">
                          <a:solidFill>
                            <a:schemeClr val="tx1"/>
                          </a:solidFill>
                        </a:rPr>
                        <a:t>Tim+Brim+Dor+Bim</a:t>
                      </a:r>
                      <a:endParaRPr lang="en-US" sz="1600" b="1" dirty="0">
                        <a:solidFill>
                          <a:schemeClr val="tx1"/>
                        </a:solidFill>
                      </a:endParaRP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855417"/>
                  </a:ext>
                </a:extLst>
              </a:tr>
              <a:tr h="370840">
                <a:tc>
                  <a:txBody>
                    <a:bodyPr/>
                    <a:lstStyle/>
                    <a:p>
                      <a:pPr marL="114300" indent="-114300">
                        <a:buFont typeface="Arial" panose="020B0604020202020204" pitchFamily="34" charset="0"/>
                        <a:buChar char="•"/>
                      </a:pPr>
                      <a:r>
                        <a:rPr lang="en-US" sz="1600" b="1" dirty="0" err="1">
                          <a:solidFill>
                            <a:schemeClr val="tx1"/>
                          </a:solidFill>
                        </a:rPr>
                        <a:t>Pred+Moxi+Ketor</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5 &amp; 8mL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$40/60</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1600" b="1" dirty="0">
                          <a:solidFill>
                            <a:schemeClr val="tx1"/>
                          </a:solidFill>
                        </a:rPr>
                        <a:t>Atropine+0.01%</a:t>
                      </a: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3.5mL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0589658"/>
                  </a:ext>
                </a:extLst>
              </a:tr>
              <a:tr h="370840">
                <a:tc>
                  <a:txBody>
                    <a:bodyPr/>
                    <a:lstStyle/>
                    <a:p>
                      <a:pPr marL="114300" indent="-114300">
                        <a:buFont typeface="Arial" panose="020B0604020202020204" pitchFamily="34" charset="0"/>
                        <a:buChar char="•"/>
                      </a:pPr>
                      <a:r>
                        <a:rPr lang="en-US" sz="1600" b="1" dirty="0" err="1">
                          <a:solidFill>
                            <a:schemeClr val="tx1"/>
                          </a:solidFill>
                        </a:rPr>
                        <a:t>Pred+Ketor</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$40</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marR="0" lvl="0"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Atropine+0.025%</a:t>
                      </a: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3.5mL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9724616"/>
                  </a:ext>
                </a:extLst>
              </a:tr>
              <a:tr h="370840">
                <a:tc>
                  <a:txBody>
                    <a:bodyPr/>
                    <a:lstStyle/>
                    <a:p>
                      <a:pPr marL="114300" indent="-114300">
                        <a:buFont typeface="Arial" panose="020B0604020202020204" pitchFamily="34" charset="0"/>
                        <a:buChar char="•"/>
                      </a:pPr>
                      <a:r>
                        <a:rPr lang="en-US" sz="1600" b="1" dirty="0" err="1">
                          <a:solidFill>
                            <a:schemeClr val="tx1"/>
                          </a:solidFill>
                        </a:rPr>
                        <a:t>Brim+Dor</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2mL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$11</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14300" marR="0" lvl="0"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Atropine+0.05</a:t>
                      </a: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3.5mL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3525061"/>
                  </a:ext>
                </a:extLst>
              </a:tr>
              <a:tr h="370840">
                <a:tc>
                  <a:txBody>
                    <a:bodyPr/>
                    <a:lstStyle/>
                    <a:p>
                      <a:pPr marL="114300" indent="-114300">
                        <a:buFont typeface="Arial" panose="020B0604020202020204" pitchFamily="34" charset="0"/>
                        <a:buChar char="•"/>
                      </a:pPr>
                      <a:r>
                        <a:rPr lang="en-US" sz="1600" b="1" dirty="0" err="1">
                          <a:solidFill>
                            <a:schemeClr val="tx1"/>
                          </a:solidFill>
                        </a:rPr>
                        <a:t>Trop+Phen</a:t>
                      </a:r>
                      <a:endParaRPr lang="en-US"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2mL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$15</a:t>
                      </a:r>
                    </a:p>
                  </a:txBody>
                  <a:tcP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*Shipping is included           </a:t>
                      </a:r>
                    </a:p>
                  </a:txBody>
                  <a:tcP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646564418"/>
                  </a:ext>
                </a:extLst>
              </a:tr>
            </a:tbl>
          </a:graphicData>
        </a:graphic>
      </p:graphicFrame>
      <p:sp>
        <p:nvSpPr>
          <p:cNvPr id="6" name="TextBox 5">
            <a:extLst>
              <a:ext uri="{FF2B5EF4-FFF2-40B4-BE49-F238E27FC236}">
                <a16:creationId xmlns:a16="http://schemas.microsoft.com/office/drawing/2014/main" id="{1D32EDC2-0466-3ED5-E321-4BF3F15F23FA}"/>
              </a:ext>
            </a:extLst>
          </p:cNvPr>
          <p:cNvSpPr txBox="1"/>
          <p:nvPr/>
        </p:nvSpPr>
        <p:spPr>
          <a:xfrm>
            <a:off x="662940" y="5852160"/>
            <a:ext cx="796671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Manufactured by OSRX, Inc., Missoula, MT.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www.osrxpharmaceuticals.com</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855-466-1076</a:t>
            </a:r>
          </a:p>
        </p:txBody>
      </p:sp>
    </p:spTree>
    <p:extLst>
      <p:ext uri="{BB962C8B-B14F-4D97-AF65-F5344CB8AC3E}">
        <p14:creationId xmlns:p14="http://schemas.microsoft.com/office/powerpoint/2010/main" val="97442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F86E-E0FF-8603-8D8C-AF6A14A211DE}"/>
              </a:ext>
            </a:extLst>
          </p:cNvPr>
          <p:cNvSpPr>
            <a:spLocks noGrp="1"/>
          </p:cNvSpPr>
          <p:nvPr>
            <p:ph type="title"/>
          </p:nvPr>
        </p:nvSpPr>
        <p:spPr>
          <a:xfrm>
            <a:off x="278732" y="190500"/>
            <a:ext cx="8763000" cy="752034"/>
          </a:xfrm>
        </p:spPr>
        <p:txBody>
          <a:bodyPr>
            <a:normAutofit fontScale="90000"/>
          </a:bodyPr>
          <a:lstStyle/>
          <a:p>
            <a:r>
              <a:rPr lang="en-US" dirty="0"/>
              <a:t>62 yowm P/O PCIOL OD (2 </a:t>
            </a:r>
            <a:r>
              <a:rPr lang="en-US" dirty="0" err="1"/>
              <a:t>wks</a:t>
            </a:r>
            <a:r>
              <a:rPr lang="en-US" dirty="0"/>
              <a:t>) with vision loss </a:t>
            </a:r>
          </a:p>
        </p:txBody>
      </p:sp>
      <p:sp>
        <p:nvSpPr>
          <p:cNvPr id="3" name="Content Placeholder 2">
            <a:extLst>
              <a:ext uri="{FF2B5EF4-FFF2-40B4-BE49-F238E27FC236}">
                <a16:creationId xmlns:a16="http://schemas.microsoft.com/office/drawing/2014/main" id="{0A7CE8B3-06CA-D7C4-0A61-FC8F268B9632}"/>
              </a:ext>
            </a:extLst>
          </p:cNvPr>
          <p:cNvSpPr>
            <a:spLocks noGrp="1"/>
          </p:cNvSpPr>
          <p:nvPr>
            <p:ph idx="1"/>
          </p:nvPr>
        </p:nvSpPr>
        <p:spPr>
          <a:xfrm>
            <a:off x="94247" y="1111348"/>
            <a:ext cx="8763000" cy="5556152"/>
          </a:xfrm>
        </p:spPr>
        <p:txBody>
          <a:bodyPr/>
          <a:lstStyle/>
          <a:p>
            <a:r>
              <a:rPr lang="en-US" sz="1800" b="0" i="0" u="none" strike="noStrike" baseline="0" dirty="0"/>
              <a:t>-Post-Op cataract surgery OU with OD decreased vision noticed over last several days; OD VA 6/20 </a:t>
            </a:r>
            <a:r>
              <a:rPr lang="en-US" sz="1800" b="0" dirty="0"/>
              <a:t>ABC</a:t>
            </a:r>
            <a:r>
              <a:rPr lang="en-US" sz="1800" b="0" i="0" u="none" strike="noStrike" baseline="0" dirty="0"/>
              <a:t> visit 20/25 and today 20/80-2; IOP OD 40, OS 21 probable steroid responder OD;  APD present OD; ONH OD has disc edema with no hemorrhages; Presented findings to COR with recommendation remain on post-op drops and in-office </a:t>
            </a:r>
            <a:r>
              <a:rPr lang="en-US" sz="1800" b="0" i="0" u="none" strike="noStrike" baseline="0" dirty="0" err="1"/>
              <a:t>combigan</a:t>
            </a:r>
            <a:r>
              <a:rPr lang="en-US" sz="1800" b="0" i="0" u="none" strike="noStrike" baseline="0" dirty="0"/>
              <a:t> and dorzolamide and consult with  in retina service; presented findings to </a:t>
            </a:r>
            <a:r>
              <a:rPr lang="en-US" sz="1800" b="0" dirty="0"/>
              <a:t>RET</a:t>
            </a:r>
            <a:r>
              <a:rPr lang="en-US" sz="1800" b="0" i="0" u="none" strike="noStrike" baseline="0" dirty="0"/>
              <a:t> with probable dx of AION - recommendation for consult with neuro-ophthalmologist.  Telephone consult with </a:t>
            </a:r>
            <a:r>
              <a:rPr lang="en-US" sz="1800" b="0" dirty="0"/>
              <a:t>NOM</a:t>
            </a:r>
            <a:r>
              <a:rPr lang="en-US" sz="1800" b="0" i="0" u="none" strike="noStrike" baseline="0" dirty="0"/>
              <a:t> with findings - plan to see </a:t>
            </a:r>
            <a:r>
              <a:rPr lang="en-US" sz="1800" b="0" dirty="0"/>
              <a:t>NOM</a:t>
            </a:r>
            <a:r>
              <a:rPr lang="en-US" sz="1800" b="0" i="0" u="none" strike="noStrike" baseline="0" dirty="0"/>
              <a:t> ASAP- his staff will contact patient with appointment.  Recommend patient obtain ESR, CRP, CBC with platelet </a:t>
            </a:r>
            <a:r>
              <a:rPr lang="en-US" sz="1800" b="0" i="0" u="none" strike="noStrike" baseline="0" dirty="0" err="1"/>
              <a:t>ct</a:t>
            </a:r>
            <a:r>
              <a:rPr lang="en-US" sz="1800" b="0" i="0" u="none" strike="noStrike" baseline="0" dirty="0"/>
              <a:t>- patient will get this done at his PCP's office (DVD);  Continue post-op Pred-Moxi-Brom ("combo drop") - 1 gtt in operative eye 3x/day OU per </a:t>
            </a:r>
            <a:r>
              <a:rPr lang="en-US" sz="1800" b="0" dirty="0"/>
              <a:t>COR</a:t>
            </a:r>
            <a:r>
              <a:rPr lang="en-US" sz="1800" b="0" i="0" u="none" strike="noStrike" baseline="0" dirty="0"/>
              <a:t>.  Rx Combigan bid OD and Dorzolamide 2% along with Diamox 2 250mg tabs bid PO x 1 </a:t>
            </a:r>
            <a:r>
              <a:rPr lang="en-US" sz="1800" b="0" i="0" u="none" strike="noStrike" baseline="0" dirty="0" err="1"/>
              <a:t>wk</a:t>
            </a:r>
            <a:r>
              <a:rPr lang="en-US" sz="1800" b="0" i="0" u="none" strike="noStrike" baseline="0" dirty="0"/>
              <a:t>;  F/U per </a:t>
            </a:r>
            <a:r>
              <a:rPr lang="en-US" sz="1800" b="0" dirty="0"/>
              <a:t>NOM</a:t>
            </a:r>
            <a:r>
              <a:rPr lang="en-US" sz="1800" b="0" i="0" u="none" strike="noStrike" baseline="0" dirty="0"/>
              <a:t> or </a:t>
            </a:r>
            <a:r>
              <a:rPr lang="en-US" sz="1800" b="0" dirty="0"/>
              <a:t>COR</a:t>
            </a:r>
            <a:r>
              <a:rPr lang="en-US" sz="1800" b="0" i="0" u="none" strike="noStrike" baseline="0" dirty="0"/>
              <a:t>.  </a:t>
            </a:r>
          </a:p>
          <a:p>
            <a:endParaRPr lang="en-US" dirty="0"/>
          </a:p>
        </p:txBody>
      </p:sp>
      <p:pic>
        <p:nvPicPr>
          <p:cNvPr id="4" name="Picture 3">
            <a:extLst>
              <a:ext uri="{FF2B5EF4-FFF2-40B4-BE49-F238E27FC236}">
                <a16:creationId xmlns:a16="http://schemas.microsoft.com/office/drawing/2014/main" id="{A95E0610-2EBC-505D-29BA-F7875882501E}"/>
              </a:ext>
            </a:extLst>
          </p:cNvPr>
          <p:cNvPicPr>
            <a:picLocks noChangeAspect="1"/>
          </p:cNvPicPr>
          <p:nvPr/>
        </p:nvPicPr>
        <p:blipFill>
          <a:blip r:embed="rId2"/>
          <a:stretch>
            <a:fillRect/>
          </a:stretch>
        </p:blipFill>
        <p:spPr>
          <a:xfrm>
            <a:off x="1205713" y="4130342"/>
            <a:ext cx="7250464" cy="2628538"/>
          </a:xfrm>
          <a:prstGeom prst="rect">
            <a:avLst/>
          </a:prstGeom>
        </p:spPr>
      </p:pic>
    </p:spTree>
    <p:extLst>
      <p:ext uri="{BB962C8B-B14F-4D97-AF65-F5344CB8AC3E}">
        <p14:creationId xmlns:p14="http://schemas.microsoft.com/office/powerpoint/2010/main" val="219341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08A2-D82C-899D-96B7-77ECE26AAFB1}"/>
              </a:ext>
            </a:extLst>
          </p:cNvPr>
          <p:cNvSpPr>
            <a:spLocks noGrp="1"/>
          </p:cNvSpPr>
          <p:nvPr>
            <p:ph type="title"/>
          </p:nvPr>
        </p:nvSpPr>
        <p:spPr/>
        <p:txBody>
          <a:bodyPr/>
          <a:lstStyle/>
          <a:p>
            <a:r>
              <a:rPr lang="en-US" dirty="0"/>
              <a:t>F/U 4 days</a:t>
            </a:r>
          </a:p>
        </p:txBody>
      </p:sp>
      <p:sp>
        <p:nvSpPr>
          <p:cNvPr id="3" name="Content Placeholder 2">
            <a:extLst>
              <a:ext uri="{FF2B5EF4-FFF2-40B4-BE49-F238E27FC236}">
                <a16:creationId xmlns:a16="http://schemas.microsoft.com/office/drawing/2014/main" id="{A0449919-ED02-E187-952B-B4382627E18E}"/>
              </a:ext>
            </a:extLst>
          </p:cNvPr>
          <p:cNvSpPr>
            <a:spLocks noGrp="1"/>
          </p:cNvSpPr>
          <p:nvPr>
            <p:ph idx="1"/>
          </p:nvPr>
        </p:nvSpPr>
        <p:spPr>
          <a:xfrm>
            <a:off x="190500" y="942536"/>
            <a:ext cx="8763000" cy="5556152"/>
          </a:xfrm>
        </p:spPr>
        <p:txBody>
          <a:bodyPr>
            <a:normAutofit fontScale="92500"/>
          </a:bodyPr>
          <a:lstStyle/>
          <a:p>
            <a:r>
              <a:rPr lang="en-US" dirty="0"/>
              <a:t>Patient feels vision OD worse; Currently taking Combigan bid, Diamox PO 250 mg tid</a:t>
            </a:r>
          </a:p>
          <a:p>
            <a:r>
              <a:rPr lang="en-US" dirty="0"/>
              <a:t>Lab Results: CRP &lt;0.5 normal, ESR- 6 normal, Platelet Count- 188 normal;</a:t>
            </a:r>
          </a:p>
          <a:p>
            <a:r>
              <a:rPr lang="en-US" dirty="0"/>
              <a:t>BVA:  OD 20/400 (plano), OS 20/20 (+0.50-0.75x120)</a:t>
            </a:r>
          </a:p>
          <a:p>
            <a:r>
              <a:rPr lang="en-US" dirty="0"/>
              <a:t>APD OD</a:t>
            </a:r>
          </a:p>
          <a:p>
            <a:r>
              <a:rPr lang="en-US" dirty="0"/>
              <a:t>IOP: OD 11, OS 12</a:t>
            </a:r>
          </a:p>
          <a:p>
            <a:r>
              <a:rPr lang="en-US" dirty="0"/>
              <a:t>ONH edema remains OD</a:t>
            </a:r>
          </a:p>
          <a:p>
            <a:r>
              <a:rPr lang="en-US" dirty="0"/>
              <a:t>Plan: Continue Diamox 250 tid PO, Combigan bid OU until patient returns on 7/8/24.  After 7/8 visit will stop p/o meds as well as consider stopping glaucoma meds and will check </a:t>
            </a:r>
            <a:r>
              <a:rPr lang="en-US" dirty="0" err="1"/>
              <a:t>iops</a:t>
            </a:r>
            <a:r>
              <a:rPr lang="en-US" dirty="0"/>
              <a:t> again 7/11/24 to make sure </a:t>
            </a:r>
            <a:r>
              <a:rPr lang="en-US" dirty="0" err="1"/>
              <a:t>iops</a:t>
            </a:r>
            <a:r>
              <a:rPr lang="en-US" dirty="0"/>
              <a:t> remain normal.</a:t>
            </a:r>
          </a:p>
        </p:txBody>
      </p:sp>
    </p:spTree>
    <p:extLst>
      <p:ext uri="{BB962C8B-B14F-4D97-AF65-F5344CB8AC3E}">
        <p14:creationId xmlns:p14="http://schemas.microsoft.com/office/powerpoint/2010/main" val="236774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51F5-F4BE-46B0-97E9-82981A21C68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098FD40-3A25-9F36-62CA-D483AD5B9037}"/>
              </a:ext>
            </a:extLst>
          </p:cNvPr>
          <p:cNvPicPr>
            <a:picLocks noGrp="1" noChangeAspect="1"/>
          </p:cNvPicPr>
          <p:nvPr>
            <p:ph idx="1"/>
          </p:nvPr>
        </p:nvPicPr>
        <p:blipFill>
          <a:blip r:embed="rId2"/>
          <a:stretch>
            <a:fillRect/>
          </a:stretch>
        </p:blipFill>
        <p:spPr>
          <a:xfrm>
            <a:off x="459296" y="44952"/>
            <a:ext cx="8225408" cy="6768096"/>
          </a:xfrm>
        </p:spPr>
      </p:pic>
      <p:pic>
        <p:nvPicPr>
          <p:cNvPr id="7" name="Picture 6">
            <a:extLst>
              <a:ext uri="{FF2B5EF4-FFF2-40B4-BE49-F238E27FC236}">
                <a16:creationId xmlns:a16="http://schemas.microsoft.com/office/drawing/2014/main" id="{8F45633E-4265-AAB1-4FB2-34957DA4D3C1}"/>
              </a:ext>
            </a:extLst>
          </p:cNvPr>
          <p:cNvPicPr>
            <a:picLocks noChangeAspect="1"/>
          </p:cNvPicPr>
          <p:nvPr/>
        </p:nvPicPr>
        <p:blipFill rotWithShape="1">
          <a:blip r:embed="rId3"/>
          <a:srcRect l="1616" t="8331" r="766"/>
          <a:stretch/>
        </p:blipFill>
        <p:spPr>
          <a:xfrm>
            <a:off x="459295" y="5277852"/>
            <a:ext cx="8428031" cy="1580147"/>
          </a:xfrm>
          <a:prstGeom prst="rect">
            <a:avLst/>
          </a:prstGeom>
          <a:effectLst>
            <a:innerShdw blurRad="114300">
              <a:prstClr val="black"/>
            </a:innerShdw>
          </a:effectLst>
        </p:spPr>
      </p:pic>
    </p:spTree>
    <p:extLst>
      <p:ext uri="{BB962C8B-B14F-4D97-AF65-F5344CB8AC3E}">
        <p14:creationId xmlns:p14="http://schemas.microsoft.com/office/powerpoint/2010/main" val="22352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6CCD-4AA0-D864-CF2E-3EA13756A44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F4E7324-28A0-3942-5DEE-E66C3A9AF8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1127548"/>
            <a:ext cx="8763000" cy="4301702"/>
          </a:xfrm>
        </p:spPr>
      </p:pic>
      <p:sp>
        <p:nvSpPr>
          <p:cNvPr id="4" name="AutoShape 2">
            <a:extLst>
              <a:ext uri="{FF2B5EF4-FFF2-40B4-BE49-F238E27FC236}">
                <a16:creationId xmlns:a16="http://schemas.microsoft.com/office/drawing/2014/main" id="{BA43E122-B4A2-7E1E-2233-F39D70F215E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798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C210-0A50-CBC2-82E4-9A878526C813}"/>
              </a:ext>
            </a:extLst>
          </p:cNvPr>
          <p:cNvSpPr>
            <a:spLocks noGrp="1"/>
          </p:cNvSpPr>
          <p:nvPr>
            <p:ph type="title"/>
          </p:nvPr>
        </p:nvSpPr>
        <p:spPr/>
        <p:txBody>
          <a:bodyPr/>
          <a:lstStyle/>
          <a:p>
            <a:r>
              <a:rPr lang="en-US" dirty="0"/>
              <a:t>Two Primary Incretins</a:t>
            </a:r>
          </a:p>
        </p:txBody>
      </p:sp>
      <p:sp>
        <p:nvSpPr>
          <p:cNvPr id="3" name="Content Placeholder 2">
            <a:extLst>
              <a:ext uri="{FF2B5EF4-FFF2-40B4-BE49-F238E27FC236}">
                <a16:creationId xmlns:a16="http://schemas.microsoft.com/office/drawing/2014/main" id="{C568F366-80E1-D5EE-EFB5-98652212376D}"/>
              </a:ext>
            </a:extLst>
          </p:cNvPr>
          <p:cNvSpPr>
            <a:spLocks noGrp="1"/>
          </p:cNvSpPr>
          <p:nvPr>
            <p:ph idx="1"/>
          </p:nvPr>
        </p:nvSpPr>
        <p:spPr>
          <a:xfrm>
            <a:off x="190500" y="1111348"/>
            <a:ext cx="8763000" cy="4917977"/>
          </a:xfrm>
        </p:spPr>
        <p:txBody>
          <a:bodyPr/>
          <a:lstStyle/>
          <a:p>
            <a:r>
              <a:rPr lang="en-US" dirty="0"/>
              <a:t>Glucose-dependent </a:t>
            </a:r>
            <a:r>
              <a:rPr lang="en-US" dirty="0" err="1"/>
              <a:t>insulinotropics</a:t>
            </a:r>
            <a:endParaRPr lang="en-US" dirty="0"/>
          </a:p>
          <a:p>
            <a:pPr lvl="1"/>
            <a:r>
              <a:rPr lang="en-US" dirty="0"/>
              <a:t>Polypeptide (GLP), or gastric inhibitory </a:t>
            </a:r>
            <a:r>
              <a:rPr lang="en-US" dirty="0" err="1"/>
              <a:t>polypepide</a:t>
            </a:r>
            <a:endParaRPr lang="en-US" dirty="0"/>
          </a:p>
          <a:p>
            <a:pPr lvl="1"/>
            <a:r>
              <a:rPr lang="en-US" dirty="0" err="1"/>
              <a:t>Tirzepatide</a:t>
            </a:r>
            <a:r>
              <a:rPr lang="en-US" dirty="0"/>
              <a:t> (</a:t>
            </a:r>
            <a:r>
              <a:rPr lang="en-US" dirty="0" err="1"/>
              <a:t>Monjaro</a:t>
            </a:r>
            <a:r>
              <a:rPr lang="en-US" dirty="0"/>
              <a:t>® and </a:t>
            </a:r>
            <a:r>
              <a:rPr lang="en-US" dirty="0" err="1"/>
              <a:t>Zepbound</a:t>
            </a:r>
            <a:r>
              <a:rPr lang="en-US" dirty="0"/>
              <a:t>®)</a:t>
            </a:r>
          </a:p>
          <a:p>
            <a:r>
              <a:rPr lang="en-US" dirty="0"/>
              <a:t>Glucagon-like peptide-1 (GLP-1)</a:t>
            </a:r>
          </a:p>
          <a:p>
            <a:pPr lvl="1"/>
            <a:r>
              <a:rPr lang="en-US" dirty="0" err="1"/>
              <a:t>Semaglutide</a:t>
            </a:r>
            <a:r>
              <a:rPr lang="en-US" dirty="0"/>
              <a:t> (Ozempic®, </a:t>
            </a:r>
            <a:r>
              <a:rPr lang="en-US" dirty="0" err="1"/>
              <a:t>Rybelsus</a:t>
            </a:r>
            <a:r>
              <a:rPr lang="en-US" dirty="0"/>
              <a:t>®, </a:t>
            </a:r>
            <a:r>
              <a:rPr lang="en-US" dirty="0" err="1"/>
              <a:t>Wygovy</a:t>
            </a:r>
            <a:r>
              <a:rPr lang="en-US" dirty="0"/>
              <a:t>®)</a:t>
            </a:r>
          </a:p>
          <a:p>
            <a:pPr lvl="1"/>
            <a:r>
              <a:rPr lang="en-US" dirty="0"/>
              <a:t>Dulaglutide (Trulicity®)</a:t>
            </a:r>
          </a:p>
          <a:p>
            <a:pPr lvl="1"/>
            <a:r>
              <a:rPr lang="en-US" dirty="0"/>
              <a:t>Exenatide (Byetta®)</a:t>
            </a:r>
          </a:p>
          <a:p>
            <a:pPr lvl="1"/>
            <a:r>
              <a:rPr lang="en-US" dirty="0"/>
              <a:t>Liraglutide (Victoza®, </a:t>
            </a:r>
            <a:r>
              <a:rPr lang="en-US" dirty="0" err="1"/>
              <a:t>Saxenda</a:t>
            </a:r>
            <a:r>
              <a:rPr lang="en-US" dirty="0"/>
              <a:t>®)</a:t>
            </a:r>
          </a:p>
          <a:p>
            <a:r>
              <a:rPr lang="en-US" dirty="0"/>
              <a:t>These are gut secreted hormones that enhance insulin secretion by the pancreas</a:t>
            </a:r>
          </a:p>
        </p:txBody>
      </p:sp>
      <p:sp>
        <p:nvSpPr>
          <p:cNvPr id="4" name="TextBox 3">
            <a:extLst>
              <a:ext uri="{FF2B5EF4-FFF2-40B4-BE49-F238E27FC236}">
                <a16:creationId xmlns:a16="http://schemas.microsoft.com/office/drawing/2014/main" id="{6D7719C2-501C-369E-19BA-BA86497E7F7E}"/>
              </a:ext>
            </a:extLst>
          </p:cNvPr>
          <p:cNvSpPr txBox="1"/>
          <p:nvPr/>
        </p:nvSpPr>
        <p:spPr>
          <a:xfrm>
            <a:off x="5541645" y="5690771"/>
            <a:ext cx="32289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OpenEvidence</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April 3, 2025</a:t>
            </a:r>
          </a:p>
        </p:txBody>
      </p:sp>
    </p:spTree>
    <p:extLst>
      <p:ext uri="{BB962C8B-B14F-4D97-AF65-F5344CB8AC3E}">
        <p14:creationId xmlns:p14="http://schemas.microsoft.com/office/powerpoint/2010/main" val="6245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9360-3C2E-D5B2-5005-0E5A4AD57E01}"/>
              </a:ext>
            </a:extLst>
          </p:cNvPr>
          <p:cNvSpPr>
            <a:spLocks noGrp="1"/>
          </p:cNvSpPr>
          <p:nvPr>
            <p:ph type="title"/>
          </p:nvPr>
        </p:nvSpPr>
        <p:spPr/>
        <p:txBody>
          <a:bodyPr/>
          <a:lstStyle/>
          <a:p>
            <a:r>
              <a:rPr lang="en-US" dirty="0"/>
              <a:t>GLP-1 + GIP Receptor Agonists</a:t>
            </a:r>
          </a:p>
        </p:txBody>
      </p:sp>
      <p:sp>
        <p:nvSpPr>
          <p:cNvPr id="3" name="Content Placeholder 2">
            <a:extLst>
              <a:ext uri="{FF2B5EF4-FFF2-40B4-BE49-F238E27FC236}">
                <a16:creationId xmlns:a16="http://schemas.microsoft.com/office/drawing/2014/main" id="{CB729CA5-1BC9-1817-C434-A28DB264F8C0}"/>
              </a:ext>
            </a:extLst>
          </p:cNvPr>
          <p:cNvSpPr>
            <a:spLocks noGrp="1"/>
          </p:cNvSpPr>
          <p:nvPr>
            <p:ph idx="1"/>
          </p:nvPr>
        </p:nvSpPr>
        <p:spPr>
          <a:xfrm>
            <a:off x="190500" y="1111348"/>
            <a:ext cx="8763000" cy="5153985"/>
          </a:xfrm>
        </p:spPr>
        <p:txBody>
          <a:bodyPr/>
          <a:lstStyle/>
          <a:p>
            <a:r>
              <a:rPr lang="en-US" dirty="0"/>
              <a:t>GLP-1: Glucagon-like peptide</a:t>
            </a:r>
          </a:p>
          <a:p>
            <a:r>
              <a:rPr lang="en-US" dirty="0"/>
              <a:t>GIP: Glucose-dependent Insulinotropic Polypeptide</a:t>
            </a:r>
          </a:p>
          <a:p>
            <a:r>
              <a:rPr lang="en-US" dirty="0"/>
              <a:t>These hormones regulate the incretin system</a:t>
            </a:r>
          </a:p>
          <a:p>
            <a:r>
              <a:rPr lang="en-US" dirty="0"/>
              <a:t>They suppress appetite, provide satiety, and slow gastric emptying, yielding weight loss of 10 to 20%.</a:t>
            </a:r>
          </a:p>
          <a:p>
            <a:r>
              <a:rPr lang="en-US" dirty="0"/>
              <a:t>For DM, these are second-line after metformin</a:t>
            </a:r>
          </a:p>
          <a:p>
            <a:r>
              <a:rPr lang="en-US" dirty="0"/>
              <a:t>Slight worsening of DR can occur with initiation of treatment, but ultimately reduce HA</a:t>
            </a:r>
            <a:r>
              <a:rPr lang="en-US" baseline="-25000" dirty="0"/>
              <a:t>1</a:t>
            </a:r>
            <a:r>
              <a:rPr lang="en-US" dirty="0"/>
              <a:t>C</a:t>
            </a:r>
          </a:p>
          <a:p>
            <a:r>
              <a:rPr lang="en-US" dirty="0"/>
              <a:t>Retinal microvascular evaluation should be done at baseline and perhaps every 2-3 months during the first year of treatment.</a:t>
            </a:r>
          </a:p>
        </p:txBody>
      </p:sp>
      <p:sp>
        <p:nvSpPr>
          <p:cNvPr id="4" name="TextBox 3">
            <a:extLst>
              <a:ext uri="{FF2B5EF4-FFF2-40B4-BE49-F238E27FC236}">
                <a16:creationId xmlns:a16="http://schemas.microsoft.com/office/drawing/2014/main" id="{3B1A9E76-AB9C-FDC4-3174-0762A27795A5}"/>
              </a:ext>
            </a:extLst>
          </p:cNvPr>
          <p:cNvSpPr txBox="1"/>
          <p:nvPr/>
        </p:nvSpPr>
        <p:spPr>
          <a:xfrm>
            <a:off x="5295900" y="5948066"/>
            <a:ext cx="36576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Review Optometry, March 15, 2025</a:t>
            </a:r>
          </a:p>
        </p:txBody>
      </p:sp>
    </p:spTree>
    <p:extLst>
      <p:ext uri="{BB962C8B-B14F-4D97-AF65-F5344CB8AC3E}">
        <p14:creationId xmlns:p14="http://schemas.microsoft.com/office/powerpoint/2010/main" val="153946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25B1-42D5-5EAC-A517-A9B31BA4C43D}"/>
              </a:ext>
            </a:extLst>
          </p:cNvPr>
          <p:cNvSpPr>
            <a:spLocks noGrp="1"/>
          </p:cNvSpPr>
          <p:nvPr>
            <p:ph type="title"/>
          </p:nvPr>
        </p:nvSpPr>
        <p:spPr/>
        <p:txBody>
          <a:bodyPr/>
          <a:lstStyle/>
          <a:p>
            <a:r>
              <a:rPr lang="en-US" dirty="0"/>
              <a:t>Key Risk Factors for NA-AION</a:t>
            </a:r>
          </a:p>
        </p:txBody>
      </p:sp>
      <p:sp>
        <p:nvSpPr>
          <p:cNvPr id="3" name="Content Placeholder 2">
            <a:extLst>
              <a:ext uri="{FF2B5EF4-FFF2-40B4-BE49-F238E27FC236}">
                <a16:creationId xmlns:a16="http://schemas.microsoft.com/office/drawing/2014/main" id="{D882E566-94B6-A4C1-7684-C416B285332E}"/>
              </a:ext>
            </a:extLst>
          </p:cNvPr>
          <p:cNvSpPr>
            <a:spLocks noGrp="1"/>
          </p:cNvSpPr>
          <p:nvPr>
            <p:ph idx="1"/>
          </p:nvPr>
        </p:nvSpPr>
        <p:spPr/>
        <p:txBody>
          <a:bodyPr>
            <a:normAutofit lnSpcReduction="10000"/>
          </a:bodyPr>
          <a:lstStyle/>
          <a:p>
            <a:r>
              <a:rPr lang="en-US" dirty="0"/>
              <a:t>More common in white men</a:t>
            </a:r>
          </a:p>
          <a:p>
            <a:r>
              <a:rPr lang="en-US" dirty="0"/>
              <a:t>Only common risk factors: A normal or small optic disc with a low C/D ratio, DM or both</a:t>
            </a:r>
          </a:p>
          <a:p>
            <a:r>
              <a:rPr lang="en-US" dirty="0"/>
              <a:t>“Although numerous participants harbored cardiovascular risk factors classically associated with NA-AION, including hypertension, smoking, diabetes and obesity, other than a small C/D ratio and obesity, no other risk factor was present in most participants.”</a:t>
            </a:r>
          </a:p>
          <a:p>
            <a:r>
              <a:rPr lang="en-US" dirty="0"/>
              <a:t>“The cardiovascular risk factors presumed to be associated with NA-AION were present in 90% of participants across the 7 countries, however it was found that having a small C/D ratio clearly is a very important predisposing factor.”</a:t>
            </a:r>
          </a:p>
        </p:txBody>
      </p:sp>
      <p:sp>
        <p:nvSpPr>
          <p:cNvPr id="4" name="TextBox 3">
            <a:extLst>
              <a:ext uri="{FF2B5EF4-FFF2-40B4-BE49-F238E27FC236}">
                <a16:creationId xmlns:a16="http://schemas.microsoft.com/office/drawing/2014/main" id="{6144F84C-8560-0B87-2DF5-3A9F9D81DBC5}"/>
              </a:ext>
            </a:extLst>
          </p:cNvPr>
          <p:cNvSpPr txBox="1"/>
          <p:nvPr/>
        </p:nvSpPr>
        <p:spPr>
          <a:xfrm>
            <a:off x="6052008" y="6328944"/>
            <a:ext cx="30919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July 2024</a:t>
            </a:r>
          </a:p>
        </p:txBody>
      </p:sp>
    </p:spTree>
    <p:extLst>
      <p:ext uri="{BB962C8B-B14F-4D97-AF65-F5344CB8AC3E}">
        <p14:creationId xmlns:p14="http://schemas.microsoft.com/office/powerpoint/2010/main" val="88962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A54B-9D1C-FBA5-4B4B-9B8FD3912D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629EE7-AEB1-151C-AFF5-1EB59BB6994C}"/>
              </a:ext>
            </a:extLst>
          </p:cNvPr>
          <p:cNvPicPr>
            <a:picLocks noGrp="1" noChangeAspect="1"/>
          </p:cNvPicPr>
          <p:nvPr>
            <p:ph idx="1"/>
          </p:nvPr>
        </p:nvPicPr>
        <p:blipFill>
          <a:blip r:embed="rId2"/>
          <a:stretch>
            <a:fillRect/>
          </a:stretch>
        </p:blipFill>
        <p:spPr>
          <a:xfrm>
            <a:off x="0" y="0"/>
            <a:ext cx="4450960" cy="4183418"/>
          </a:xfrm>
        </p:spPr>
      </p:pic>
      <p:pic>
        <p:nvPicPr>
          <p:cNvPr id="7" name="Picture 6">
            <a:extLst>
              <a:ext uri="{FF2B5EF4-FFF2-40B4-BE49-F238E27FC236}">
                <a16:creationId xmlns:a16="http://schemas.microsoft.com/office/drawing/2014/main" id="{036A350D-6A17-067D-B31C-5E2050170693}"/>
              </a:ext>
            </a:extLst>
          </p:cNvPr>
          <p:cNvPicPr>
            <a:picLocks noChangeAspect="1"/>
          </p:cNvPicPr>
          <p:nvPr/>
        </p:nvPicPr>
        <p:blipFill>
          <a:blip r:embed="rId3"/>
          <a:stretch>
            <a:fillRect/>
          </a:stretch>
        </p:blipFill>
        <p:spPr>
          <a:xfrm>
            <a:off x="4450960" y="1312352"/>
            <a:ext cx="4756962" cy="2871066"/>
          </a:xfrm>
          <a:prstGeom prst="rect">
            <a:avLst/>
          </a:prstGeom>
        </p:spPr>
      </p:pic>
      <p:pic>
        <p:nvPicPr>
          <p:cNvPr id="4" name="Picture 3">
            <a:extLst>
              <a:ext uri="{FF2B5EF4-FFF2-40B4-BE49-F238E27FC236}">
                <a16:creationId xmlns:a16="http://schemas.microsoft.com/office/drawing/2014/main" id="{997B40A8-3AB2-BB0B-3BE8-D98FFB0BE344}"/>
              </a:ext>
            </a:extLst>
          </p:cNvPr>
          <p:cNvPicPr>
            <a:picLocks noChangeAspect="1"/>
          </p:cNvPicPr>
          <p:nvPr/>
        </p:nvPicPr>
        <p:blipFill>
          <a:blip r:embed="rId4"/>
          <a:stretch>
            <a:fillRect/>
          </a:stretch>
        </p:blipFill>
        <p:spPr>
          <a:xfrm>
            <a:off x="300731" y="5374184"/>
            <a:ext cx="8652770" cy="744138"/>
          </a:xfrm>
          <a:prstGeom prst="rect">
            <a:avLst/>
          </a:prstGeom>
        </p:spPr>
      </p:pic>
      <p:pic>
        <p:nvPicPr>
          <p:cNvPr id="10" name="Picture 9">
            <a:extLst>
              <a:ext uri="{FF2B5EF4-FFF2-40B4-BE49-F238E27FC236}">
                <a16:creationId xmlns:a16="http://schemas.microsoft.com/office/drawing/2014/main" id="{C2317168-CE41-B4E5-49B8-609650ED2C8E}"/>
              </a:ext>
            </a:extLst>
          </p:cNvPr>
          <p:cNvPicPr>
            <a:picLocks noChangeAspect="1"/>
          </p:cNvPicPr>
          <p:nvPr/>
        </p:nvPicPr>
        <p:blipFill>
          <a:blip r:embed="rId5"/>
          <a:stretch>
            <a:fillRect/>
          </a:stretch>
        </p:blipFill>
        <p:spPr>
          <a:xfrm>
            <a:off x="260703" y="4285755"/>
            <a:ext cx="8692798" cy="986092"/>
          </a:xfrm>
          <a:prstGeom prst="rect">
            <a:avLst/>
          </a:prstGeom>
        </p:spPr>
      </p:pic>
    </p:spTree>
    <p:extLst>
      <p:ext uri="{BB962C8B-B14F-4D97-AF65-F5344CB8AC3E}">
        <p14:creationId xmlns:p14="http://schemas.microsoft.com/office/powerpoint/2010/main" val="386540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FB4A-D855-7237-B6CA-16296546BE16}"/>
              </a:ext>
            </a:extLst>
          </p:cNvPr>
          <p:cNvSpPr>
            <a:spLocks noGrp="1"/>
          </p:cNvSpPr>
          <p:nvPr>
            <p:ph type="title"/>
          </p:nvPr>
        </p:nvSpPr>
        <p:spPr/>
        <p:txBody>
          <a:bodyPr>
            <a:normAutofit fontScale="90000"/>
          </a:bodyPr>
          <a:lstStyle/>
          <a:p>
            <a:r>
              <a:rPr lang="en-US" dirty="0" err="1"/>
              <a:t>Semaglutide</a:t>
            </a:r>
            <a:r>
              <a:rPr lang="en-US" dirty="0"/>
              <a:t> (Ozempic, </a:t>
            </a:r>
            <a:r>
              <a:rPr lang="en-US" dirty="0" err="1"/>
              <a:t>Wegovy</a:t>
            </a:r>
            <a:r>
              <a:rPr lang="en-US" dirty="0"/>
              <a:t>) and AION</a:t>
            </a:r>
          </a:p>
        </p:txBody>
      </p:sp>
      <p:sp>
        <p:nvSpPr>
          <p:cNvPr id="3" name="Content Placeholder 2">
            <a:extLst>
              <a:ext uri="{FF2B5EF4-FFF2-40B4-BE49-F238E27FC236}">
                <a16:creationId xmlns:a16="http://schemas.microsoft.com/office/drawing/2014/main" id="{E7F8B80C-6B13-FFA1-5ED7-A2C0F6A5EB8A}"/>
              </a:ext>
            </a:extLst>
          </p:cNvPr>
          <p:cNvSpPr>
            <a:spLocks noGrp="1"/>
          </p:cNvSpPr>
          <p:nvPr>
            <p:ph idx="1"/>
          </p:nvPr>
        </p:nvSpPr>
        <p:spPr>
          <a:xfrm>
            <a:off x="190500" y="1111348"/>
            <a:ext cx="8763000" cy="4601295"/>
          </a:xfrm>
        </p:spPr>
        <p:txBody>
          <a:bodyPr/>
          <a:lstStyle/>
          <a:p>
            <a:r>
              <a:rPr lang="en-US" dirty="0"/>
              <a:t>Ozempic® approved December 2017 for T2D</a:t>
            </a:r>
          </a:p>
          <a:p>
            <a:r>
              <a:rPr lang="en-US" dirty="0" err="1"/>
              <a:t>Wegovy</a:t>
            </a:r>
            <a:r>
              <a:rPr lang="en-US" dirty="0"/>
              <a:t> ® approved December 2022 for obesity</a:t>
            </a:r>
          </a:p>
          <a:p>
            <a:r>
              <a:rPr lang="en-US" dirty="0"/>
              <a:t>There is the potential (yet to be substantiated) for these drugs, or their effects, to be a risk factor for AION.</a:t>
            </a:r>
          </a:p>
          <a:p>
            <a:r>
              <a:rPr lang="en-US" dirty="0"/>
              <a:t>Overall, these drugs are safe and effective for their approved purposes.</a:t>
            </a:r>
          </a:p>
          <a:p>
            <a:r>
              <a:rPr lang="en-US" dirty="0"/>
              <a:t>If a causal relationship were to be determined, it is still thought to be a rare occurrence.</a:t>
            </a:r>
          </a:p>
        </p:txBody>
      </p:sp>
      <p:sp>
        <p:nvSpPr>
          <p:cNvPr id="4" name="TextBox 3">
            <a:extLst>
              <a:ext uri="{FF2B5EF4-FFF2-40B4-BE49-F238E27FC236}">
                <a16:creationId xmlns:a16="http://schemas.microsoft.com/office/drawing/2014/main" id="{40FD2C0A-8A7B-3D12-BF5C-AAC0969A1E04}"/>
              </a:ext>
            </a:extLst>
          </p:cNvPr>
          <p:cNvSpPr txBox="1"/>
          <p:nvPr/>
        </p:nvSpPr>
        <p:spPr>
          <a:xfrm>
            <a:off x="4996206" y="6259398"/>
            <a:ext cx="395729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Ophthalmology, August 2024</a:t>
            </a:r>
          </a:p>
        </p:txBody>
      </p:sp>
    </p:spTree>
    <p:extLst>
      <p:ext uri="{BB962C8B-B14F-4D97-AF65-F5344CB8AC3E}">
        <p14:creationId xmlns:p14="http://schemas.microsoft.com/office/powerpoint/2010/main" val="401908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DAEAA-EC5D-8DE2-8E38-C6ED75740E42}"/>
            </a:ext>
          </a:extLst>
        </p:cNvPr>
        <p:cNvGrpSpPr/>
        <p:nvPr/>
      </p:nvGrpSpPr>
      <p:grpSpPr>
        <a:xfrm>
          <a:off x="0" y="0"/>
          <a:ext cx="0" cy="0"/>
          <a:chOff x="0" y="0"/>
          <a:chExt cx="0" cy="0"/>
        </a:xfrm>
      </p:grpSpPr>
      <p:sp>
        <p:nvSpPr>
          <p:cNvPr id="89090" name="Title 3">
            <a:extLst>
              <a:ext uri="{FF2B5EF4-FFF2-40B4-BE49-F238E27FC236}">
                <a16:creationId xmlns:a16="http://schemas.microsoft.com/office/drawing/2014/main" id="{F68D13EF-FEB9-0951-E601-82E18A67F66B}"/>
              </a:ext>
            </a:extLst>
          </p:cNvPr>
          <p:cNvSpPr>
            <a:spLocks noGrp="1"/>
          </p:cNvSpPr>
          <p:nvPr>
            <p:ph type="title"/>
          </p:nvPr>
        </p:nvSpPr>
        <p:spPr>
          <a:xfrm>
            <a:off x="470534" y="407353"/>
            <a:ext cx="8763001" cy="665162"/>
          </a:xfrm>
        </p:spPr>
        <p:txBody>
          <a:bodyPr/>
          <a:lstStyle/>
          <a:p>
            <a:r>
              <a:rPr lang="en-US" altLang="en-US"/>
              <a:t>Financial Disclosure</a:t>
            </a:r>
          </a:p>
        </p:txBody>
      </p:sp>
      <p:sp>
        <p:nvSpPr>
          <p:cNvPr id="89091" name="Content Placeholder 2">
            <a:extLst>
              <a:ext uri="{FF2B5EF4-FFF2-40B4-BE49-F238E27FC236}">
                <a16:creationId xmlns:a16="http://schemas.microsoft.com/office/drawing/2014/main" id="{58410B9A-D791-B549-A91C-5105046ED924}"/>
              </a:ext>
            </a:extLst>
          </p:cNvPr>
          <p:cNvSpPr>
            <a:spLocks noGrp="1"/>
          </p:cNvSpPr>
          <p:nvPr>
            <p:ph type="body" sz="quarter" idx="10"/>
          </p:nvPr>
        </p:nvSpPr>
        <p:spPr>
          <a:xfrm>
            <a:off x="557212" y="1123950"/>
            <a:ext cx="8127169" cy="3648075"/>
          </a:xfrm>
        </p:spPr>
        <p:txBody>
          <a:bodyPr/>
          <a:lstStyle/>
          <a:p>
            <a:r>
              <a:rPr lang="en-US" altLang="en-US" dirty="0"/>
              <a:t> </a:t>
            </a:r>
          </a:p>
          <a:p>
            <a:r>
              <a:rPr lang="en-US" altLang="en-US" dirty="0"/>
              <a:t>Drs Ron Melton  </a:t>
            </a:r>
            <a:r>
              <a:rPr lang="en-US" altLang="en-US"/>
              <a:t>is a consultant </a:t>
            </a:r>
            <a:r>
              <a:rPr lang="en-US" altLang="en-US" dirty="0"/>
              <a:t>to, on the speakers bureau of, on the advisory committee of, or involved in research for the following companies:  ICARE and B+L. </a:t>
            </a:r>
          </a:p>
          <a:p>
            <a:endParaRPr lang="en-US" altLang="en-US" dirty="0"/>
          </a:p>
          <a:p>
            <a:r>
              <a:rPr lang="en-US" altLang="en-US" dirty="0"/>
              <a:t>“All relevant relationships have been mitigated.”</a:t>
            </a:r>
          </a:p>
          <a:p>
            <a:endParaRPr lang="en-US" altLang="en-US" dirty="0"/>
          </a:p>
        </p:txBody>
      </p:sp>
    </p:spTree>
    <p:extLst>
      <p:ext uri="{BB962C8B-B14F-4D97-AF65-F5344CB8AC3E}">
        <p14:creationId xmlns:p14="http://schemas.microsoft.com/office/powerpoint/2010/main" val="42304388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E9D1-CB36-E36A-E804-DBBF40D6CDF4}"/>
              </a:ext>
            </a:extLst>
          </p:cNvPr>
          <p:cNvSpPr>
            <a:spLocks noGrp="1"/>
          </p:cNvSpPr>
          <p:nvPr>
            <p:ph type="title"/>
          </p:nvPr>
        </p:nvSpPr>
        <p:spPr/>
        <p:txBody>
          <a:bodyPr>
            <a:normAutofit fontScale="90000"/>
          </a:bodyPr>
          <a:lstStyle/>
          <a:p>
            <a:r>
              <a:rPr lang="en-US" dirty="0"/>
              <a:t>Effect of </a:t>
            </a:r>
            <a:r>
              <a:rPr lang="en-US" dirty="0" err="1"/>
              <a:t>Semaglutide</a:t>
            </a:r>
            <a:r>
              <a:rPr lang="en-US" dirty="0"/>
              <a:t>/GLP-1’s on NAION</a:t>
            </a:r>
          </a:p>
        </p:txBody>
      </p:sp>
      <p:sp>
        <p:nvSpPr>
          <p:cNvPr id="3" name="Content Placeholder 2">
            <a:extLst>
              <a:ext uri="{FF2B5EF4-FFF2-40B4-BE49-F238E27FC236}">
                <a16:creationId xmlns:a16="http://schemas.microsoft.com/office/drawing/2014/main" id="{D9FCE674-E7C0-3218-2949-BD9660A7A875}"/>
              </a:ext>
            </a:extLst>
          </p:cNvPr>
          <p:cNvSpPr>
            <a:spLocks noGrp="1"/>
          </p:cNvSpPr>
          <p:nvPr>
            <p:ph idx="1"/>
          </p:nvPr>
        </p:nvSpPr>
        <p:spPr>
          <a:xfrm>
            <a:off x="190500" y="1111348"/>
            <a:ext cx="8763000" cy="5184677"/>
          </a:xfrm>
        </p:spPr>
        <p:txBody>
          <a:bodyPr/>
          <a:lstStyle/>
          <a:p>
            <a:r>
              <a:rPr lang="en-US" dirty="0"/>
              <a:t>“GLP-1 receptor agonists have demonstrated potential benefits in addressing many of the conditions associated with NAION including hypertension, hyperlipidemia, and obstructive sleep apnea.”</a:t>
            </a:r>
          </a:p>
          <a:p>
            <a:r>
              <a:rPr lang="en-US" dirty="0"/>
              <a:t>GLP-1’s have been shown to impact multiple pathways involved in plaque formation, exhibiting </a:t>
            </a:r>
            <a:r>
              <a:rPr lang="en-US" dirty="0" err="1"/>
              <a:t>atheroprotective</a:t>
            </a:r>
            <a:r>
              <a:rPr lang="en-US" dirty="0"/>
              <a:t> effects.”</a:t>
            </a:r>
          </a:p>
          <a:p>
            <a:r>
              <a:rPr lang="en-US" dirty="0"/>
              <a:t>“There was no significant increase in risk of NAION in patients taking GLP-1’s compared to T2DM or high BMI controls.”</a:t>
            </a:r>
          </a:p>
        </p:txBody>
      </p:sp>
      <p:sp>
        <p:nvSpPr>
          <p:cNvPr id="4" name="TextBox 3">
            <a:extLst>
              <a:ext uri="{FF2B5EF4-FFF2-40B4-BE49-F238E27FC236}">
                <a16:creationId xmlns:a16="http://schemas.microsoft.com/office/drawing/2014/main" id="{EEFB182B-7B23-7705-0C26-375625A9F55A}"/>
              </a:ext>
            </a:extLst>
          </p:cNvPr>
          <p:cNvSpPr txBox="1"/>
          <p:nvPr/>
        </p:nvSpPr>
        <p:spPr>
          <a:xfrm>
            <a:off x="5715000" y="6338469"/>
            <a:ext cx="30384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June 2025</a:t>
            </a:r>
          </a:p>
        </p:txBody>
      </p:sp>
    </p:spTree>
    <p:extLst>
      <p:ext uri="{BB962C8B-B14F-4D97-AF65-F5344CB8AC3E}">
        <p14:creationId xmlns:p14="http://schemas.microsoft.com/office/powerpoint/2010/main" val="282743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957D-8F26-BB05-2AE1-A17A02BAE1A3}"/>
              </a:ext>
            </a:extLst>
          </p:cNvPr>
          <p:cNvSpPr>
            <a:spLocks noGrp="1"/>
          </p:cNvSpPr>
          <p:nvPr>
            <p:ph type="title"/>
          </p:nvPr>
        </p:nvSpPr>
        <p:spPr/>
        <p:txBody>
          <a:bodyPr/>
          <a:lstStyle/>
          <a:p>
            <a:r>
              <a:rPr lang="en-US" dirty="0" err="1"/>
              <a:t>Semaglutide</a:t>
            </a:r>
            <a:r>
              <a:rPr lang="en-US" dirty="0"/>
              <a:t> and Risk for NAION</a:t>
            </a:r>
          </a:p>
        </p:txBody>
      </p:sp>
      <p:sp>
        <p:nvSpPr>
          <p:cNvPr id="3" name="Content Placeholder 2">
            <a:extLst>
              <a:ext uri="{FF2B5EF4-FFF2-40B4-BE49-F238E27FC236}">
                <a16:creationId xmlns:a16="http://schemas.microsoft.com/office/drawing/2014/main" id="{523F5184-F917-6217-A5AA-7C228423DBCB}"/>
              </a:ext>
            </a:extLst>
          </p:cNvPr>
          <p:cNvSpPr>
            <a:spLocks noGrp="1"/>
          </p:cNvSpPr>
          <p:nvPr>
            <p:ph idx="1"/>
          </p:nvPr>
        </p:nvSpPr>
        <p:spPr>
          <a:xfrm>
            <a:off x="190500" y="1111348"/>
            <a:ext cx="8763000" cy="5479952"/>
          </a:xfrm>
        </p:spPr>
        <p:txBody>
          <a:bodyPr/>
          <a:lstStyle/>
          <a:p>
            <a:r>
              <a:rPr lang="en-US" dirty="0"/>
              <a:t>Only GLP-1RA also available in an oral form</a:t>
            </a:r>
          </a:p>
          <a:p>
            <a:r>
              <a:rPr lang="en-US" dirty="0"/>
              <a:t>The question: Is there such a risk?</a:t>
            </a:r>
          </a:p>
          <a:p>
            <a:r>
              <a:rPr lang="en-US" dirty="0"/>
              <a:t>“There are now nearly as many different conclusions as there are studies.”</a:t>
            </a:r>
          </a:p>
          <a:p>
            <a:r>
              <a:rPr lang="en-US" dirty="0"/>
              <a:t>Two different studies using the same database “drew opposite conclusions”!</a:t>
            </a:r>
          </a:p>
          <a:p>
            <a:r>
              <a:rPr lang="en-US" dirty="0"/>
              <a:t>Further; “drastically different conclusions can be drawn using the same database by altering any component of the study design choices.”</a:t>
            </a:r>
          </a:p>
          <a:p>
            <a:r>
              <a:rPr lang="en-US" dirty="0"/>
              <a:t>M+T: We have always held that when a firm answer can’t be definitely established, then if such a risk exists, it can’t be a big deal!</a:t>
            </a:r>
          </a:p>
        </p:txBody>
      </p:sp>
      <p:sp>
        <p:nvSpPr>
          <p:cNvPr id="4" name="TextBox 3">
            <a:extLst>
              <a:ext uri="{FF2B5EF4-FFF2-40B4-BE49-F238E27FC236}">
                <a16:creationId xmlns:a16="http://schemas.microsoft.com/office/drawing/2014/main" id="{2EE33D0A-35D0-6AAC-0A63-03BE7EA8B27B}"/>
              </a:ext>
            </a:extLst>
          </p:cNvPr>
          <p:cNvSpPr txBox="1"/>
          <p:nvPr/>
        </p:nvSpPr>
        <p:spPr>
          <a:xfrm>
            <a:off x="5895975" y="6421558"/>
            <a:ext cx="324802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JAMA </a:t>
            </a: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May 2025</a:t>
            </a:r>
          </a:p>
        </p:txBody>
      </p:sp>
    </p:spTree>
    <p:extLst>
      <p:ext uri="{BB962C8B-B14F-4D97-AF65-F5344CB8AC3E}">
        <p14:creationId xmlns:p14="http://schemas.microsoft.com/office/powerpoint/2010/main" val="304910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8889-879E-36C4-F5DE-B06295F88A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E5CDA4-4E21-58F7-4C1D-818E4551AF53}"/>
              </a:ext>
            </a:extLst>
          </p:cNvPr>
          <p:cNvPicPr>
            <a:picLocks noGrp="1" noChangeAspect="1"/>
          </p:cNvPicPr>
          <p:nvPr>
            <p:ph idx="1"/>
          </p:nvPr>
        </p:nvPicPr>
        <p:blipFill>
          <a:blip r:embed="rId2"/>
          <a:stretch>
            <a:fillRect/>
          </a:stretch>
        </p:blipFill>
        <p:spPr>
          <a:xfrm>
            <a:off x="348454" y="84356"/>
            <a:ext cx="8250448" cy="6689288"/>
          </a:xfrm>
        </p:spPr>
      </p:pic>
    </p:spTree>
    <p:extLst>
      <p:ext uri="{BB962C8B-B14F-4D97-AF65-F5344CB8AC3E}">
        <p14:creationId xmlns:p14="http://schemas.microsoft.com/office/powerpoint/2010/main" val="420105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6C34-69D2-C810-C4F2-DE77BB5C1F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316BCB-590F-178C-5972-59C9142E0870}"/>
              </a:ext>
            </a:extLst>
          </p:cNvPr>
          <p:cNvPicPr>
            <a:picLocks noGrp="1" noChangeAspect="1"/>
          </p:cNvPicPr>
          <p:nvPr>
            <p:ph idx="1"/>
          </p:nvPr>
        </p:nvPicPr>
        <p:blipFill>
          <a:blip r:embed="rId2"/>
          <a:stretch>
            <a:fillRect/>
          </a:stretch>
        </p:blipFill>
        <p:spPr>
          <a:xfrm>
            <a:off x="2192594" y="-23264"/>
            <a:ext cx="5106238" cy="6881264"/>
          </a:xfrm>
        </p:spPr>
      </p:pic>
      <p:pic>
        <p:nvPicPr>
          <p:cNvPr id="4" name="Picture 3">
            <a:extLst>
              <a:ext uri="{FF2B5EF4-FFF2-40B4-BE49-F238E27FC236}">
                <a16:creationId xmlns:a16="http://schemas.microsoft.com/office/drawing/2014/main" id="{9431DF91-4764-86CB-056F-F173D32034E4}"/>
              </a:ext>
            </a:extLst>
          </p:cNvPr>
          <p:cNvPicPr>
            <a:picLocks noChangeAspect="1"/>
          </p:cNvPicPr>
          <p:nvPr/>
        </p:nvPicPr>
        <p:blipFill>
          <a:blip r:embed="rId3"/>
          <a:stretch>
            <a:fillRect/>
          </a:stretch>
        </p:blipFill>
        <p:spPr>
          <a:xfrm>
            <a:off x="126827" y="4714875"/>
            <a:ext cx="8890346"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037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4F63-3458-BD19-2A03-485085DFD3CF}"/>
              </a:ext>
            </a:extLst>
          </p:cNvPr>
          <p:cNvSpPr>
            <a:spLocks noGrp="1"/>
          </p:cNvSpPr>
          <p:nvPr>
            <p:ph type="title"/>
          </p:nvPr>
        </p:nvSpPr>
        <p:spPr/>
        <p:txBody>
          <a:bodyPr/>
          <a:lstStyle/>
          <a:p>
            <a:r>
              <a:rPr lang="en-US" dirty="0"/>
              <a:t>GLP-1RA Use: Impact on Glaucoma</a:t>
            </a:r>
          </a:p>
        </p:txBody>
      </p:sp>
      <p:sp>
        <p:nvSpPr>
          <p:cNvPr id="3" name="Content Placeholder 2">
            <a:extLst>
              <a:ext uri="{FF2B5EF4-FFF2-40B4-BE49-F238E27FC236}">
                <a16:creationId xmlns:a16="http://schemas.microsoft.com/office/drawing/2014/main" id="{3C1AD011-F7D0-B8A1-DC9E-EE01EB0620E4}"/>
              </a:ext>
            </a:extLst>
          </p:cNvPr>
          <p:cNvSpPr>
            <a:spLocks noGrp="1"/>
          </p:cNvSpPr>
          <p:nvPr>
            <p:ph idx="1"/>
          </p:nvPr>
        </p:nvSpPr>
        <p:spPr/>
        <p:txBody>
          <a:bodyPr/>
          <a:lstStyle/>
          <a:p>
            <a:r>
              <a:rPr lang="en-US" dirty="0"/>
              <a:t>Two main findings: </a:t>
            </a:r>
          </a:p>
          <a:p>
            <a:pPr lvl="1"/>
            <a:r>
              <a:rPr lang="en-US" dirty="0"/>
              <a:t>“The use of glucagon-like peptide - 1 receptor agonists  (GLP-1RA) was associated with a 19% decrease in the risk of glaucoma.”</a:t>
            </a:r>
          </a:p>
          <a:p>
            <a:pPr lvl="1"/>
            <a:r>
              <a:rPr lang="en-US" dirty="0"/>
              <a:t>“Increased exposure to GLP-1RA, especially over extended durations, accentuated this protective association by 29% risk reduction when looking at 3 or more years exposure to GLP-1RA.”</a:t>
            </a:r>
          </a:p>
          <a:p>
            <a:r>
              <a:rPr lang="en-US" dirty="0"/>
              <a:t>More studies need to be done to corroborate these findings.</a:t>
            </a:r>
          </a:p>
          <a:p>
            <a:endParaRPr lang="en-US" dirty="0"/>
          </a:p>
          <a:p>
            <a:endParaRPr lang="en-US" dirty="0"/>
          </a:p>
        </p:txBody>
      </p:sp>
      <p:sp>
        <p:nvSpPr>
          <p:cNvPr id="4" name="TextBox 3">
            <a:extLst>
              <a:ext uri="{FF2B5EF4-FFF2-40B4-BE49-F238E27FC236}">
                <a16:creationId xmlns:a16="http://schemas.microsoft.com/office/drawing/2014/main" id="{F592628D-A8EB-FCB6-9AE8-60115FAC0965}"/>
              </a:ext>
            </a:extLst>
          </p:cNvPr>
          <p:cNvSpPr txBox="1"/>
          <p:nvPr/>
        </p:nvSpPr>
        <p:spPr>
          <a:xfrm>
            <a:off x="5004695" y="5031367"/>
            <a:ext cx="37387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September 2024</a:t>
            </a:r>
          </a:p>
        </p:txBody>
      </p:sp>
    </p:spTree>
    <p:extLst>
      <p:ext uri="{BB962C8B-B14F-4D97-AF65-F5344CB8AC3E}">
        <p14:creationId xmlns:p14="http://schemas.microsoft.com/office/powerpoint/2010/main" val="5735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5A26-B3A6-A6DE-95EE-0580157DC2A0}"/>
              </a:ext>
            </a:extLst>
          </p:cNvPr>
          <p:cNvSpPr>
            <a:spLocks noGrp="1"/>
          </p:cNvSpPr>
          <p:nvPr>
            <p:ph type="title"/>
          </p:nvPr>
        </p:nvSpPr>
        <p:spPr/>
        <p:txBody>
          <a:bodyPr/>
          <a:lstStyle/>
          <a:p>
            <a:r>
              <a:rPr lang="en-US" dirty="0"/>
              <a:t>What Are SGLT-2 Inhibitors?</a:t>
            </a:r>
          </a:p>
        </p:txBody>
      </p:sp>
      <p:sp>
        <p:nvSpPr>
          <p:cNvPr id="3" name="Content Placeholder 2">
            <a:extLst>
              <a:ext uri="{FF2B5EF4-FFF2-40B4-BE49-F238E27FC236}">
                <a16:creationId xmlns:a16="http://schemas.microsoft.com/office/drawing/2014/main" id="{DF9AE889-77CF-F57E-FB0A-F3453E6BEF45}"/>
              </a:ext>
            </a:extLst>
          </p:cNvPr>
          <p:cNvSpPr>
            <a:spLocks noGrp="1"/>
          </p:cNvSpPr>
          <p:nvPr>
            <p:ph idx="1"/>
          </p:nvPr>
        </p:nvSpPr>
        <p:spPr/>
        <p:txBody>
          <a:bodyPr/>
          <a:lstStyle/>
          <a:p>
            <a:r>
              <a:rPr lang="en-US" dirty="0"/>
              <a:t>Sodium-glucose cotransporter-2 inhibitors for treating type 2 diabetes</a:t>
            </a:r>
          </a:p>
          <a:p>
            <a:r>
              <a:rPr lang="en-US" dirty="0"/>
              <a:t>Common brand names are:</a:t>
            </a:r>
          </a:p>
          <a:p>
            <a:pPr lvl="1"/>
            <a:r>
              <a:rPr lang="en-US" dirty="0"/>
              <a:t>Jardiance® (empagliflozin)</a:t>
            </a:r>
          </a:p>
          <a:p>
            <a:pPr lvl="1"/>
            <a:r>
              <a:rPr lang="en-US" dirty="0" err="1"/>
              <a:t>Farxiga</a:t>
            </a:r>
            <a:r>
              <a:rPr lang="en-US" dirty="0"/>
              <a:t>® (dapagliflozin)</a:t>
            </a:r>
          </a:p>
          <a:p>
            <a:pPr lvl="1"/>
            <a:r>
              <a:rPr lang="en-US" dirty="0"/>
              <a:t>Invokana® (canagliflozin)</a:t>
            </a:r>
          </a:p>
          <a:p>
            <a:r>
              <a:rPr lang="en-US" dirty="0"/>
              <a:t>They prevent kidneys from reabsorbing glucose causing removal of excess glucose through the urine.</a:t>
            </a:r>
          </a:p>
          <a:p>
            <a:r>
              <a:rPr lang="en-US" dirty="0"/>
              <a:t>M+T: We need to be keenly attentive of our patients with DR who are placed on these newer medicines, especially GLP-1 receptor agonists.</a:t>
            </a:r>
          </a:p>
        </p:txBody>
      </p:sp>
      <p:sp>
        <p:nvSpPr>
          <p:cNvPr id="4" name="TextBox 3">
            <a:extLst>
              <a:ext uri="{FF2B5EF4-FFF2-40B4-BE49-F238E27FC236}">
                <a16:creationId xmlns:a16="http://schemas.microsoft.com/office/drawing/2014/main" id="{3A4DB23C-9FE6-078B-D0A6-17CC3A0990F9}"/>
              </a:ext>
            </a:extLst>
          </p:cNvPr>
          <p:cNvSpPr txBox="1"/>
          <p:nvPr/>
        </p:nvSpPr>
        <p:spPr>
          <a:xfrm>
            <a:off x="5431802" y="6424196"/>
            <a:ext cx="371219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September 2024</a:t>
            </a:r>
          </a:p>
        </p:txBody>
      </p:sp>
    </p:spTree>
    <p:extLst>
      <p:ext uri="{BB962C8B-B14F-4D97-AF65-F5344CB8AC3E}">
        <p14:creationId xmlns:p14="http://schemas.microsoft.com/office/powerpoint/2010/main" val="288199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0BB3-E6F0-FDFB-4C92-91E427E517B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0C7C800-7BBD-509C-02C2-83812F72AAAC}"/>
              </a:ext>
            </a:extLst>
          </p:cNvPr>
          <p:cNvPicPr>
            <a:picLocks noGrp="1" noChangeAspect="1"/>
          </p:cNvPicPr>
          <p:nvPr>
            <p:ph idx="1"/>
          </p:nvPr>
        </p:nvPicPr>
        <p:blipFill>
          <a:blip r:embed="rId2"/>
          <a:stretch>
            <a:fillRect/>
          </a:stretch>
        </p:blipFill>
        <p:spPr>
          <a:xfrm>
            <a:off x="58628" y="30824"/>
            <a:ext cx="9026744" cy="7059556"/>
          </a:xfrm>
        </p:spPr>
      </p:pic>
      <p:sp>
        <p:nvSpPr>
          <p:cNvPr id="4" name="TextBox 3">
            <a:extLst>
              <a:ext uri="{FF2B5EF4-FFF2-40B4-BE49-F238E27FC236}">
                <a16:creationId xmlns:a16="http://schemas.microsoft.com/office/drawing/2014/main" id="{1BB1216B-CF71-5309-5017-8C42013B2B03}"/>
              </a:ext>
            </a:extLst>
          </p:cNvPr>
          <p:cNvSpPr txBox="1"/>
          <p:nvPr/>
        </p:nvSpPr>
        <p:spPr>
          <a:xfrm>
            <a:off x="-89052" y="-112455"/>
            <a:ext cx="427233" cy="7694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34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4A67-3861-D431-33F3-95B03CE5F3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BF12135-7F3E-8BBE-3DFA-AAEC887F1A3F}"/>
              </a:ext>
            </a:extLst>
          </p:cNvPr>
          <p:cNvPicPr>
            <a:picLocks noGrp="1" noChangeAspect="1"/>
          </p:cNvPicPr>
          <p:nvPr>
            <p:ph idx="1"/>
          </p:nvPr>
        </p:nvPicPr>
        <p:blipFill>
          <a:blip r:embed="rId2"/>
          <a:stretch>
            <a:fillRect/>
          </a:stretch>
        </p:blipFill>
        <p:spPr>
          <a:xfrm>
            <a:off x="29985" y="107742"/>
            <a:ext cx="9084030" cy="5655426"/>
          </a:xfrm>
        </p:spPr>
      </p:pic>
      <p:sp>
        <p:nvSpPr>
          <p:cNvPr id="4" name="TextBox 3">
            <a:extLst>
              <a:ext uri="{FF2B5EF4-FFF2-40B4-BE49-F238E27FC236}">
                <a16:creationId xmlns:a16="http://schemas.microsoft.com/office/drawing/2014/main" id="{5948BA9C-A32D-FA87-C2F2-DE1A572E8862}"/>
              </a:ext>
            </a:extLst>
          </p:cNvPr>
          <p:cNvSpPr txBox="1"/>
          <p:nvPr/>
        </p:nvSpPr>
        <p:spPr>
          <a:xfrm>
            <a:off x="0" y="-79812"/>
            <a:ext cx="40240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256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76D7-A98C-4769-9506-D1B9B7A0FF2C}"/>
              </a:ext>
            </a:extLst>
          </p:cNvPr>
          <p:cNvSpPr>
            <a:spLocks noGrp="1"/>
          </p:cNvSpPr>
          <p:nvPr>
            <p:ph type="title"/>
          </p:nvPr>
        </p:nvSpPr>
        <p:spPr/>
        <p:txBody>
          <a:bodyPr/>
          <a:lstStyle/>
          <a:p>
            <a:r>
              <a:rPr lang="en-US" dirty="0"/>
              <a:t>Being “On-Call” is a Practice Builder</a:t>
            </a:r>
          </a:p>
        </p:txBody>
      </p:sp>
      <p:sp>
        <p:nvSpPr>
          <p:cNvPr id="3" name="Content Placeholder 2">
            <a:extLst>
              <a:ext uri="{FF2B5EF4-FFF2-40B4-BE49-F238E27FC236}">
                <a16:creationId xmlns:a16="http://schemas.microsoft.com/office/drawing/2014/main" id="{3C16A2BF-4D0B-4542-891D-49A475567B47}"/>
              </a:ext>
            </a:extLst>
          </p:cNvPr>
          <p:cNvSpPr>
            <a:spLocks noGrp="1"/>
          </p:cNvSpPr>
          <p:nvPr>
            <p:ph idx="1"/>
          </p:nvPr>
        </p:nvSpPr>
        <p:spPr>
          <a:xfrm>
            <a:off x="190500" y="1111347"/>
            <a:ext cx="8763000" cy="4735537"/>
          </a:xfrm>
        </p:spPr>
        <p:txBody>
          <a:bodyPr>
            <a:normAutofit/>
          </a:bodyPr>
          <a:lstStyle/>
          <a:p>
            <a:r>
              <a:rPr lang="en-US" dirty="0"/>
              <a:t>“Every clinic I have worked in since my residency has offered on-call services – which has been a huge practice builder, not to mention it affords the best eye care to patients”</a:t>
            </a:r>
          </a:p>
          <a:p>
            <a:endParaRPr lang="en-US" dirty="0"/>
          </a:p>
          <a:p>
            <a:r>
              <a:rPr lang="en-US" dirty="0"/>
              <a:t>“Patients deserve on-call services from their doctors who provide specialty care (like eye doctors), with a prompt and courteous response.” </a:t>
            </a:r>
          </a:p>
          <a:p>
            <a:endParaRPr lang="en-US" dirty="0"/>
          </a:p>
          <a:p>
            <a:r>
              <a:rPr lang="en-US" dirty="0"/>
              <a:t>“We shouldn’t rely on the ED simply because it is easier than caring for our patients ourselves.”</a:t>
            </a:r>
          </a:p>
        </p:txBody>
      </p:sp>
      <p:sp>
        <p:nvSpPr>
          <p:cNvPr id="4" name="TextBox 3">
            <a:extLst>
              <a:ext uri="{FF2B5EF4-FFF2-40B4-BE49-F238E27FC236}">
                <a16:creationId xmlns:a16="http://schemas.microsoft.com/office/drawing/2014/main" id="{EF6F2A4A-4E22-4CDB-BF70-F11321F80B82}"/>
              </a:ext>
            </a:extLst>
          </p:cNvPr>
          <p:cNvSpPr txBox="1"/>
          <p:nvPr/>
        </p:nvSpPr>
        <p:spPr>
          <a:xfrm>
            <a:off x="3654670" y="4719042"/>
            <a:ext cx="512465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Chris Wroten, OD. Optometry Times, March 2022</a:t>
            </a:r>
          </a:p>
        </p:txBody>
      </p:sp>
    </p:spTree>
    <p:extLst>
      <p:ext uri="{BB962C8B-B14F-4D97-AF65-F5344CB8AC3E}">
        <p14:creationId xmlns:p14="http://schemas.microsoft.com/office/powerpoint/2010/main" val="74705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Patient “Care”, or No Care</a:t>
            </a:r>
          </a:p>
        </p:txBody>
      </p:sp>
      <p:sp>
        <p:nvSpPr>
          <p:cNvPr id="3" name="Content Placeholder 2"/>
          <p:cNvSpPr>
            <a:spLocks noGrp="1"/>
          </p:cNvSpPr>
          <p:nvPr>
            <p:ph idx="1"/>
          </p:nvPr>
        </p:nvSpPr>
        <p:spPr>
          <a:xfrm>
            <a:off x="190500" y="1264920"/>
            <a:ext cx="8763000" cy="2781300"/>
          </a:xfrm>
        </p:spPr>
        <p:txBody>
          <a:bodyPr>
            <a:normAutofit/>
          </a:bodyPr>
          <a:lstStyle/>
          <a:p>
            <a:pPr marL="0" indent="0" algn="ctr">
              <a:buNone/>
            </a:pPr>
            <a:r>
              <a:rPr lang="en-US" sz="4400"/>
              <a:t>“In case of an </a:t>
            </a:r>
            <a:r>
              <a:rPr lang="en-US" sz="4400">
                <a:solidFill>
                  <a:srgbClr val="FF0000"/>
                </a:solidFill>
              </a:rPr>
              <a:t>Eye Emergency</a:t>
            </a:r>
            <a:r>
              <a:rPr lang="en-US" sz="4400"/>
              <a:t>, </a:t>
            </a:r>
            <a:br>
              <a:rPr lang="en-US" sz="4400"/>
            </a:br>
            <a:r>
              <a:rPr lang="en-US" sz="4400"/>
              <a:t>please go to your nearest </a:t>
            </a:r>
            <a:br>
              <a:rPr lang="en-US" sz="4400"/>
            </a:br>
            <a:r>
              <a:rPr lang="en-US" sz="4400"/>
              <a:t>Urgent Care or Hospital.”</a:t>
            </a:r>
          </a:p>
        </p:txBody>
      </p:sp>
      <p:sp>
        <p:nvSpPr>
          <p:cNvPr id="4" name="TextBox 3"/>
          <p:cNvSpPr txBox="1"/>
          <p:nvPr/>
        </p:nvSpPr>
        <p:spPr>
          <a:xfrm>
            <a:off x="4991100" y="3090446"/>
            <a:ext cx="40386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6FD1FD"/>
                </a:solidFill>
                <a:effectLst/>
                <a:uLnTx/>
                <a:uFillTx/>
                <a:latin typeface="Arial" panose="020B0604020202020204" pitchFamily="34" charset="0"/>
                <a:ea typeface="+mn-ea"/>
                <a:cs typeface="Arial" panose="020B0604020202020204" pitchFamily="34" charset="0"/>
              </a:rPr>
              <a:t>Directly from an O.D. Practice Website</a:t>
            </a:r>
          </a:p>
        </p:txBody>
      </p:sp>
      <p:pic>
        <p:nvPicPr>
          <p:cNvPr id="5" name="Picture 4">
            <a:extLst>
              <a:ext uri="{FF2B5EF4-FFF2-40B4-BE49-F238E27FC236}">
                <a16:creationId xmlns:a16="http://schemas.microsoft.com/office/drawing/2014/main" id="{D267A2A3-3AD8-40DE-A155-16AD2478581C}"/>
              </a:ext>
            </a:extLst>
          </p:cNvPr>
          <p:cNvPicPr>
            <a:picLocks noChangeAspect="1"/>
          </p:cNvPicPr>
          <p:nvPr/>
        </p:nvPicPr>
        <p:blipFill>
          <a:blip r:embed="rId2"/>
          <a:stretch>
            <a:fillRect/>
          </a:stretch>
        </p:blipFill>
        <p:spPr>
          <a:xfrm>
            <a:off x="186692" y="3600944"/>
            <a:ext cx="8766808" cy="3066554"/>
          </a:xfrm>
          <a:prstGeom prst="rect">
            <a:avLst/>
          </a:prstGeom>
        </p:spPr>
      </p:pic>
    </p:spTree>
    <p:extLst>
      <p:ext uri="{BB962C8B-B14F-4D97-AF65-F5344CB8AC3E}">
        <p14:creationId xmlns:p14="http://schemas.microsoft.com/office/powerpoint/2010/main" val="146981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Grp="1" noChangeArrowheads="1"/>
          </p:cNvSpPr>
          <p:nvPr>
            <p:ph idx="1"/>
          </p:nvPr>
        </p:nvSpPr>
        <p:spPr>
          <a:xfrm>
            <a:off x="247650" y="688975"/>
            <a:ext cx="7402513" cy="6448425"/>
          </a:xfrm>
        </p:spPr>
        <p:txBody>
          <a:bodyPr rtlCol="0">
            <a:normAutofit fontScale="92500" lnSpcReduction="10000"/>
          </a:bodyPr>
          <a:lstStyle/>
          <a:p>
            <a:pPr eaLnBrk="1" fontAlgn="auto" hangingPunct="1">
              <a:spcBef>
                <a:spcPts val="400"/>
              </a:spcBef>
              <a:spcAft>
                <a:spcPts val="0"/>
              </a:spcAft>
              <a:buClr>
                <a:schemeClr val="accent1">
                  <a:lumMod val="60000"/>
                  <a:lumOff val="40000"/>
                </a:schemeClr>
              </a:buClr>
              <a:tabLst>
                <a:tab pos="2684463" algn="l"/>
                <a:tab pos="3884613" algn="l"/>
              </a:tabLst>
              <a:defRPr/>
            </a:pPr>
            <a:r>
              <a:rPr lang="en-US" sz="2200" dirty="0"/>
              <a:t>Highly selective H1 receptor blockers with prolonged receptor binding</a:t>
            </a:r>
          </a:p>
          <a:p>
            <a:pPr eaLnBrk="1" fontAlgn="auto" hangingPunct="1">
              <a:spcBef>
                <a:spcPts val="400"/>
              </a:spcBef>
              <a:spcAft>
                <a:spcPts val="0"/>
              </a:spcAft>
              <a:buClr>
                <a:schemeClr val="accent1">
                  <a:lumMod val="60000"/>
                  <a:lumOff val="40000"/>
                </a:schemeClr>
              </a:buClr>
              <a:tabLst>
                <a:tab pos="2684463" algn="l"/>
                <a:tab pos="3884613" algn="l"/>
              </a:tabLst>
              <a:defRPr/>
            </a:pPr>
            <a:r>
              <a:rPr lang="en-US" sz="2200" dirty="0"/>
              <a:t>Good mast cell stabilization</a:t>
            </a:r>
          </a:p>
          <a:p>
            <a:pPr eaLnBrk="1" fontAlgn="auto" hangingPunct="1">
              <a:spcBef>
                <a:spcPts val="400"/>
              </a:spcBef>
              <a:spcAft>
                <a:spcPts val="0"/>
              </a:spcAft>
              <a:buClr>
                <a:schemeClr val="accent1">
                  <a:lumMod val="60000"/>
                  <a:lumOff val="40000"/>
                </a:schemeClr>
              </a:buClr>
              <a:tabLst>
                <a:tab pos="2684463" algn="l"/>
                <a:tab pos="3884613" algn="l"/>
              </a:tabLst>
              <a:defRPr/>
            </a:pPr>
            <a:r>
              <a:rPr lang="en-US" sz="2200" dirty="0"/>
              <a:t>All bid dosing, except Pataday and Lastacaft (qd)</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400" dirty="0"/>
              <a:t>	</a:t>
            </a:r>
            <a:r>
              <a:rPr lang="en-US" sz="2100" i="1" dirty="0"/>
              <a:t>Olopatadine</a:t>
            </a:r>
            <a:r>
              <a:rPr lang="en-US" sz="2100" dirty="0"/>
              <a:t>	0.1% 	(Patanol) (5 ml) 	</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0.2% 	(Pataday) qd (2.5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0.7%	(</a:t>
            </a:r>
            <a:r>
              <a:rPr lang="en-US" sz="2100" dirty="0" err="1"/>
              <a:t>Pazeo</a:t>
            </a:r>
            <a:r>
              <a:rPr lang="en-US" sz="2100" dirty="0"/>
              <a:t>) </a:t>
            </a:r>
            <a:r>
              <a:rPr lang="en-US" sz="2100" dirty="0" err="1"/>
              <a:t>qd</a:t>
            </a:r>
            <a:r>
              <a:rPr lang="en-US" sz="2100" dirty="0"/>
              <a:t> (2.5ml)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a:t>
            </a:r>
            <a:r>
              <a:rPr lang="en-US" sz="2100" i="1" dirty="0"/>
              <a:t>Bepotastine 	</a:t>
            </a:r>
            <a:r>
              <a:rPr lang="en-US" sz="2100" dirty="0"/>
              <a:t>1.5% 	(Bepreve) (5, 10 ml)</a:t>
            </a:r>
            <a:endParaRPr lang="en-US" sz="2100" i="1" dirty="0"/>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a:t>
            </a:r>
            <a:r>
              <a:rPr lang="en-US" sz="2100" i="1" dirty="0"/>
              <a:t>Epinastine</a:t>
            </a:r>
            <a:r>
              <a:rPr lang="en-US" sz="2100" dirty="0"/>
              <a:t> 	0.05% 	(Elestat and generic) 5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a:t>
            </a:r>
            <a:r>
              <a:rPr lang="en-US" sz="2100" i="1" dirty="0"/>
              <a:t>Alcaftadine</a:t>
            </a:r>
            <a:r>
              <a:rPr lang="en-US" sz="2100" dirty="0"/>
              <a:t>	0.25%	(Lastacaft) qd (3 ml)</a:t>
            </a:r>
          </a:p>
          <a:p>
            <a:pPr eaLnBrk="1" fontAlgn="auto" hangingPunct="1">
              <a:lnSpc>
                <a:spcPct val="110000"/>
              </a:lnSpc>
              <a:spcBef>
                <a:spcPts val="400"/>
              </a:spcBef>
              <a:spcAft>
                <a:spcPts val="0"/>
              </a:spcAft>
              <a:buFont typeface="Wingdings" panose="05000000000000000000" pitchFamily="2" charset="2"/>
              <a:buNone/>
              <a:tabLst>
                <a:tab pos="2684463" algn="l"/>
                <a:tab pos="3884613" algn="l"/>
              </a:tabLst>
              <a:defRPr/>
            </a:pPr>
            <a:r>
              <a:rPr lang="en-US" sz="2100" i="1" dirty="0"/>
              <a:t>	Azelastine </a:t>
            </a:r>
            <a:r>
              <a:rPr lang="en-US" sz="2100" dirty="0"/>
              <a:t>	0.05% 	(Optivar and generic) (6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i="1" dirty="0"/>
              <a:t>	</a:t>
            </a:r>
            <a:r>
              <a:rPr lang="en-US" sz="2100" dirty="0"/>
              <a:t>Ketotifen 	0.025% 	(generic and OTC)</a:t>
            </a:r>
          </a:p>
          <a:p>
            <a:pPr eaLnBrk="1" fontAlgn="auto" hangingPunct="1">
              <a:lnSpc>
                <a:spcPct val="110000"/>
              </a:lnSpc>
              <a:spcBef>
                <a:spcPts val="400"/>
              </a:spcBef>
              <a:spcAft>
                <a:spcPts val="0"/>
              </a:spcAft>
              <a:buFont typeface="Wingdings" panose="05000000000000000000" pitchFamily="2" charset="2"/>
              <a:buNone/>
              <a:tabLst>
                <a:tab pos="2684463" algn="l"/>
                <a:tab pos="3884613" algn="l"/>
              </a:tabLst>
              <a:defRPr/>
            </a:pPr>
            <a:r>
              <a:rPr lang="en-US" sz="2100" dirty="0"/>
              <a:t>			(Claritin Eye)  (5 ml)</a:t>
            </a:r>
          </a:p>
          <a:p>
            <a:pPr eaLnBrk="1" fontAlgn="auto" hangingPunct="1">
              <a:lnSpc>
                <a:spcPct val="110000"/>
              </a:lnSpc>
              <a:spcBef>
                <a:spcPts val="400"/>
              </a:spcBef>
              <a:spcAft>
                <a:spcPts val="0"/>
              </a:spcAft>
              <a:buFont typeface="Wingdings" panose="05000000000000000000" pitchFamily="2" charset="2"/>
              <a:buNone/>
              <a:tabLst>
                <a:tab pos="2684463" algn="l"/>
                <a:tab pos="3884613" algn="l"/>
              </a:tabLst>
              <a:defRPr/>
            </a:pPr>
            <a:r>
              <a:rPr lang="en-US" sz="2100" dirty="0"/>
              <a:t>			(Zyrtec Itchy Eye)  (5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(Zaditor) (5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(Alaway) (</a:t>
            </a:r>
            <a:r>
              <a:rPr lang="en-US" sz="2100" u="sng" dirty="0"/>
              <a:t>10 ml</a:t>
            </a:r>
            <a:r>
              <a:rPr lang="en-US" sz="2100" dirty="0"/>
              <a:t>)</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(Refresh) (5ml)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100" dirty="0"/>
              <a:t>			(</a:t>
            </a:r>
            <a:r>
              <a:rPr lang="en-US" sz="2100" dirty="0" err="1"/>
              <a:t>TheraTears</a:t>
            </a:r>
            <a:r>
              <a:rPr lang="en-US" sz="2100" dirty="0"/>
              <a:t>) (5 ml)</a:t>
            </a:r>
          </a:p>
          <a:p>
            <a:pPr eaLnBrk="1" fontAlgn="auto" hangingPunct="1">
              <a:lnSpc>
                <a:spcPct val="110000"/>
              </a:lnSpc>
              <a:spcBef>
                <a:spcPts val="400"/>
              </a:spcBef>
              <a:spcAft>
                <a:spcPts val="0"/>
              </a:spcAft>
              <a:buFont typeface="Wingdings 3" pitchFamily="18" charset="2"/>
              <a:buNone/>
              <a:tabLst>
                <a:tab pos="2684463" algn="l"/>
                <a:tab pos="3884613" algn="l"/>
              </a:tabLst>
              <a:defRPr/>
            </a:pPr>
            <a:r>
              <a:rPr lang="en-US" sz="2000" dirty="0"/>
              <a:t>	</a:t>
            </a:r>
          </a:p>
        </p:txBody>
      </p:sp>
      <p:sp>
        <p:nvSpPr>
          <p:cNvPr id="300035" name="Rectangle 11"/>
          <p:cNvSpPr>
            <a:spLocks noGrp="1" noChangeArrowheads="1"/>
          </p:cNvSpPr>
          <p:nvPr>
            <p:ph type="title"/>
          </p:nvPr>
        </p:nvSpPr>
        <p:spPr>
          <a:xfrm>
            <a:off x="304800" y="133350"/>
            <a:ext cx="8702675" cy="688975"/>
          </a:xfrm>
        </p:spPr>
        <p:txBody>
          <a:bodyPr/>
          <a:lstStyle/>
          <a:p>
            <a:pPr eaLnBrk="1" hangingPunct="1"/>
            <a:r>
              <a:rPr lang="en-US" altLang="en-US" sz="3600" dirty="0"/>
              <a:t>Antihistamine/Mast Cell Stabilizer</a:t>
            </a:r>
            <a:endParaRPr lang="en-US" altLang="en-US" dirty="0"/>
          </a:p>
        </p:txBody>
      </p:sp>
    </p:spTree>
    <p:extLst>
      <p:ext uri="{BB962C8B-B14F-4D97-AF65-F5344CB8AC3E}">
        <p14:creationId xmlns:p14="http://schemas.microsoft.com/office/powerpoint/2010/main" val="821372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5624-651F-5952-7C90-52F3B58916D5}"/>
              </a:ext>
            </a:extLst>
          </p:cNvPr>
          <p:cNvSpPr>
            <a:spLocks noGrp="1"/>
          </p:cNvSpPr>
          <p:nvPr>
            <p:ph type="title"/>
          </p:nvPr>
        </p:nvSpPr>
        <p:spPr/>
        <p:txBody>
          <a:bodyPr/>
          <a:lstStyle/>
          <a:p>
            <a:r>
              <a:rPr lang="en-US" dirty="0"/>
              <a:t>Thoughts About Taking Call</a:t>
            </a:r>
          </a:p>
        </p:txBody>
      </p:sp>
      <p:sp>
        <p:nvSpPr>
          <p:cNvPr id="3" name="Content Placeholder 2">
            <a:extLst>
              <a:ext uri="{FF2B5EF4-FFF2-40B4-BE49-F238E27FC236}">
                <a16:creationId xmlns:a16="http://schemas.microsoft.com/office/drawing/2014/main" id="{7A876F76-552A-A5BD-09C3-79116D5C1B22}"/>
              </a:ext>
            </a:extLst>
          </p:cNvPr>
          <p:cNvSpPr>
            <a:spLocks noGrp="1"/>
          </p:cNvSpPr>
          <p:nvPr>
            <p:ph idx="1"/>
          </p:nvPr>
        </p:nvSpPr>
        <p:spPr>
          <a:xfrm>
            <a:off x="112877" y="942536"/>
            <a:ext cx="9031123" cy="5556152"/>
          </a:xfrm>
        </p:spPr>
        <p:txBody>
          <a:bodyPr/>
          <a:lstStyle/>
          <a:p>
            <a:r>
              <a:rPr lang="en-US" dirty="0"/>
              <a:t>ED care is compromised if no eye doctor is available</a:t>
            </a:r>
          </a:p>
          <a:p>
            <a:r>
              <a:rPr lang="en-US" dirty="0"/>
              <a:t>With the advent of ASC’s, fewer ophthalmologists are taking call</a:t>
            </a:r>
          </a:p>
          <a:p>
            <a:r>
              <a:rPr lang="en-US" dirty="0"/>
              <a:t>“Every ophthalmologist should be comfortable with taking call and realize it’s an obligation that we have both to our patients and the profession.”</a:t>
            </a:r>
          </a:p>
          <a:p>
            <a:r>
              <a:rPr lang="en-US" dirty="0"/>
              <a:t>“Covering call is a way to get to know other doctors in the community, and obtaining referrals from them has been vital to building my practice.”</a:t>
            </a:r>
          </a:p>
          <a:p>
            <a:r>
              <a:rPr lang="en-US" dirty="0"/>
              <a:t>“With fewer and fewer ophthalmologists willing to take call, this is leading to a crisis of ED coverage.”</a:t>
            </a:r>
          </a:p>
        </p:txBody>
      </p:sp>
    </p:spTree>
    <p:extLst>
      <p:ext uri="{BB962C8B-B14F-4D97-AF65-F5344CB8AC3E}">
        <p14:creationId xmlns:p14="http://schemas.microsoft.com/office/powerpoint/2010/main" val="3288146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7A32-1DD5-45D0-AB8E-82D3EE75C5F1}"/>
              </a:ext>
            </a:extLst>
          </p:cNvPr>
          <p:cNvSpPr>
            <a:spLocks noGrp="1"/>
          </p:cNvSpPr>
          <p:nvPr>
            <p:ph type="title"/>
          </p:nvPr>
        </p:nvSpPr>
        <p:spPr/>
        <p:txBody>
          <a:bodyPr>
            <a:normAutofit/>
          </a:bodyPr>
          <a:lstStyle/>
          <a:p>
            <a:r>
              <a:rPr lang="en-US" dirty="0"/>
              <a:t>Imaging in the Emergency Department</a:t>
            </a:r>
          </a:p>
        </p:txBody>
      </p:sp>
      <p:sp>
        <p:nvSpPr>
          <p:cNvPr id="3" name="Content Placeholder 2">
            <a:extLst>
              <a:ext uri="{FF2B5EF4-FFF2-40B4-BE49-F238E27FC236}">
                <a16:creationId xmlns:a16="http://schemas.microsoft.com/office/drawing/2014/main" id="{6591AE73-594F-4ABA-9CBE-58175442CFD0}"/>
              </a:ext>
            </a:extLst>
          </p:cNvPr>
          <p:cNvSpPr>
            <a:spLocks noGrp="1"/>
          </p:cNvSpPr>
          <p:nvPr>
            <p:ph idx="1"/>
          </p:nvPr>
        </p:nvSpPr>
        <p:spPr>
          <a:xfrm>
            <a:off x="190500" y="1111348"/>
            <a:ext cx="8763000" cy="4535308"/>
          </a:xfrm>
        </p:spPr>
        <p:txBody>
          <a:bodyPr>
            <a:normAutofit/>
          </a:bodyPr>
          <a:lstStyle/>
          <a:p>
            <a:r>
              <a:rPr lang="en-US" sz="2400" dirty="0"/>
              <a:t>MRI – Optic disc edema, diplopia, cranial nerve palsy, decreased vision.</a:t>
            </a:r>
          </a:p>
          <a:p>
            <a:pPr lvl="1"/>
            <a:r>
              <a:rPr lang="en-US" sz="2400" dirty="0"/>
              <a:t>Expensive – much less needed than CT</a:t>
            </a:r>
          </a:p>
          <a:p>
            <a:r>
              <a:rPr lang="en-US" sz="2400" dirty="0"/>
              <a:t>CT – Non-neuro-ophthalmological conditions</a:t>
            </a:r>
          </a:p>
          <a:p>
            <a:r>
              <a:rPr lang="en-US" sz="2400" dirty="0"/>
              <a:t>Most common conditions: ”conjunctivitis, corneal abrasion, dry eye syndrome, corneal foreign body, PVD, and blepharitis.”</a:t>
            </a:r>
          </a:p>
          <a:p>
            <a:r>
              <a:rPr lang="en-US" sz="2400" dirty="0"/>
              <a:t>“Eye problems account for approximately 2 million ED                                                                                     visits every year, with 44% of these visits being for                                                                                             nonemergent problems.”</a:t>
            </a:r>
          </a:p>
        </p:txBody>
      </p:sp>
      <p:sp>
        <p:nvSpPr>
          <p:cNvPr id="4" name="TextBox 3">
            <a:extLst>
              <a:ext uri="{FF2B5EF4-FFF2-40B4-BE49-F238E27FC236}">
                <a16:creationId xmlns:a16="http://schemas.microsoft.com/office/drawing/2014/main" id="{D6A5935F-CF9F-4CBF-B1FC-59F221B49923}"/>
              </a:ext>
            </a:extLst>
          </p:cNvPr>
          <p:cNvSpPr txBox="1"/>
          <p:nvPr/>
        </p:nvSpPr>
        <p:spPr>
          <a:xfrm>
            <a:off x="5406828" y="4491464"/>
            <a:ext cx="362931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Am J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March 2020</a:t>
            </a:r>
          </a:p>
        </p:txBody>
      </p:sp>
    </p:spTree>
    <p:extLst>
      <p:ext uri="{BB962C8B-B14F-4D97-AF65-F5344CB8AC3E}">
        <p14:creationId xmlns:p14="http://schemas.microsoft.com/office/powerpoint/2010/main" val="209044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3C1A-0121-4776-2A1B-A23A364EFE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27A90B-0680-2731-F025-0E4670AFF82D}"/>
              </a:ext>
            </a:extLst>
          </p:cNvPr>
          <p:cNvPicPr>
            <a:picLocks noGrp="1" noChangeAspect="1"/>
          </p:cNvPicPr>
          <p:nvPr>
            <p:ph idx="1"/>
          </p:nvPr>
        </p:nvPicPr>
        <p:blipFill>
          <a:blip r:embed="rId2"/>
          <a:stretch>
            <a:fillRect/>
          </a:stretch>
        </p:blipFill>
        <p:spPr>
          <a:xfrm>
            <a:off x="2398668" y="98474"/>
            <a:ext cx="4346664" cy="6475144"/>
          </a:xfrm>
        </p:spPr>
      </p:pic>
      <p:pic>
        <p:nvPicPr>
          <p:cNvPr id="7" name="Picture 6">
            <a:extLst>
              <a:ext uri="{FF2B5EF4-FFF2-40B4-BE49-F238E27FC236}">
                <a16:creationId xmlns:a16="http://schemas.microsoft.com/office/drawing/2014/main" id="{94D3F6B7-9F55-F482-1B98-1EFD373BAD81}"/>
              </a:ext>
            </a:extLst>
          </p:cNvPr>
          <p:cNvPicPr>
            <a:picLocks noChangeAspect="1"/>
          </p:cNvPicPr>
          <p:nvPr/>
        </p:nvPicPr>
        <p:blipFill>
          <a:blip r:embed="rId3"/>
          <a:stretch>
            <a:fillRect/>
          </a:stretch>
        </p:blipFill>
        <p:spPr>
          <a:xfrm>
            <a:off x="75028" y="5818637"/>
            <a:ext cx="9144000" cy="997857"/>
          </a:xfrm>
          <a:prstGeom prst="rect">
            <a:avLst/>
          </a:prstGeom>
        </p:spPr>
      </p:pic>
    </p:spTree>
    <p:extLst>
      <p:ext uri="{BB962C8B-B14F-4D97-AF65-F5344CB8AC3E}">
        <p14:creationId xmlns:p14="http://schemas.microsoft.com/office/powerpoint/2010/main" val="91114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D666-8589-9930-26E0-72F60D524A30}"/>
              </a:ext>
            </a:extLst>
          </p:cNvPr>
          <p:cNvSpPr>
            <a:spLocks noGrp="1"/>
          </p:cNvSpPr>
          <p:nvPr>
            <p:ph type="title"/>
          </p:nvPr>
        </p:nvSpPr>
        <p:spPr/>
        <p:txBody>
          <a:bodyPr/>
          <a:lstStyle/>
          <a:p>
            <a:r>
              <a:rPr lang="en-US" dirty="0"/>
              <a:t>“Health Care Use for Eye Pain”</a:t>
            </a:r>
          </a:p>
        </p:txBody>
      </p:sp>
      <p:sp>
        <p:nvSpPr>
          <p:cNvPr id="3" name="Content Placeholder 2">
            <a:extLst>
              <a:ext uri="{FF2B5EF4-FFF2-40B4-BE49-F238E27FC236}">
                <a16:creationId xmlns:a16="http://schemas.microsoft.com/office/drawing/2014/main" id="{1E496397-89CB-2A0B-1535-AB7D2FBD541C}"/>
              </a:ext>
            </a:extLst>
          </p:cNvPr>
          <p:cNvSpPr>
            <a:spLocks noGrp="1"/>
          </p:cNvSpPr>
          <p:nvPr>
            <p:ph idx="1"/>
          </p:nvPr>
        </p:nvSpPr>
        <p:spPr/>
        <p:txBody>
          <a:bodyPr>
            <a:normAutofit/>
          </a:bodyPr>
          <a:lstStyle/>
          <a:p>
            <a:r>
              <a:rPr lang="en-US" dirty="0"/>
              <a:t>Overview: “There are about 4.6 million outpatient and 1 million ED visits annually.” (for whatever inexplicable reason, optometrists were not surveyed!)</a:t>
            </a:r>
          </a:p>
          <a:p>
            <a:r>
              <a:rPr lang="en-US" dirty="0"/>
              <a:t>Reasons outpatient: red eye(s) diminished vision, discharge, itching</a:t>
            </a:r>
          </a:p>
          <a:p>
            <a:r>
              <a:rPr lang="en-US" dirty="0"/>
              <a:t>Reasons ED: red eyes, eye swelling, HA, diminished vision, discharge</a:t>
            </a:r>
          </a:p>
          <a:p>
            <a:r>
              <a:rPr lang="en-US" dirty="0"/>
              <a:t>Rarely were any of these presentations sight-threatening.</a:t>
            </a:r>
          </a:p>
          <a:p>
            <a:r>
              <a:rPr lang="en-US" dirty="0"/>
              <a:t>A key recommendation (to decrease ED visits) was to increase availability of outpatient ophthalmology and optometry services.</a:t>
            </a:r>
          </a:p>
          <a:p>
            <a:r>
              <a:rPr lang="en-US" dirty="0"/>
              <a:t>Clearly, this is a grand opportunity for optometric practices to aggressively embrace medical eye care services and availability.</a:t>
            </a:r>
          </a:p>
        </p:txBody>
      </p:sp>
      <p:sp>
        <p:nvSpPr>
          <p:cNvPr id="7" name="TextBox 6">
            <a:extLst>
              <a:ext uri="{FF2B5EF4-FFF2-40B4-BE49-F238E27FC236}">
                <a16:creationId xmlns:a16="http://schemas.microsoft.com/office/drawing/2014/main" id="{C54D7FC7-F3B3-DA95-F94D-EFDF29B20A2B}"/>
              </a:ext>
            </a:extLst>
          </p:cNvPr>
          <p:cNvSpPr txBox="1"/>
          <p:nvPr/>
        </p:nvSpPr>
        <p:spPr>
          <a:xfrm>
            <a:off x="5250372" y="4827263"/>
            <a:ext cx="355390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JAMA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July, 2024</a:t>
            </a:r>
          </a:p>
        </p:txBody>
      </p:sp>
    </p:spTree>
    <p:extLst>
      <p:ext uri="{BB962C8B-B14F-4D97-AF65-F5344CB8AC3E}">
        <p14:creationId xmlns:p14="http://schemas.microsoft.com/office/powerpoint/2010/main" val="38429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725E-66B0-76B9-F84D-434160DDC3DF}"/>
              </a:ext>
            </a:extLst>
          </p:cNvPr>
          <p:cNvSpPr>
            <a:spLocks noGrp="1"/>
          </p:cNvSpPr>
          <p:nvPr>
            <p:ph type="title"/>
          </p:nvPr>
        </p:nvSpPr>
        <p:spPr/>
        <p:txBody>
          <a:bodyPr/>
          <a:lstStyle/>
          <a:p>
            <a:r>
              <a:rPr lang="en-US" dirty="0"/>
              <a:t>Post PRK Pain Control Interventions</a:t>
            </a:r>
          </a:p>
        </p:txBody>
      </p:sp>
      <p:sp>
        <p:nvSpPr>
          <p:cNvPr id="3" name="Content Placeholder 2">
            <a:extLst>
              <a:ext uri="{FF2B5EF4-FFF2-40B4-BE49-F238E27FC236}">
                <a16:creationId xmlns:a16="http://schemas.microsoft.com/office/drawing/2014/main" id="{6A4E333F-9432-EAB5-F105-CEC5C53431F0}"/>
              </a:ext>
            </a:extLst>
          </p:cNvPr>
          <p:cNvSpPr>
            <a:spLocks noGrp="1"/>
          </p:cNvSpPr>
          <p:nvPr>
            <p:ph idx="1"/>
          </p:nvPr>
        </p:nvSpPr>
        <p:spPr/>
        <p:txBody>
          <a:bodyPr/>
          <a:lstStyle/>
          <a:p>
            <a:r>
              <a:rPr lang="en-US" dirty="0"/>
              <a:t>Pain Peak is day 1 or 2 post procedure</a:t>
            </a:r>
          </a:p>
          <a:p>
            <a:r>
              <a:rPr lang="en-US" dirty="0"/>
              <a:t>Re-epithelialization occurs by day 4</a:t>
            </a:r>
          </a:p>
          <a:p>
            <a:r>
              <a:rPr lang="en-US" dirty="0"/>
              <a:t>APAP/codeine outperformed APAP/oxycodone</a:t>
            </a:r>
          </a:p>
          <a:p>
            <a:r>
              <a:rPr lang="en-US" dirty="0"/>
              <a:t>“Topical NSAIDs and BCLs offered significant reduction in pain with limited side effects.”</a:t>
            </a:r>
          </a:p>
          <a:p>
            <a:r>
              <a:rPr lang="en-US" dirty="0"/>
              <a:t>“Adding a topical NSAID to an oral one did not offer additional pain control benefits.”</a:t>
            </a:r>
          </a:p>
          <a:p>
            <a:r>
              <a:rPr lang="en-US" dirty="0"/>
              <a:t>“There is no evidence to support the efficacy of one NSAID over another.”</a:t>
            </a:r>
          </a:p>
          <a:p>
            <a:r>
              <a:rPr lang="en-US" dirty="0"/>
              <a:t>Toxicity was not observed with the use of topical anesthetics.</a:t>
            </a:r>
          </a:p>
          <a:p>
            <a:endParaRPr lang="en-US" dirty="0"/>
          </a:p>
        </p:txBody>
      </p:sp>
      <p:sp>
        <p:nvSpPr>
          <p:cNvPr id="4" name="TextBox 3">
            <a:extLst>
              <a:ext uri="{FF2B5EF4-FFF2-40B4-BE49-F238E27FC236}">
                <a16:creationId xmlns:a16="http://schemas.microsoft.com/office/drawing/2014/main" id="{5E204328-344A-AB45-145E-22D1439E8D53}"/>
              </a:ext>
            </a:extLst>
          </p:cNvPr>
          <p:cNvSpPr txBox="1"/>
          <p:nvPr/>
        </p:nvSpPr>
        <p:spPr>
          <a:xfrm>
            <a:off x="5401559" y="4810097"/>
            <a:ext cx="374244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Ophthalmology, </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January 2023</a:t>
            </a:r>
          </a:p>
        </p:txBody>
      </p:sp>
    </p:spTree>
    <p:extLst>
      <p:ext uri="{BB962C8B-B14F-4D97-AF65-F5344CB8AC3E}">
        <p14:creationId xmlns:p14="http://schemas.microsoft.com/office/powerpoint/2010/main" val="194771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25BE-C0FA-750C-9525-91AD8EEBA3A5}"/>
              </a:ext>
            </a:extLst>
          </p:cNvPr>
          <p:cNvSpPr>
            <a:spLocks noGrp="1"/>
          </p:cNvSpPr>
          <p:nvPr>
            <p:ph type="title"/>
          </p:nvPr>
        </p:nvSpPr>
        <p:spPr>
          <a:xfrm>
            <a:off x="164375" y="221317"/>
            <a:ext cx="8763000" cy="752034"/>
          </a:xfrm>
        </p:spPr>
        <p:txBody>
          <a:bodyPr/>
          <a:lstStyle/>
          <a:p>
            <a:r>
              <a:rPr lang="en-US" dirty="0"/>
              <a:t>Pickleball Injury Perspective</a:t>
            </a:r>
          </a:p>
        </p:txBody>
      </p:sp>
      <p:sp>
        <p:nvSpPr>
          <p:cNvPr id="3" name="Content Placeholder 2">
            <a:extLst>
              <a:ext uri="{FF2B5EF4-FFF2-40B4-BE49-F238E27FC236}">
                <a16:creationId xmlns:a16="http://schemas.microsoft.com/office/drawing/2014/main" id="{A762DD43-F155-9135-CEE0-243B8392F056}"/>
              </a:ext>
            </a:extLst>
          </p:cNvPr>
          <p:cNvSpPr>
            <a:spLocks noGrp="1"/>
          </p:cNvSpPr>
          <p:nvPr>
            <p:ph idx="1"/>
          </p:nvPr>
        </p:nvSpPr>
        <p:spPr>
          <a:xfrm>
            <a:off x="181211" y="1246667"/>
            <a:ext cx="8763000" cy="4190494"/>
          </a:xfrm>
        </p:spPr>
        <p:txBody>
          <a:bodyPr/>
          <a:lstStyle/>
          <a:p>
            <a:r>
              <a:rPr lang="en-US" dirty="0"/>
              <a:t>Size of a tennis ball – half the weight</a:t>
            </a:r>
          </a:p>
          <a:p>
            <a:r>
              <a:rPr lang="en-US" dirty="0"/>
              <a:t>Speed varies, but can be 20-25 mph</a:t>
            </a:r>
          </a:p>
          <a:p>
            <a:r>
              <a:rPr lang="en-US" dirty="0"/>
              <a:t>Can fit into the orbital socket and impact the globe</a:t>
            </a:r>
          </a:p>
          <a:p>
            <a:r>
              <a:rPr lang="en-US" dirty="0"/>
              <a:t>Obviously, protective lenses should be worn</a:t>
            </a:r>
          </a:p>
          <a:p>
            <a:r>
              <a:rPr lang="en-US" dirty="0"/>
              <a:t>Participants are skewed to an older demographic</a:t>
            </a:r>
          </a:p>
          <a:p>
            <a:r>
              <a:rPr lang="en-US" dirty="0"/>
              <a:t>If an eye injury, ask about use of a blood thinner</a:t>
            </a:r>
          </a:p>
        </p:txBody>
      </p:sp>
      <p:sp>
        <p:nvSpPr>
          <p:cNvPr id="5" name="TextBox 4">
            <a:extLst>
              <a:ext uri="{FF2B5EF4-FFF2-40B4-BE49-F238E27FC236}">
                <a16:creationId xmlns:a16="http://schemas.microsoft.com/office/drawing/2014/main" id="{E4E4BF84-DDCD-C346-4C77-61A6CE7C0F36}"/>
              </a:ext>
            </a:extLst>
          </p:cNvPr>
          <p:cNvSpPr txBox="1"/>
          <p:nvPr/>
        </p:nvSpPr>
        <p:spPr>
          <a:xfrm>
            <a:off x="4019165" y="3832308"/>
            <a:ext cx="3124899"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err="1">
                <a:ln>
                  <a:noFill/>
                </a:ln>
                <a:solidFill>
                  <a:srgbClr val="A6CCF6"/>
                </a:solidFill>
                <a:effectLst/>
                <a:uLnTx/>
                <a:uFillTx/>
                <a:latin typeface="Arial" panose="020B0604020202020204" pitchFamily="34" charset="0"/>
                <a:ea typeface="+mn-ea"/>
                <a:cs typeface="Arial" panose="020B0604020202020204" pitchFamily="34" charset="0"/>
              </a:rPr>
              <a:t>EyeNet</a:t>
            </a:r>
            <a:r>
              <a:rPr kumimoji="0" lang="en-US" sz="1600" b="0"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 Magazine. March 2024</a:t>
            </a:r>
          </a:p>
        </p:txBody>
      </p:sp>
    </p:spTree>
    <p:extLst>
      <p:ext uri="{BB962C8B-B14F-4D97-AF65-F5344CB8AC3E}">
        <p14:creationId xmlns:p14="http://schemas.microsoft.com/office/powerpoint/2010/main" val="796475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0AAA-748E-4346-9881-EEDB408CC7AC}"/>
              </a:ext>
            </a:extLst>
          </p:cNvPr>
          <p:cNvSpPr>
            <a:spLocks noGrp="1"/>
          </p:cNvSpPr>
          <p:nvPr>
            <p:ph type="title"/>
          </p:nvPr>
        </p:nvSpPr>
        <p:spPr>
          <a:xfrm>
            <a:off x="190500" y="0"/>
            <a:ext cx="8763000" cy="752034"/>
          </a:xfrm>
        </p:spPr>
        <p:txBody>
          <a:bodyPr>
            <a:normAutofit/>
          </a:bodyPr>
          <a:lstStyle/>
          <a:p>
            <a:r>
              <a:rPr lang="en-US" dirty="0"/>
              <a:t> Retinal Artery Occlusion (RAO)</a:t>
            </a:r>
          </a:p>
        </p:txBody>
      </p:sp>
      <p:sp>
        <p:nvSpPr>
          <p:cNvPr id="3" name="Content Placeholder 2">
            <a:extLst>
              <a:ext uri="{FF2B5EF4-FFF2-40B4-BE49-F238E27FC236}">
                <a16:creationId xmlns:a16="http://schemas.microsoft.com/office/drawing/2014/main" id="{E875369C-93AD-4140-9AED-9D1F09389103}"/>
              </a:ext>
            </a:extLst>
          </p:cNvPr>
          <p:cNvSpPr>
            <a:spLocks noGrp="1"/>
          </p:cNvSpPr>
          <p:nvPr>
            <p:ph idx="1"/>
          </p:nvPr>
        </p:nvSpPr>
        <p:spPr>
          <a:xfrm>
            <a:off x="190500" y="752034"/>
            <a:ext cx="8763000" cy="5556152"/>
          </a:xfrm>
        </p:spPr>
        <p:txBody>
          <a:bodyPr>
            <a:normAutofit/>
          </a:bodyPr>
          <a:lstStyle/>
          <a:p>
            <a:r>
              <a:rPr lang="en-US" sz="2000" dirty="0"/>
              <a:t>“RAO is analogous to and shares almost the same risk factors as cerebral infarction - in fact acute symptomatic RAO embolic etiologies necessitates immediate referral for stroke evaluation.”</a:t>
            </a:r>
          </a:p>
          <a:p>
            <a:r>
              <a:rPr lang="en-US" sz="2000" dirty="0"/>
              <a:t>Since RAO can be associated with GCA, be sure to rule out GCA, however most cases of RAO are non-</a:t>
            </a:r>
            <a:r>
              <a:rPr lang="en-US" sz="2000" dirty="0" err="1"/>
              <a:t>arteritic</a:t>
            </a:r>
            <a:r>
              <a:rPr lang="en-US" sz="2000" dirty="0"/>
              <a:t> in origin.</a:t>
            </a:r>
          </a:p>
          <a:p>
            <a:r>
              <a:rPr lang="en-US" sz="2000" dirty="0"/>
              <a:t>Transient RAO is defined as “an acute onset of major visual loss affecting 1 eye, together with rapid and complete reversibility of symptoms and no residual signs ischemic damage.”</a:t>
            </a:r>
          </a:p>
          <a:p>
            <a:r>
              <a:rPr lang="en-US" sz="2000" dirty="0"/>
              <a:t>“Migraine with aura is associated with increased risk of RAO compared with migraine without aura.”</a:t>
            </a:r>
          </a:p>
        </p:txBody>
      </p:sp>
      <p:sp>
        <p:nvSpPr>
          <p:cNvPr id="4" name="TextBox 3">
            <a:extLst>
              <a:ext uri="{FF2B5EF4-FFF2-40B4-BE49-F238E27FC236}">
                <a16:creationId xmlns:a16="http://schemas.microsoft.com/office/drawing/2014/main" id="{09799740-03C9-4930-A771-9F7935A5221D}"/>
              </a:ext>
            </a:extLst>
          </p:cNvPr>
          <p:cNvSpPr txBox="1"/>
          <p:nvPr/>
        </p:nvSpPr>
        <p:spPr>
          <a:xfrm>
            <a:off x="3770397" y="3530110"/>
            <a:ext cx="35623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May, 2021</a:t>
            </a:r>
          </a:p>
        </p:txBody>
      </p:sp>
      <p:pic>
        <p:nvPicPr>
          <p:cNvPr id="6" name="Picture 5">
            <a:extLst>
              <a:ext uri="{FF2B5EF4-FFF2-40B4-BE49-F238E27FC236}">
                <a16:creationId xmlns:a16="http://schemas.microsoft.com/office/drawing/2014/main" id="{D7CBF990-7DAF-390F-4B25-64EFE7261B9A}"/>
              </a:ext>
            </a:extLst>
          </p:cNvPr>
          <p:cNvPicPr>
            <a:picLocks noChangeAspect="1"/>
          </p:cNvPicPr>
          <p:nvPr/>
        </p:nvPicPr>
        <p:blipFill>
          <a:blip r:embed="rId3"/>
          <a:stretch>
            <a:fillRect/>
          </a:stretch>
        </p:blipFill>
        <p:spPr>
          <a:xfrm>
            <a:off x="1459831" y="3979244"/>
            <a:ext cx="5935578" cy="2878756"/>
          </a:xfrm>
          <a:prstGeom prst="rect">
            <a:avLst/>
          </a:prstGeom>
        </p:spPr>
      </p:pic>
    </p:spTree>
    <p:extLst>
      <p:ext uri="{BB962C8B-B14F-4D97-AF65-F5344CB8AC3E}">
        <p14:creationId xmlns:p14="http://schemas.microsoft.com/office/powerpoint/2010/main" val="214246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2460-971A-9616-43E2-786E262555E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1DDEFC-CA29-D8F7-C0BF-2B0BFFAD59B3}"/>
              </a:ext>
            </a:extLst>
          </p:cNvPr>
          <p:cNvPicPr>
            <a:picLocks noGrp="1" noChangeAspect="1"/>
          </p:cNvPicPr>
          <p:nvPr>
            <p:ph idx="1"/>
          </p:nvPr>
        </p:nvPicPr>
        <p:blipFill>
          <a:blip r:embed="rId2"/>
          <a:stretch>
            <a:fillRect/>
          </a:stretch>
        </p:blipFill>
        <p:spPr>
          <a:xfrm>
            <a:off x="61065" y="94269"/>
            <a:ext cx="9021870" cy="6669462"/>
          </a:xfrm>
        </p:spPr>
      </p:pic>
    </p:spTree>
    <p:extLst>
      <p:ext uri="{BB962C8B-B14F-4D97-AF65-F5344CB8AC3E}">
        <p14:creationId xmlns:p14="http://schemas.microsoft.com/office/powerpoint/2010/main" val="34824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208B-692F-115F-A4EF-81B33F2D8B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ADCDFF-1E93-E4E8-E75F-CF0C423EBB35}"/>
              </a:ext>
            </a:extLst>
          </p:cNvPr>
          <p:cNvPicPr>
            <a:picLocks noGrp="1" noChangeAspect="1"/>
          </p:cNvPicPr>
          <p:nvPr>
            <p:ph idx="1"/>
          </p:nvPr>
        </p:nvPicPr>
        <p:blipFill>
          <a:blip r:embed="rId2"/>
          <a:stretch>
            <a:fillRect/>
          </a:stretch>
        </p:blipFill>
        <p:spPr>
          <a:xfrm>
            <a:off x="2082229" y="-82193"/>
            <a:ext cx="4690313" cy="3065124"/>
          </a:xfrm>
        </p:spPr>
      </p:pic>
      <p:pic>
        <p:nvPicPr>
          <p:cNvPr id="3" name="Picture 2">
            <a:extLst>
              <a:ext uri="{FF2B5EF4-FFF2-40B4-BE49-F238E27FC236}">
                <a16:creationId xmlns:a16="http://schemas.microsoft.com/office/drawing/2014/main" id="{5E7BCDF4-6868-A40D-DC4B-13B1EEE64CE0}"/>
              </a:ext>
            </a:extLst>
          </p:cNvPr>
          <p:cNvPicPr>
            <a:picLocks noChangeAspect="1"/>
          </p:cNvPicPr>
          <p:nvPr/>
        </p:nvPicPr>
        <p:blipFill rotWithShape="1">
          <a:blip r:embed="rId3"/>
          <a:srcRect t="11837" b="17619"/>
          <a:stretch/>
        </p:blipFill>
        <p:spPr>
          <a:xfrm>
            <a:off x="1561191" y="1986337"/>
            <a:ext cx="5828281" cy="4825430"/>
          </a:xfrm>
          <a:prstGeom prst="rect">
            <a:avLst/>
          </a:prstGeom>
        </p:spPr>
      </p:pic>
      <p:pic>
        <p:nvPicPr>
          <p:cNvPr id="4" name="Picture 3">
            <a:extLst>
              <a:ext uri="{FF2B5EF4-FFF2-40B4-BE49-F238E27FC236}">
                <a16:creationId xmlns:a16="http://schemas.microsoft.com/office/drawing/2014/main" id="{7F747A94-B13A-ABC6-DF8A-B3CE209F1555}"/>
              </a:ext>
            </a:extLst>
          </p:cNvPr>
          <p:cNvPicPr>
            <a:picLocks noChangeAspect="1"/>
          </p:cNvPicPr>
          <p:nvPr/>
        </p:nvPicPr>
        <p:blipFill rotWithShape="1">
          <a:blip r:embed="rId4"/>
          <a:srcRect t="80875"/>
          <a:stretch/>
        </p:blipFill>
        <p:spPr>
          <a:xfrm>
            <a:off x="229470" y="5404207"/>
            <a:ext cx="8685060" cy="1374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608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1C73-51B5-4192-AB9A-E6C1DBEDE2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62FF13D-C9DC-4A5D-BD44-7C01DD54C23B}"/>
              </a:ext>
            </a:extLst>
          </p:cNvPr>
          <p:cNvPicPr>
            <a:picLocks noGrp="1" noChangeAspect="1"/>
          </p:cNvPicPr>
          <p:nvPr>
            <p:ph idx="1"/>
          </p:nvPr>
        </p:nvPicPr>
        <p:blipFill rotWithShape="1">
          <a:blip r:embed="rId2"/>
          <a:srcRect t="997" b="3994"/>
          <a:stretch/>
        </p:blipFill>
        <p:spPr>
          <a:xfrm>
            <a:off x="1634351" y="0"/>
            <a:ext cx="5537200" cy="6858000"/>
          </a:xfrm>
        </p:spPr>
      </p:pic>
    </p:spTree>
    <p:extLst>
      <p:ext uri="{BB962C8B-B14F-4D97-AF65-F5344CB8AC3E}">
        <p14:creationId xmlns:p14="http://schemas.microsoft.com/office/powerpoint/2010/main" val="224138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Cetirizine 0.24% ophthalmic solution </a:t>
            </a:r>
          </a:p>
        </p:txBody>
      </p:sp>
      <p:sp>
        <p:nvSpPr>
          <p:cNvPr id="76803" name="Content Placeholder 2"/>
          <p:cNvSpPr>
            <a:spLocks noGrp="1"/>
          </p:cNvSpPr>
          <p:nvPr>
            <p:ph idx="1"/>
          </p:nvPr>
        </p:nvSpPr>
        <p:spPr>
          <a:xfrm>
            <a:off x="263328" y="1111346"/>
            <a:ext cx="8763000" cy="5556152"/>
          </a:xfrm>
        </p:spPr>
        <p:txBody>
          <a:bodyPr/>
          <a:lstStyle/>
          <a:p>
            <a:r>
              <a:rPr lang="en-US" altLang="en-US" dirty="0"/>
              <a:t>Now Indicated for ocular itching associated with allergic conjunctivitis</a:t>
            </a:r>
          </a:p>
          <a:p>
            <a:r>
              <a:rPr lang="en-US" altLang="en-US" dirty="0"/>
              <a:t>Instill 1 drop in each affected                                                eye BID (8 </a:t>
            </a:r>
            <a:r>
              <a:rPr lang="en-US" altLang="en-US" dirty="0" err="1"/>
              <a:t>hr</a:t>
            </a:r>
            <a:r>
              <a:rPr lang="en-US" altLang="en-US" dirty="0"/>
              <a:t> apart)</a:t>
            </a:r>
          </a:p>
          <a:p>
            <a:pPr lvl="0"/>
            <a:r>
              <a:rPr lang="en-US" altLang="en-US" dirty="0"/>
              <a:t>Adverse Effects:  </a:t>
            </a:r>
          </a:p>
          <a:p>
            <a:pPr lvl="1"/>
            <a:r>
              <a:rPr lang="en-US" altLang="en-US" dirty="0"/>
              <a:t>Hyperemia (1-7%)</a:t>
            </a:r>
          </a:p>
          <a:p>
            <a:pPr lvl="1"/>
            <a:r>
              <a:rPr lang="en-US" altLang="en-US" dirty="0"/>
              <a:t>Instillation site pain (1-7%)</a:t>
            </a:r>
          </a:p>
          <a:p>
            <a:pPr lvl="1"/>
            <a:r>
              <a:rPr lang="en-US" altLang="en-US" dirty="0"/>
              <a:t>Reduced visual acuity (1-7%)</a:t>
            </a:r>
          </a:p>
          <a:p>
            <a:r>
              <a:rPr lang="en-US" altLang="en-US" dirty="0"/>
              <a:t>Marketed by </a:t>
            </a:r>
            <a:r>
              <a:rPr lang="en-US" altLang="en-US" dirty="0" err="1"/>
              <a:t>Eyevance</a:t>
            </a:r>
            <a:r>
              <a:rPr lang="en-US" altLang="en-US" dirty="0"/>
              <a:t> as                                                 </a:t>
            </a:r>
            <a:r>
              <a:rPr lang="en-US" altLang="en-US" dirty="0" err="1"/>
              <a:t>Zerviate</a:t>
            </a:r>
            <a:r>
              <a:rPr lang="en-US" altLang="en-US" dirty="0"/>
              <a:t> ophthalmic solution</a:t>
            </a:r>
          </a:p>
        </p:txBody>
      </p:sp>
    </p:spTree>
    <p:extLst>
      <p:ext uri="{BB962C8B-B14F-4D97-AF65-F5344CB8AC3E}">
        <p14:creationId xmlns:p14="http://schemas.microsoft.com/office/powerpoint/2010/main" val="281411701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3412-64E9-0E2E-DFFC-54D9461A3D31}"/>
              </a:ext>
            </a:extLst>
          </p:cNvPr>
          <p:cNvSpPr>
            <a:spLocks noGrp="1"/>
          </p:cNvSpPr>
          <p:nvPr>
            <p:ph type="title"/>
          </p:nvPr>
        </p:nvSpPr>
        <p:spPr/>
        <p:txBody>
          <a:bodyPr/>
          <a:lstStyle/>
          <a:p>
            <a:r>
              <a:rPr lang="en-US" dirty="0"/>
              <a:t>Risk Factors for Retinal Emboli</a:t>
            </a:r>
          </a:p>
        </p:txBody>
      </p:sp>
      <p:sp>
        <p:nvSpPr>
          <p:cNvPr id="3" name="Content Placeholder 2">
            <a:extLst>
              <a:ext uri="{FF2B5EF4-FFF2-40B4-BE49-F238E27FC236}">
                <a16:creationId xmlns:a16="http://schemas.microsoft.com/office/drawing/2014/main" id="{FC57CA3D-00F0-2B23-D91F-09F492ECBB6D}"/>
              </a:ext>
            </a:extLst>
          </p:cNvPr>
          <p:cNvSpPr>
            <a:spLocks noGrp="1"/>
          </p:cNvSpPr>
          <p:nvPr>
            <p:ph idx="1"/>
          </p:nvPr>
        </p:nvSpPr>
        <p:spPr/>
        <p:txBody>
          <a:bodyPr/>
          <a:lstStyle/>
          <a:p>
            <a:r>
              <a:rPr lang="en-US" dirty="0"/>
              <a:t>Age: 0.1% under 40; 1.4% over age 70</a:t>
            </a:r>
          </a:p>
          <a:p>
            <a:r>
              <a:rPr lang="en-US" dirty="0"/>
              <a:t>Risk Factors: Older age, hypertension, smoking</a:t>
            </a:r>
          </a:p>
          <a:p>
            <a:r>
              <a:rPr lang="en-US" dirty="0"/>
              <a:t>Novel Risk Factors: Low household income and nutritional status (underweight BMI)</a:t>
            </a:r>
          </a:p>
          <a:p>
            <a:r>
              <a:rPr lang="en-US" dirty="0"/>
              <a:t>Education level, DM, and hypercholesterolemia were not risk factors</a:t>
            </a:r>
          </a:p>
        </p:txBody>
      </p:sp>
      <p:sp>
        <p:nvSpPr>
          <p:cNvPr id="4" name="TextBox 3">
            <a:extLst>
              <a:ext uri="{FF2B5EF4-FFF2-40B4-BE49-F238E27FC236}">
                <a16:creationId xmlns:a16="http://schemas.microsoft.com/office/drawing/2014/main" id="{E483D1F0-DFE3-C0A2-5DAE-1648224137D4}"/>
              </a:ext>
            </a:extLst>
          </p:cNvPr>
          <p:cNvSpPr txBox="1"/>
          <p:nvPr/>
        </p:nvSpPr>
        <p:spPr>
          <a:xfrm>
            <a:off x="4852022" y="3090446"/>
            <a:ext cx="34222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January, 2024</a:t>
            </a:r>
          </a:p>
        </p:txBody>
      </p:sp>
    </p:spTree>
    <p:extLst>
      <p:ext uri="{BB962C8B-B14F-4D97-AF65-F5344CB8AC3E}">
        <p14:creationId xmlns:p14="http://schemas.microsoft.com/office/powerpoint/2010/main" val="1214171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53FD-DC77-C526-ABA5-73F2308FB8B9}"/>
              </a:ext>
            </a:extLst>
          </p:cNvPr>
          <p:cNvSpPr>
            <a:spLocks noGrp="1"/>
          </p:cNvSpPr>
          <p:nvPr>
            <p:ph type="title"/>
          </p:nvPr>
        </p:nvSpPr>
        <p:spPr/>
        <p:txBody>
          <a:bodyPr>
            <a:normAutofit fontScale="90000"/>
          </a:bodyPr>
          <a:lstStyle/>
          <a:p>
            <a:r>
              <a:rPr lang="en-US" dirty="0"/>
              <a:t>Transient Monocular Vision Loss in Young Patients</a:t>
            </a:r>
          </a:p>
        </p:txBody>
      </p:sp>
      <p:sp>
        <p:nvSpPr>
          <p:cNvPr id="3" name="Content Placeholder 2">
            <a:extLst>
              <a:ext uri="{FF2B5EF4-FFF2-40B4-BE49-F238E27FC236}">
                <a16:creationId xmlns:a16="http://schemas.microsoft.com/office/drawing/2014/main" id="{68FCAA50-D8AC-DE9A-6D14-98F6D4EDEFB9}"/>
              </a:ext>
            </a:extLst>
          </p:cNvPr>
          <p:cNvSpPr>
            <a:spLocks noGrp="1"/>
          </p:cNvSpPr>
          <p:nvPr>
            <p:ph idx="1"/>
          </p:nvPr>
        </p:nvSpPr>
        <p:spPr>
          <a:xfrm>
            <a:off x="190501" y="1226851"/>
            <a:ext cx="8763000" cy="4003860"/>
          </a:xfrm>
        </p:spPr>
        <p:txBody>
          <a:bodyPr/>
          <a:lstStyle/>
          <a:p>
            <a:r>
              <a:rPr lang="en-US" dirty="0"/>
              <a:t>TMVL occurs as a result of retinal ischemia</a:t>
            </a:r>
          </a:p>
          <a:p>
            <a:r>
              <a:rPr lang="en-US" dirty="0"/>
              <a:t>Most of these are considered “retinal migraines”</a:t>
            </a:r>
          </a:p>
          <a:p>
            <a:r>
              <a:rPr lang="en-US" dirty="0"/>
              <a:t>No cause found in 80% of patients</a:t>
            </a:r>
          </a:p>
          <a:p>
            <a:r>
              <a:rPr lang="en-US" dirty="0"/>
              <a:t>CTA of head and neck, MRI and MRA of brain and orbits, along with Holter monitor for 2 weeks and echocardiography is comprehensive work-up</a:t>
            </a:r>
          </a:p>
          <a:p>
            <a:r>
              <a:rPr lang="en-US" dirty="0"/>
              <a:t>Significant findings found in 15-20% of patients</a:t>
            </a:r>
          </a:p>
        </p:txBody>
      </p:sp>
      <p:sp>
        <p:nvSpPr>
          <p:cNvPr id="4" name="TextBox 3">
            <a:extLst>
              <a:ext uri="{FF2B5EF4-FFF2-40B4-BE49-F238E27FC236}">
                <a16:creationId xmlns:a16="http://schemas.microsoft.com/office/drawing/2014/main" id="{88A62DAC-5F5F-50D2-9768-6CE9BD8E8E2E}"/>
              </a:ext>
            </a:extLst>
          </p:cNvPr>
          <p:cNvSpPr txBox="1"/>
          <p:nvPr/>
        </p:nvSpPr>
        <p:spPr>
          <a:xfrm>
            <a:off x="5450184" y="3920150"/>
            <a:ext cx="35033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January 2024</a:t>
            </a:r>
          </a:p>
        </p:txBody>
      </p:sp>
    </p:spTree>
    <p:extLst>
      <p:ext uri="{BB962C8B-B14F-4D97-AF65-F5344CB8AC3E}">
        <p14:creationId xmlns:p14="http://schemas.microsoft.com/office/powerpoint/2010/main" val="3336664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C57E-1053-BE9F-3988-1E4CA421CB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C47D5FF-5887-B4E0-8EDE-41A1A1670801}"/>
              </a:ext>
            </a:extLst>
          </p:cNvPr>
          <p:cNvPicPr>
            <a:picLocks noGrp="1" noChangeAspect="1"/>
          </p:cNvPicPr>
          <p:nvPr>
            <p:ph idx="1"/>
          </p:nvPr>
        </p:nvPicPr>
        <p:blipFill>
          <a:blip r:embed="rId2"/>
          <a:stretch>
            <a:fillRect/>
          </a:stretch>
        </p:blipFill>
        <p:spPr>
          <a:xfrm>
            <a:off x="0" y="0"/>
            <a:ext cx="5157916" cy="6744970"/>
          </a:xfrm>
        </p:spPr>
      </p:pic>
      <p:pic>
        <p:nvPicPr>
          <p:cNvPr id="7" name="Picture 6">
            <a:extLst>
              <a:ext uri="{FF2B5EF4-FFF2-40B4-BE49-F238E27FC236}">
                <a16:creationId xmlns:a16="http://schemas.microsoft.com/office/drawing/2014/main" id="{C51043C6-17B0-C061-6332-08AF3DDE8A6F}"/>
              </a:ext>
            </a:extLst>
          </p:cNvPr>
          <p:cNvPicPr>
            <a:picLocks noChangeAspect="1"/>
          </p:cNvPicPr>
          <p:nvPr/>
        </p:nvPicPr>
        <p:blipFill>
          <a:blip r:embed="rId3"/>
          <a:stretch>
            <a:fillRect/>
          </a:stretch>
        </p:blipFill>
        <p:spPr>
          <a:xfrm>
            <a:off x="5527970" y="4530916"/>
            <a:ext cx="3616030" cy="44145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C429110-A8EA-1B1B-861F-ABC524807F98}"/>
              </a:ext>
            </a:extLst>
          </p:cNvPr>
          <p:cNvPicPr>
            <a:picLocks noChangeAspect="1"/>
          </p:cNvPicPr>
          <p:nvPr/>
        </p:nvPicPr>
        <p:blipFill>
          <a:blip r:embed="rId4"/>
          <a:stretch>
            <a:fillRect/>
          </a:stretch>
        </p:blipFill>
        <p:spPr>
          <a:xfrm>
            <a:off x="3633052" y="2776960"/>
            <a:ext cx="5510948" cy="1753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888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Adenoviral Infections</a:t>
            </a:r>
          </a:p>
        </p:txBody>
      </p:sp>
      <p:sp>
        <p:nvSpPr>
          <p:cNvPr id="120835" name="Rectangle 3"/>
          <p:cNvSpPr>
            <a:spLocks noGrp="1" noChangeArrowheads="1"/>
          </p:cNvSpPr>
          <p:nvPr>
            <p:ph idx="1"/>
          </p:nvPr>
        </p:nvSpPr>
        <p:spPr/>
        <p:txBody>
          <a:bodyPr/>
          <a:lstStyle/>
          <a:p>
            <a:pPr>
              <a:spcAft>
                <a:spcPts val="1200"/>
              </a:spcAft>
            </a:pPr>
            <a:r>
              <a:rPr lang="en-US" altLang="en-US" dirty="0"/>
              <a:t>Common cause of “red eyes”</a:t>
            </a:r>
          </a:p>
          <a:p>
            <a:pPr>
              <a:spcAft>
                <a:spcPts val="1200"/>
              </a:spcAft>
            </a:pPr>
            <a:r>
              <a:rPr lang="en-US" altLang="en-US" dirty="0"/>
              <a:t>Assume adenovirus until proven otherwise</a:t>
            </a:r>
          </a:p>
          <a:p>
            <a:pPr>
              <a:spcAft>
                <a:spcPts val="1200"/>
              </a:spcAft>
            </a:pPr>
            <a:r>
              <a:rPr lang="en-US" altLang="en-US" dirty="0"/>
              <a:t>Often have pre-auricular node</a:t>
            </a:r>
          </a:p>
          <a:p>
            <a:pPr>
              <a:spcAft>
                <a:spcPts val="1200"/>
              </a:spcAft>
            </a:pPr>
            <a:r>
              <a:rPr lang="en-US" altLang="en-US" dirty="0"/>
              <a:t>Non-purulent watery discharge</a:t>
            </a:r>
          </a:p>
          <a:p>
            <a:pPr>
              <a:spcAft>
                <a:spcPts val="1200"/>
              </a:spcAft>
            </a:pPr>
            <a:r>
              <a:rPr lang="en-US" altLang="en-US" dirty="0"/>
              <a:t>Usually starts in one eye and spreads to fellow eye in a few days</a:t>
            </a:r>
          </a:p>
          <a:p>
            <a:pPr>
              <a:spcAft>
                <a:spcPts val="1200"/>
              </a:spcAft>
            </a:pPr>
            <a:r>
              <a:rPr lang="en-US" altLang="en-US" dirty="0"/>
              <a:t>Always evert lids to survey tarsal conjunctiva</a:t>
            </a:r>
          </a:p>
          <a:p>
            <a:pPr>
              <a:spcAft>
                <a:spcPts val="1200"/>
              </a:spcAft>
            </a:pPr>
            <a:r>
              <a:rPr lang="en-US" altLang="en-US" dirty="0"/>
              <a:t>With EKC, spotty sub-epithelial infiltration in 50 to 75% of untreated cases</a:t>
            </a:r>
          </a:p>
        </p:txBody>
      </p:sp>
    </p:spTree>
    <p:extLst>
      <p:ext uri="{BB962C8B-B14F-4D97-AF65-F5344CB8AC3E}">
        <p14:creationId xmlns:p14="http://schemas.microsoft.com/office/powerpoint/2010/main" val="2604458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90501" y="190502"/>
            <a:ext cx="8763000" cy="977116"/>
          </a:xfrm>
        </p:spPr>
        <p:txBody>
          <a:bodyPr>
            <a:normAutofit fontScale="90000"/>
          </a:bodyPr>
          <a:lstStyle/>
          <a:p>
            <a:r>
              <a:rPr lang="en-US" altLang="en-US" dirty="0"/>
              <a:t>Povidone - Iodine 5%</a:t>
            </a:r>
            <a:br>
              <a:rPr lang="en-US" altLang="en-US" dirty="0"/>
            </a:br>
            <a:r>
              <a:rPr lang="en-US" altLang="en-US" dirty="0"/>
              <a:t>ophthalmic solution</a:t>
            </a:r>
          </a:p>
        </p:txBody>
      </p:sp>
      <p:sp>
        <p:nvSpPr>
          <p:cNvPr id="107524" name="Rectangle 4"/>
          <p:cNvSpPr>
            <a:spLocks noGrp="1" noChangeArrowheads="1"/>
          </p:cNvSpPr>
          <p:nvPr>
            <p:ph idx="1"/>
          </p:nvPr>
        </p:nvSpPr>
        <p:spPr>
          <a:xfrm>
            <a:off x="190500" y="1519311"/>
            <a:ext cx="8763000" cy="5338688"/>
          </a:xfrm>
        </p:spPr>
        <p:txBody>
          <a:bodyPr>
            <a:normAutofit/>
          </a:bodyPr>
          <a:lstStyle/>
          <a:p>
            <a:pPr marL="338138" indent="-338138"/>
            <a:r>
              <a:rPr lang="en-US" dirty="0"/>
              <a:t>Broad spectrum microbicide</a:t>
            </a:r>
          </a:p>
          <a:p>
            <a:pPr marL="338138" indent="-338138"/>
            <a:r>
              <a:rPr lang="en-US" dirty="0"/>
              <a:t>Indicated for “irrigation of the ocular surface”</a:t>
            </a:r>
          </a:p>
          <a:p>
            <a:pPr marL="338138" indent="-338138"/>
            <a:r>
              <a:rPr lang="en-US" dirty="0"/>
              <a:t>“Off label” use: </a:t>
            </a:r>
            <a:r>
              <a:rPr lang="en-US" dirty="0" err="1"/>
              <a:t>Tx</a:t>
            </a:r>
            <a:r>
              <a:rPr lang="en-US" dirty="0"/>
              <a:t> adenoviral </a:t>
            </a:r>
            <a:r>
              <a:rPr lang="en-US" dirty="0" err="1"/>
              <a:t>keratoconjunctivitis</a:t>
            </a:r>
            <a:endParaRPr lang="en-US" dirty="0"/>
          </a:p>
          <a:p>
            <a:pPr marL="338138" indent="-338138">
              <a:buNone/>
              <a:tabLst>
                <a:tab pos="969963" algn="l"/>
              </a:tabLst>
            </a:pPr>
            <a:r>
              <a:rPr lang="en-US" dirty="0"/>
              <a:t>		- Anesthetize with proparacaine</a:t>
            </a:r>
          </a:p>
          <a:p>
            <a:pPr marL="338138" indent="-338138">
              <a:buNone/>
              <a:tabLst>
                <a:tab pos="969963" algn="l"/>
              </a:tabLst>
            </a:pPr>
            <a:r>
              <a:rPr lang="en-US" dirty="0"/>
              <a:t>		- Instill 1 or 2 drops of NSAID</a:t>
            </a:r>
          </a:p>
          <a:p>
            <a:pPr marL="338138" indent="-338138">
              <a:buNone/>
              <a:tabLst>
                <a:tab pos="969963" algn="l"/>
              </a:tabLst>
            </a:pPr>
            <a:r>
              <a:rPr lang="en-US" dirty="0"/>
              <a:t>		- Instill several drops Betadine 5% in eye(s), close eye(s)      </a:t>
            </a:r>
          </a:p>
          <a:p>
            <a:pPr marL="338138" indent="-338138">
              <a:buNone/>
              <a:tabLst>
                <a:tab pos="969963" algn="l"/>
              </a:tabLst>
            </a:pPr>
            <a:r>
              <a:rPr lang="en-US" dirty="0"/>
              <a:t>		- Swab or rub excess over eyelid margin		        </a:t>
            </a:r>
          </a:p>
          <a:p>
            <a:pPr marL="338138" indent="-338138">
              <a:buNone/>
              <a:tabLst>
                <a:tab pos="969963" algn="l"/>
              </a:tabLst>
            </a:pPr>
            <a:r>
              <a:rPr lang="en-US" dirty="0"/>
              <a:t>		- After 1 minute, irrigate with sterile saline</a:t>
            </a:r>
          </a:p>
          <a:p>
            <a:pPr marL="338138" indent="-338138">
              <a:buNone/>
              <a:tabLst>
                <a:tab pos="969963" algn="l"/>
              </a:tabLst>
            </a:pPr>
            <a:r>
              <a:rPr lang="en-US" dirty="0"/>
              <a:t>		- Instill 1 or 2 drops of NSAID</a:t>
            </a:r>
          </a:p>
          <a:p>
            <a:pPr marL="338138" indent="-338138">
              <a:buNone/>
              <a:tabLst>
                <a:tab pos="969963" algn="l"/>
              </a:tabLst>
            </a:pPr>
            <a:r>
              <a:rPr lang="en-US" dirty="0"/>
              <a:t>		- Rx steroid </a:t>
            </a:r>
            <a:r>
              <a:rPr lang="en-US" dirty="0" err="1"/>
              <a:t>qid</a:t>
            </a:r>
            <a:r>
              <a:rPr lang="en-US" dirty="0"/>
              <a:t> x 4 days</a:t>
            </a:r>
          </a:p>
          <a:p>
            <a:pPr marL="338138" indent="-338138"/>
            <a:r>
              <a:rPr lang="en-US" dirty="0"/>
              <a:t>No reports in clinical trials of adverse reactions.</a:t>
            </a:r>
          </a:p>
          <a:p>
            <a:pPr marL="338138" indent="-338138"/>
            <a:r>
              <a:rPr lang="en-US" dirty="0"/>
              <a:t>Marketed as Betadine 5% ophthalmic prep solution (30 ml opaque bottle) by Alcon surgical</a:t>
            </a:r>
          </a:p>
          <a:p>
            <a:pPr marL="338138" indent="-338138"/>
            <a:r>
              <a:rPr lang="en-US" dirty="0"/>
              <a:t>CPT 99070 supply code	</a:t>
            </a:r>
          </a:p>
        </p:txBody>
      </p:sp>
      <p:pic>
        <p:nvPicPr>
          <p:cNvPr id="124931" name="Picture 3" descr="eye pic 163"/>
          <p:cNvPicPr>
            <a:picLocks noChangeAspect="1" noChangeArrowheads="1"/>
          </p:cNvPicPr>
          <p:nvPr/>
        </p:nvPicPr>
        <p:blipFill>
          <a:blip r:embed="rId3">
            <a:lum bright="6000"/>
            <a:extLst>
              <a:ext uri="{28A0092B-C50C-407E-A947-70E740481C1C}">
                <a14:useLocalDpi xmlns:a14="http://schemas.microsoft.com/office/drawing/2010/main" val="0"/>
              </a:ext>
            </a:extLst>
          </a:blip>
          <a:srcRect l="6795" t="15952" r="12971" b="15952"/>
          <a:stretch>
            <a:fillRect/>
          </a:stretch>
        </p:blipFill>
        <p:spPr bwMode="auto">
          <a:xfrm>
            <a:off x="7330889" y="1"/>
            <a:ext cx="1813111" cy="22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6567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FBEB-F738-4F25-AA86-7982D8464A6E}"/>
              </a:ext>
            </a:extLst>
          </p:cNvPr>
          <p:cNvSpPr>
            <a:spLocks noGrp="1"/>
          </p:cNvSpPr>
          <p:nvPr>
            <p:ph type="title"/>
          </p:nvPr>
        </p:nvSpPr>
        <p:spPr>
          <a:xfrm>
            <a:off x="231938" y="96087"/>
            <a:ext cx="8680123" cy="752034"/>
          </a:xfrm>
        </p:spPr>
        <p:txBody>
          <a:bodyPr>
            <a:normAutofit/>
          </a:bodyPr>
          <a:lstStyle/>
          <a:p>
            <a:r>
              <a:rPr lang="en-US" dirty="0"/>
              <a:t>Dupixent® and Inflammatory Conjunctivitis</a:t>
            </a:r>
          </a:p>
        </p:txBody>
      </p:sp>
      <p:sp>
        <p:nvSpPr>
          <p:cNvPr id="3" name="Content Placeholder 2">
            <a:extLst>
              <a:ext uri="{FF2B5EF4-FFF2-40B4-BE49-F238E27FC236}">
                <a16:creationId xmlns:a16="http://schemas.microsoft.com/office/drawing/2014/main" id="{4C035FBD-77BC-4CA5-8BA7-BE59C7C09BF7}"/>
              </a:ext>
            </a:extLst>
          </p:cNvPr>
          <p:cNvSpPr>
            <a:spLocks noGrp="1"/>
          </p:cNvSpPr>
          <p:nvPr>
            <p:ph idx="1"/>
          </p:nvPr>
        </p:nvSpPr>
        <p:spPr>
          <a:xfrm>
            <a:off x="149061" y="1042902"/>
            <a:ext cx="8763000" cy="4966977"/>
          </a:xfrm>
        </p:spPr>
        <p:txBody>
          <a:bodyPr/>
          <a:lstStyle/>
          <a:p>
            <a:r>
              <a:rPr lang="en-US" i="0" dirty="0">
                <a:effectLst/>
                <a:latin typeface="Calibri" panose="020F0502020204030204" pitchFamily="34" charset="0"/>
                <a:cs typeface="Calibri" panose="020F0502020204030204" pitchFamily="34" charset="0"/>
              </a:rPr>
              <a:t>Dupixent (dupilumab) is a subcutaneous-administered biologic drug to treat asthma and eczema.</a:t>
            </a:r>
          </a:p>
          <a:p>
            <a:r>
              <a:rPr lang="en-US" dirty="0">
                <a:latin typeface="Calibri" panose="020F0502020204030204" pitchFamily="34" charset="0"/>
                <a:cs typeface="Calibri" panose="020F0502020204030204" pitchFamily="34" charset="0"/>
              </a:rPr>
              <a:t>About 10% of patients develop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conjunctivitis as a side effect</a:t>
            </a:r>
          </a:p>
          <a:p>
            <a:r>
              <a:rPr lang="en-US" dirty="0">
                <a:latin typeface="Calibri" panose="020F0502020204030204" pitchFamily="34" charset="0"/>
                <a:cs typeface="Calibri" panose="020F0502020204030204" pitchFamily="34" charset="0"/>
              </a:rPr>
              <a:t>Asthma and eczematoid dermatitis are common conditions, so encountering Dupixent associated conjunctivitis may be seen in the office.</a:t>
            </a:r>
          </a:p>
          <a:p>
            <a:r>
              <a:rPr lang="en-US" dirty="0">
                <a:latin typeface="Calibri" panose="020F0502020204030204" pitchFamily="34" charset="0"/>
                <a:cs typeface="Calibri" panose="020F0502020204030204" pitchFamily="34" charset="0"/>
              </a:rPr>
              <a:t>We anticipate treatment with Lotemax® SM or FML qid x 1 week, then bid for 2 more weeks to be effective</a:t>
            </a:r>
          </a:p>
        </p:txBody>
      </p:sp>
      <p:sp>
        <p:nvSpPr>
          <p:cNvPr id="4" name="TextBox 3">
            <a:extLst>
              <a:ext uri="{FF2B5EF4-FFF2-40B4-BE49-F238E27FC236}">
                <a16:creationId xmlns:a16="http://schemas.microsoft.com/office/drawing/2014/main" id="{87F8B34B-5F86-4E3F-8B1C-94B9BEE47166}"/>
              </a:ext>
            </a:extLst>
          </p:cNvPr>
          <p:cNvSpPr txBox="1"/>
          <p:nvPr/>
        </p:nvSpPr>
        <p:spPr>
          <a:xfrm>
            <a:off x="1969786" y="4356436"/>
            <a:ext cx="6777872"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Dupixent. Package Insert. Regeneron Pharmaceuticals, Inc. 2017</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Reuters, Nov 29, 2022</a:t>
            </a:r>
          </a:p>
        </p:txBody>
      </p:sp>
    </p:spTree>
    <p:extLst>
      <p:ext uri="{BB962C8B-B14F-4D97-AF65-F5344CB8AC3E}">
        <p14:creationId xmlns:p14="http://schemas.microsoft.com/office/powerpoint/2010/main" val="2160708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CD1B-C228-4D9C-9A84-8ADFD675C9B6}"/>
              </a:ext>
            </a:extLst>
          </p:cNvPr>
          <p:cNvSpPr>
            <a:spLocks noGrp="1"/>
          </p:cNvSpPr>
          <p:nvPr>
            <p:ph type="title"/>
          </p:nvPr>
        </p:nvSpPr>
        <p:spPr/>
        <p:txBody>
          <a:bodyPr/>
          <a:lstStyle/>
          <a:p>
            <a:r>
              <a:rPr lang="en-US" dirty="0"/>
              <a:t>Dupilumab (Dupixent®) and the Eye</a:t>
            </a:r>
          </a:p>
        </p:txBody>
      </p:sp>
      <p:sp>
        <p:nvSpPr>
          <p:cNvPr id="3" name="Content Placeholder 2">
            <a:extLst>
              <a:ext uri="{FF2B5EF4-FFF2-40B4-BE49-F238E27FC236}">
                <a16:creationId xmlns:a16="http://schemas.microsoft.com/office/drawing/2014/main" id="{DF191D7D-00D1-4DB8-A340-CABCB9A227EF}"/>
              </a:ext>
            </a:extLst>
          </p:cNvPr>
          <p:cNvSpPr>
            <a:spLocks noGrp="1"/>
          </p:cNvSpPr>
          <p:nvPr>
            <p:ph idx="1"/>
          </p:nvPr>
        </p:nvSpPr>
        <p:spPr/>
        <p:txBody>
          <a:bodyPr>
            <a:normAutofit/>
          </a:bodyPr>
          <a:lstStyle/>
          <a:p>
            <a:r>
              <a:rPr lang="en-US" dirty="0"/>
              <a:t>First-in-class biologic (interleukin inhibitor) with unprecedented effectiveness.</a:t>
            </a:r>
          </a:p>
          <a:p>
            <a:r>
              <a:rPr lang="en-US" dirty="0"/>
              <a:t>Tx: atopic dermatitis (eczema) the most common use.</a:t>
            </a:r>
          </a:p>
          <a:p>
            <a:r>
              <a:rPr lang="en-US" dirty="0"/>
              <a:t>Administered by IV infusion</a:t>
            </a:r>
          </a:p>
          <a:p>
            <a:r>
              <a:rPr lang="en-US" dirty="0"/>
              <a:t>Baseline eye examination is highly recommended to rule-out pre-Tx eye diseases and conditions.</a:t>
            </a:r>
          </a:p>
          <a:p>
            <a:r>
              <a:rPr lang="en-US" dirty="0"/>
              <a:t>Main ocular consequences: conjunctivitis, DED, blepharitis (including demodex), and keratitis (SPK), along with typical symptoms of these disorders.</a:t>
            </a:r>
          </a:p>
          <a:p>
            <a:r>
              <a:rPr lang="en-US" dirty="0"/>
              <a:t>Tx: Artificial tears and/or topical antihistamines, and/or loteprednol.</a:t>
            </a:r>
          </a:p>
        </p:txBody>
      </p:sp>
      <p:sp>
        <p:nvSpPr>
          <p:cNvPr id="4" name="TextBox 3">
            <a:extLst>
              <a:ext uri="{FF2B5EF4-FFF2-40B4-BE49-F238E27FC236}">
                <a16:creationId xmlns:a16="http://schemas.microsoft.com/office/drawing/2014/main" id="{302B04D4-57C3-4D9E-8AF8-087BA1909C92}"/>
              </a:ext>
            </a:extLst>
          </p:cNvPr>
          <p:cNvSpPr txBox="1"/>
          <p:nvPr/>
        </p:nvSpPr>
        <p:spPr>
          <a:xfrm>
            <a:off x="5260157" y="4903627"/>
            <a:ext cx="3883843"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Survey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Sept/Oct 2022</a:t>
            </a:r>
          </a:p>
        </p:txBody>
      </p:sp>
      <p:sp>
        <p:nvSpPr>
          <p:cNvPr id="5" name="Rectangle 1">
            <a:extLst>
              <a:ext uri="{FF2B5EF4-FFF2-40B4-BE49-F238E27FC236}">
                <a16:creationId xmlns:a16="http://schemas.microsoft.com/office/drawing/2014/main" id="{E55C644B-8D0F-42E8-A76F-780B5659F909}"/>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9044"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50505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505050"/>
                </a:solidFill>
                <a:effectLst/>
                <a:uLnTx/>
                <a:uFillTx/>
                <a:latin typeface="Helvetica" panose="020B0604020202020204" pitchFamily="34" charset="0"/>
                <a:ea typeface="+mn-ea"/>
                <a:cs typeface="+mn-cs"/>
              </a:rPr>
              <a:t>Duoduo Wu,</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505050"/>
                </a:solidFill>
                <a:effectLst/>
                <a:uLnTx/>
                <a:uFillTx/>
                <a:latin typeface="Helvetica" panose="020B0604020202020204" pitchFamily="34" charset="0"/>
                <a:ea typeface="+mn-ea"/>
                <a:cs typeface="+mn-cs"/>
              </a:rPr>
              <a:t>Benjamin S. Daniel,</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505050"/>
                </a:solidFill>
                <a:effectLst/>
                <a:uLnTx/>
                <a:uFillTx/>
                <a:latin typeface="Helvetica" panose="020B0604020202020204" pitchFamily="34" charset="0"/>
                <a:ea typeface="+mn-ea"/>
                <a:cs typeface="+mn-cs"/>
              </a:rPr>
              <a:t>Andre J.X. Lai</a:t>
            </a:r>
            <a:r>
              <a:rPr kumimoji="0" lang="en-US" altLang="en-US" sz="6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843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426B-B432-465B-C1C9-F2C2B9919E15}"/>
              </a:ext>
            </a:extLst>
          </p:cNvPr>
          <p:cNvSpPr>
            <a:spLocks noGrp="1"/>
          </p:cNvSpPr>
          <p:nvPr>
            <p:ph type="title"/>
          </p:nvPr>
        </p:nvSpPr>
        <p:spPr>
          <a:xfrm>
            <a:off x="538457" y="174318"/>
            <a:ext cx="8763000" cy="752034"/>
          </a:xfrm>
        </p:spPr>
        <p:txBody>
          <a:bodyPr/>
          <a:lstStyle/>
          <a:p>
            <a:r>
              <a:rPr lang="en-US" dirty="0"/>
              <a:t>Best Treatments for Psoriasis</a:t>
            </a:r>
          </a:p>
        </p:txBody>
      </p:sp>
      <p:sp>
        <p:nvSpPr>
          <p:cNvPr id="3" name="Content Placeholder 2">
            <a:extLst>
              <a:ext uri="{FF2B5EF4-FFF2-40B4-BE49-F238E27FC236}">
                <a16:creationId xmlns:a16="http://schemas.microsoft.com/office/drawing/2014/main" id="{670F80E2-B7B7-61FD-0ADB-326D7C01F70C}"/>
              </a:ext>
            </a:extLst>
          </p:cNvPr>
          <p:cNvSpPr>
            <a:spLocks noGrp="1"/>
          </p:cNvSpPr>
          <p:nvPr>
            <p:ph idx="1"/>
          </p:nvPr>
        </p:nvSpPr>
        <p:spPr>
          <a:xfrm>
            <a:off x="538457" y="1111348"/>
            <a:ext cx="8763000" cy="2613364"/>
          </a:xfrm>
        </p:spPr>
        <p:txBody>
          <a:bodyPr>
            <a:normAutofit/>
          </a:bodyPr>
          <a:lstStyle/>
          <a:p>
            <a:r>
              <a:rPr lang="en-US" dirty="0"/>
              <a:t>Infliximab		(Remicade®)	TNF blocker</a:t>
            </a:r>
          </a:p>
          <a:p>
            <a:r>
              <a:rPr lang="en-US" dirty="0" err="1"/>
              <a:t>Bimekizumab</a:t>
            </a:r>
            <a:r>
              <a:rPr lang="en-US" dirty="0"/>
              <a:t>	(</a:t>
            </a:r>
            <a:r>
              <a:rPr lang="en-US" dirty="0" err="1"/>
              <a:t>Bimzelx</a:t>
            </a:r>
            <a:r>
              <a:rPr lang="en-US" dirty="0"/>
              <a:t>®)	IL-17 blocker</a:t>
            </a:r>
          </a:p>
          <a:p>
            <a:r>
              <a:rPr lang="en-US" dirty="0" err="1"/>
              <a:t>Ixekizumab</a:t>
            </a:r>
            <a:r>
              <a:rPr lang="en-US" dirty="0"/>
              <a:t>	(Taltz®)		IL-17 blocker</a:t>
            </a:r>
          </a:p>
          <a:p>
            <a:r>
              <a:rPr lang="en-US" dirty="0"/>
              <a:t>Risankizumab	(</a:t>
            </a:r>
            <a:r>
              <a:rPr lang="en-US" dirty="0" err="1"/>
              <a:t>Skyrizi</a:t>
            </a:r>
            <a:r>
              <a:rPr lang="en-US" dirty="0"/>
              <a:t>®)		IL-23 blocker</a:t>
            </a:r>
          </a:p>
          <a:p>
            <a:r>
              <a:rPr lang="en-US" dirty="0" err="1"/>
              <a:t>Guselkumab</a:t>
            </a:r>
            <a:r>
              <a:rPr lang="en-US" dirty="0"/>
              <a:t>	(Tremfya®)	IL-23 blocker</a:t>
            </a:r>
          </a:p>
          <a:p>
            <a:pPr lvl="1"/>
            <a:r>
              <a:rPr lang="en-US" dirty="0">
                <a:solidFill>
                  <a:schemeClr val="tx1"/>
                </a:solidFill>
              </a:rPr>
              <a:t>Has the longest durability of efficacy</a:t>
            </a:r>
          </a:p>
        </p:txBody>
      </p:sp>
      <p:sp>
        <p:nvSpPr>
          <p:cNvPr id="4" name="TextBox 3">
            <a:extLst>
              <a:ext uri="{FF2B5EF4-FFF2-40B4-BE49-F238E27FC236}">
                <a16:creationId xmlns:a16="http://schemas.microsoft.com/office/drawing/2014/main" id="{CF962381-CFF4-8E94-25CE-37D98E33AF10}"/>
              </a:ext>
            </a:extLst>
          </p:cNvPr>
          <p:cNvSpPr txBox="1"/>
          <p:nvPr/>
        </p:nvSpPr>
        <p:spPr>
          <a:xfrm>
            <a:off x="3711381" y="3724712"/>
            <a:ext cx="262208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Dermatology, 2024</a:t>
            </a:r>
          </a:p>
        </p:txBody>
      </p:sp>
    </p:spTree>
    <p:extLst>
      <p:ext uri="{BB962C8B-B14F-4D97-AF65-F5344CB8AC3E}">
        <p14:creationId xmlns:p14="http://schemas.microsoft.com/office/powerpoint/2010/main" val="330565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5250" y="87275"/>
            <a:ext cx="8953500" cy="1019320"/>
          </a:xfrm>
        </p:spPr>
        <p:txBody>
          <a:bodyPr>
            <a:noAutofit/>
          </a:bodyPr>
          <a:lstStyle/>
          <a:p>
            <a:r>
              <a:rPr lang="en-US" altLang="en-US" sz="3600" dirty="0"/>
              <a:t>Perspective on Posterior Vitreous Detachment</a:t>
            </a:r>
          </a:p>
        </p:txBody>
      </p:sp>
      <p:sp>
        <p:nvSpPr>
          <p:cNvPr id="158723" name="Rectangle 3"/>
          <p:cNvSpPr>
            <a:spLocks noGrp="1" noChangeArrowheads="1"/>
          </p:cNvSpPr>
          <p:nvPr>
            <p:ph idx="1"/>
          </p:nvPr>
        </p:nvSpPr>
        <p:spPr>
          <a:xfrm>
            <a:off x="190500" y="1186376"/>
            <a:ext cx="8763000" cy="5176324"/>
          </a:xfrm>
        </p:spPr>
        <p:txBody>
          <a:bodyPr/>
          <a:lstStyle/>
          <a:p>
            <a:pPr>
              <a:spcAft>
                <a:spcPts val="1200"/>
              </a:spcAft>
            </a:pPr>
            <a:r>
              <a:rPr lang="en-US" altLang="en-US" dirty="0"/>
              <a:t>Occurs mostly between ages 50 and 70 (peak incidence 62)</a:t>
            </a:r>
          </a:p>
          <a:p>
            <a:pPr>
              <a:spcAft>
                <a:spcPts val="1200"/>
              </a:spcAft>
            </a:pPr>
            <a:r>
              <a:rPr lang="en-US" altLang="en-US" dirty="0"/>
              <a:t>No association with refractive error, except patients with -3.00D or more go to P.V.D. 5-10 years earlier </a:t>
            </a:r>
          </a:p>
          <a:p>
            <a:pPr>
              <a:spcAft>
                <a:spcPts val="1200"/>
              </a:spcAft>
            </a:pPr>
            <a:r>
              <a:rPr lang="en-US" altLang="en-US" dirty="0"/>
              <a:t>80-90% of breaks associated with P.V.D. are in the superior quadrants</a:t>
            </a:r>
          </a:p>
        </p:txBody>
      </p:sp>
      <p:sp>
        <p:nvSpPr>
          <p:cNvPr id="8" name="TextBox 7">
            <a:extLst>
              <a:ext uri="{FF2B5EF4-FFF2-40B4-BE49-F238E27FC236}">
                <a16:creationId xmlns:a16="http://schemas.microsoft.com/office/drawing/2014/main" id="{B6257883-4B7B-4752-9976-741311B0D48D}"/>
              </a:ext>
            </a:extLst>
          </p:cNvPr>
          <p:cNvSpPr txBox="1"/>
          <p:nvPr/>
        </p:nvSpPr>
        <p:spPr>
          <a:xfrm>
            <a:off x="5081208" y="4521185"/>
            <a:ext cx="4589754" cy="338554"/>
          </a:xfrm>
          <a:prstGeom prst="rect">
            <a:avLst/>
          </a:prstGeom>
          <a:noFill/>
        </p:spPr>
        <p:txBody>
          <a:bodyPr wrap="square">
            <a:spAutoFit/>
          </a:bodyPr>
          <a:lstStyle/>
          <a:p>
            <a:r>
              <a:rPr kumimoji="0" lang="en-US" altLang="en-US" sz="1600" b="0"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Ophthalmology, January 2018</a:t>
            </a:r>
            <a:endParaRPr lang="en-US" dirty="0">
              <a:solidFill>
                <a:srgbClr val="A6CCF6"/>
              </a:solidFill>
            </a:endParaRPr>
          </a:p>
        </p:txBody>
      </p:sp>
    </p:spTree>
    <p:extLst>
      <p:ext uri="{BB962C8B-B14F-4D97-AF65-F5344CB8AC3E}">
        <p14:creationId xmlns:p14="http://schemas.microsoft.com/office/powerpoint/2010/main" val="24245522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8948B48-B4D2-4E90-9EF6-A90817939E2B}"/>
              </a:ext>
            </a:extLst>
          </p:cNvPr>
          <p:cNvSpPr>
            <a:spLocks noGrp="1" noChangeArrowheads="1"/>
          </p:cNvSpPr>
          <p:nvPr>
            <p:ph idx="1"/>
          </p:nvPr>
        </p:nvSpPr>
        <p:spPr>
          <a:xfrm>
            <a:off x="181218" y="1029916"/>
            <a:ext cx="8781563" cy="5497513"/>
          </a:xfrm>
        </p:spPr>
        <p:txBody>
          <a:bodyPr>
            <a:normAutofit/>
          </a:bodyPr>
          <a:lstStyle/>
          <a:p>
            <a:pPr>
              <a:buClr>
                <a:srgbClr val="FFFF00"/>
              </a:buClr>
              <a:buSzPct val="100000"/>
              <a:buFont typeface="Wingdings" panose="05000000000000000000" pitchFamily="2" charset="2"/>
              <a:buChar char="§"/>
            </a:pPr>
            <a:r>
              <a:rPr lang="en-US" altLang="en-US" sz="2400" dirty="0"/>
              <a:t>The rate of an acute retinal tear associated with an acute symptomatic PVD is about 8% at the initial visit, and 1.5% of eyes without a tear on the initial visit are found to have a tear on follow-up examination.</a:t>
            </a:r>
          </a:p>
        </p:txBody>
      </p:sp>
      <p:sp>
        <p:nvSpPr>
          <p:cNvPr id="3" name="Title 2">
            <a:extLst>
              <a:ext uri="{FF2B5EF4-FFF2-40B4-BE49-F238E27FC236}">
                <a16:creationId xmlns:a16="http://schemas.microsoft.com/office/drawing/2014/main" id="{38284D49-93E0-42F0-8004-2E2FE729ADC7}"/>
              </a:ext>
            </a:extLst>
          </p:cNvPr>
          <p:cNvSpPr>
            <a:spLocks noGrp="1"/>
          </p:cNvSpPr>
          <p:nvPr>
            <p:ph type="title"/>
          </p:nvPr>
        </p:nvSpPr>
        <p:spPr>
          <a:xfrm>
            <a:off x="-1147635" y="126628"/>
            <a:ext cx="8869362" cy="903288"/>
          </a:xfrm>
        </p:spPr>
        <p:txBody>
          <a:bodyPr/>
          <a:lstStyle/>
          <a:p>
            <a:pPr algn="ctr">
              <a:defRPr/>
            </a:pPr>
            <a:r>
              <a:rPr lang="en-US" sz="3600" dirty="0">
                <a:effectLst>
                  <a:outerShdw blurRad="38100" dist="38100" dir="2700000" algn="tl">
                    <a:srgbClr val="000000">
                      <a:alpha val="43137"/>
                    </a:srgbClr>
                  </a:outerShdw>
                </a:effectLst>
                <a:latin typeface="+mn-lt"/>
              </a:rPr>
              <a:t>Acute PVD and Retinal Tears </a:t>
            </a:r>
          </a:p>
        </p:txBody>
      </p:sp>
      <p:sp>
        <p:nvSpPr>
          <p:cNvPr id="20484" name="TextBox 3">
            <a:extLst>
              <a:ext uri="{FF2B5EF4-FFF2-40B4-BE49-F238E27FC236}">
                <a16:creationId xmlns:a16="http://schemas.microsoft.com/office/drawing/2014/main" id="{89968B4B-0BC2-43CB-B97D-C8DDF5F58AB2}"/>
              </a:ext>
            </a:extLst>
          </p:cNvPr>
          <p:cNvSpPr txBox="1">
            <a:spLocks noChangeArrowheads="1"/>
          </p:cNvSpPr>
          <p:nvPr/>
        </p:nvSpPr>
        <p:spPr bwMode="auto">
          <a:xfrm>
            <a:off x="5116219" y="2790793"/>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Ophthalmology, January 2018</a:t>
            </a:r>
          </a:p>
        </p:txBody>
      </p:sp>
    </p:spTree>
    <p:extLst>
      <p:ext uri="{BB962C8B-B14F-4D97-AF65-F5344CB8AC3E}">
        <p14:creationId xmlns:p14="http://schemas.microsoft.com/office/powerpoint/2010/main" val="28839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2806-D62D-42B5-9B44-E30CFE8231C3}"/>
              </a:ext>
            </a:extLst>
          </p:cNvPr>
          <p:cNvSpPr>
            <a:spLocks noGrp="1"/>
          </p:cNvSpPr>
          <p:nvPr>
            <p:ph type="title"/>
          </p:nvPr>
        </p:nvSpPr>
        <p:spPr/>
        <p:txBody>
          <a:bodyPr/>
          <a:lstStyle/>
          <a:p>
            <a:r>
              <a:rPr lang="en-US" dirty="0"/>
              <a:t>Cyclosporin 0.1% Emulsion</a:t>
            </a:r>
          </a:p>
        </p:txBody>
      </p:sp>
      <p:sp>
        <p:nvSpPr>
          <p:cNvPr id="3" name="Content Placeholder 2">
            <a:extLst>
              <a:ext uri="{FF2B5EF4-FFF2-40B4-BE49-F238E27FC236}">
                <a16:creationId xmlns:a16="http://schemas.microsoft.com/office/drawing/2014/main" id="{D84CF82E-5924-4CD1-BFB8-08A340B962F3}"/>
              </a:ext>
            </a:extLst>
          </p:cNvPr>
          <p:cNvSpPr>
            <a:spLocks noGrp="1"/>
          </p:cNvSpPr>
          <p:nvPr>
            <p:ph idx="1"/>
          </p:nvPr>
        </p:nvSpPr>
        <p:spPr>
          <a:xfrm>
            <a:off x="190500" y="1111348"/>
            <a:ext cx="8763000" cy="4765577"/>
          </a:xfrm>
        </p:spPr>
        <p:txBody>
          <a:bodyPr/>
          <a:lstStyle/>
          <a:p>
            <a:r>
              <a:rPr lang="en-US" dirty="0"/>
              <a:t>For perspective, Restasis is a 0.05% emulsion</a:t>
            </a:r>
          </a:p>
          <a:p>
            <a:r>
              <a:rPr lang="en-US" dirty="0"/>
              <a:t>Marked as </a:t>
            </a:r>
            <a:r>
              <a:rPr lang="en-US" dirty="0" err="1"/>
              <a:t>Verkazia</a:t>
            </a:r>
            <a:r>
              <a:rPr lang="en-US" dirty="0"/>
              <a:t>® by Harrow</a:t>
            </a:r>
          </a:p>
          <a:p>
            <a:r>
              <a:rPr lang="en-US" dirty="0"/>
              <a:t>Approved to treat vernal keratoconjunctivitis</a:t>
            </a:r>
          </a:p>
          <a:p>
            <a:r>
              <a:rPr lang="en-US" dirty="0"/>
              <a:t>Dosage is QID for 1 to 4 months</a:t>
            </a:r>
          </a:p>
          <a:p>
            <a:r>
              <a:rPr lang="en-US" dirty="0"/>
              <a:t>Eye pain was 12% in clinical trials</a:t>
            </a:r>
          </a:p>
          <a:p>
            <a:r>
              <a:rPr lang="en-US" dirty="0"/>
              <a:t>“Gently shake the vial several times” prior to instillation</a:t>
            </a:r>
          </a:p>
          <a:p>
            <a:r>
              <a:rPr lang="en-US" dirty="0"/>
              <a:t>A topical steroid is the class of choice for vernal disease</a:t>
            </a:r>
          </a:p>
        </p:txBody>
      </p:sp>
      <p:sp>
        <p:nvSpPr>
          <p:cNvPr id="4" name="TextBox 3">
            <a:extLst>
              <a:ext uri="{FF2B5EF4-FFF2-40B4-BE49-F238E27FC236}">
                <a16:creationId xmlns:a16="http://schemas.microsoft.com/office/drawing/2014/main" id="{D844BA00-30CA-48D3-BCF6-D28816BA4FB1}"/>
              </a:ext>
            </a:extLst>
          </p:cNvPr>
          <p:cNvSpPr txBox="1"/>
          <p:nvPr/>
        </p:nvSpPr>
        <p:spPr>
          <a:xfrm>
            <a:off x="2913256" y="5876460"/>
            <a:ext cx="61626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Verkazia</a:t>
            </a:r>
            <a:r>
              <a:rPr kumimoji="0" lang="en-US" sz="1600" b="1" i="0" u="none" strike="noStrike" kern="1200" cap="none" spc="0" normalizeH="0" baseline="30000" noProof="0" dirty="0">
                <a:ln>
                  <a:noFill/>
                </a:ln>
                <a:solidFill>
                  <a:srgbClr val="6FD1FD"/>
                </a:solidFill>
                <a:effectLst/>
                <a:uLnTx/>
                <a:uFillTx/>
                <a:latin typeface="Arial" panose="020B0604020202020204" pitchFamily="34" charset="0"/>
                <a:ea typeface="+mn-ea"/>
                <a:cs typeface="+mn-cs"/>
              </a:rPr>
              <a:t>®</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[package insert]. Emeryville, CA. Santen Inc. 2021.</a:t>
            </a:r>
            <a:endParaRPr kumimoji="0" lang="en-US" sz="1600" b="1" i="0" u="none" strike="noStrike" kern="1200" cap="none" spc="0" normalizeH="0" baseline="30000" noProof="0" dirty="0">
              <a:ln>
                <a:noFill/>
              </a:ln>
              <a:solidFill>
                <a:srgbClr val="6FD1FD"/>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167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4A75-78F5-4AB5-A2E5-1CAC2C96711D}"/>
              </a:ext>
            </a:extLst>
          </p:cNvPr>
          <p:cNvSpPr>
            <a:spLocks noGrp="1"/>
          </p:cNvSpPr>
          <p:nvPr>
            <p:ph type="title"/>
          </p:nvPr>
        </p:nvSpPr>
        <p:spPr/>
        <p:txBody>
          <a:bodyPr>
            <a:normAutofit/>
          </a:bodyPr>
          <a:lstStyle/>
          <a:p>
            <a:r>
              <a:rPr lang="en-US" dirty="0"/>
              <a:t>AAO-PPP on PVD Patient Care</a:t>
            </a:r>
          </a:p>
        </p:txBody>
      </p:sp>
      <p:sp>
        <p:nvSpPr>
          <p:cNvPr id="3" name="Content Placeholder 2">
            <a:extLst>
              <a:ext uri="{FF2B5EF4-FFF2-40B4-BE49-F238E27FC236}">
                <a16:creationId xmlns:a16="http://schemas.microsoft.com/office/drawing/2014/main" id="{5D4B85AB-AC70-43A4-9871-190D8FCA7F27}"/>
              </a:ext>
            </a:extLst>
          </p:cNvPr>
          <p:cNvSpPr>
            <a:spLocks noGrp="1"/>
          </p:cNvSpPr>
          <p:nvPr>
            <p:ph idx="1"/>
          </p:nvPr>
        </p:nvSpPr>
        <p:spPr>
          <a:xfrm>
            <a:off x="391886" y="1301848"/>
            <a:ext cx="8403772" cy="3844918"/>
          </a:xfrm>
        </p:spPr>
        <p:txBody>
          <a:bodyPr/>
          <a:lstStyle/>
          <a:p>
            <a:pPr marL="0" indent="0">
              <a:buNone/>
            </a:pPr>
            <a:r>
              <a:rPr lang="en-US" dirty="0"/>
              <a:t>“Patients presenting with an acute PVD and no retinal breaks have a small chance (~2%) of developing retinal breaks in the weeks that follow. Selected patients, particularly those with any degree of vitreous pigment, vitreous or retinal hemorrhage, or visible vitreoretinal traction, should be asked to return for a second examination promptly if they have new symptoms or within 6 weeks following the onset of PVD symptoms.”</a:t>
            </a:r>
          </a:p>
        </p:txBody>
      </p:sp>
      <p:sp>
        <p:nvSpPr>
          <p:cNvPr id="4" name="TextBox 3">
            <a:extLst>
              <a:ext uri="{FF2B5EF4-FFF2-40B4-BE49-F238E27FC236}">
                <a16:creationId xmlns:a16="http://schemas.microsoft.com/office/drawing/2014/main" id="{E64D6137-1DE6-4136-849B-2BCD4A97AF46}"/>
              </a:ext>
            </a:extLst>
          </p:cNvPr>
          <p:cNvSpPr txBox="1"/>
          <p:nvPr/>
        </p:nvSpPr>
        <p:spPr>
          <a:xfrm>
            <a:off x="4354286" y="5336801"/>
            <a:ext cx="478971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Preferred Practice Guidelines, AAO, Oct, 2019</a:t>
            </a:r>
          </a:p>
        </p:txBody>
      </p:sp>
    </p:spTree>
    <p:extLst>
      <p:ext uri="{BB962C8B-B14F-4D97-AF65-F5344CB8AC3E}">
        <p14:creationId xmlns:p14="http://schemas.microsoft.com/office/powerpoint/2010/main" val="2579356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ABE4-586F-3892-F34E-420DA371D10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2D3710-4050-D829-2B13-88BD03D581AE}"/>
              </a:ext>
            </a:extLst>
          </p:cNvPr>
          <p:cNvPicPr>
            <a:picLocks noGrp="1" noChangeAspect="1"/>
          </p:cNvPicPr>
          <p:nvPr>
            <p:ph idx="1"/>
          </p:nvPr>
        </p:nvPicPr>
        <p:blipFill>
          <a:blip r:embed="rId2"/>
          <a:stretch>
            <a:fillRect/>
          </a:stretch>
        </p:blipFill>
        <p:spPr>
          <a:xfrm>
            <a:off x="1005841" y="55465"/>
            <a:ext cx="7132318" cy="6747070"/>
          </a:xfrm>
        </p:spPr>
      </p:pic>
    </p:spTree>
    <p:extLst>
      <p:ext uri="{BB962C8B-B14F-4D97-AF65-F5344CB8AC3E}">
        <p14:creationId xmlns:p14="http://schemas.microsoft.com/office/powerpoint/2010/main" val="1168201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461B-0DB8-4857-B601-8A79D44D1624}"/>
              </a:ext>
            </a:extLst>
          </p:cNvPr>
          <p:cNvSpPr>
            <a:spLocks noGrp="1"/>
          </p:cNvSpPr>
          <p:nvPr>
            <p:ph type="title"/>
          </p:nvPr>
        </p:nvSpPr>
        <p:spPr/>
        <p:txBody>
          <a:bodyPr/>
          <a:lstStyle/>
          <a:p>
            <a:r>
              <a:rPr lang="en-US" dirty="0"/>
              <a:t>Follow-up After Initial PVD Event</a:t>
            </a:r>
          </a:p>
        </p:txBody>
      </p:sp>
      <p:sp>
        <p:nvSpPr>
          <p:cNvPr id="3" name="Content Placeholder 2">
            <a:extLst>
              <a:ext uri="{FF2B5EF4-FFF2-40B4-BE49-F238E27FC236}">
                <a16:creationId xmlns:a16="http://schemas.microsoft.com/office/drawing/2014/main" id="{6663D555-9BFD-464B-8DE5-424497B256FD}"/>
              </a:ext>
            </a:extLst>
          </p:cNvPr>
          <p:cNvSpPr>
            <a:spLocks noGrp="1"/>
          </p:cNvSpPr>
          <p:nvPr>
            <p:ph idx="1"/>
          </p:nvPr>
        </p:nvSpPr>
        <p:spPr>
          <a:xfrm>
            <a:off x="190500" y="1111348"/>
            <a:ext cx="8763000" cy="5141406"/>
          </a:xfrm>
        </p:spPr>
        <p:txBody>
          <a:bodyPr>
            <a:normAutofit lnSpcReduction="10000"/>
          </a:bodyPr>
          <a:lstStyle/>
          <a:p>
            <a:r>
              <a:rPr lang="en-US" dirty="0"/>
              <a:t>About 2% of patients with normal findings will develop a subsequent retinal tear.</a:t>
            </a:r>
          </a:p>
          <a:p>
            <a:r>
              <a:rPr lang="en-US" dirty="0"/>
              <a:t>In this study, 45% of these retinal breaks “were found more than 6 weeks after presentation.”</a:t>
            </a:r>
          </a:p>
          <a:p>
            <a:r>
              <a:rPr lang="en-US" dirty="0"/>
              <a:t>At the Wills Eye Hospital Retina Service; “60% of patients in our study had at least a 4-6 week follow-up. Most physicians in our practice do not routinely follow up patients beyond this timeframe.”</a:t>
            </a:r>
          </a:p>
          <a:p>
            <a:r>
              <a:rPr lang="en-US" dirty="0"/>
              <a:t>Only about half of these subsequent events were symptomatic, therefore there may be a need to re-evaluate acute PVD patients more frequently than is currently common practice.</a:t>
            </a:r>
          </a:p>
        </p:txBody>
      </p:sp>
      <p:sp>
        <p:nvSpPr>
          <p:cNvPr id="4" name="TextBox 3">
            <a:extLst>
              <a:ext uri="{FF2B5EF4-FFF2-40B4-BE49-F238E27FC236}">
                <a16:creationId xmlns:a16="http://schemas.microsoft.com/office/drawing/2014/main" id="{0046D8A3-8D1C-4386-B05E-544A3C6E38BA}"/>
              </a:ext>
            </a:extLst>
          </p:cNvPr>
          <p:cNvSpPr txBox="1"/>
          <p:nvPr/>
        </p:nvSpPr>
        <p:spPr>
          <a:xfrm>
            <a:off x="5910509" y="6159750"/>
            <a:ext cx="31535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April 2020</a:t>
            </a:r>
          </a:p>
        </p:txBody>
      </p:sp>
    </p:spTree>
    <p:extLst>
      <p:ext uri="{BB962C8B-B14F-4D97-AF65-F5344CB8AC3E}">
        <p14:creationId xmlns:p14="http://schemas.microsoft.com/office/powerpoint/2010/main" val="3112682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1623-9A06-4935-AB8E-111FA31F5B35}"/>
              </a:ext>
            </a:extLst>
          </p:cNvPr>
          <p:cNvSpPr>
            <a:spLocks noGrp="1"/>
          </p:cNvSpPr>
          <p:nvPr>
            <p:ph type="title"/>
          </p:nvPr>
        </p:nvSpPr>
        <p:spPr/>
        <p:txBody>
          <a:bodyPr/>
          <a:lstStyle/>
          <a:p>
            <a:r>
              <a:rPr lang="en-US" dirty="0"/>
              <a:t>ED Protocol for Flashes-Floaters</a:t>
            </a:r>
          </a:p>
        </p:txBody>
      </p:sp>
      <p:sp>
        <p:nvSpPr>
          <p:cNvPr id="3" name="Content Placeholder 2">
            <a:extLst>
              <a:ext uri="{FF2B5EF4-FFF2-40B4-BE49-F238E27FC236}">
                <a16:creationId xmlns:a16="http://schemas.microsoft.com/office/drawing/2014/main" id="{E0102382-4A60-4E78-9215-0494D106CAEF}"/>
              </a:ext>
            </a:extLst>
          </p:cNvPr>
          <p:cNvSpPr>
            <a:spLocks noGrp="1"/>
          </p:cNvSpPr>
          <p:nvPr>
            <p:ph idx="1"/>
          </p:nvPr>
        </p:nvSpPr>
        <p:spPr/>
        <p:txBody>
          <a:bodyPr/>
          <a:lstStyle/>
          <a:p>
            <a:r>
              <a:rPr lang="en-US" dirty="0"/>
              <a:t>If patients did not have any of the following, deferent of definitive care for 48 hours resulted in no harm.</a:t>
            </a:r>
          </a:p>
          <a:p>
            <a:pPr lvl="1">
              <a:spcAft>
                <a:spcPts val="0"/>
              </a:spcAft>
            </a:pPr>
            <a:r>
              <a:rPr lang="en-US" dirty="0"/>
              <a:t>No personal history of RD</a:t>
            </a:r>
          </a:p>
          <a:p>
            <a:pPr lvl="1">
              <a:spcAft>
                <a:spcPts val="0"/>
              </a:spcAft>
            </a:pPr>
            <a:r>
              <a:rPr lang="en-US" dirty="0"/>
              <a:t>No trauma in the past month</a:t>
            </a:r>
          </a:p>
          <a:p>
            <a:pPr lvl="1">
              <a:spcAft>
                <a:spcPts val="0"/>
              </a:spcAft>
            </a:pPr>
            <a:r>
              <a:rPr lang="en-US" dirty="0"/>
              <a:t>No ocular surgery in the past month</a:t>
            </a:r>
          </a:p>
          <a:p>
            <a:pPr lvl="1">
              <a:spcAft>
                <a:spcPts val="0"/>
              </a:spcAft>
            </a:pPr>
            <a:r>
              <a:rPr lang="en-US" dirty="0"/>
              <a:t>No VF defects on confrontation</a:t>
            </a:r>
          </a:p>
          <a:p>
            <a:pPr lvl="1"/>
            <a:r>
              <a:rPr lang="en-US" dirty="0"/>
              <a:t>No significant difference in VA</a:t>
            </a:r>
          </a:p>
          <a:p>
            <a:r>
              <a:rPr lang="en-US" dirty="0"/>
              <a:t>This makes sense but depends upon the competence of the ED staff and the anxiety of the patient and/or the doctor.</a:t>
            </a:r>
          </a:p>
        </p:txBody>
      </p:sp>
      <p:sp>
        <p:nvSpPr>
          <p:cNvPr id="4" name="TextBox 3">
            <a:extLst>
              <a:ext uri="{FF2B5EF4-FFF2-40B4-BE49-F238E27FC236}">
                <a16:creationId xmlns:a16="http://schemas.microsoft.com/office/drawing/2014/main" id="{E0245461-B028-4A85-889C-516436BB5131}"/>
              </a:ext>
            </a:extLst>
          </p:cNvPr>
          <p:cNvSpPr txBox="1"/>
          <p:nvPr/>
        </p:nvSpPr>
        <p:spPr>
          <a:xfrm>
            <a:off x="5338264" y="5577375"/>
            <a:ext cx="354447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Am J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Arial" panose="020B0604020202020204" pitchFamily="34" charset="0"/>
              </a:rPr>
              <a:t>Ophthalmol</a:t>
            </a: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 October, 2022</a:t>
            </a:r>
          </a:p>
        </p:txBody>
      </p:sp>
    </p:spTree>
    <p:extLst>
      <p:ext uri="{BB962C8B-B14F-4D97-AF65-F5344CB8AC3E}">
        <p14:creationId xmlns:p14="http://schemas.microsoft.com/office/powerpoint/2010/main" val="3973730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About Scleral Depression</a:t>
            </a:r>
          </a:p>
        </p:txBody>
      </p:sp>
      <p:sp>
        <p:nvSpPr>
          <p:cNvPr id="3" name="Content Placeholder 2"/>
          <p:cNvSpPr>
            <a:spLocks noGrp="1"/>
          </p:cNvSpPr>
          <p:nvPr>
            <p:ph idx="1"/>
          </p:nvPr>
        </p:nvSpPr>
        <p:spPr>
          <a:xfrm>
            <a:off x="190500" y="1111348"/>
            <a:ext cx="8763000" cy="3597010"/>
          </a:xfrm>
        </p:spPr>
        <p:txBody>
          <a:bodyPr>
            <a:normAutofit lnSpcReduction="10000"/>
          </a:bodyPr>
          <a:lstStyle/>
          <a:p>
            <a:r>
              <a:rPr lang="en-US"/>
              <a:t>“An examination using a 28 diopter lens with scleral depression did not provide any additional benefit to an examination without depression during indirect ophthalmoscopy.”</a:t>
            </a:r>
          </a:p>
          <a:p>
            <a:r>
              <a:rPr lang="en-US"/>
              <a:t>“In many areas around the world ophthalmologists have progressively shifted from indirect ophthalmoscopy with 28 diopter-type lenses to new fundus lenses at the slit lamp to improve the comfort of the patient without scleral depression.”</a:t>
            </a:r>
          </a:p>
        </p:txBody>
      </p:sp>
      <p:sp>
        <p:nvSpPr>
          <p:cNvPr id="4" name="TextBox 3"/>
          <p:cNvSpPr txBox="1"/>
          <p:nvPr/>
        </p:nvSpPr>
        <p:spPr>
          <a:xfrm>
            <a:off x="4706156" y="4624590"/>
            <a:ext cx="371462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a:ln>
                  <a:noFill/>
                </a:ln>
                <a:solidFill>
                  <a:srgbClr val="6FD1FD"/>
                </a:solidFill>
                <a:effectLst/>
                <a:uLnTx/>
                <a:uFillTx/>
                <a:latin typeface="Arial" panose="020B0604020202020204" pitchFamily="34" charset="0"/>
                <a:ea typeface="+mn-ea"/>
                <a:cs typeface="+mn-cs"/>
              </a:rPr>
              <a:t>Am J </a:t>
            </a:r>
            <a:r>
              <a:rPr kumimoji="0" lang="en-US" sz="1600" b="1" i="1" u="none" strike="noStrike" kern="1200" cap="none" spc="0" normalizeH="0" baseline="0" noProof="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a:ln>
                  <a:noFill/>
                </a:ln>
                <a:solidFill>
                  <a:srgbClr val="6FD1FD"/>
                </a:solidFill>
                <a:effectLst/>
                <a:uLnTx/>
                <a:uFillTx/>
                <a:latin typeface="Arial" panose="020B0604020202020204" pitchFamily="34" charset="0"/>
                <a:ea typeface="+mn-ea"/>
                <a:cs typeface="+mn-cs"/>
              </a:rPr>
              <a:t>. November 2018</a:t>
            </a:r>
          </a:p>
        </p:txBody>
      </p:sp>
    </p:spTree>
    <p:extLst>
      <p:ext uri="{BB962C8B-B14F-4D97-AF65-F5344CB8AC3E}">
        <p14:creationId xmlns:p14="http://schemas.microsoft.com/office/powerpoint/2010/main" val="2173114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3675" y="75445"/>
            <a:ext cx="8763000" cy="752034"/>
          </a:xfrm>
        </p:spPr>
        <p:txBody>
          <a:bodyPr/>
          <a:lstStyle/>
          <a:p>
            <a:r>
              <a:rPr lang="en-US" altLang="en-US" dirty="0"/>
              <a:t>Treatment of Vitreous Floaters</a:t>
            </a:r>
          </a:p>
        </p:txBody>
      </p:sp>
      <p:sp>
        <p:nvSpPr>
          <p:cNvPr id="160771" name="Content Placeholder 2"/>
          <p:cNvSpPr>
            <a:spLocks noGrp="1"/>
          </p:cNvSpPr>
          <p:nvPr>
            <p:ph idx="1"/>
          </p:nvPr>
        </p:nvSpPr>
        <p:spPr>
          <a:xfrm>
            <a:off x="193675" y="881980"/>
            <a:ext cx="8763000" cy="5724964"/>
          </a:xfrm>
        </p:spPr>
        <p:txBody>
          <a:bodyPr>
            <a:noAutofit/>
          </a:bodyPr>
          <a:lstStyle/>
          <a:p>
            <a:pPr marL="280988" indent="-280988">
              <a:spcAft>
                <a:spcPts val="400"/>
              </a:spcAft>
            </a:pPr>
            <a:r>
              <a:rPr lang="en-US" altLang="en-US" sz="2600" dirty="0"/>
              <a:t>Treatment options:</a:t>
            </a:r>
          </a:p>
          <a:p>
            <a:pPr marL="914400" lvl="1">
              <a:spcAft>
                <a:spcPts val="400"/>
              </a:spcAft>
            </a:pPr>
            <a:r>
              <a:rPr lang="en-US" altLang="en-US" sz="2400" dirty="0"/>
              <a:t>Live with them</a:t>
            </a:r>
          </a:p>
          <a:p>
            <a:pPr marL="914400" lvl="1">
              <a:spcAft>
                <a:spcPts val="400"/>
              </a:spcAft>
            </a:pPr>
            <a:r>
              <a:rPr lang="en-US" altLang="en-US" sz="2400" dirty="0"/>
              <a:t>Vitrectomy</a:t>
            </a:r>
          </a:p>
          <a:p>
            <a:pPr marL="914400" lvl="1">
              <a:spcAft>
                <a:spcPts val="400"/>
              </a:spcAft>
            </a:pPr>
            <a:r>
              <a:rPr lang="en-US" altLang="en-US" sz="2400" dirty="0" err="1"/>
              <a:t>Vitreolysis</a:t>
            </a:r>
            <a:endParaRPr lang="en-US" altLang="en-US" sz="2400" dirty="0"/>
          </a:p>
          <a:p>
            <a:pPr marL="280988" indent="-280988">
              <a:spcAft>
                <a:spcPts val="400"/>
              </a:spcAft>
            </a:pPr>
            <a:r>
              <a:rPr lang="en-US" altLang="en-US" sz="2600" dirty="0"/>
              <a:t>YAG laser – angle of focus can be changed to reach floaters; special vitreous lenses allow the laser beam to focus on floater</a:t>
            </a:r>
          </a:p>
          <a:p>
            <a:pPr marL="280988" indent="-280988">
              <a:spcAft>
                <a:spcPts val="400"/>
              </a:spcAft>
            </a:pPr>
            <a:r>
              <a:rPr lang="en-US" altLang="en-US" sz="2600" dirty="0"/>
              <a:t>Advantages: simple, noninvasive, no pain or discomfort</a:t>
            </a:r>
          </a:p>
          <a:p>
            <a:pPr marL="280988" indent="-280988">
              <a:spcAft>
                <a:spcPts val="400"/>
              </a:spcAft>
            </a:pPr>
            <a:r>
              <a:rPr lang="en-US" altLang="en-US" sz="2600" dirty="0"/>
              <a:t>Disadvantages: healthy eyes getting elective surgery, risk of retinal detachment, possibly worsening of symptoms</a:t>
            </a:r>
          </a:p>
          <a:p>
            <a:pPr marL="280988" indent="-280988">
              <a:spcAft>
                <a:spcPts val="400"/>
              </a:spcAft>
            </a:pPr>
            <a:r>
              <a:rPr lang="en-US" altLang="en-US" sz="2600" dirty="0"/>
              <a:t>Clear visualization of floaters key to successful treatment</a:t>
            </a:r>
          </a:p>
          <a:p>
            <a:pPr marL="280988" indent="-280988">
              <a:spcAft>
                <a:spcPts val="400"/>
              </a:spcAft>
            </a:pPr>
            <a:r>
              <a:rPr lang="en-US" altLang="en-US" sz="2600" dirty="0"/>
              <a:t>Treatment may require more than one laser session; symptomatic vitreous opacifications (SVO); only SVO’s &gt; 4mm from retina treated</a:t>
            </a:r>
          </a:p>
          <a:p>
            <a:pPr marL="280988" indent="-280988">
              <a:spcAft>
                <a:spcPts val="400"/>
              </a:spcAft>
            </a:pPr>
            <a:r>
              <a:rPr lang="en-US" altLang="en-US" sz="2600" dirty="0"/>
              <a:t>Patient decision on benefits vs risks    </a:t>
            </a:r>
            <a:r>
              <a:rPr lang="en-US" altLang="en-US" sz="2000" i="1" dirty="0">
                <a:solidFill>
                  <a:srgbClr val="65D7FF"/>
                </a:solidFill>
              </a:rPr>
              <a:t>CRST, May 2016 (</a:t>
            </a:r>
            <a:r>
              <a:rPr lang="en-US" altLang="en-US" sz="2000" i="1" dirty="0" err="1">
                <a:solidFill>
                  <a:srgbClr val="65D7FF"/>
                </a:solidFill>
              </a:rPr>
              <a:t>Stonecipher</a:t>
            </a:r>
            <a:r>
              <a:rPr lang="en-US" altLang="en-US" sz="2000" i="1" dirty="0">
                <a:solidFill>
                  <a:srgbClr val="65D7FF"/>
                </a:solidFill>
              </a:rPr>
              <a:t>)</a:t>
            </a:r>
          </a:p>
          <a:p>
            <a:pPr marL="0" indent="0">
              <a:spcAft>
                <a:spcPts val="400"/>
              </a:spcAft>
              <a:buNone/>
            </a:pPr>
            <a:endParaRPr lang="en-US" altLang="en-US" sz="2600" dirty="0"/>
          </a:p>
        </p:txBody>
      </p:sp>
    </p:spTree>
    <p:extLst>
      <p:ext uri="{BB962C8B-B14F-4D97-AF65-F5344CB8AC3E}">
        <p14:creationId xmlns:p14="http://schemas.microsoft.com/office/powerpoint/2010/main" val="2087842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6963-E048-4780-A104-DD4C008677EA}"/>
              </a:ext>
            </a:extLst>
          </p:cNvPr>
          <p:cNvSpPr>
            <a:spLocks noGrp="1"/>
          </p:cNvSpPr>
          <p:nvPr>
            <p:ph type="title"/>
          </p:nvPr>
        </p:nvSpPr>
        <p:spPr/>
        <p:txBody>
          <a:bodyPr/>
          <a:lstStyle/>
          <a:p>
            <a:r>
              <a:rPr lang="en-US" dirty="0" err="1"/>
              <a:t>Vitreolysis</a:t>
            </a:r>
            <a:r>
              <a:rPr lang="en-US" dirty="0"/>
              <a:t> for Symptomatic Floaters</a:t>
            </a:r>
          </a:p>
        </p:txBody>
      </p:sp>
      <p:sp>
        <p:nvSpPr>
          <p:cNvPr id="3" name="Content Placeholder 2">
            <a:extLst>
              <a:ext uri="{FF2B5EF4-FFF2-40B4-BE49-F238E27FC236}">
                <a16:creationId xmlns:a16="http://schemas.microsoft.com/office/drawing/2014/main" id="{E37ED52D-350D-425E-A828-A6D3A0223B24}"/>
              </a:ext>
            </a:extLst>
          </p:cNvPr>
          <p:cNvSpPr>
            <a:spLocks noGrp="1"/>
          </p:cNvSpPr>
          <p:nvPr>
            <p:ph idx="1"/>
          </p:nvPr>
        </p:nvSpPr>
        <p:spPr>
          <a:xfrm>
            <a:off x="190500" y="1111348"/>
            <a:ext cx="8763000" cy="3922565"/>
          </a:xfrm>
        </p:spPr>
        <p:txBody>
          <a:bodyPr/>
          <a:lstStyle/>
          <a:p>
            <a:r>
              <a:rPr lang="en-US" dirty="0"/>
              <a:t>Two options: YAG laser or vitrectomy</a:t>
            </a:r>
          </a:p>
          <a:p>
            <a:r>
              <a:rPr lang="en-US" dirty="0"/>
              <a:t>Newer “Reflex Technology” enhances YAG success</a:t>
            </a:r>
          </a:p>
          <a:p>
            <a:r>
              <a:rPr lang="en-US" dirty="0"/>
              <a:t>Floater material is both fractionated and vaporized</a:t>
            </a:r>
          </a:p>
          <a:p>
            <a:r>
              <a:rPr lang="en-US" dirty="0"/>
              <a:t>Multiple sessions may be required</a:t>
            </a:r>
          </a:p>
          <a:p>
            <a:r>
              <a:rPr lang="en-US" dirty="0"/>
              <a:t>Weiss ring easier to treat than amorphous clouds</a:t>
            </a:r>
          </a:p>
          <a:p>
            <a:r>
              <a:rPr lang="en-US" dirty="0"/>
              <a:t>About half of patients obtain symptomatic relief</a:t>
            </a:r>
          </a:p>
          <a:p>
            <a:r>
              <a:rPr lang="en-US" dirty="0"/>
              <a:t>Complications are few, but can be serious </a:t>
            </a:r>
          </a:p>
        </p:txBody>
      </p:sp>
      <p:sp>
        <p:nvSpPr>
          <p:cNvPr id="4" name="TextBox 3">
            <a:extLst>
              <a:ext uri="{FF2B5EF4-FFF2-40B4-BE49-F238E27FC236}">
                <a16:creationId xmlns:a16="http://schemas.microsoft.com/office/drawing/2014/main" id="{1D5EAFF8-02BF-498A-A10C-3452F58AD3B2}"/>
              </a:ext>
            </a:extLst>
          </p:cNvPr>
          <p:cNvSpPr txBox="1"/>
          <p:nvPr/>
        </p:nvSpPr>
        <p:spPr>
          <a:xfrm>
            <a:off x="4730292" y="4864171"/>
            <a:ext cx="422320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Survey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March 2020</a:t>
            </a:r>
          </a:p>
        </p:txBody>
      </p:sp>
    </p:spTree>
    <p:extLst>
      <p:ext uri="{BB962C8B-B14F-4D97-AF65-F5344CB8AC3E}">
        <p14:creationId xmlns:p14="http://schemas.microsoft.com/office/powerpoint/2010/main" val="1300380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normAutofit fontScale="90000"/>
          </a:bodyPr>
          <a:lstStyle/>
          <a:p>
            <a:r>
              <a:rPr lang="en-US" altLang="en-US"/>
              <a:t>Timing and RD Repair:  Is there a hurry?</a:t>
            </a:r>
          </a:p>
        </p:txBody>
      </p:sp>
      <p:sp>
        <p:nvSpPr>
          <p:cNvPr id="3" name="Text Placeholder 2"/>
          <p:cNvSpPr>
            <a:spLocks noGrp="1"/>
          </p:cNvSpPr>
          <p:nvPr>
            <p:ph idx="1"/>
          </p:nvPr>
        </p:nvSpPr>
        <p:spPr>
          <a:xfrm>
            <a:off x="190500" y="1111348"/>
            <a:ext cx="8763000" cy="5746652"/>
          </a:xfrm>
        </p:spPr>
        <p:txBody>
          <a:bodyPr>
            <a:noAutofit/>
          </a:bodyPr>
          <a:lstStyle/>
          <a:p>
            <a:pPr marL="338138" indent="-338138">
              <a:lnSpc>
                <a:spcPct val="85000"/>
              </a:lnSpc>
              <a:spcAft>
                <a:spcPts val="1200"/>
              </a:spcAft>
            </a:pPr>
            <a:r>
              <a:rPr lang="en-US" sz="2500"/>
              <a:t>Preoperative VA is the strongest predictor of postoperative VA</a:t>
            </a:r>
          </a:p>
          <a:p>
            <a:pPr marL="338138" indent="-338138">
              <a:lnSpc>
                <a:spcPct val="85000"/>
              </a:lnSpc>
              <a:spcAft>
                <a:spcPts val="1200"/>
              </a:spcAft>
            </a:pPr>
            <a:r>
              <a:rPr lang="en-US" sz="2500"/>
              <a:t>When central vision is affected, about 30% of patients ultimately achieve 20/40 or better</a:t>
            </a:r>
          </a:p>
          <a:p>
            <a:pPr marL="338138" indent="-338138">
              <a:lnSpc>
                <a:spcPct val="85000"/>
              </a:lnSpc>
              <a:spcAft>
                <a:spcPts val="1200"/>
              </a:spcAft>
            </a:pPr>
            <a:r>
              <a:rPr lang="en-US" sz="2500"/>
              <a:t>“There is no difference in VA outcomes among patients who underwent repair within the first week of onset.”</a:t>
            </a:r>
          </a:p>
          <a:p>
            <a:pPr marL="338138" indent="-338138">
              <a:lnSpc>
                <a:spcPct val="85000"/>
              </a:lnSpc>
              <a:spcAft>
                <a:spcPts val="1200"/>
              </a:spcAft>
            </a:pPr>
            <a:r>
              <a:rPr lang="en-US" sz="2500"/>
              <a:t>VA can improve for months to years after surgical repair</a:t>
            </a:r>
          </a:p>
          <a:p>
            <a:pPr marL="338138" indent="-338138">
              <a:lnSpc>
                <a:spcPct val="85000"/>
              </a:lnSpc>
              <a:spcAft>
                <a:spcPts val="1200"/>
              </a:spcAft>
            </a:pPr>
            <a:r>
              <a:rPr lang="en-US" sz="2500"/>
              <a:t>There was no association between duration of macular detachment and postoperative VA</a:t>
            </a:r>
          </a:p>
          <a:p>
            <a:pPr marL="338138" indent="-338138">
              <a:lnSpc>
                <a:spcPct val="85000"/>
              </a:lnSpc>
              <a:spcAft>
                <a:spcPts val="1200"/>
              </a:spcAft>
            </a:pPr>
            <a:r>
              <a:rPr lang="en-US" sz="2500"/>
              <a:t>“Clinical evidence suggests that the duration of macular detachment has a minor, if any, effect on visual outcome when repair is performed within about one week.  Similarly, many fovea-sparing RD’s can likely be deferred for a short period without affecting visual outcomes.”</a:t>
            </a:r>
          </a:p>
          <a:p>
            <a:pPr marL="0" indent="0" algn="r" defTabSz="914400" eaLnBrk="0" fontAlgn="base" hangingPunct="0">
              <a:lnSpc>
                <a:spcPct val="110000"/>
              </a:lnSpc>
              <a:spcBef>
                <a:spcPct val="0"/>
              </a:spcBef>
              <a:spcAft>
                <a:spcPct val="0"/>
              </a:spcAft>
              <a:buClrTx/>
              <a:buNone/>
              <a:defRPr/>
            </a:pPr>
            <a:r>
              <a:rPr lang="en-US" sz="2000" i="1">
                <a:solidFill>
                  <a:srgbClr val="65D7FF"/>
                </a:solidFill>
              </a:rPr>
              <a:t>JAMA </a:t>
            </a:r>
            <a:r>
              <a:rPr lang="en-US" sz="2000" i="1" err="1">
                <a:solidFill>
                  <a:srgbClr val="65D7FF"/>
                </a:solidFill>
              </a:rPr>
              <a:t>Oph</a:t>
            </a:r>
            <a:r>
              <a:rPr lang="en-US" sz="2000" i="1">
                <a:solidFill>
                  <a:srgbClr val="65D7FF"/>
                </a:solidFill>
              </a:rPr>
              <a:t>.  November 2013</a:t>
            </a:r>
          </a:p>
        </p:txBody>
      </p:sp>
    </p:spTree>
    <p:extLst>
      <p:ext uri="{BB962C8B-B14F-4D97-AF65-F5344CB8AC3E}">
        <p14:creationId xmlns:p14="http://schemas.microsoft.com/office/powerpoint/2010/main" val="1565398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4CBD-6804-4A3F-A783-9FDBE1B27E76}"/>
              </a:ext>
            </a:extLst>
          </p:cNvPr>
          <p:cNvSpPr>
            <a:spLocks noGrp="1"/>
          </p:cNvSpPr>
          <p:nvPr>
            <p:ph type="title"/>
          </p:nvPr>
        </p:nvSpPr>
        <p:spPr/>
        <p:txBody>
          <a:bodyPr>
            <a:normAutofit fontScale="90000"/>
          </a:bodyPr>
          <a:lstStyle/>
          <a:p>
            <a:r>
              <a:rPr lang="en-US" dirty="0"/>
              <a:t>Bullous Retinal Detachment – Macula?</a:t>
            </a:r>
          </a:p>
        </p:txBody>
      </p:sp>
      <p:sp>
        <p:nvSpPr>
          <p:cNvPr id="3" name="Content Placeholder 2">
            <a:extLst>
              <a:ext uri="{FF2B5EF4-FFF2-40B4-BE49-F238E27FC236}">
                <a16:creationId xmlns:a16="http://schemas.microsoft.com/office/drawing/2014/main" id="{5ABAA82D-A1D0-45BD-BCD0-073CACF96357}"/>
              </a:ext>
            </a:extLst>
          </p:cNvPr>
          <p:cNvSpPr>
            <a:spLocks noGrp="1"/>
          </p:cNvSpPr>
          <p:nvPr>
            <p:ph idx="1"/>
          </p:nvPr>
        </p:nvSpPr>
        <p:spPr>
          <a:xfrm>
            <a:off x="190500" y="1111348"/>
            <a:ext cx="8763000" cy="4045114"/>
          </a:xfrm>
        </p:spPr>
        <p:txBody>
          <a:bodyPr>
            <a:normAutofit fontScale="70000" lnSpcReduction="20000"/>
          </a:bodyPr>
          <a:lstStyle/>
          <a:p>
            <a:r>
              <a:rPr lang="en-US" dirty="0"/>
              <a:t>69 yowm with CC of blurred vision and curtain over OD inferiorly x 1 D; No flashes of light; LEE local eye doctor 6 months ago; no dilation but paid extra for photo – told eyes healthy </a:t>
            </a:r>
          </a:p>
          <a:p>
            <a:r>
              <a:rPr lang="en-US" dirty="0"/>
              <a:t>No family hx eye problems; Meds: ASA 81 mg, atorvastatin, pantoprazole, ipratropium nasal spray; </a:t>
            </a:r>
            <a:r>
              <a:rPr lang="en-US" dirty="0" err="1"/>
              <a:t>NKDAsBVA</a:t>
            </a:r>
            <a:r>
              <a:rPr lang="en-US" dirty="0"/>
              <a:t>:  OD 20/50, OS 20/30</a:t>
            </a:r>
          </a:p>
          <a:p>
            <a:r>
              <a:rPr lang="en-US" dirty="0"/>
              <a:t>Pupils: 3 mm OU, no APD</a:t>
            </a:r>
          </a:p>
          <a:p>
            <a:r>
              <a:rPr lang="en-US" dirty="0"/>
              <a:t>CF: significant inferior constriction OD</a:t>
            </a:r>
          </a:p>
          <a:p>
            <a:r>
              <a:rPr lang="en-US" dirty="0"/>
              <a:t>SLE: 2 NS OU</a:t>
            </a:r>
          </a:p>
          <a:p>
            <a:r>
              <a:rPr lang="en-US" dirty="0"/>
              <a:t>DFE: OD .4, OS .4; Superior bullous retinal detachment with 2 large retinal tears, borders macula; OS pigmented lattice w/o holes     </a:t>
            </a:r>
          </a:p>
          <a:p>
            <a:r>
              <a:rPr lang="en-US" dirty="0"/>
              <a:t>OCT macula:  OD C-362, Vol 8.86 with superior cut macula off; OS C-269, Vol 8.60 normal </a:t>
            </a:r>
          </a:p>
          <a:p>
            <a:r>
              <a:rPr lang="en-US" dirty="0"/>
              <a:t>Plan: </a:t>
            </a:r>
          </a:p>
          <a:p>
            <a:endParaRPr lang="en-US" dirty="0"/>
          </a:p>
        </p:txBody>
      </p:sp>
    </p:spTree>
    <p:extLst>
      <p:ext uri="{BB962C8B-B14F-4D97-AF65-F5344CB8AC3E}">
        <p14:creationId xmlns:p14="http://schemas.microsoft.com/office/powerpoint/2010/main" val="2310304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89" y="372448"/>
            <a:ext cx="8763000" cy="752034"/>
          </a:xfrm>
        </p:spPr>
        <p:txBody>
          <a:bodyPr>
            <a:normAutofit fontScale="90000"/>
          </a:bodyPr>
          <a:lstStyle/>
          <a:p>
            <a:r>
              <a:rPr lang="en-US" dirty="0"/>
              <a:t>Malpractice Risks Regarding</a:t>
            </a:r>
            <a:br>
              <a:rPr lang="en-US" dirty="0"/>
            </a:br>
            <a:r>
              <a:rPr lang="en-US" dirty="0"/>
              <a:t> Retinal Detachments</a:t>
            </a:r>
          </a:p>
        </p:txBody>
      </p:sp>
      <p:sp>
        <p:nvSpPr>
          <p:cNvPr id="3" name="Content Placeholder 2"/>
          <p:cNvSpPr>
            <a:spLocks noGrp="1"/>
          </p:cNvSpPr>
          <p:nvPr>
            <p:ph idx="1"/>
          </p:nvPr>
        </p:nvSpPr>
        <p:spPr>
          <a:xfrm>
            <a:off x="457200" y="1600200"/>
            <a:ext cx="8229600" cy="5130800"/>
          </a:xfrm>
        </p:spPr>
        <p:txBody>
          <a:bodyPr>
            <a:normAutofit fontScale="92500" lnSpcReduction="10000"/>
          </a:bodyPr>
          <a:lstStyle/>
          <a:p>
            <a:r>
              <a:rPr lang="en-US" dirty="0"/>
              <a:t>Uptick in legal claims for diagnostic errors</a:t>
            </a:r>
          </a:p>
          <a:p>
            <a:pPr lvl="1"/>
            <a:r>
              <a:rPr lang="en-US" dirty="0"/>
              <a:t>Especially retinal detachments</a:t>
            </a:r>
          </a:p>
          <a:p>
            <a:r>
              <a:rPr lang="en-US" dirty="0"/>
              <a:t>“And by far the most frequently missed diagnosis in our entire study was RD– nothing else came close.”</a:t>
            </a:r>
          </a:p>
          <a:p>
            <a:r>
              <a:rPr lang="en-US" dirty="0"/>
              <a:t>85% or these missed RD’s presented with risk factors specific to RD</a:t>
            </a:r>
          </a:p>
          <a:p>
            <a:r>
              <a:rPr lang="en-US" dirty="0"/>
              <a:t>“The primary pathogenic mechanism– and the biggest risk factor– for RD is PVD.”</a:t>
            </a:r>
          </a:p>
          <a:p>
            <a:r>
              <a:rPr lang="en-US" dirty="0"/>
              <a:t>Comprehensive ophthalmologists (and optometrists) should have a low threshold for referral to a retinal subspecialist.”</a:t>
            </a:r>
          </a:p>
          <a:p>
            <a:pPr marL="688975" lvl="2" indent="0">
              <a:buNone/>
            </a:pPr>
            <a:r>
              <a:rPr lang="en-US" dirty="0"/>
              <a:t>				Reference: EyeNet, April, 2018</a:t>
            </a:r>
          </a:p>
        </p:txBody>
      </p:sp>
    </p:spTree>
    <p:extLst>
      <p:ext uri="{BB962C8B-B14F-4D97-AF65-F5344CB8AC3E}">
        <p14:creationId xmlns:p14="http://schemas.microsoft.com/office/powerpoint/2010/main" val="314609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37D349-D071-DAAD-5E20-CB112CEE11A4}"/>
              </a:ext>
            </a:extLst>
          </p:cNvPr>
          <p:cNvPicPr>
            <a:picLocks noGrp="1" noChangeAspect="1"/>
          </p:cNvPicPr>
          <p:nvPr>
            <p:ph idx="1"/>
          </p:nvPr>
        </p:nvPicPr>
        <p:blipFill>
          <a:blip r:embed="rId2"/>
          <a:stretch>
            <a:fillRect/>
          </a:stretch>
        </p:blipFill>
        <p:spPr>
          <a:xfrm>
            <a:off x="82035" y="64736"/>
            <a:ext cx="8979929" cy="4514455"/>
          </a:xfrm>
        </p:spPr>
      </p:pic>
    </p:spTree>
    <p:extLst>
      <p:ext uri="{BB962C8B-B14F-4D97-AF65-F5344CB8AC3E}">
        <p14:creationId xmlns:p14="http://schemas.microsoft.com/office/powerpoint/2010/main" val="34033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8C58-7BFF-22AB-7E84-EAD8DE354A03}"/>
              </a:ext>
            </a:extLst>
          </p:cNvPr>
          <p:cNvSpPr>
            <a:spLocks noGrp="1"/>
          </p:cNvSpPr>
          <p:nvPr>
            <p:ph type="title"/>
          </p:nvPr>
        </p:nvSpPr>
        <p:spPr/>
        <p:txBody>
          <a:bodyPr>
            <a:normAutofit fontScale="90000"/>
          </a:bodyPr>
          <a:lstStyle/>
          <a:p>
            <a:r>
              <a:rPr lang="en-US" dirty="0"/>
              <a:t>Limitations of Ultra-Widefield Fundus Photography</a:t>
            </a:r>
            <a:endParaRPr lang="en-US" dirty="0">
              <a:solidFill>
                <a:srgbClr val="04C61B"/>
              </a:solidFill>
            </a:endParaRPr>
          </a:p>
        </p:txBody>
      </p:sp>
      <p:sp>
        <p:nvSpPr>
          <p:cNvPr id="3" name="Content Placeholder 2">
            <a:extLst>
              <a:ext uri="{FF2B5EF4-FFF2-40B4-BE49-F238E27FC236}">
                <a16:creationId xmlns:a16="http://schemas.microsoft.com/office/drawing/2014/main" id="{A6A599DA-61A7-5B05-0339-78A38D59ABFB}"/>
              </a:ext>
            </a:extLst>
          </p:cNvPr>
          <p:cNvSpPr>
            <a:spLocks noGrp="1"/>
          </p:cNvSpPr>
          <p:nvPr>
            <p:ph idx="1"/>
          </p:nvPr>
        </p:nvSpPr>
        <p:spPr>
          <a:xfrm>
            <a:off x="190500" y="1111348"/>
            <a:ext cx="8651842" cy="5468561"/>
          </a:xfrm>
        </p:spPr>
        <p:txBody>
          <a:bodyPr>
            <a:normAutofit fontScale="92500"/>
          </a:bodyPr>
          <a:lstStyle/>
          <a:p>
            <a:r>
              <a:rPr lang="en-US" dirty="0"/>
              <a:t>These devices can capture more than 80% and up to 200</a:t>
            </a:r>
            <a:r>
              <a:rPr lang="en-US" baseline="30000" dirty="0"/>
              <a:t>o </a:t>
            </a:r>
            <a:r>
              <a:rPr lang="en-US" dirty="0"/>
              <a:t>of the retinal surface area.</a:t>
            </a:r>
          </a:p>
          <a:p>
            <a:r>
              <a:rPr lang="en-US" dirty="0"/>
              <a:t>However, “visualization of the inferior and superior sectors is often limited.”</a:t>
            </a:r>
          </a:p>
          <a:p>
            <a:r>
              <a:rPr lang="en-US" dirty="0"/>
              <a:t>In fact: Nearly half of horseshoe tears were missed by UWF imaging; the majority in the superior quadrant.</a:t>
            </a:r>
          </a:p>
          <a:p>
            <a:r>
              <a:rPr lang="en-US" dirty="0"/>
              <a:t>“</a:t>
            </a:r>
            <a:r>
              <a:rPr lang="en-US" i="0" dirty="0">
                <a:effectLst/>
              </a:rPr>
              <a:t>UWF imaging should not be relied upon as a substitute for funduscopic examination in the evaluation of PVD or symptoms indicative of a retinal tear. This cautionary note is essential, as a negative UWF image can provide false reassurance, potentially leading to delayed diagnosis and management of a critical retinal condition.</a:t>
            </a:r>
            <a:endParaRPr lang="en-US" dirty="0"/>
          </a:p>
          <a:p>
            <a:endParaRPr lang="en-US" dirty="0"/>
          </a:p>
        </p:txBody>
      </p:sp>
      <p:sp>
        <p:nvSpPr>
          <p:cNvPr id="4" name="TextBox 3">
            <a:extLst>
              <a:ext uri="{FF2B5EF4-FFF2-40B4-BE49-F238E27FC236}">
                <a16:creationId xmlns:a16="http://schemas.microsoft.com/office/drawing/2014/main" id="{970197C5-AF45-E498-9041-02A9AB1A4F35}"/>
              </a:ext>
            </a:extLst>
          </p:cNvPr>
          <p:cNvSpPr txBox="1"/>
          <p:nvPr/>
        </p:nvSpPr>
        <p:spPr>
          <a:xfrm>
            <a:off x="5592057" y="6241355"/>
            <a:ext cx="32502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Nov, 2023</a:t>
            </a:r>
          </a:p>
        </p:txBody>
      </p:sp>
    </p:spTree>
    <p:extLst>
      <p:ext uri="{BB962C8B-B14F-4D97-AF65-F5344CB8AC3E}">
        <p14:creationId xmlns:p14="http://schemas.microsoft.com/office/powerpoint/2010/main" val="353725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79D95-113D-447E-CDB7-DBEFE2CAA261}"/>
              </a:ext>
            </a:extLst>
          </p:cNvPr>
          <p:cNvSpPr>
            <a:spLocks noGrp="1"/>
          </p:cNvSpPr>
          <p:nvPr>
            <p:ph idx="1"/>
          </p:nvPr>
        </p:nvSpPr>
        <p:spPr>
          <a:xfrm>
            <a:off x="190500" y="5446628"/>
            <a:ext cx="8763000" cy="1170988"/>
          </a:xfrm>
        </p:spPr>
        <p:txBody>
          <a:bodyPr>
            <a:noAutofit/>
          </a:bodyPr>
          <a:lstStyle/>
          <a:p>
            <a:pPr marL="0" indent="0">
              <a:buNone/>
            </a:pPr>
            <a:r>
              <a:rPr lang="en-US" sz="2000" b="1" i="0" dirty="0">
                <a:effectLst/>
              </a:rPr>
              <a:t>FIGURE 3. Sensitivity of ultra-widefield (UWF) imaging for detection of horseshoe tears (HSTs). Sensitivities of HSTs detected on foveal-centered UWF imaging per clock-hour and grouped into superior, nasal, inferior and temporal quadrants with respect to the orientation of the right eye.</a:t>
            </a:r>
            <a:r>
              <a:rPr lang="en-US" sz="2000" b="1" i="0" dirty="0">
                <a:solidFill>
                  <a:srgbClr val="04C61B"/>
                </a:solidFill>
                <a:effectLst/>
              </a:rPr>
              <a:t>**</a:t>
            </a:r>
            <a:endParaRPr lang="en-US" sz="2000" dirty="0">
              <a:solidFill>
                <a:srgbClr val="04C61B"/>
              </a:solidFill>
            </a:endParaRPr>
          </a:p>
        </p:txBody>
      </p:sp>
      <p:pic>
        <p:nvPicPr>
          <p:cNvPr id="1026" name="Picture 2" descr="FIGURE 3">
            <a:extLst>
              <a:ext uri="{FF2B5EF4-FFF2-40B4-BE49-F238E27FC236}">
                <a16:creationId xmlns:a16="http://schemas.microsoft.com/office/drawing/2014/main" id="{20F13E92-F6E2-CBEB-C343-4ECE5F23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095" y="0"/>
            <a:ext cx="5417810" cy="5446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0C2AA9-2DA7-E341-4380-9B68B55BE077}"/>
              </a:ext>
            </a:extLst>
          </p:cNvPr>
          <p:cNvSpPr txBox="1"/>
          <p:nvPr/>
        </p:nvSpPr>
        <p:spPr>
          <a:xfrm>
            <a:off x="5750351" y="6448340"/>
            <a:ext cx="361046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July 17, 2023</a:t>
            </a:r>
          </a:p>
        </p:txBody>
      </p:sp>
    </p:spTree>
    <p:extLst>
      <p:ext uri="{BB962C8B-B14F-4D97-AF65-F5344CB8AC3E}">
        <p14:creationId xmlns:p14="http://schemas.microsoft.com/office/powerpoint/2010/main" val="1961802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70D9-A0B0-C522-9A5D-1E595651EAD3}"/>
              </a:ext>
            </a:extLst>
          </p:cNvPr>
          <p:cNvSpPr>
            <a:spLocks noGrp="1"/>
          </p:cNvSpPr>
          <p:nvPr>
            <p:ph type="title"/>
          </p:nvPr>
        </p:nvSpPr>
        <p:spPr/>
        <p:txBody>
          <a:bodyPr>
            <a:normAutofit fontScale="90000"/>
          </a:bodyPr>
          <a:lstStyle/>
          <a:p>
            <a:r>
              <a:rPr lang="en-US" dirty="0"/>
              <a:t>The “Good” of Ultra-Wide Field Photography</a:t>
            </a:r>
          </a:p>
        </p:txBody>
      </p:sp>
      <p:sp>
        <p:nvSpPr>
          <p:cNvPr id="3" name="Content Placeholder 2">
            <a:extLst>
              <a:ext uri="{FF2B5EF4-FFF2-40B4-BE49-F238E27FC236}">
                <a16:creationId xmlns:a16="http://schemas.microsoft.com/office/drawing/2014/main" id="{EFE65153-0CFC-C3CD-282F-3E589C776540}"/>
              </a:ext>
            </a:extLst>
          </p:cNvPr>
          <p:cNvSpPr>
            <a:spLocks noGrp="1"/>
          </p:cNvSpPr>
          <p:nvPr>
            <p:ph idx="1"/>
          </p:nvPr>
        </p:nvSpPr>
        <p:spPr/>
        <p:txBody>
          <a:bodyPr/>
          <a:lstStyle/>
          <a:p>
            <a:r>
              <a:rPr lang="en-US" dirty="0"/>
              <a:t>“Severity of DR is most rigorously defined using retinal photography.”</a:t>
            </a:r>
          </a:p>
          <a:p>
            <a:r>
              <a:rPr lang="en-US" dirty="0"/>
              <a:t>Initial </a:t>
            </a:r>
            <a:r>
              <a:rPr lang="en-US" u="sng" dirty="0"/>
              <a:t>E</a:t>
            </a:r>
            <a:r>
              <a:rPr lang="en-US" dirty="0"/>
              <a:t>arly </a:t>
            </a:r>
            <a:r>
              <a:rPr lang="en-US" u="sng" dirty="0"/>
              <a:t>T</a:t>
            </a:r>
            <a:r>
              <a:rPr lang="en-US" dirty="0"/>
              <a:t>reatment </a:t>
            </a:r>
            <a:r>
              <a:rPr lang="en-US" u="sng" dirty="0"/>
              <a:t>D</a:t>
            </a:r>
            <a:r>
              <a:rPr lang="en-US" dirty="0"/>
              <a:t>iabetic </a:t>
            </a:r>
            <a:r>
              <a:rPr lang="en-US" u="sng" dirty="0"/>
              <a:t>R</a:t>
            </a:r>
            <a:r>
              <a:rPr lang="en-US" dirty="0"/>
              <a:t>etinopathy </a:t>
            </a:r>
            <a:r>
              <a:rPr lang="en-US" u="sng" dirty="0"/>
              <a:t>S</a:t>
            </a:r>
            <a:r>
              <a:rPr lang="en-US" dirty="0"/>
              <a:t>tudy (ETDRS) only captured 7 field images of the central 30 degrees.</a:t>
            </a:r>
          </a:p>
          <a:p>
            <a:r>
              <a:rPr lang="en-US" dirty="0"/>
              <a:t>Several studies show “equivalent or more” data with ultra-wide photography</a:t>
            </a:r>
          </a:p>
          <a:p>
            <a:r>
              <a:rPr lang="en-US" dirty="0"/>
              <a:t>UWF imaging covers much more retinal tissues and “allows for the identification of additional pathology and a more robust ability to predict retinopathy progression.”</a:t>
            </a:r>
          </a:p>
        </p:txBody>
      </p:sp>
      <p:sp>
        <p:nvSpPr>
          <p:cNvPr id="4" name="TextBox 3">
            <a:extLst>
              <a:ext uri="{FF2B5EF4-FFF2-40B4-BE49-F238E27FC236}">
                <a16:creationId xmlns:a16="http://schemas.microsoft.com/office/drawing/2014/main" id="{E00A6ECA-DFB9-6426-DC2D-AA2C0011816C}"/>
              </a:ext>
            </a:extLst>
          </p:cNvPr>
          <p:cNvSpPr txBox="1"/>
          <p:nvPr/>
        </p:nvSpPr>
        <p:spPr>
          <a:xfrm>
            <a:off x="5142546" y="5997476"/>
            <a:ext cx="411008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JAMA </a:t>
            </a:r>
            <a:r>
              <a:rPr kumimoji="0" lang="en-US" sz="1600" b="1" i="1"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 </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September 2024</a:t>
            </a:r>
          </a:p>
        </p:txBody>
      </p:sp>
    </p:spTree>
    <p:extLst>
      <p:ext uri="{BB962C8B-B14F-4D97-AF65-F5344CB8AC3E}">
        <p14:creationId xmlns:p14="http://schemas.microsoft.com/office/powerpoint/2010/main" val="63603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Rectangle 2">
            <a:extLst>
              <a:ext uri="{FF2B5EF4-FFF2-40B4-BE49-F238E27FC236}">
                <a16:creationId xmlns:a16="http://schemas.microsoft.com/office/drawing/2014/main" id="{62B6012F-92AD-2A55-8983-8DA4F1D1949A}"/>
              </a:ext>
            </a:extLst>
          </p:cNvPr>
          <p:cNvSpPr>
            <a:spLocks noGrp="1" noChangeArrowheads="1"/>
          </p:cNvSpPr>
          <p:nvPr>
            <p:ph type="title"/>
          </p:nvPr>
        </p:nvSpPr>
        <p:spPr>
          <a:xfrm>
            <a:off x="234043" y="-58011"/>
            <a:ext cx="7404100" cy="1311275"/>
          </a:xfrm>
        </p:spPr>
        <p:txBody>
          <a:bodyPr/>
          <a:lstStyle/>
          <a:p>
            <a:pPr eaLnBrk="1" hangingPunct="1">
              <a:defRPr/>
            </a:pPr>
            <a:r>
              <a:rPr lang="en-US" dirty="0"/>
              <a:t>Vernal Conjunctivitis</a:t>
            </a:r>
          </a:p>
        </p:txBody>
      </p:sp>
      <p:sp>
        <p:nvSpPr>
          <p:cNvPr id="33795" name="Rectangle 3">
            <a:extLst>
              <a:ext uri="{FF2B5EF4-FFF2-40B4-BE49-F238E27FC236}">
                <a16:creationId xmlns:a16="http://schemas.microsoft.com/office/drawing/2014/main" id="{D90430CA-CC50-D4E9-C45C-58D4A487F0B3}"/>
              </a:ext>
            </a:extLst>
          </p:cNvPr>
          <p:cNvSpPr>
            <a:spLocks noGrp="1" noChangeArrowheads="1"/>
          </p:cNvSpPr>
          <p:nvPr>
            <p:ph type="body" idx="1"/>
          </p:nvPr>
        </p:nvSpPr>
        <p:spPr>
          <a:xfrm>
            <a:off x="535667" y="1253264"/>
            <a:ext cx="8766175" cy="5483225"/>
          </a:xfrm>
        </p:spPr>
        <p:txBody>
          <a:bodyPr/>
          <a:lstStyle/>
          <a:p>
            <a:pPr eaLnBrk="1" hangingPunct="1">
              <a:lnSpc>
                <a:spcPct val="85000"/>
              </a:lnSpc>
            </a:pPr>
            <a:r>
              <a:rPr lang="en-US" altLang="en-US" dirty="0"/>
              <a:t>Two forms:</a:t>
            </a:r>
          </a:p>
          <a:p>
            <a:pPr lvl="1" eaLnBrk="1" hangingPunct="1">
              <a:lnSpc>
                <a:spcPct val="85000"/>
              </a:lnSpc>
            </a:pPr>
            <a:r>
              <a:rPr lang="en-US" altLang="en-US" sz="2400" dirty="0"/>
              <a:t>Tarsal conjunctival</a:t>
            </a:r>
          </a:p>
          <a:p>
            <a:pPr lvl="1" eaLnBrk="1" hangingPunct="1">
              <a:lnSpc>
                <a:spcPct val="85000"/>
              </a:lnSpc>
            </a:pPr>
            <a:r>
              <a:rPr lang="en-US" altLang="en-US" sz="2400" dirty="0"/>
              <a:t>Limbal</a:t>
            </a:r>
          </a:p>
          <a:p>
            <a:pPr eaLnBrk="1" hangingPunct="1">
              <a:lnSpc>
                <a:spcPct val="85000"/>
              </a:lnSpc>
            </a:pPr>
            <a:r>
              <a:rPr lang="en-US" altLang="en-US" dirty="0"/>
              <a:t>Children and young adults                                  (limbal-Blacks)</a:t>
            </a:r>
          </a:p>
          <a:p>
            <a:pPr eaLnBrk="1" hangingPunct="1">
              <a:lnSpc>
                <a:spcPct val="85000"/>
              </a:lnSpc>
            </a:pPr>
            <a:r>
              <a:rPr lang="en-US" altLang="en-US" dirty="0"/>
              <a:t>Symptoms: itch, blepharospasm,              photophobia, mucus discharge</a:t>
            </a:r>
          </a:p>
          <a:p>
            <a:pPr eaLnBrk="1" hangingPunct="1">
              <a:lnSpc>
                <a:spcPct val="85000"/>
              </a:lnSpc>
            </a:pPr>
            <a:r>
              <a:rPr lang="en-US" altLang="en-US" dirty="0"/>
              <a:t>Responds well to topical steroids (pulse dose)</a:t>
            </a:r>
          </a:p>
          <a:p>
            <a:pPr eaLnBrk="1" hangingPunct="1">
              <a:lnSpc>
                <a:spcPct val="85000"/>
              </a:lnSpc>
            </a:pPr>
            <a:r>
              <a:rPr lang="en-US" altLang="en-US" dirty="0"/>
              <a:t>Antihistamine/Mast cell stabilizers helpful in overall maintenance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3A95-DFFE-4B8C-836D-64D886B7D435}"/>
              </a:ext>
            </a:extLst>
          </p:cNvPr>
          <p:cNvSpPr>
            <a:spLocks noGrp="1"/>
          </p:cNvSpPr>
          <p:nvPr>
            <p:ph type="title"/>
          </p:nvPr>
        </p:nvSpPr>
        <p:spPr>
          <a:xfrm>
            <a:off x="123569" y="557022"/>
            <a:ext cx="9382896" cy="752034"/>
          </a:xfrm>
        </p:spPr>
        <p:txBody>
          <a:bodyPr>
            <a:normAutofit fontScale="90000"/>
          </a:bodyPr>
          <a:lstStyle/>
          <a:p>
            <a:r>
              <a:rPr lang="en-US" dirty="0"/>
              <a:t>No Clinical Advantage to </a:t>
            </a:r>
            <a:r>
              <a:rPr lang="en-US" dirty="0" err="1"/>
              <a:t>Femto</a:t>
            </a:r>
            <a:r>
              <a:rPr lang="en-US" dirty="0"/>
              <a:t> Cataract Surgery</a:t>
            </a:r>
            <a:br>
              <a:rPr lang="en-US" b="0" dirty="0">
                <a:effectLst/>
              </a:rPr>
            </a:br>
            <a:endParaRPr lang="en-US" dirty="0"/>
          </a:p>
        </p:txBody>
      </p:sp>
      <p:sp>
        <p:nvSpPr>
          <p:cNvPr id="3" name="Content Placeholder 2">
            <a:extLst>
              <a:ext uri="{FF2B5EF4-FFF2-40B4-BE49-F238E27FC236}">
                <a16:creationId xmlns:a16="http://schemas.microsoft.com/office/drawing/2014/main" id="{1A9F9B16-93E1-4FE8-804D-89C6FDBBACC6}"/>
              </a:ext>
            </a:extLst>
          </p:cNvPr>
          <p:cNvSpPr>
            <a:spLocks noGrp="1"/>
          </p:cNvSpPr>
          <p:nvPr>
            <p:ph idx="1"/>
          </p:nvPr>
        </p:nvSpPr>
        <p:spPr>
          <a:xfrm>
            <a:off x="190500" y="1463895"/>
            <a:ext cx="8763000" cy="3930209"/>
          </a:xfrm>
        </p:spPr>
        <p:txBody>
          <a:bodyPr>
            <a:normAutofit/>
          </a:bodyPr>
          <a:lstStyle/>
          <a:p>
            <a:r>
              <a:rPr lang="en-US" dirty="0"/>
              <a:t>“Study finds no differences in vision, adverse postoperative events or patient perceptions of quality between FLACS and conventional </a:t>
            </a:r>
            <a:r>
              <a:rPr lang="en-US" dirty="0" err="1"/>
              <a:t>phaco</a:t>
            </a:r>
            <a:r>
              <a:rPr lang="en-US" dirty="0"/>
              <a:t> at 12 months.”</a:t>
            </a:r>
          </a:p>
          <a:p>
            <a:r>
              <a:rPr lang="en-US" dirty="0"/>
              <a:t>“The authors concluded that FLACS was not superior to conventional </a:t>
            </a:r>
            <a:r>
              <a:rPr lang="en-US" dirty="0" err="1"/>
              <a:t>phaco</a:t>
            </a:r>
            <a:r>
              <a:rPr lang="en-US" dirty="0"/>
              <a:t>, as it did not provide any benefits in outcomes and it incurred higher costs.”</a:t>
            </a:r>
          </a:p>
        </p:txBody>
      </p:sp>
      <p:sp>
        <p:nvSpPr>
          <p:cNvPr id="4" name="TextBox 3">
            <a:extLst>
              <a:ext uri="{FF2B5EF4-FFF2-40B4-BE49-F238E27FC236}">
                <a16:creationId xmlns:a16="http://schemas.microsoft.com/office/drawing/2014/main" id="{24E6A4C9-2E86-4203-A534-1ECFAE99EE4D}"/>
              </a:ext>
            </a:extLst>
          </p:cNvPr>
          <p:cNvSpPr txBox="1"/>
          <p:nvPr/>
        </p:nvSpPr>
        <p:spPr>
          <a:xfrm>
            <a:off x="4572000" y="4949256"/>
            <a:ext cx="28575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Br J </a:t>
            </a:r>
            <a:r>
              <a:rPr kumimoji="0" lang="en-US" sz="1600" b="1" i="0" u="none" strike="noStrike" kern="1200" cap="none" spc="0" normalizeH="0" baseline="0" noProof="0" dirty="0" err="1">
                <a:ln>
                  <a:noFill/>
                </a:ln>
                <a:solidFill>
                  <a:srgbClr val="6FD1FD"/>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May 2021</a:t>
            </a:r>
          </a:p>
        </p:txBody>
      </p:sp>
    </p:spTree>
    <p:extLst>
      <p:ext uri="{BB962C8B-B14F-4D97-AF65-F5344CB8AC3E}">
        <p14:creationId xmlns:p14="http://schemas.microsoft.com/office/powerpoint/2010/main" val="426587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14B8-E23B-447D-A02D-8407D03221E2}"/>
              </a:ext>
            </a:extLst>
          </p:cNvPr>
          <p:cNvSpPr>
            <a:spLocks noGrp="1"/>
          </p:cNvSpPr>
          <p:nvPr>
            <p:ph type="title"/>
          </p:nvPr>
        </p:nvSpPr>
        <p:spPr>
          <a:xfrm>
            <a:off x="268940" y="104178"/>
            <a:ext cx="9143999" cy="752034"/>
          </a:xfrm>
        </p:spPr>
        <p:txBody>
          <a:bodyPr>
            <a:normAutofit/>
          </a:bodyPr>
          <a:lstStyle/>
          <a:p>
            <a:r>
              <a:rPr lang="en-US" sz="3200" dirty="0"/>
              <a:t>American Academy of Ophthalmology on FEMTO</a:t>
            </a:r>
          </a:p>
        </p:txBody>
      </p:sp>
      <p:sp>
        <p:nvSpPr>
          <p:cNvPr id="3" name="Content Placeholder 2">
            <a:extLst>
              <a:ext uri="{FF2B5EF4-FFF2-40B4-BE49-F238E27FC236}">
                <a16:creationId xmlns:a16="http://schemas.microsoft.com/office/drawing/2014/main" id="{5F8EE68B-54FD-4055-31A8-3D70246A53BF}"/>
              </a:ext>
            </a:extLst>
          </p:cNvPr>
          <p:cNvSpPr>
            <a:spLocks noGrp="1"/>
          </p:cNvSpPr>
          <p:nvPr>
            <p:ph idx="1"/>
          </p:nvPr>
        </p:nvSpPr>
        <p:spPr>
          <a:xfrm>
            <a:off x="190500" y="933052"/>
            <a:ext cx="8763000" cy="5556152"/>
          </a:xfrm>
        </p:spPr>
        <p:txBody>
          <a:bodyPr>
            <a:normAutofit/>
          </a:bodyPr>
          <a:lstStyle/>
          <a:p>
            <a:r>
              <a:rPr lang="en-US" sz="2400" dirty="0"/>
              <a:t>“Compared with PHACO, FEMTO has been shown to produce a precisely circular, centered capsulotomy and to reduce the amount of ultrasound energy delivered within the eye during PHACO. However, in several meta-analysis, these benefits have not translated into improved refractive outcomes or reduced complications. In addition, additional costs are associated with FEMTO as compared with PHACO.”</a:t>
            </a:r>
          </a:p>
          <a:p>
            <a:r>
              <a:rPr lang="en-US" sz="2400" dirty="0"/>
              <a:t>“Patients achieve excellent visual acuity and refractive accuracy with both FEMTO and PHACO, but one technique is not superior to the other.”</a:t>
            </a:r>
          </a:p>
          <a:p>
            <a:r>
              <a:rPr lang="en-US" sz="2400" dirty="0"/>
              <a:t>“This study, even with sensitivity analyses, showed that FEMTO was not superior to PHACO, but more expensive.” </a:t>
            </a:r>
          </a:p>
        </p:txBody>
      </p:sp>
      <p:sp>
        <p:nvSpPr>
          <p:cNvPr id="4" name="TextBox 3">
            <a:extLst>
              <a:ext uri="{FF2B5EF4-FFF2-40B4-BE49-F238E27FC236}">
                <a16:creationId xmlns:a16="http://schemas.microsoft.com/office/drawing/2014/main" id="{6D7242C1-DE97-C7D6-74A1-D306B6EA1846}"/>
              </a:ext>
            </a:extLst>
          </p:cNvPr>
          <p:cNvSpPr txBox="1"/>
          <p:nvPr/>
        </p:nvSpPr>
        <p:spPr>
          <a:xfrm>
            <a:off x="5952513" y="5266987"/>
            <a:ext cx="379900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Aug 2022</a:t>
            </a:r>
          </a:p>
        </p:txBody>
      </p:sp>
    </p:spTree>
    <p:extLst>
      <p:ext uri="{BB962C8B-B14F-4D97-AF65-F5344CB8AC3E}">
        <p14:creationId xmlns:p14="http://schemas.microsoft.com/office/powerpoint/2010/main" val="21105448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6540</TotalTime>
  <Words>5158</Words>
  <Application>Microsoft Office PowerPoint</Application>
  <PresentationFormat>On-screen Show (4:3)</PresentationFormat>
  <Paragraphs>449</Paragraphs>
  <Slides>62</Slides>
  <Notes>32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62</vt:i4>
      </vt:variant>
    </vt:vector>
  </HeadingPairs>
  <TitlesOfParts>
    <vt:vector size="82" baseType="lpstr">
      <vt:lpstr>Arial</vt:lpstr>
      <vt:lpstr>Calibri</vt:lpstr>
      <vt:lpstr>Cambria</vt:lpstr>
      <vt:lpstr>ElsevierGulliver</vt:lpstr>
      <vt:lpstr>ElsevierSans</vt:lpstr>
      <vt:lpstr>Georgia</vt:lpstr>
      <vt:lpstr>Gotham</vt:lpstr>
      <vt:lpstr>Guardian TextSans Web</vt:lpstr>
      <vt:lpstr>HCo Gotham SSm</vt:lpstr>
      <vt:lpstr>helvetica</vt:lpstr>
      <vt:lpstr>helvetica</vt:lpstr>
      <vt:lpstr>Helvetica Neue</vt:lpstr>
      <vt:lpstr>Tahoma</vt:lpstr>
      <vt:lpstr>Wingdings</vt:lpstr>
      <vt:lpstr>Wingdings 2</vt:lpstr>
      <vt:lpstr>Wingdings 3</vt:lpstr>
      <vt:lpstr>1_Office Theme</vt:lpstr>
      <vt:lpstr>blue - farm</vt:lpstr>
      <vt:lpstr>blue star</vt:lpstr>
      <vt:lpstr>4_Office Theme</vt:lpstr>
      <vt:lpstr>KEY ISSUES  IN  OCULAR DISEASE MANAGEMENT </vt:lpstr>
      <vt:lpstr>Financial Disclosure</vt:lpstr>
      <vt:lpstr>Antihistamine/Mast Cell Stabilizer</vt:lpstr>
      <vt:lpstr>Cetirizine 0.24% ophthalmic solution </vt:lpstr>
      <vt:lpstr>Cyclosporin 0.1% Emulsion</vt:lpstr>
      <vt:lpstr>PowerPoint Presentation</vt:lpstr>
      <vt:lpstr>Vernal Conjunctivitis</vt:lpstr>
      <vt:lpstr>No Clinical Advantage to Femto Cataract Surgery </vt:lpstr>
      <vt:lpstr>American Academy of Ophthalmology on FEMTO</vt:lpstr>
      <vt:lpstr>Non-traditional Compounded Eye Drops</vt:lpstr>
      <vt:lpstr>62 yowm P/O PCIOL OD (2 wks) with vision loss </vt:lpstr>
      <vt:lpstr>F/U 4 days</vt:lpstr>
      <vt:lpstr>PowerPoint Presentation</vt:lpstr>
      <vt:lpstr>PowerPoint Presentation</vt:lpstr>
      <vt:lpstr>Two Primary Incretins</vt:lpstr>
      <vt:lpstr>GLP-1 + GIP Receptor Agonists</vt:lpstr>
      <vt:lpstr>Key Risk Factors for NA-AION</vt:lpstr>
      <vt:lpstr>PowerPoint Presentation</vt:lpstr>
      <vt:lpstr>Semaglutide (Ozempic, Wegovy) and AION</vt:lpstr>
      <vt:lpstr>Effect of Semaglutide/GLP-1’s on NAION</vt:lpstr>
      <vt:lpstr>Semaglutide and Risk for NAION</vt:lpstr>
      <vt:lpstr>PowerPoint Presentation</vt:lpstr>
      <vt:lpstr>PowerPoint Presentation</vt:lpstr>
      <vt:lpstr>GLP-1RA Use: Impact on Glaucoma</vt:lpstr>
      <vt:lpstr>What Are SGLT-2 Inhibitors?</vt:lpstr>
      <vt:lpstr>PowerPoint Presentation</vt:lpstr>
      <vt:lpstr>PowerPoint Presentation</vt:lpstr>
      <vt:lpstr>Being “On-Call” is a Practice Builder</vt:lpstr>
      <vt:lpstr>Patient “Care”, or No Care</vt:lpstr>
      <vt:lpstr>Thoughts About Taking Call</vt:lpstr>
      <vt:lpstr>Imaging in the Emergency Department</vt:lpstr>
      <vt:lpstr>PowerPoint Presentation</vt:lpstr>
      <vt:lpstr>“Health Care Use for Eye Pain”</vt:lpstr>
      <vt:lpstr>Post PRK Pain Control Interventions</vt:lpstr>
      <vt:lpstr>Pickleball Injury Perspective</vt:lpstr>
      <vt:lpstr> Retinal Artery Occlusion (RAO)</vt:lpstr>
      <vt:lpstr>PowerPoint Presentation</vt:lpstr>
      <vt:lpstr>PowerPoint Presentation</vt:lpstr>
      <vt:lpstr>PowerPoint Presentation</vt:lpstr>
      <vt:lpstr>Risk Factors for Retinal Emboli</vt:lpstr>
      <vt:lpstr>Transient Monocular Vision Loss in Young Patients</vt:lpstr>
      <vt:lpstr>PowerPoint Presentation</vt:lpstr>
      <vt:lpstr>Adenoviral Infections</vt:lpstr>
      <vt:lpstr>Povidone - Iodine 5% ophthalmic solution</vt:lpstr>
      <vt:lpstr>Dupixent® and Inflammatory Conjunctivitis</vt:lpstr>
      <vt:lpstr>Dupilumab (Dupixent®) and the Eye</vt:lpstr>
      <vt:lpstr>Best Treatments for Psoriasis</vt:lpstr>
      <vt:lpstr>Perspective on Posterior Vitreous Detachment</vt:lpstr>
      <vt:lpstr>Acute PVD and Retinal Tears </vt:lpstr>
      <vt:lpstr>AAO-PPP on PVD Patient Care</vt:lpstr>
      <vt:lpstr>PowerPoint Presentation</vt:lpstr>
      <vt:lpstr>Follow-up After Initial PVD Event</vt:lpstr>
      <vt:lpstr>ED Protocol for Flashes-Floaters</vt:lpstr>
      <vt:lpstr>What About Scleral Depression</vt:lpstr>
      <vt:lpstr>Treatment of Vitreous Floaters</vt:lpstr>
      <vt:lpstr>Vitreolysis for Symptomatic Floaters</vt:lpstr>
      <vt:lpstr>Timing and RD Repair:  Is there a hurry?</vt:lpstr>
      <vt:lpstr>Bullous Retinal Detachment – Macula?</vt:lpstr>
      <vt:lpstr>Malpractice Risks Regarding  Retinal Detachments</vt:lpstr>
      <vt:lpstr>Limitations of Ultra-Widefield Fundus Photography</vt:lpstr>
      <vt:lpstr>PowerPoint Presentation</vt:lpstr>
      <vt:lpstr>The “Good” of Ultra-Wide Field Photography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Melton</dc:creator>
  <cp:lastModifiedBy>Ron Melton</cp:lastModifiedBy>
  <cp:revision>93</cp:revision>
  <cp:lastPrinted>2023-05-18T04:37:17Z</cp:lastPrinted>
  <dcterms:created xsi:type="dcterms:W3CDTF">2020-08-22T20:37:07Z</dcterms:created>
  <dcterms:modified xsi:type="dcterms:W3CDTF">2025-08-11T01:41:24Z</dcterms:modified>
</cp:coreProperties>
</file>