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9532" r:id="rId1"/>
    <p:sldMasterId id="2147489560" r:id="rId2"/>
    <p:sldMasterId id="2147489617" r:id="rId3"/>
  </p:sldMasterIdLst>
  <p:notesMasterIdLst>
    <p:notesMasterId r:id="rId38"/>
  </p:notesMasterIdLst>
  <p:handoutMasterIdLst>
    <p:handoutMasterId r:id="rId39"/>
  </p:handoutMasterIdLst>
  <p:sldIdLst>
    <p:sldId id="2145711340" r:id="rId4"/>
    <p:sldId id="2145711333" r:id="rId5"/>
    <p:sldId id="2145711334" r:id="rId6"/>
    <p:sldId id="2145711411" r:id="rId7"/>
    <p:sldId id="2145711355" r:id="rId8"/>
    <p:sldId id="256" r:id="rId9"/>
    <p:sldId id="2145711393" r:id="rId10"/>
    <p:sldId id="2145711396" r:id="rId11"/>
    <p:sldId id="2145711398" r:id="rId12"/>
    <p:sldId id="2145711329" r:id="rId13"/>
    <p:sldId id="267" r:id="rId14"/>
    <p:sldId id="268" r:id="rId15"/>
    <p:sldId id="269" r:id="rId16"/>
    <p:sldId id="270" r:id="rId17"/>
    <p:sldId id="2145711399" r:id="rId18"/>
    <p:sldId id="271" r:id="rId19"/>
    <p:sldId id="272" r:id="rId20"/>
    <p:sldId id="2145711343" r:id="rId21"/>
    <p:sldId id="274" r:id="rId22"/>
    <p:sldId id="2145711292" r:id="rId23"/>
    <p:sldId id="2145711412" r:id="rId24"/>
    <p:sldId id="2145711413" r:id="rId25"/>
    <p:sldId id="259" r:id="rId26"/>
    <p:sldId id="2145711342" r:id="rId27"/>
    <p:sldId id="5978" r:id="rId28"/>
    <p:sldId id="2147473510" r:id="rId29"/>
    <p:sldId id="279" r:id="rId30"/>
    <p:sldId id="280" r:id="rId31"/>
    <p:sldId id="281" r:id="rId32"/>
    <p:sldId id="2145711339" r:id="rId33"/>
    <p:sldId id="2145711341" r:id="rId34"/>
    <p:sldId id="2145711356" r:id="rId35"/>
    <p:sldId id="2145711357" r:id="rId36"/>
    <p:sldId id="2145711358" r:id="rId37"/>
  </p:sldIdLst>
  <p:sldSz cx="9144000" cy="6858000" type="screen4x3"/>
  <p:notesSz cx="7102475" cy="93884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4" pos="28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7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CCF6"/>
    <a:srgbClr val="00FF00"/>
    <a:srgbClr val="72A9F2"/>
    <a:srgbClr val="6FD1FD"/>
    <a:srgbClr val="65D7FF"/>
    <a:srgbClr val="FFFF66"/>
    <a:srgbClr val="FFFF99"/>
    <a:srgbClr val="800000"/>
    <a:srgbClr val="0CB2FC"/>
    <a:srgbClr val="027E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567105-D9A9-4D61-9816-061D687406EC}" v="3" dt="2026-05-08T19:34:16.2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2623" autoAdjust="0"/>
    <p:restoredTop sz="95464" autoAdjust="0"/>
  </p:normalViewPr>
  <p:slideViewPr>
    <p:cSldViewPr snapToGrid="0" showGuides="1">
      <p:cViewPr varScale="1">
        <p:scale>
          <a:sx n="118" d="100"/>
          <a:sy n="118" d="100"/>
        </p:scale>
        <p:origin x="1002" y="108"/>
      </p:cViewPr>
      <p:guideLst>
        <p:guide orient="horz" pos="2160"/>
        <p:guide pos="288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970"/>
    </p:cViewPr>
  </p:sorterViewPr>
  <p:notesViewPr>
    <p:cSldViewPr snapToGrid="0" showGuides="1">
      <p:cViewPr>
        <p:scale>
          <a:sx n="90" d="100"/>
          <a:sy n="90" d="100"/>
        </p:scale>
        <p:origin x="-1764" y="-72"/>
      </p:cViewPr>
      <p:guideLst>
        <p:guide orient="horz" pos="2957"/>
        <p:guide pos="2238"/>
      </p:guideLst>
    </p:cSldViewPr>
  </p:notesViewPr>
  <p:gridSpacing cx="228600" cy="2286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41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 Melton" userId="5553941352b42db9" providerId="LiveId" clId="{7E4D1007-9335-4103-A81A-5E9B8234535B}"/>
    <pc:docChg chg="addSld delSld modSld">
      <pc:chgData name="Ron Melton" userId="5553941352b42db9" providerId="LiveId" clId="{7E4D1007-9335-4103-A81A-5E9B8234535B}" dt="2026-05-08T19:34:16.227" v="32"/>
      <pc:docMkLst>
        <pc:docMk/>
      </pc:docMkLst>
      <pc:sldChg chg="modSp mod">
        <pc:chgData name="Ron Melton" userId="5553941352b42db9" providerId="LiveId" clId="{7E4D1007-9335-4103-A81A-5E9B8234535B}" dt="2026-05-03T21:31:55.900" v="31" actId="207"/>
        <pc:sldMkLst>
          <pc:docMk/>
          <pc:sldMk cId="1331821729" sldId="2145711340"/>
        </pc:sldMkLst>
        <pc:spChg chg="mod">
          <ac:chgData name="Ron Melton" userId="5553941352b42db9" providerId="LiveId" clId="{7E4D1007-9335-4103-A81A-5E9B8234535B}" dt="2026-05-03T21:31:55.900" v="31" actId="207"/>
          <ac:spMkLst>
            <pc:docMk/>
            <pc:sldMk cId="1331821729" sldId="2145711340"/>
            <ac:spMk id="28675" creationId="{90CD77DE-352E-9F49-B1FC-36AD0C7BAD63}"/>
          </ac:spMkLst>
        </pc:spChg>
      </pc:sldChg>
      <pc:sldChg chg="add">
        <pc:chgData name="Ron Melton" userId="5553941352b42db9" providerId="LiveId" clId="{7E4D1007-9335-4103-A81A-5E9B8234535B}" dt="2026-05-08T19:34:16.227" v="32"/>
        <pc:sldMkLst>
          <pc:docMk/>
          <pc:sldMk cId="3764077445" sldId="214747351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3076775" cy="46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88" tIns="46645" rIns="93288" bIns="46645" numCol="1" anchor="t" anchorCtr="0" compatLnSpc="1">
            <a:prstTxWarp prst="textNoShape">
              <a:avLst/>
            </a:prstTxWarp>
          </a:bodyPr>
          <a:lstStyle>
            <a:lvl1pPr defTabSz="932310" eaLnBrk="1" hangingPunct="1">
              <a:defRPr sz="1300">
                <a:effectLst/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4096" y="2"/>
            <a:ext cx="3076775" cy="46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88" tIns="46645" rIns="93288" bIns="46645" numCol="1" anchor="t" anchorCtr="0" compatLnSpc="1">
            <a:prstTxWarp prst="textNoShape">
              <a:avLst/>
            </a:prstTxWarp>
          </a:bodyPr>
          <a:lstStyle>
            <a:lvl1pPr algn="r" defTabSz="932310" eaLnBrk="1" hangingPunct="1">
              <a:defRPr sz="1300">
                <a:effectLst/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8917129"/>
            <a:ext cx="3076775" cy="46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88" tIns="46645" rIns="93288" bIns="46645" numCol="1" anchor="b" anchorCtr="0" compatLnSpc="1">
            <a:prstTxWarp prst="textNoShape">
              <a:avLst/>
            </a:prstTxWarp>
          </a:bodyPr>
          <a:lstStyle>
            <a:lvl1pPr defTabSz="932310" eaLnBrk="1" hangingPunct="1">
              <a:defRPr sz="1300">
                <a:effectLst/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4096" y="8917129"/>
            <a:ext cx="3076775" cy="46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88" tIns="46645" rIns="93288" bIns="46645" numCol="1" anchor="b" anchorCtr="0" compatLnSpc="1">
            <a:prstTxWarp prst="textNoShape">
              <a:avLst/>
            </a:prstTxWarp>
          </a:bodyPr>
          <a:lstStyle>
            <a:lvl1pPr algn="r" defTabSz="932310" eaLnBrk="1" hangingPunct="1">
              <a:defRPr sz="1300">
                <a:effectLst/>
              </a:defRPr>
            </a:lvl1pPr>
          </a:lstStyle>
          <a:p>
            <a:pPr>
              <a:defRPr/>
            </a:pPr>
            <a:fld id="{C37C9506-95F6-4FB4-AED3-10107FB4D2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8286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3076775" cy="46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88" tIns="46645" rIns="93288" bIns="46645" numCol="1" anchor="t" anchorCtr="0" compatLnSpc="1">
            <a:prstTxWarp prst="textNoShape">
              <a:avLst/>
            </a:prstTxWarp>
          </a:bodyPr>
          <a:lstStyle>
            <a:lvl1pPr defTabSz="932310" eaLnBrk="1" hangingPunct="1">
              <a:defRPr sz="1300">
                <a:effectLst/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096" y="2"/>
            <a:ext cx="3076775" cy="46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88" tIns="46645" rIns="93288" bIns="46645" numCol="1" anchor="t" anchorCtr="0" compatLnSpc="1">
            <a:prstTxWarp prst="textNoShape">
              <a:avLst/>
            </a:prstTxWarp>
          </a:bodyPr>
          <a:lstStyle>
            <a:lvl1pPr algn="r" defTabSz="932310" eaLnBrk="1" hangingPunct="1">
              <a:defRPr sz="1300">
                <a:effectLst/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4913" y="703263"/>
            <a:ext cx="4692650" cy="3521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0894" y="4458565"/>
            <a:ext cx="5680693" cy="4226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88" tIns="46645" rIns="93288" bIns="466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8917129"/>
            <a:ext cx="3076775" cy="46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88" tIns="46645" rIns="93288" bIns="46645" numCol="1" anchor="b" anchorCtr="0" compatLnSpc="1">
            <a:prstTxWarp prst="textNoShape">
              <a:avLst/>
            </a:prstTxWarp>
          </a:bodyPr>
          <a:lstStyle>
            <a:lvl1pPr defTabSz="932310" eaLnBrk="1" hangingPunct="1">
              <a:defRPr sz="1300">
                <a:effectLst/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096" y="8917129"/>
            <a:ext cx="3076775" cy="46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88" tIns="46645" rIns="93288" bIns="46645" numCol="1" anchor="b" anchorCtr="0" compatLnSpc="1">
            <a:prstTxWarp prst="textNoShape">
              <a:avLst/>
            </a:prstTxWarp>
          </a:bodyPr>
          <a:lstStyle>
            <a:lvl1pPr algn="r" defTabSz="932310" eaLnBrk="1" hangingPunct="1">
              <a:defRPr sz="1300">
                <a:effectLst/>
              </a:defRPr>
            </a:lvl1pPr>
          </a:lstStyle>
          <a:p>
            <a:pPr>
              <a:defRPr/>
            </a:pPr>
            <a:fld id="{A20C34B4-2AE9-4BB2-99B2-D9BF555EE4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4683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A3D30-4326-5F13-039B-05B538E33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BC866B25-FE25-D20D-59AC-FD6C862DC5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3192" indent="-28894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9007" indent="-23050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1636" indent="-23050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85888" indent="-23050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3387" indent="-23050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20886" indent="-23050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88384" indent="-23050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55883" indent="-23050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3499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077DF0-9E06-4F80-ACFD-F59900969F5B}" type="slidenum"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3499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B547648F-27D1-4A0B-D3C4-53760E133C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BC34CA14-6D3C-1715-C98D-6D438B7378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37906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If redness persists beyond 2–3 weeks, reconsider the diagnosis.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0C9D2-7965-12A8-1926-EE6FB046E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7">
            <a:extLst>
              <a:ext uri="{FF2B5EF4-FFF2-40B4-BE49-F238E27FC236}">
                <a16:creationId xmlns:a16="http://schemas.microsoft.com/office/drawing/2014/main" id="{29AA997E-0905-D2D3-4C57-2D02C79A795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71752" y="8831264"/>
            <a:ext cx="3038649" cy="465137"/>
          </a:xfrm>
          <a:prstGeom prst="rect">
            <a:avLst/>
          </a:prstGeom>
          <a:noFill/>
          <a:ln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922338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922338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922338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922338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922338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223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E398EE-F369-427B-9F53-BE2C969F387D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223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1171" name="Rectangle 2">
            <a:extLst>
              <a:ext uri="{FF2B5EF4-FFF2-40B4-BE49-F238E27FC236}">
                <a16:creationId xmlns:a16="http://schemas.microsoft.com/office/drawing/2014/main" id="{A7CA02AE-3168-C26E-96EF-D4C8E951D6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1172" name="Rectangle 3">
            <a:extLst>
              <a:ext uri="{FF2B5EF4-FFF2-40B4-BE49-F238E27FC236}">
                <a16:creationId xmlns:a16="http://schemas.microsoft.com/office/drawing/2014/main" id="{1A9CEA5D-097A-5D73-6D1A-3E1108FA76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036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:</a:t>
            </a:r>
          </a:p>
          <a:p>
            <a:r>
              <a:t>Start by orienting the audience to the key concept on this slide.</a:t>
            </a:r>
          </a:p>
          <a:p>
            <a:endParaRPr/>
          </a:p>
          <a:p>
            <a:r>
              <a:t>• PCF follicles – Clinical Image — explain what this means clinically and how it presents at the slit lamp.</a:t>
            </a:r>
          </a:p>
          <a:p>
            <a:r>
              <a:t>• Pattern recognition — explain what this means clinically and how it presents at the slit lamp.</a:t>
            </a:r>
          </a:p>
          <a:p>
            <a:r>
              <a:t>• Correlate with symptoms — explain what this means clinically and how it presents at the slit lamp.</a:t>
            </a:r>
          </a:p>
          <a:p>
            <a:r>
              <a:t>• Diagnosis anchor — explain what this means clinically and how it presents at the slit lamp.</a:t>
            </a:r>
          </a:p>
          <a:p>
            <a:r>
              <a:t>• INSERT CLINICAL IMAGE: PCF follicles — explain what this means clinically and how it presents at the slit lamp.</a:t>
            </a:r>
          </a:p>
          <a:p>
            <a:endParaRPr/>
          </a:p>
          <a:p>
            <a:r>
              <a:t>Emphasis:</a:t>
            </a:r>
          </a:p>
          <a:p>
            <a:r>
              <a:t>- Tie findings back to corneal involvement, duration, and pattern recognition.</a:t>
            </a:r>
          </a:p>
          <a:p>
            <a:r>
              <a:t>- Reinforce PCF vs EKC vs HSV when applicable.</a:t>
            </a:r>
          </a:p>
          <a:p>
            <a:endParaRPr/>
          </a:p>
          <a:p>
            <a:r>
              <a:t>Pause briefly after the most important point, then transition to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:</a:t>
            </a:r>
          </a:p>
          <a:p>
            <a:r>
              <a:t>Start by orienting the audience to the key concept on this slide.</a:t>
            </a:r>
          </a:p>
          <a:p>
            <a:endParaRPr/>
          </a:p>
          <a:p>
            <a:r>
              <a:t>• HSV dendrite – Clinical Image — explain what this means clinically and how it presents at the slit lamp.</a:t>
            </a:r>
          </a:p>
          <a:p>
            <a:r>
              <a:t>• Pattern recognition — explain what this means clinically and how it presents at the slit lamp.</a:t>
            </a:r>
          </a:p>
          <a:p>
            <a:r>
              <a:t>• Correlate with symptoms — explain what this means clinically and how it presents at the slit lamp.</a:t>
            </a:r>
          </a:p>
          <a:p>
            <a:r>
              <a:t>• Diagnosis anchor — explain what this means clinically and how it presents at the slit lamp.</a:t>
            </a:r>
          </a:p>
          <a:p>
            <a:r>
              <a:t>• INSERT CLINICAL IMAGE: HSV dendrite — explain what this means clinically and how it presents at the slit lamp.</a:t>
            </a:r>
          </a:p>
          <a:p>
            <a:endParaRPr/>
          </a:p>
          <a:p>
            <a:r>
              <a:t>Emphasis:</a:t>
            </a:r>
          </a:p>
          <a:p>
            <a:r>
              <a:t>- Tie findings back to corneal involvement, duration, and pattern recognition.</a:t>
            </a:r>
          </a:p>
          <a:p>
            <a:r>
              <a:t>- Reinforce PCF vs EKC vs HSV when applicable.</a:t>
            </a:r>
          </a:p>
          <a:p>
            <a:endParaRPr/>
          </a:p>
          <a:p>
            <a:r>
              <a:t>Pause briefly after the most important point, then transition to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Immunosenescence is the primary driver, explaining why incidence rises sharply after age 50.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450" name="Rectangle 7">
            <a:extLst>
              <a:ext uri="{FF2B5EF4-FFF2-40B4-BE49-F238E27FC236}">
                <a16:creationId xmlns:a16="http://schemas.microsoft.com/office/drawing/2014/main" id="{8E21EF1F-4025-433E-8806-8927E02043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2668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1271" indent="-288950" defTabSz="932668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5802" indent="-231160" defTabSz="932668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18122" indent="-231160" defTabSz="932668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80443" indent="-231160" defTabSz="932668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42764" indent="-231160" defTabSz="93266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05084" indent="-231160" defTabSz="93266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67405" indent="-231160" defTabSz="93266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9725" indent="-231160" defTabSz="932668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3266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053E4F-E209-42B3-A81F-8EEF1977EEF0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3266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44451" name="Rectangle 2">
            <a:extLst>
              <a:ext uri="{FF2B5EF4-FFF2-40B4-BE49-F238E27FC236}">
                <a16:creationId xmlns:a16="http://schemas.microsoft.com/office/drawing/2014/main" id="{61FBDB73-DF51-4BD2-A141-63041C9CAD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4452" name="Rectangle 3">
            <a:extLst>
              <a:ext uri="{FF2B5EF4-FFF2-40B4-BE49-F238E27FC236}">
                <a16:creationId xmlns:a16="http://schemas.microsoft.com/office/drawing/2014/main" id="{7571C028-27A9-44A7-ABFC-7D86691962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8364" y="4458564"/>
            <a:ext cx="5115472" cy="422609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0428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82764-B4A4-E8BE-9D18-8B192EA77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780EAE-C615-1796-A63A-A2938DADA3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9CC510-F8C2-539B-2591-0AFC7276B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Hutchinson's Sign in Herpes Zoster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Ophthalmicus</a:t>
            </a:r>
            <a:endParaRPr lang="en-US" sz="1200" b="0" i="0" kern="1200" dirty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Mihalache, Andrew et al.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Ophthalmology, Volume 133, Issue 3, 411 - 422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D9BC2-120B-3905-93B0-721087C5C6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209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0C34B4-2AE9-4BB2-99B2-D9BF555EE4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2209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6317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47445-2EC2-ADD5-DB3F-C2CF3E691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F80635-5B6D-4EE1-502C-E99D3A2FDE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B1321B-C98A-0A77-B2D2-A7511348D8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Board and clinic pearl: itching strongly favors contact dermatitis. Severe pain with dermatomal distribution suggests zoster. Grouped vesicles without a dermatome = HSV until proven otherwise.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FD33F2-A95E-47E7-6969-DC92AA2B55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56333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E9C5D-E5EE-4F0B-BD06-922E4908D4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86040B-879C-4C0E-AC9C-23869CF401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87862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DC31B-9B81-43A2-A4A6-AECF351D4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1" y="190502"/>
            <a:ext cx="8763000" cy="75203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4049E-7460-4D9F-A1DB-D95B0DA3B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111348"/>
            <a:ext cx="8763000" cy="5556152"/>
          </a:xfrm>
        </p:spPr>
        <p:txBody>
          <a:bodyPr/>
          <a:lstStyle>
            <a:lvl1pPr marL="463550" indent="-4635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FF00"/>
              </a:buClr>
              <a:buFont typeface="Calibri" panose="020F0502020204030204" pitchFamily="34" charset="0"/>
              <a:buChar char="•"/>
              <a:defRPr/>
            </a:lvl1pPr>
            <a:lvl2pPr marL="801688" indent="-338138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Calibri" panose="020F0502020204030204" pitchFamily="34" charset="0"/>
              <a:buChar char="»"/>
              <a:defRPr>
                <a:solidFill>
                  <a:srgbClr val="00FF00"/>
                </a:solidFill>
              </a:defRPr>
            </a:lvl2pPr>
            <a:lvl3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defRPr/>
            </a:lvl4pPr>
            <a:lvl5pPr>
              <a:lnSpc>
                <a:spcPct val="10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14226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8125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CEB0D-B54E-457E-A8C9-1DBB4568F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1BA45-686D-43B4-BCF3-F96871E5F4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110955-A475-4323-B6DB-ACBA47B0D1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9E1381-FD9E-4C26-8375-C417BD1DF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1C1FF1-7734-468A-B85F-21ACDB116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D384611-8534-4693-9B0E-12DA08C81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315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C29DE-18D0-4CA5-B701-8445F94BE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4708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B47D3270-BCBB-42C5-891B-1E21545D2F3B}"/>
              </a:ext>
            </a:extLst>
          </p:cNvPr>
          <p:cNvSpPr txBox="1">
            <a:spLocks noGrp="1"/>
          </p:cNvSpPr>
          <p:nvPr userDrawn="1"/>
        </p:nvSpPr>
        <p:spPr bwMode="gray">
          <a:xfrm>
            <a:off x="41275" y="6597650"/>
            <a:ext cx="485775" cy="1841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321C6834-0756-4276-B740-FFAC869BF4EF}" type="slidenum">
              <a:rPr lang="en-US" altLang="en-US" sz="1000" smtClean="0"/>
              <a:pPr algn="ctr" eaLnBrk="1" hangingPunct="1">
                <a:defRPr/>
              </a:pPr>
              <a:t>‹#›</a:t>
            </a:fld>
            <a:endParaRPr lang="en-US" altLang="en-US" sz="10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65793" y="58713"/>
            <a:ext cx="9012414" cy="6667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/>
              <a:t>Click to edit Master title style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81000" y="6075894"/>
            <a:ext cx="8261350" cy="4572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199149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269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35270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89393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38113" y="1235034"/>
            <a:ext cx="8869362" cy="549827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38114" y="83128"/>
            <a:ext cx="8869362" cy="902524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25395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4903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113" y="174625"/>
            <a:ext cx="9005887" cy="81438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8113" y="1600200"/>
            <a:ext cx="4357687" cy="50574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600200"/>
            <a:ext cx="4359275" cy="50574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5003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 shadeToTitle="1">
        <a:gradFill rotWithShape="0">
          <a:gsLst>
            <a:gs pos="0">
              <a:srgbClr val="003C3E"/>
            </a:gs>
            <a:gs pos="100000">
              <a:srgbClr val="008689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>
            <a:extLst>
              <a:ext uri="{FF2B5EF4-FFF2-40B4-BE49-F238E27FC236}">
                <a16:creationId xmlns:a16="http://schemas.microsoft.com/office/drawing/2014/main" id="{7CE773B4-177F-4869-A8FE-A125B1E74F2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7313" y="0"/>
            <a:ext cx="92075" cy="6858000"/>
          </a:xfrm>
          <a:prstGeom prst="rect">
            <a:avLst/>
          </a:prstGeom>
          <a:gradFill rotWithShape="1">
            <a:gsLst>
              <a:gs pos="0">
                <a:srgbClr val="003C3E"/>
              </a:gs>
              <a:gs pos="100000">
                <a:srgbClr val="00868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4AFD42FA-117D-4A29-A838-5DA9F08F911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78900" y="0"/>
            <a:ext cx="92075" cy="6858000"/>
          </a:xfrm>
          <a:prstGeom prst="rect">
            <a:avLst/>
          </a:prstGeom>
          <a:gradFill rotWithShape="1">
            <a:gsLst>
              <a:gs pos="0">
                <a:srgbClr val="003C3E"/>
              </a:gs>
              <a:gs pos="100000">
                <a:srgbClr val="00868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</p:txBody>
      </p:sp>
      <p:sp>
        <p:nvSpPr>
          <p:cNvPr id="1035269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83344" y="391430"/>
            <a:ext cx="8983662" cy="762000"/>
          </a:xfrm>
        </p:spPr>
        <p:txBody>
          <a:bodyPr anchorCtr="1"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35276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4775" y="2363788"/>
            <a:ext cx="6400800" cy="457200"/>
          </a:xfrm>
        </p:spPr>
        <p:txBody>
          <a:bodyPr lIns="45720" rIns="45720" anchorCtr="1">
            <a:spAutoFit/>
          </a:bodyPr>
          <a:lstStyle>
            <a:lvl1pPr marL="0" indent="0" algn="ctr">
              <a:buFont typeface="Wingdings 2" pitchFamily="18" charset="2"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86219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" y="217842"/>
            <a:ext cx="8864600" cy="701675"/>
          </a:xfrm>
        </p:spPr>
        <p:txBody>
          <a:bodyPr anchor="ctr">
            <a:normAutofit/>
          </a:bodyPr>
          <a:lstStyle>
            <a:lvl1pPr>
              <a:defRPr sz="3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" y="1028700"/>
            <a:ext cx="8821737" cy="5676900"/>
          </a:xfrm>
        </p:spPr>
        <p:txBody>
          <a:bodyPr/>
          <a:lstStyle>
            <a:lvl1pPr>
              <a:spcBef>
                <a:spcPts val="0"/>
              </a:spcBef>
              <a:defRPr b="1">
                <a:effectLst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86388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" y="217842"/>
            <a:ext cx="8864600" cy="701675"/>
          </a:xfrm>
        </p:spPr>
        <p:txBody>
          <a:bodyPr anchor="ctr">
            <a:normAutofit/>
          </a:bodyPr>
          <a:lstStyle>
            <a:lvl1pPr>
              <a:defRPr sz="3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" y="1028700"/>
            <a:ext cx="8821737" cy="56769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1">
                <a:effectLst/>
              </a:defRPr>
            </a:lvl1pPr>
            <a:lvl2pPr marL="457200" indent="0">
              <a:spcBef>
                <a:spcPts val="0"/>
              </a:spcBef>
              <a:buNone/>
              <a:defRPr/>
            </a:lvl2pPr>
            <a:lvl3pPr marL="914400" indent="0">
              <a:spcBef>
                <a:spcPts val="0"/>
              </a:spcBef>
              <a:buNone/>
              <a:defRPr/>
            </a:lvl3pPr>
            <a:lvl4pPr marL="1371600" indent="0">
              <a:spcBef>
                <a:spcPts val="0"/>
              </a:spcBef>
              <a:buNone/>
              <a:defRPr/>
            </a:lvl4pPr>
            <a:lvl5pPr marL="177800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2456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/ tab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" y="217842"/>
            <a:ext cx="8864600" cy="701675"/>
          </a:xfrm>
        </p:spPr>
        <p:txBody>
          <a:bodyPr anchor="ctr">
            <a:normAutofit/>
          </a:bodyPr>
          <a:lstStyle>
            <a:lvl1pPr>
              <a:defRPr sz="3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" y="1028700"/>
            <a:ext cx="8821737" cy="5676900"/>
          </a:xfrm>
        </p:spPr>
        <p:txBody>
          <a:bodyPr lIns="45720" rIns="45720">
            <a:normAutofit/>
          </a:bodyPr>
          <a:lstStyle>
            <a:lvl1pPr marL="0" indent="0" defTabSz="914400">
              <a:spcBef>
                <a:spcPts val="0"/>
              </a:spcBef>
              <a:buNone/>
              <a:tabLst>
                <a:tab pos="465138" algn="l"/>
                <a:tab pos="914400" algn="l"/>
                <a:tab pos="1379538" algn="l"/>
                <a:tab pos="1828800" algn="l"/>
                <a:tab pos="2293938" algn="l"/>
                <a:tab pos="2743200" algn="l"/>
                <a:tab pos="3208338" algn="l"/>
                <a:tab pos="3657600" algn="l"/>
                <a:tab pos="4122738" algn="l"/>
                <a:tab pos="4572000" algn="l"/>
                <a:tab pos="5037138" algn="l"/>
                <a:tab pos="5486400" algn="l"/>
              </a:tabLst>
              <a:defRPr b="1">
                <a:effectLst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7780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85287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66941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42876" y="406400"/>
            <a:ext cx="8864599" cy="6299200"/>
          </a:xfrm>
        </p:spPr>
        <p:txBody>
          <a:bodyPr/>
          <a:lstStyle>
            <a:lvl1pPr>
              <a:spcBef>
                <a:spcPts val="0"/>
              </a:spcBef>
              <a:defRPr>
                <a:effectLst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48038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 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42876" y="406400"/>
            <a:ext cx="8864599" cy="62992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effectLst/>
              </a:defRPr>
            </a:lvl1pPr>
            <a:lvl2pPr marL="457200" indent="0">
              <a:spcBef>
                <a:spcPts val="0"/>
              </a:spcBef>
              <a:buNone/>
              <a:defRPr/>
            </a:lvl2pPr>
            <a:lvl3pPr marL="914400" indent="0">
              <a:spcBef>
                <a:spcPts val="0"/>
              </a:spcBef>
              <a:buNone/>
              <a:defRPr/>
            </a:lvl3pPr>
            <a:lvl4pPr marL="1371600" indent="0">
              <a:spcBef>
                <a:spcPts val="0"/>
              </a:spcBef>
              <a:buNone/>
              <a:defRPr/>
            </a:lvl4pPr>
            <a:lvl5pPr marL="177800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40923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228600"/>
            <a:ext cx="8804275" cy="7016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2876" y="1028700"/>
            <a:ext cx="4432300" cy="56769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5176" y="1028700"/>
            <a:ext cx="4432299" cy="56769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3841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pread out more 1.5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2">
            <a:extLst>
              <a:ext uri="{FF2B5EF4-FFF2-40B4-BE49-F238E27FC236}">
                <a16:creationId xmlns:a16="http://schemas.microsoft.com/office/drawing/2014/main" id="{D61CB56D-04A0-42C3-BCBB-51E22B320F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4609306" y="-3201193"/>
            <a:ext cx="61913" cy="900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113" y="143838"/>
            <a:ext cx="8866187" cy="1130158"/>
          </a:xfrm>
        </p:spPr>
        <p:txBody>
          <a:bodyPr rIns="0"/>
          <a:lstStyle>
            <a:lvl1pPr>
              <a:spcAft>
                <a:spcPts val="1800"/>
              </a:spcAft>
              <a:defRPr sz="3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113" y="1510302"/>
            <a:ext cx="8866187" cy="5208998"/>
          </a:xfrm>
        </p:spPr>
        <p:txBody>
          <a:bodyPr/>
          <a:lstStyle>
            <a:lvl1pPr marL="406400" indent="-406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80000"/>
              <a:defRPr/>
            </a:lvl1pPr>
            <a:lvl2pPr marL="914400" indent="-449263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83888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3F3470-2FE8-4F6D-9179-BDAD201CF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190501"/>
            <a:ext cx="8763000" cy="737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733DD6-7C48-4D4C-B576-A1ED5C3E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500" y="1139483"/>
            <a:ext cx="8763000" cy="55561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190500" y="6063175"/>
            <a:ext cx="3573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00B0F0"/>
                </a:solidFill>
                <a:latin typeface="+mn-lt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8092457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9533" r:id="rId1"/>
    <p:sldLayoutId id="2147489534" r:id="rId2"/>
    <p:sldLayoutId id="2147489539" r:id="rId3"/>
    <p:sldLayoutId id="2147489536" r:id="rId4"/>
    <p:sldLayoutId id="2147489538" r:id="rId5"/>
    <p:sldLayoutId id="2147489546" r:id="rId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38138" indent="-338138" algn="l" defTabSz="685800" rtl="0" eaLnBrk="1" latinLnBrk="0" hangingPunct="1">
        <a:lnSpc>
          <a:spcPct val="100000"/>
        </a:lnSpc>
        <a:spcBef>
          <a:spcPts val="0"/>
        </a:spcBef>
        <a:buClr>
          <a:srgbClr val="FFFF00"/>
        </a:buClr>
        <a:buFont typeface="Calibri" panose="020F0502020204030204" pitchFamily="34" charset="0"/>
        <a:buChar char="•"/>
        <a:defRPr sz="3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8975" indent="-350838" algn="l" defTabSz="685800" rtl="0" eaLnBrk="1" latinLnBrk="0" hangingPunct="1">
        <a:lnSpc>
          <a:spcPct val="100000"/>
        </a:lnSpc>
        <a:spcBef>
          <a:spcPts val="0"/>
        </a:spcBef>
        <a:buClr>
          <a:srgbClr val="00FF00"/>
        </a:buClr>
        <a:buSzPct val="100000"/>
        <a:buFont typeface="Calibri" panose="020F0502020204030204" pitchFamily="34" charset="0"/>
        <a:buChar char="»"/>
        <a:defRPr sz="2600" b="1" kern="1200">
          <a:solidFill>
            <a:srgbClr val="FFFF00"/>
          </a:solidFill>
          <a:latin typeface="+mn-lt"/>
          <a:ea typeface="+mn-ea"/>
          <a:cs typeface="+mn-cs"/>
        </a:defRPr>
      </a:lvl2pPr>
      <a:lvl3pPr marL="1027113" indent="-338138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b="1" kern="1200">
          <a:solidFill>
            <a:srgbClr val="FFFF99"/>
          </a:solidFill>
          <a:latin typeface="+mn-lt"/>
          <a:ea typeface="+mn-ea"/>
          <a:cs typeface="+mn-cs"/>
        </a:defRPr>
      </a:lvl3pPr>
      <a:lvl4pPr marL="1308100" indent="-280988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1603375" indent="-295275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pos="120" userDrawn="1">
          <p15:clr>
            <a:srgbClr val="F26B43"/>
          </p15:clr>
        </p15:guide>
        <p15:guide id="3" pos="5640" userDrawn="1">
          <p15:clr>
            <a:srgbClr val="F26B43"/>
          </p15:clr>
        </p15:guide>
        <p15:guide id="4" orient="horz" pos="120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  <p15:guide id="6" orient="horz" pos="420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CC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138113" y="95250"/>
            <a:ext cx="8869362" cy="78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Title goes here</a:t>
            </a:r>
          </a:p>
        </p:txBody>
      </p:sp>
      <p:sp>
        <p:nvSpPr>
          <p:cNvPr id="1027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8113" y="1246188"/>
            <a:ext cx="8869362" cy="549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7044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561" r:id="rId1"/>
    <p:sldLayoutId id="2147489562" r:id="rId2"/>
    <p:sldLayoutId id="2147489563" r:id="rId3"/>
    <p:sldLayoutId id="2147489564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Tahoma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Tahoma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Tahoma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rgbClr val="FFFF00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rgbClr val="FFFF00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rgbClr val="FFFF00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rgbClr val="FFFF00"/>
          </a:solidFill>
          <a:latin typeface="Tahoma" pitchFamily="34" charset="0"/>
        </a:defRPr>
      </a:lvl9pPr>
    </p:titleStyle>
    <p:bodyStyle>
      <a:lvl1pPr marL="347663" indent="-347663" algn="l" rtl="0" eaLnBrk="0" fontAlgn="base" hangingPunct="0">
        <a:spcBef>
          <a:spcPct val="20000"/>
        </a:spcBef>
        <a:spcAft>
          <a:spcPct val="0"/>
        </a:spcAft>
        <a:buClr>
          <a:srgbClr val="A1C2E7"/>
        </a:buClr>
        <a:buSzPct val="75000"/>
        <a:buFont typeface="Wingdings" panose="05000000000000000000" pitchFamily="2" charset="2"/>
        <a:buChar char="n"/>
        <a:defRPr sz="2800" b="1">
          <a:solidFill>
            <a:schemeClr val="bg1"/>
          </a:solidFill>
          <a:latin typeface="+mn-lt"/>
          <a:ea typeface="+mn-ea"/>
          <a:cs typeface="+mn-cs"/>
        </a:defRPr>
      </a:lvl1pPr>
      <a:lvl2pPr marL="914400" indent="-336550" algn="l" rtl="0" eaLnBrk="0" fontAlgn="base" hangingPunct="0">
        <a:spcBef>
          <a:spcPct val="20000"/>
        </a:spcBef>
        <a:spcAft>
          <a:spcPct val="0"/>
        </a:spcAft>
        <a:buClr>
          <a:srgbClr val="FFFF66"/>
        </a:buClr>
        <a:buSzPct val="80000"/>
        <a:buFont typeface="Wingdings 3" panose="05040102010807070707" pitchFamily="18" charset="2"/>
        <a:buChar char=""/>
        <a:defRPr sz="2600">
          <a:solidFill>
            <a:schemeClr val="bg1"/>
          </a:solidFill>
          <a:latin typeface="+mn-lt"/>
        </a:defRPr>
      </a:lvl2pPr>
      <a:lvl3pPr marL="1376363" indent="-228600" algn="l" rtl="0" eaLnBrk="0" fontAlgn="base" hangingPunct="0">
        <a:spcBef>
          <a:spcPct val="20000"/>
        </a:spcBef>
        <a:spcAft>
          <a:spcPct val="0"/>
        </a:spcAft>
        <a:buClr>
          <a:srgbClr val="99CCFF"/>
        </a:buClr>
        <a:buSzPct val="75000"/>
        <a:buFont typeface="Wingdings 2" panose="05020102010507070707" pitchFamily="18" charset="2"/>
        <a:buChar char="®"/>
        <a:defRPr sz="2400">
          <a:solidFill>
            <a:schemeClr val="bg1"/>
          </a:solidFill>
          <a:latin typeface="+mn-lt"/>
        </a:defRPr>
      </a:lvl3pPr>
      <a:lvl4pPr marL="17192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62163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93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65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337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909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 shadeToTitle="1">
        <a:gradFill rotWithShape="0">
          <a:gsLst>
            <a:gs pos="0">
              <a:srgbClr val="008689"/>
            </a:gs>
            <a:gs pos="100000">
              <a:srgbClr val="003C3E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3" name="Rectangle 23">
            <a:extLst>
              <a:ext uri="{FF2B5EF4-FFF2-40B4-BE49-F238E27FC236}">
                <a16:creationId xmlns:a16="http://schemas.microsoft.com/office/drawing/2014/main" id="{F5A8BC99-EDBA-4BED-9778-D7B7941936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8588" y="1014413"/>
            <a:ext cx="8829675" cy="567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83066" name="Rectangle 26">
            <a:extLst>
              <a:ext uri="{FF2B5EF4-FFF2-40B4-BE49-F238E27FC236}">
                <a16:creationId xmlns:a16="http://schemas.microsoft.com/office/drawing/2014/main" id="{D1A643BB-D6FD-41DB-BCBF-26A7A48E0DA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2075" cy="6858000"/>
          </a:xfrm>
          <a:prstGeom prst="rect">
            <a:avLst/>
          </a:prstGeom>
          <a:gradFill rotWithShape="1">
            <a:gsLst>
              <a:gs pos="0">
                <a:srgbClr val="003C3E"/>
              </a:gs>
              <a:gs pos="100000">
                <a:srgbClr val="00868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</p:txBody>
      </p:sp>
      <p:sp>
        <p:nvSpPr>
          <p:cNvPr id="983065" name="Rectangle 25">
            <a:extLst>
              <a:ext uri="{FF2B5EF4-FFF2-40B4-BE49-F238E27FC236}">
                <a16:creationId xmlns:a16="http://schemas.microsoft.com/office/drawing/2014/main" id="{76847D32-49EF-4BDE-A666-ED02DDB273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8588" y="228600"/>
            <a:ext cx="88788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67507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618" r:id="rId1"/>
    <p:sldLayoutId id="2147489619" r:id="rId2"/>
    <p:sldLayoutId id="2147489620" r:id="rId3"/>
    <p:sldLayoutId id="2147489621" r:id="rId4"/>
    <p:sldLayoutId id="2147489622" r:id="rId5"/>
    <p:sldLayoutId id="2147489623" r:id="rId6"/>
    <p:sldLayoutId id="2147489624" r:id="rId7"/>
    <p:sldLayoutId id="2147489625" r:id="rId8"/>
    <p:sldLayoutId id="2147489626" r:id="rId9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FF8B"/>
        </a:buClr>
        <a:buSzPct val="90000"/>
        <a:buFont typeface="Wingdings 2" panose="05020102010507070707" pitchFamily="18" charset="2"/>
        <a:buChar char="®"/>
        <a:defRPr sz="28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9300" indent="-292100" algn="l" rtl="0" eaLnBrk="0" fontAlgn="base" hangingPunct="0">
        <a:spcBef>
          <a:spcPct val="20000"/>
        </a:spcBef>
        <a:spcAft>
          <a:spcPct val="0"/>
        </a:spcAft>
        <a:buClr>
          <a:srgbClr val="E6B3FF"/>
        </a:buClr>
        <a:buSzPct val="75000"/>
        <a:buFont typeface="Wingdings 3" panose="05040102010807070707" pitchFamily="18" charset="2"/>
        <a:buChar char=""/>
        <a:defRPr sz="26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99CCFF"/>
        </a:buClr>
        <a:buFont typeface="Arial" panose="020B0604020202020204" pitchFamily="34" charset="0"/>
        <a:buChar char="~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06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463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21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378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35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A7694E7-D063-9668-BB80-618F5D398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6">
            <a:extLst>
              <a:ext uri="{FF2B5EF4-FFF2-40B4-BE49-F238E27FC236}">
                <a16:creationId xmlns:a16="http://schemas.microsoft.com/office/drawing/2014/main" id="{90CD77DE-352E-9F49-B1FC-36AD0C7BA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0795" y="1416839"/>
            <a:ext cx="5630036" cy="3438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b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>
              <a:defRPr/>
            </a:pPr>
            <a:endParaRPr lang="en-US" sz="2000" b="1" i="1" dirty="0">
              <a:solidFill>
                <a:srgbClr val="FFFF99"/>
              </a:solidFill>
              <a:latin typeface="Calibri"/>
              <a:cs typeface="Arial" panose="020B0604020202020204" pitchFamily="34" charset="0"/>
            </a:endParaRPr>
          </a:p>
          <a:p>
            <a:pPr lvl="0" algn="ctr">
              <a:defRPr/>
            </a:pPr>
            <a:endParaRPr lang="en-US" sz="2000" b="1" i="1" dirty="0">
              <a:solidFill>
                <a:srgbClr val="FFFF99"/>
              </a:solidFill>
              <a:latin typeface="Calibri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en-US" sz="2000" b="1" i="1" dirty="0">
                <a:solidFill>
                  <a:srgbClr val="A6CCF6"/>
                </a:solidFill>
                <a:latin typeface="Calibri"/>
                <a:cs typeface="Arial" panose="020B0604020202020204" pitchFamily="34" charset="0"/>
              </a:rPr>
              <a:t>Ron Melton, OD, FAAO</a:t>
            </a:r>
          </a:p>
          <a:p>
            <a:pPr lvl="0" algn="ctr">
              <a:defRPr/>
            </a:pPr>
            <a:endParaRPr lang="en-US" sz="2000" b="1" i="1" dirty="0">
              <a:solidFill>
                <a:srgbClr val="FFFF99"/>
              </a:solidFill>
              <a:latin typeface="Calibri"/>
              <a:cs typeface="Arial" panose="020B0604020202020204" pitchFamily="34" charset="0"/>
            </a:endParaRPr>
          </a:p>
          <a:p>
            <a:pPr lvl="0" algn="ctr">
              <a:defRPr/>
            </a:pPr>
            <a:endParaRPr lang="en-US" sz="2000" b="1" i="1" dirty="0">
              <a:solidFill>
                <a:srgbClr val="FFFF99"/>
              </a:solidFill>
              <a:latin typeface="Calibri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en-US" sz="2000" b="1" i="1" dirty="0">
                <a:solidFill>
                  <a:srgbClr val="FFFF99"/>
                </a:solidFill>
                <a:latin typeface="Calibri"/>
                <a:cs typeface="Arial" panose="020B0604020202020204" pitchFamily="34" charset="0"/>
              </a:rPr>
              <a:t>HAWAIIAN OPHTHALMIC SUMMIT  2026</a:t>
            </a:r>
          </a:p>
          <a:p>
            <a:pPr lvl="0" algn="ctr">
              <a:defRPr/>
            </a:pPr>
            <a:r>
              <a:rPr lang="en-US" sz="2000" b="1" i="1" dirty="0">
                <a:solidFill>
                  <a:srgbClr val="FFFF99"/>
                </a:solidFill>
                <a:latin typeface="Calibri"/>
                <a:cs typeface="Arial" panose="020B0604020202020204" pitchFamily="34" charset="0"/>
              </a:rPr>
              <a:t>TARR TREK ELEVATED EYE EDUCATION</a:t>
            </a:r>
          </a:p>
          <a:p>
            <a:pPr lvl="0" algn="ctr">
              <a:defRPr/>
            </a:pPr>
            <a:r>
              <a:rPr lang="en-US" sz="2000" b="1" i="1" dirty="0">
                <a:solidFill>
                  <a:srgbClr val="FFFF99"/>
                </a:solidFill>
                <a:latin typeface="Calibri"/>
                <a:cs typeface="Arial" panose="020B0604020202020204" pitchFamily="34" charset="0"/>
              </a:rPr>
              <a:t>Oahu, Hawaii</a:t>
            </a:r>
          </a:p>
          <a:p>
            <a:pPr lvl="0" algn="ctr">
              <a:defRPr/>
            </a:pPr>
            <a:r>
              <a:rPr lang="en-US" sz="2000" b="1" i="1" dirty="0">
                <a:solidFill>
                  <a:srgbClr val="FFFF99"/>
                </a:solidFill>
                <a:latin typeface="Calibri"/>
                <a:cs typeface="Arial" panose="020B0604020202020204" pitchFamily="34" charset="0"/>
              </a:rPr>
              <a:t>October 17-20, 2026 </a:t>
            </a:r>
          </a:p>
          <a:p>
            <a:pPr marL="0" marR="0" lvl="0" indent="0" algn="ctr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99CC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9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A45C432-518E-FEEF-9451-AE4B8EA34B93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-86008" y="254590"/>
            <a:ext cx="9316015" cy="1470025"/>
          </a:xfrm>
        </p:spPr>
        <p:txBody>
          <a:bodyPr>
            <a:no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4400" i="1" dirty="0">
                <a:solidFill>
                  <a:srgbClr val="CC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GOING VIRAL:</a:t>
            </a:r>
            <a:br>
              <a:rPr lang="en-US" sz="4400" i="1" dirty="0">
                <a:solidFill>
                  <a:srgbClr val="CC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</a:br>
            <a:r>
              <a:rPr lang="en-US" sz="4400" i="1" dirty="0">
                <a:solidFill>
                  <a:srgbClr val="CC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NAVIGATING CASE CHALLENGES</a:t>
            </a:r>
            <a:endParaRPr lang="en-US" sz="4400" i="1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82172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Financial Disclosure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Dr. Ron Melton is a consultant to, on the speakers bureau of, on the advisory committee of, or involved in research for the following companies:  ICARE and B+L. </a:t>
            </a:r>
          </a:p>
          <a:p>
            <a:endParaRPr/>
          </a:p>
          <a:p>
            <a:r>
              <a:t>“All relevant relationships have been mitigated.”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Differentiate viral, bacterial, and inflammatory eye disease</a:t>
            </a:r>
          </a:p>
          <a:p>
            <a:r>
              <a:t>Recognize viral masqueraders and diagnostic traps</a:t>
            </a:r>
          </a:p>
          <a:p>
            <a:r>
              <a:t>Prescribe antivirals, steroids, and pain meds safely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091" y="190502"/>
            <a:ext cx="8657410" cy="752034"/>
          </a:xfrm>
        </p:spPr>
        <p:txBody>
          <a:bodyPr/>
          <a:lstStyle/>
          <a:p>
            <a:r>
              <a:rPr sz="4000" b="1" dirty="0"/>
              <a:t>Natural History of Viral Eye Disease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sz="2800" dirty="0"/>
              <a:t>Typically self-limited; course varies (days–weeks); HSV/VZV may recur</a:t>
            </a:r>
          </a:p>
          <a:p>
            <a:r>
              <a:rPr sz="2800" dirty="0"/>
              <a:t>Prodrome (fever, URI, malaise) precedes ocular findings</a:t>
            </a:r>
          </a:p>
          <a:p>
            <a:r>
              <a:rPr sz="2800" dirty="0"/>
              <a:t>Early conjunctivitis: hyperemia, watery discharge (adenovirus)</a:t>
            </a:r>
          </a:p>
          <a:p>
            <a:r>
              <a:rPr sz="2800" dirty="0"/>
              <a:t>Progression → corneal involvement with ↓ vision, photophobia</a:t>
            </a:r>
          </a:p>
          <a:p>
            <a:r>
              <a:rPr sz="2800" dirty="0"/>
              <a:t>SEIs may persist weeks–months after adenoviral infection</a:t>
            </a:r>
          </a:p>
          <a:p>
            <a:r>
              <a:rPr sz="2800" dirty="0"/>
              <a:t>HSV/VZV latency with episodic reactivation</a:t>
            </a:r>
          </a:p>
          <a:p>
            <a:r>
              <a:rPr sz="2800" dirty="0"/>
              <a:t>Often self-resolving, but inflammation may outlast infection</a:t>
            </a:r>
          </a:p>
          <a:p>
            <a:r>
              <a:rPr sz="2800" dirty="0"/>
              <a:t>Adenovirus bilateral; HSV typically unilateral</a:t>
            </a:r>
          </a:p>
          <a:p>
            <a:r>
              <a:rPr sz="2800" dirty="0"/>
              <a:t>Complications: keratitis, uveitis, trabeculitis, glaucoma</a:t>
            </a:r>
          </a:p>
          <a:p>
            <a:r>
              <a:rPr sz="2800" dirty="0"/>
              <a:t>Early recognition limits vision loss and transmission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522" y="-75829"/>
            <a:ext cx="8763000" cy="737967"/>
          </a:xfrm>
        </p:spPr>
        <p:txBody>
          <a:bodyPr>
            <a:normAutofit fontScale="90000"/>
          </a:bodyPr>
          <a:lstStyle/>
          <a:p>
            <a:r>
              <a:rPr dirty="0"/>
              <a:t>Acute Conjunctivitis: Bacterial vs Viral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662137"/>
          <a:ext cx="9144000" cy="54232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56">
                <a:tc>
                  <a:txBody>
                    <a:bodyPr/>
                    <a:lstStyle/>
                    <a:p>
                      <a:r>
                        <a:t>Feature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Bacterial Conjunctivitis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Viral Conjunctivitis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572">
                <a:tc>
                  <a:txBody>
                    <a:bodyPr/>
                    <a:lstStyle/>
                    <a:p>
                      <a:r>
                        <a:t>Chief complaints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Minimal itching; minimal pain/photophobia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Minimal itching; mild–moderate pain/photophobia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56">
                <a:tc>
                  <a:txBody>
                    <a:bodyPr/>
                    <a:lstStyle/>
                    <a:p>
                      <a:r>
                        <a:t>Laterality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Unilateral → bilateral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Unilateral → bilateral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056">
                <a:tc>
                  <a:txBody>
                    <a:bodyPr/>
                    <a:lstStyle/>
                    <a:p>
                      <a:r>
                        <a:t>Discharge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Purulent / mucopurulent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Watery / serous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56">
                <a:tc>
                  <a:txBody>
                    <a:bodyPr/>
                    <a:lstStyle/>
                    <a:p>
                      <a:r>
                        <a:t>Preauricular node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Absent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Present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056">
                <a:tc>
                  <a:txBody>
                    <a:bodyPr/>
                    <a:lstStyle/>
                    <a:p>
                      <a:r>
                        <a:t>Contagiousness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Moderate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High (adenovirus)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056">
                <a:tc>
                  <a:txBody>
                    <a:bodyPr/>
                    <a:lstStyle/>
                    <a:p>
                      <a:r>
                        <a:t>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Usually 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Normal → ↓ if cornea involved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056">
                <a:tc>
                  <a:txBody>
                    <a:bodyPr/>
                    <a:lstStyle/>
                    <a:p>
                      <a:r>
                        <a:t>Lids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Stuck together on awakening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Mild crusting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2056">
                <a:tc>
                  <a:txBody>
                    <a:bodyPr/>
                    <a:lstStyle/>
                    <a:p>
                      <a:r>
                        <a:t>Conjunctiva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Diffuse bulbar &amp; palpebral; Papillae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Diffuse, fornices; Follicles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2056">
                <a:tc>
                  <a:txBody>
                    <a:bodyPr/>
                    <a:lstStyle/>
                    <a:p>
                      <a:r>
                        <a:t>Cornea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Uncommon involvement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Common (PEK, SEIs)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90131">
                <a:tc>
                  <a:txBody>
                    <a:bodyPr/>
                    <a:lstStyle/>
                    <a:p>
                      <a:r>
                        <a:rPr dirty="0"/>
                        <a:t>Treatment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Topical antibiotics: Polytrim; fluoroquinolones (moxifloxacin, besifloxacin); azithromycin; bacitracin or erythromycin ointment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Supportive care: artificial tears; cold compress; hygiene; short steroid course for SEIs (loteprednol, FML); povidone-iodine irrigation (EKC)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58226" y="6085349"/>
            <a:ext cx="716959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00FF00"/>
                </a:solidFill>
              </a:rPr>
              <a:t>*</a:t>
            </a:r>
            <a:r>
              <a:rPr sz="1800" dirty="0">
                <a:solidFill>
                  <a:srgbClr val="00FF00"/>
                </a:solidFill>
              </a:rPr>
              <a:t>Viral conjunctivitis should improve in 7–14 days.</a:t>
            </a:r>
          </a:p>
          <a:p>
            <a:r>
              <a:rPr lang="en-US" sz="1800" dirty="0">
                <a:solidFill>
                  <a:srgbClr val="00FF00"/>
                </a:solidFill>
              </a:rPr>
              <a:t>*</a:t>
            </a:r>
            <a:r>
              <a:rPr sz="1800" dirty="0">
                <a:solidFill>
                  <a:srgbClr val="00FF00"/>
                </a:solidFill>
              </a:rPr>
              <a:t>Antibiotics shorten bacterial disease; they do NOT treat adenovirus.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Masquerades of Viral Conjunctivitis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1111348"/>
            <a:ext cx="8953500" cy="5556152"/>
          </a:xfrm>
        </p:spPr>
        <p:txBody>
          <a:bodyPr>
            <a:normAutofit/>
          </a:bodyPr>
          <a:lstStyle/>
          <a:p>
            <a:r>
              <a:rPr dirty="0"/>
              <a:t>Chlamydial conjunctivitis (chronic follicles)</a:t>
            </a:r>
          </a:p>
          <a:p>
            <a:r>
              <a:rPr dirty="0"/>
              <a:t>Toxic/medicamentosa conjunctivitis</a:t>
            </a:r>
          </a:p>
          <a:p>
            <a:r>
              <a:rPr dirty="0"/>
              <a:t>Allergic conjunctivitis (itching predominates)</a:t>
            </a:r>
          </a:p>
          <a:p>
            <a:r>
              <a:rPr dirty="0"/>
              <a:t>Dry eye / ocular surface disease</a:t>
            </a:r>
          </a:p>
          <a:p>
            <a:r>
              <a:rPr dirty="0"/>
              <a:t>Ocular rosacea / blepharitis</a:t>
            </a:r>
          </a:p>
          <a:p>
            <a:r>
              <a:rPr dirty="0"/>
              <a:t>HSV (non-classic presentation)</a:t>
            </a:r>
          </a:p>
          <a:p>
            <a:r>
              <a:rPr dirty="0"/>
              <a:t>Early Herpes Zoster Ophthalmicus</a:t>
            </a:r>
          </a:p>
          <a:p>
            <a:r>
              <a:rPr dirty="0"/>
              <a:t>Autoimmune/inflammatory disease</a:t>
            </a:r>
          </a:p>
          <a:p>
            <a:r>
              <a:rPr dirty="0"/>
              <a:t>Neoplastic disease (e.g., conjunctival lymphoma)</a:t>
            </a:r>
          </a:p>
          <a:p>
            <a:endParaRPr dirty="0"/>
          </a:p>
          <a:p>
            <a:pPr marL="0" indent="0">
              <a:buNone/>
            </a:pPr>
            <a:r>
              <a:rPr dirty="0">
                <a:solidFill>
                  <a:srgbClr val="00FF00"/>
                </a:solidFill>
              </a:rPr>
              <a:t>Pearl: Viral conjunctivitis should improve in 1–2</a:t>
            </a:r>
            <a:r>
              <a:rPr lang="en-US" dirty="0">
                <a:solidFill>
                  <a:srgbClr val="00FF00"/>
                </a:solidFill>
              </a:rPr>
              <a:t> </a:t>
            </a:r>
            <a:r>
              <a:rPr dirty="0">
                <a:solidFill>
                  <a:srgbClr val="00FF00"/>
                </a:solidFill>
              </a:rPr>
              <a:t>weeks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0"/>
            <a:ext cx="8763000" cy="737967"/>
          </a:xfrm>
        </p:spPr>
        <p:txBody>
          <a:bodyPr>
            <a:normAutofit/>
          </a:bodyPr>
          <a:lstStyle/>
          <a:p>
            <a:r>
              <a:rPr sz="2800" dirty="0"/>
              <a:t>Viral Conjunctivitis Masquerades – Diagnostic Comparison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737966"/>
          <a:ext cx="9144000" cy="6120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6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6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6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62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62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62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50898">
                <a:tc>
                  <a:txBody>
                    <a:bodyPr/>
                    <a:lstStyle/>
                    <a:p>
                      <a:r>
                        <a:rPr sz="1200" dirty="0"/>
                        <a:t>Condition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Etiology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Chief Complaint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Clinical Findings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Testing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Treatment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Red Flags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1526">
                <a:tc>
                  <a:txBody>
                    <a:bodyPr/>
                    <a:lstStyle/>
                    <a:p>
                      <a:r>
                        <a:rPr sz="1200" dirty="0"/>
                        <a:t>Chlamydial Conjunctivitis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2"/>
                          </a:solidFill>
                        </a:rPr>
                        <a:t>Chlamydia trachomatis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Chronic red eye, irritation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Inferior follicles, mucopurulent discharge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PCR / conjunctival swab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Oral azithromycin or doxycycline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Red eye &gt;2 weeks, sexual history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5376">
                <a:tc>
                  <a:txBody>
                    <a:bodyPr/>
                    <a:lstStyle/>
                    <a:p>
                      <a:r>
                        <a:rPr sz="1200"/>
                        <a:t>Toxic / Medicamentosa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2"/>
                          </a:solidFill>
                        </a:rPr>
                        <a:t>Topical drug toxicity (BAK etc.)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2"/>
                          </a:solidFill>
                        </a:rPr>
                        <a:t>Burning, chronic irritation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Diffuse injection, punctate keratitis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Medication history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Stop offending drop, PF tears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Multiple drops, glaucoma meds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1526">
                <a:tc>
                  <a:txBody>
                    <a:bodyPr/>
                    <a:lstStyle/>
                    <a:p>
                      <a:r>
                        <a:rPr sz="1200"/>
                        <a:t>Allergic Conjunctivitis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2"/>
                          </a:solidFill>
                        </a:rPr>
                        <a:t>Type I hypersensitivity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2"/>
                          </a:solidFill>
                        </a:rPr>
                        <a:t>Severe itching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Papillae, chemosis, watery discharge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Clinical diagnosis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Antihistamine / mast cell stabilizer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Seasonal recurrence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1526">
                <a:tc>
                  <a:txBody>
                    <a:bodyPr/>
                    <a:lstStyle/>
                    <a:p>
                      <a:r>
                        <a:rPr sz="1200"/>
                        <a:t>Dry Eye Disease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Tear film instability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2"/>
                          </a:solidFill>
                        </a:rPr>
                        <a:t>Burning, fluctuating 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2"/>
                          </a:solidFill>
                        </a:rPr>
                        <a:t>Punctate staining, ↓TBUT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TBUT, staining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Tears, anti‑inflammatory therapy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Symptoms worse with screens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5376">
                <a:tc>
                  <a:txBody>
                    <a:bodyPr/>
                    <a:lstStyle/>
                    <a:p>
                      <a:r>
                        <a:rPr sz="1200"/>
                        <a:t>Ocular Rosacea / Blepharitis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MGD, rosacea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2"/>
                          </a:solidFill>
                        </a:rPr>
                        <a:t>Burning, irritation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2"/>
                          </a:solidFill>
                        </a:rPr>
                        <a:t>Lid telangiectasia, foamy tears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2"/>
                          </a:solidFill>
                        </a:rPr>
                        <a:t>Slit lamp exam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Lid hygiene, doxycycline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Facial rosacea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1526">
                <a:tc>
                  <a:txBody>
                    <a:bodyPr/>
                    <a:lstStyle/>
                    <a:p>
                      <a:r>
                        <a:rPr sz="1200"/>
                        <a:t>HSV Conjunctivitis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Herpes simplex virus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2"/>
                          </a:solidFill>
                        </a:rPr>
                        <a:t>Unilateral irritation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2"/>
                          </a:solidFill>
                        </a:rPr>
                        <a:t>Dendritic keratitis, ↓sensation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Fluorescein staining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2"/>
                          </a:solidFill>
                        </a:rPr>
                        <a:t>Topical / oral antivirals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Reduced corneal sensation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5376">
                <a:tc>
                  <a:txBody>
                    <a:bodyPr/>
                    <a:lstStyle/>
                    <a:p>
                      <a:r>
                        <a:rPr sz="1200"/>
                        <a:t>Herpes Zoster Ophthalmicus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Varicella zoster virus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2"/>
                          </a:solidFill>
                        </a:rPr>
                        <a:t>Pain before rash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2"/>
                          </a:solidFill>
                        </a:rPr>
                        <a:t>V1 rash, pseudodendrites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2"/>
                          </a:solidFill>
                        </a:rPr>
                        <a:t>Clinical diagnosis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Oral antivirals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Hutchinson sign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21526">
                <a:tc>
                  <a:txBody>
                    <a:bodyPr/>
                    <a:lstStyle/>
                    <a:p>
                      <a:r>
                        <a:rPr sz="1200"/>
                        <a:t>Autoimmune Conjunctival Disease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OCP, SJS, autoimmune disease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Chronic irritation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2"/>
                          </a:solidFill>
                        </a:rPr>
                        <a:t>Conjunctival scarring, symblepharon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2"/>
                          </a:solidFill>
                        </a:rPr>
                        <a:t>Biopsy, systemic workup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2"/>
                          </a:solidFill>
                        </a:rPr>
                        <a:t>Immunosuppressive therapy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Progressive scarring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5376">
                <a:tc>
                  <a:txBody>
                    <a:bodyPr/>
                    <a:lstStyle/>
                    <a:p>
                      <a:r>
                        <a:rPr sz="1200"/>
                        <a:t>Conjunctival Lymphoma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Ocular adnexal lymphoma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chemeClr val="bg2"/>
                          </a:solidFill>
                        </a:rPr>
                        <a:t>Painless red eye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2"/>
                          </a:solidFill>
                        </a:rPr>
                        <a:t>Salmon patch lesion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2"/>
                          </a:solidFill>
                        </a:rPr>
                        <a:t>Biopsy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2"/>
                          </a:solidFill>
                        </a:rPr>
                        <a:t>Radiation / oncology 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dirty="0">
                          <a:solidFill>
                            <a:schemeClr val="bg2"/>
                          </a:solidFill>
                        </a:rPr>
                        <a:t>Persistent unilateral lesion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A910B-779D-7BD7-09D8-AE14EAB2E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9DA3E-8209-64C3-36D5-CE472118C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224204"/>
            <a:ext cx="9143999" cy="752034"/>
          </a:xfrm>
        </p:spPr>
        <p:txBody>
          <a:bodyPr>
            <a:noAutofit/>
          </a:bodyPr>
          <a:lstStyle/>
          <a:p>
            <a:r>
              <a:rPr sz="3400" dirty="0"/>
              <a:t>Clinical Pearls: Viral Conjunctivitis Masquerades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65ED8-B250-8D0D-15EE-5644A9FE5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077644"/>
            <a:ext cx="8763000" cy="5556152"/>
          </a:xfrm>
        </p:spPr>
        <p:txBody>
          <a:bodyPr>
            <a:noAutofit/>
          </a:bodyPr>
          <a:lstStyle/>
          <a:p>
            <a:r>
              <a:rPr sz="2800" dirty="0"/>
              <a:t>Most viral conjunctivitis improves within 7–14 days; persistence beyond 2 weeks should prompt reconsideration of the diagnosis.</a:t>
            </a:r>
          </a:p>
          <a:p>
            <a:r>
              <a:rPr sz="2800" dirty="0"/>
              <a:t>Chronic follicular conjunctivitis suggests chlamydial infection rather than adenovirus.</a:t>
            </a:r>
          </a:p>
          <a:p>
            <a:r>
              <a:rPr sz="2800" dirty="0"/>
              <a:t>Severe itching strongly favors allergic conjunctivitis rather than viral disease.</a:t>
            </a:r>
          </a:p>
          <a:p>
            <a:r>
              <a:rPr sz="2800" dirty="0"/>
              <a:t>History of multiple topical medications should raise suspicion for toxic/medicamentosa conjunctivitis.</a:t>
            </a:r>
          </a:p>
          <a:p>
            <a:r>
              <a:rPr sz="2800" dirty="0"/>
              <a:t>Pain or decreased corneal sensation may indicate HSV rather than adenoviral conjunctivitis.</a:t>
            </a:r>
          </a:p>
        </p:txBody>
      </p:sp>
    </p:spTree>
    <p:extLst>
      <p:ext uri="{BB962C8B-B14F-4D97-AF65-F5344CB8AC3E}">
        <p14:creationId xmlns:p14="http://schemas.microsoft.com/office/powerpoint/2010/main" val="328080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F7454-C59B-B9AE-77B6-3FC392BD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53BAB-A64B-1EAC-C429-2481BA192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831" y="296091"/>
            <a:ext cx="9143999" cy="752034"/>
          </a:xfrm>
        </p:spPr>
        <p:txBody>
          <a:bodyPr>
            <a:noAutofit/>
          </a:bodyPr>
          <a:lstStyle/>
          <a:p>
            <a:r>
              <a:rPr sz="3400" dirty="0"/>
              <a:t>Clinical Pearls: Viral Conjunctivitis Masquerades</a:t>
            </a:r>
            <a:r>
              <a:rPr lang="en-US" sz="3400" dirty="0"/>
              <a:t> – Continued…</a:t>
            </a:r>
            <a:endParaRPr sz="3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65997D-6C9A-B8D3-4826-C8B42E9E3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238669"/>
            <a:ext cx="8763000" cy="5556152"/>
          </a:xfrm>
        </p:spPr>
        <p:txBody>
          <a:bodyPr>
            <a:noAutofit/>
          </a:bodyPr>
          <a:lstStyle/>
          <a:p>
            <a:r>
              <a:rPr sz="2800" dirty="0"/>
              <a:t>Unilateral pain preceding rash should raise concern for early herpes zoster ophthalmicus.</a:t>
            </a:r>
          </a:p>
          <a:p>
            <a:r>
              <a:rPr sz="2800" dirty="0"/>
              <a:t>Lid margin telangiectasia and meibomian gland dysfunction suggest ocular rosacea or blepharitis.</a:t>
            </a:r>
          </a:p>
          <a:p>
            <a:r>
              <a:rPr sz="2800" dirty="0"/>
              <a:t>Persistent unilateral conjunctival redness with a 'salmon patch' lesion should prompt evaluation for conjunctival lymphoma.</a:t>
            </a:r>
          </a:p>
          <a:p>
            <a:r>
              <a:rPr sz="2800" dirty="0"/>
              <a:t>Autoimmune conjunctival disease should be considered if scarring, symblepharon, or progressive inflammation is present.</a:t>
            </a:r>
          </a:p>
          <a:p>
            <a:r>
              <a:rPr sz="2800" dirty="0">
                <a:solidFill>
                  <a:srgbClr val="00FF00"/>
                </a:solidFill>
              </a:rPr>
              <a:t>Key pearl: </a:t>
            </a:r>
            <a:r>
              <a:rPr sz="2800" dirty="0"/>
              <a:t>if the red eye behaves atypically or fails to improve with time, reassess the diagnosis.</a:t>
            </a:r>
          </a:p>
        </p:txBody>
      </p:sp>
    </p:spTree>
    <p:extLst>
      <p:ext uri="{BB962C8B-B14F-4D97-AF65-F5344CB8AC3E}">
        <p14:creationId xmlns:p14="http://schemas.microsoft.com/office/powerpoint/2010/main" val="482989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F7DBA-24FF-A0F0-1A80-8C5F4EF2C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390799"/>
            <a:ext cx="8763000" cy="752034"/>
          </a:xfrm>
        </p:spPr>
        <p:txBody>
          <a:bodyPr>
            <a:normAutofit fontScale="90000"/>
          </a:bodyPr>
          <a:lstStyle/>
          <a:p>
            <a:r>
              <a:rPr lang="en-US" dirty="0"/>
              <a:t>When Red Eye Isn’t Viral – </a:t>
            </a:r>
            <a:br>
              <a:rPr lang="en-US" dirty="0"/>
            </a:br>
            <a:r>
              <a:rPr lang="en-US" dirty="0"/>
              <a:t>Clinical Protocol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8651A-BDD2-4E93-D3F7-FEA0A9021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" y="1546777"/>
            <a:ext cx="8763000" cy="5556152"/>
          </a:xfrm>
        </p:spPr>
        <p:txBody>
          <a:bodyPr/>
          <a:lstStyle/>
          <a:p>
            <a:r>
              <a:rPr lang="en-US" dirty="0"/>
              <a:t>When Red Eye Isn’t Viral – Clinic Protocol</a:t>
            </a:r>
          </a:p>
          <a:p>
            <a:r>
              <a:rPr lang="en-US" dirty="0"/>
              <a:t>Red flags: duration &gt;2–3 weeks, pain, photophobia, unilateral recurrence</a:t>
            </a:r>
          </a:p>
          <a:p>
            <a:r>
              <a:rPr lang="en-US" dirty="0"/>
              <a:t>Common masqueraders: chlamydia, toxic conjunctivitis, allergy, dry eye, rosacea, HSV, HZO</a:t>
            </a:r>
          </a:p>
          <a:p>
            <a:r>
              <a:rPr lang="en-US" dirty="0"/>
              <a:t>Key exam: follicles vs papillae, lid margins, corneal staining</a:t>
            </a:r>
          </a:p>
          <a:p>
            <a:r>
              <a:rPr lang="en-US" dirty="0"/>
              <a:t>Bottom line: viral improves; masqueraders persist</a:t>
            </a:r>
          </a:p>
        </p:txBody>
      </p:sp>
    </p:spTree>
    <p:extLst>
      <p:ext uri="{BB962C8B-B14F-4D97-AF65-F5344CB8AC3E}">
        <p14:creationId xmlns:p14="http://schemas.microsoft.com/office/powerpoint/2010/main" val="4252848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History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URI exposure</a:t>
            </a:r>
          </a:p>
          <a:p>
            <a:r>
              <a:t>• Unilateral vs bilateral</a:t>
            </a:r>
          </a:p>
          <a:p>
            <a:r>
              <a:t>• Recurrence</a:t>
            </a:r>
          </a:p>
          <a:p>
            <a:r>
              <a:t>• Pain severity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Adenoviral Conjunctivitis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Common cause of “red eyes”</a:t>
            </a:r>
          </a:p>
          <a:p>
            <a:r>
              <a:t>Assume adenovirus until proven                           otherwise</a:t>
            </a:r>
          </a:p>
          <a:p>
            <a:r>
              <a:t>Often have pre-auricular node</a:t>
            </a:r>
          </a:p>
          <a:p>
            <a:r>
              <a:t>Non-purulent watery discharge</a:t>
            </a:r>
          </a:p>
          <a:p>
            <a:r>
              <a:t>Usually starts in one eye and spreads to fellow eye in a few days</a:t>
            </a:r>
          </a:p>
          <a:p>
            <a:r>
              <a:t>Always evert lids to survey tarsal conjunctiva</a:t>
            </a:r>
          </a:p>
          <a:p>
            <a:r>
              <a:t>With EKC, spotty sub-epithelial infiltration in 50 to 75% of untreated cases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Povidone - Iodine 5%</a:t>
            </a:r>
            <a:br/>
            <a:r>
              <a:t>ophthalmic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Broad spectrum microbicide</a:t>
            </a:r>
          </a:p>
          <a:p>
            <a:r>
              <a:t>Indicated for “irrigation of the ocular surface”</a:t>
            </a:r>
          </a:p>
          <a:p>
            <a:r>
              <a:t>“Off label” use: Tx adenoviral keratoconjunctivitis</a:t>
            </a:r>
          </a:p>
          <a:p>
            <a:r>
              <a:t>		- Anesthetize with proparacaine</a:t>
            </a:r>
          </a:p>
          <a:p>
            <a:r>
              <a:t>		- Instill 1 or 2 drops of NSAID</a:t>
            </a:r>
          </a:p>
          <a:p>
            <a:r>
              <a:t>		- Instill several drops Betadine 5% in eye(s), close eye(s)      </a:t>
            </a:r>
          </a:p>
          <a:p>
            <a:r>
              <a:t>		- Swab or rub excess over eyelid margin		        </a:t>
            </a:r>
          </a:p>
          <a:p>
            <a:r>
              <a:t>		- After 1 minute, irrigate with sterile saline</a:t>
            </a:r>
          </a:p>
          <a:p>
            <a:r>
              <a:t>		- Instill 1 or 2 drops of NSAID</a:t>
            </a:r>
          </a:p>
          <a:p>
            <a:r>
              <a:t>		- Rx steroid qid x 4 days</a:t>
            </a:r>
          </a:p>
          <a:p>
            <a:r>
              <a:t>No reports in clinical trials of adverse reactions.</a:t>
            </a:r>
          </a:p>
          <a:p>
            <a:r>
              <a:t>Marketed as Betadine 5% ophthalmic prep solution (30 ml opaque bottle) by Alcon surgical</a:t>
            </a:r>
          </a:p>
          <a:p>
            <a:r>
              <a:t>CPT 99070 supply code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Subepithelial Infiltrates (SEIs)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Immune-mediated</a:t>
            </a:r>
          </a:p>
          <a:p>
            <a:r>
              <a:t>Visual blur weeks later</a:t>
            </a:r>
          </a:p>
          <a:p>
            <a:r>
              <a:t>Steroid responsive</a:t>
            </a:r>
          </a:p>
          <a:p>
            <a:r>
              <a:t>Topical steroids when indicated</a:t>
            </a:r>
          </a:p>
          <a:p>
            <a:r>
              <a:t>Slow taper</a:t>
            </a:r>
          </a:p>
          <a:p>
            <a:r>
              <a:t>Avoid rebound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0"/>
            <a:ext cx="8763000" cy="752034"/>
          </a:xfrm>
        </p:spPr>
        <p:txBody>
          <a:bodyPr/>
          <a:lstStyle/>
          <a:p>
            <a:r>
              <a:rPr dirty="0"/>
              <a:t>Pharyngoconjunctival Fever (PCF)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850090"/>
            <a:ext cx="8763000" cy="5556152"/>
          </a:xfrm>
        </p:spPr>
        <p:txBody>
          <a:bodyPr>
            <a:normAutofit fontScale="85000" lnSpcReduction="20000"/>
          </a:bodyPr>
          <a:lstStyle/>
          <a:p>
            <a:r>
              <a:rPr dirty="0"/>
              <a:t>Etiology: Adenovirus (types 3, 4, 7); highly contagious via respiratory droplets, fomites, and swimming pools</a:t>
            </a:r>
          </a:p>
          <a:p>
            <a:r>
              <a:rPr dirty="0"/>
              <a:t>Classic triad: conjunctivitis, pharyngitis, and fever (common in children/young adults)</a:t>
            </a:r>
          </a:p>
          <a:p>
            <a:r>
              <a:rPr dirty="0"/>
              <a:t>Acute onset unilateral → bilateral red eye with watery discharge and follicles</a:t>
            </a:r>
          </a:p>
          <a:p>
            <a:r>
              <a:rPr dirty="0"/>
              <a:t>Preauricular lymphadenopathy common; mild photophobia and irritation</a:t>
            </a:r>
          </a:p>
          <a:p>
            <a:r>
              <a:rPr dirty="0"/>
              <a:t>Associated systemic symptoms: sore throat, fever, malaise</a:t>
            </a:r>
          </a:p>
          <a:p>
            <a:r>
              <a:rPr dirty="0"/>
              <a:t>Corneal involvement usually mild vs EKC; SEIs uncommon but possible</a:t>
            </a:r>
          </a:p>
          <a:p>
            <a:r>
              <a:rPr dirty="0"/>
              <a:t>Self-limited: resolves in ~7–10 days</a:t>
            </a:r>
          </a:p>
          <a:p>
            <a:r>
              <a:rPr dirty="0"/>
              <a:t>Treatment: supportive—artificial tears, cold compresses, hygiene</a:t>
            </a:r>
          </a:p>
          <a:p>
            <a:r>
              <a:rPr dirty="0"/>
              <a:t>Topical steroids only if significant inflammation (use cautiously)</a:t>
            </a:r>
          </a:p>
          <a:p>
            <a:r>
              <a:rPr dirty="0"/>
              <a:t>Educate: contagious ~10–14 days; avoid spread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Herpes Simplex Keratitis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90% of adults harbor the Herpes Virus</a:t>
            </a:r>
          </a:p>
          <a:p>
            <a:r>
              <a:t>Strain-specific expression of the disease</a:t>
            </a:r>
          </a:p>
          <a:p>
            <a:r>
              <a:t>Unilateral red eye with serous discharge</a:t>
            </a:r>
          </a:p>
          <a:p>
            <a:r>
              <a:t>True dendrites, terminal bulbs, Fl staining</a:t>
            </a:r>
          </a:p>
          <a:p>
            <a:r>
              <a:t>Affected cornea has decreased sensitivity</a:t>
            </a:r>
          </a:p>
          <a:p>
            <a:r>
              <a:t>Males more commonly affected; recur more often</a:t>
            </a:r>
          </a:p>
          <a:p>
            <a:r>
              <a:t>40% chance of recurrence within 5 years</a:t>
            </a:r>
          </a:p>
          <a:p>
            <a:r>
              <a:t>Fellow eye not at risk of involvement (1’ and 2’)</a:t>
            </a:r>
          </a:p>
          <a:p>
            <a:r>
              <a:t>Cause of recurrence: trauma, stress, adrenergic and prostaglandin eyedrops, fever, menstruation, climate,   UV light</a:t>
            </a:r>
          </a:p>
          <a:p>
            <a:r>
              <a:t>Treatment:  topical or systemic antiviral (oral preferred, avoid steroids; HSV stromal keratitis requires steroids + antiviral)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Anti-Viral Medicines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Topical</a:t>
            </a:r>
          </a:p>
          <a:p>
            <a:r>
              <a:t>Trifluridine 	Viroptic</a:t>
            </a:r>
          </a:p>
          <a:p>
            <a:r>
              <a:t>Ganciclovir	Zirgan</a:t>
            </a:r>
          </a:p>
          <a:p>
            <a:r>
              <a:t>Oral	</a:t>
            </a:r>
          </a:p>
          <a:p>
            <a:r>
              <a:t>Acyclovir 	Zovirax</a:t>
            </a:r>
          </a:p>
          <a:p>
            <a:r>
              <a:t>Valacyclovir	Valtrex</a:t>
            </a:r>
          </a:p>
          <a:p>
            <a:r>
              <a:t>Famciclovir	Famvir 		 </a:t>
            </a:r>
          </a:p>
          <a:p>
            <a:r>
              <a:t>- These are anti-herpetic drugs and are ineffective against the various adenoviral serotypes -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72D64-8A0D-6D01-E5C8-5C2427BA0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2782E-38B2-9051-EB71-AB73B2103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807" y="239319"/>
            <a:ext cx="9144000" cy="752034"/>
          </a:xfrm>
        </p:spPr>
        <p:txBody>
          <a:bodyPr>
            <a:noAutofit/>
          </a:bodyPr>
          <a:lstStyle/>
          <a:p>
            <a:r>
              <a:rPr lang="en-US" sz="4000" dirty="0"/>
              <a:t>Herpes Simplex Virus – Treatment Options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701F21C-DAA5-160A-908C-E1D2130577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67158"/>
          <a:stretch>
            <a:fillRect/>
          </a:stretch>
        </p:blipFill>
        <p:spPr>
          <a:xfrm>
            <a:off x="184791" y="2718166"/>
            <a:ext cx="8763000" cy="1329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8B4555-8586-41C3-CAB4-0CA4648943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5629"/>
          <a:stretch>
            <a:fillRect/>
          </a:stretch>
        </p:blipFill>
        <p:spPr>
          <a:xfrm>
            <a:off x="184789" y="1334422"/>
            <a:ext cx="8766808" cy="1391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4850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Valacyclovir vs. Acyclovir for Recurrent HSV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“One-year suppression therapy with oral valacyclovir (500-mg tablet daily) was shown to be as effective and as well-tolerated as acyclovir (400-mg tablet twice daily) in reducing the rate of recurrent ocular HSV disease.”</a:t>
            </a:r>
          </a:p>
          <a:p>
            <a:r>
              <a:t>SOURCE: Miserocchi E, Modorati G, Galli L, Rama P. Efficacy of valacyclovir vs. acyclovir for the prevention of recurrent herpes simplex virus eye disease: A pilot study. Am J Ophthalmol, Oct. 2007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2FF97D0-DF31-41A7-CF47-D572D13A3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56AF918D-890A-C1FE-4249-0086027E20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" y="112125"/>
            <a:ext cx="8763000" cy="752034"/>
          </a:xfrm>
        </p:spPr>
        <p:txBody>
          <a:bodyPr/>
          <a:lstStyle/>
          <a:p>
            <a:r>
              <a:rPr lang="en-US" altLang="en-US" dirty="0"/>
              <a:t>Primary HSV Infection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A6FA1D13-EFC5-CBB7-BDA8-BD32C0536D4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0500" y="864159"/>
            <a:ext cx="8763000" cy="5556152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Vesicular eruptions on the eyelid skin and/or eyelid margin</a:t>
            </a:r>
          </a:p>
          <a:p>
            <a:r>
              <a:rPr lang="en-US" altLang="en-US" sz="2400" dirty="0"/>
              <a:t>More common in children &lt;10 years</a:t>
            </a:r>
          </a:p>
          <a:p>
            <a:r>
              <a:rPr lang="en-US" altLang="en-US" sz="2400" dirty="0"/>
              <a:t>Clinical features:</a:t>
            </a:r>
          </a:p>
          <a:p>
            <a:pPr lvl="1"/>
            <a:r>
              <a:rPr lang="en-US" altLang="en-US" sz="2000" dirty="0"/>
              <a:t>Unilateral lid erythema and edema</a:t>
            </a:r>
          </a:p>
          <a:p>
            <a:pPr lvl="1"/>
            <a:r>
              <a:rPr lang="en-US" altLang="en-US" sz="2000" dirty="0"/>
              <a:t>Grouped vesicles and crusting</a:t>
            </a:r>
          </a:p>
          <a:p>
            <a:pPr lvl="1"/>
            <a:r>
              <a:rPr lang="en-US" altLang="en-US" sz="2000" dirty="0"/>
              <a:t>May accompany herpetic conjunctivitis or keratitis</a:t>
            </a:r>
          </a:p>
          <a:p>
            <a:r>
              <a:rPr lang="en-US" altLang="en-US" sz="2400" dirty="0"/>
              <a:t>Risk factors: stress, illness, UV exposure, immunosuppression</a:t>
            </a:r>
          </a:p>
          <a:p>
            <a:r>
              <a:rPr lang="en-US" altLang="en-US" sz="2400" dirty="0"/>
              <a:t>Management Pearls:</a:t>
            </a:r>
          </a:p>
          <a:p>
            <a:pPr lvl="1"/>
            <a:r>
              <a:rPr lang="en-US" altLang="en-US" sz="2000" dirty="0"/>
              <a:t>Always stain cornea</a:t>
            </a:r>
          </a:p>
          <a:p>
            <a:pPr lvl="1"/>
            <a:r>
              <a:rPr lang="en-US" altLang="en-US" sz="2000" dirty="0"/>
              <a:t>Avoid topical steroids initially</a:t>
            </a:r>
          </a:p>
          <a:p>
            <a:pPr lvl="1"/>
            <a:r>
              <a:rPr lang="en-US" altLang="en-US" sz="2000" dirty="0"/>
              <a:t>Oral antivirals - ACV 400 mg 5 x D x 7D                                                                      		     - ACV Oral liquid/suspension (20mg/kg/dose qid x 5-7D)		     - Valacyclovir 500 mg tid x 7D</a:t>
            </a:r>
          </a:p>
          <a:p>
            <a:r>
              <a:rPr lang="en-US" altLang="en-US" sz="2400" dirty="0"/>
              <a:t>Vesicles resolve without scarring</a:t>
            </a:r>
          </a:p>
        </p:txBody>
      </p:sp>
    </p:spTree>
    <p:extLst>
      <p:ext uri="{BB962C8B-B14F-4D97-AF65-F5344CB8AC3E}">
        <p14:creationId xmlns:p14="http://schemas.microsoft.com/office/powerpoint/2010/main" val="18922602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nimBg="1" autoUpdateAnimBg="0"/>
      <p:bldP spid="10243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77" y="91440"/>
            <a:ext cx="850104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400" b="1">
                <a:solidFill>
                  <a:srgbClr val="FFD700"/>
                </a:solidFill>
              </a:defRPr>
            </a:pPr>
            <a:r>
              <a:rPr sz="3200" dirty="0">
                <a:solidFill>
                  <a:srgbClr val="FFFF00"/>
                </a:solidFill>
              </a:rPr>
              <a:t>PCF vs EKC vs HSV – Clinical Comparison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809897"/>
          <a:ext cx="9144003" cy="30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2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62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r>
                        <a:t>Condition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Systemic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Cornea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Key 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Course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Treatment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Red Flag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r>
                        <a:t>PCF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>
                          <a:solidFill>
                            <a:schemeClr val="bg2"/>
                          </a:solidFill>
                        </a:rPr>
                        <a:t>Fever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>
                          <a:solidFill>
                            <a:schemeClr val="bg2"/>
                          </a:solidFill>
                        </a:rPr>
                        <a:t>Mild SPK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>
                          <a:solidFill>
                            <a:schemeClr val="bg2"/>
                          </a:solidFill>
                        </a:rPr>
                        <a:t>Follicles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>
                          <a:solidFill>
                            <a:schemeClr val="bg2"/>
                          </a:solidFill>
                        </a:rPr>
                        <a:t>7–10d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>
                          <a:solidFill>
                            <a:schemeClr val="bg2"/>
                          </a:solidFill>
                        </a:rPr>
                        <a:t>Supportive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>
                          <a:solidFill>
                            <a:schemeClr val="bg2"/>
                          </a:solidFill>
                        </a:rPr>
                        <a:t>Systemic illness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r>
                        <a:t>EKC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>
                          <a:solidFill>
                            <a:schemeClr val="bg2"/>
                          </a:solidFill>
                        </a:rPr>
                        <a:t>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>
                          <a:solidFill>
                            <a:schemeClr val="bg2"/>
                          </a:solidFill>
                        </a:rPr>
                        <a:t>SEIs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>
                          <a:solidFill>
                            <a:schemeClr val="bg2"/>
                          </a:solidFill>
                        </a:rPr>
                        <a:t>Membranes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>
                          <a:solidFill>
                            <a:schemeClr val="bg2"/>
                          </a:solidFill>
                        </a:rPr>
                        <a:t>2–3+ wks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>
                          <a:solidFill>
                            <a:schemeClr val="bg2"/>
                          </a:solidFill>
                        </a:rPr>
                        <a:t>Selective steroids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>
                          <a:solidFill>
                            <a:schemeClr val="bg2"/>
                          </a:solidFill>
                        </a:rPr>
                        <a:t>Vision ↓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r>
                        <a:t>HSV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>
                          <a:solidFill>
                            <a:schemeClr val="bg2"/>
                          </a:solidFill>
                        </a:rPr>
                        <a:t>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>
                          <a:solidFill>
                            <a:schemeClr val="bg2"/>
                          </a:solidFill>
                        </a:rPr>
                        <a:t>Dendrite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>
                          <a:solidFill>
                            <a:schemeClr val="bg2"/>
                          </a:solidFill>
                        </a:rPr>
                        <a:t>↓ sensation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>
                          <a:solidFill>
                            <a:schemeClr val="bg2"/>
                          </a:solidFill>
                        </a:rPr>
                        <a:t>Recurrent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>
                          <a:solidFill>
                            <a:schemeClr val="bg2"/>
                          </a:solidFill>
                        </a:rPr>
                        <a:t>Antivirals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>
                          <a:solidFill>
                            <a:schemeClr val="bg2"/>
                          </a:solidFill>
                        </a:rPr>
                        <a:t>Steroid risk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4297680"/>
            <a:ext cx="25603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C8C8C8"/>
                </a:solidFill>
              </a:defRPr>
            </a:pPr>
            <a:r>
              <a:t>INSERT IMAGE:</a:t>
            </a:r>
            <a:br/>
            <a:r>
              <a:t>PCF follicles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91840" y="4297680"/>
            <a:ext cx="25603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C8C8C8"/>
                </a:solidFill>
              </a:defRPr>
            </a:pPr>
            <a:r>
              <a:t>INSERT IMAGE:</a:t>
            </a:r>
            <a:br/>
            <a:r>
              <a:t>EKC SEIs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0" y="4297680"/>
            <a:ext cx="25603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C8C8C8"/>
                </a:solidFill>
              </a:defRPr>
            </a:pPr>
            <a:r>
              <a:t>INSERT IMAGE:</a:t>
            </a:r>
            <a:br/>
            <a:r>
              <a:t>HSV dendrite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5213158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400" b="1">
                <a:solidFill>
                  <a:srgbClr val="FFD700"/>
                </a:solidFill>
              </a:defRPr>
            </a:pPr>
            <a:r>
              <a:rPr dirty="0">
                <a:solidFill>
                  <a:srgbClr val="FFFF00"/>
                </a:solidFill>
              </a:rPr>
              <a:t>Red Eye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2782" y="1336119"/>
            <a:ext cx="8815683" cy="20928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 sz="2800" b="1">
                <a:solidFill>
                  <a:srgbClr val="FFFFFF"/>
                </a:solidFill>
              </a:defRPr>
            </a:pPr>
            <a:r>
              <a:rPr sz="2600" dirty="0"/>
              <a:t>Red Eye → Watery → Follicles → Systemic? → PCF</a:t>
            </a:r>
            <a:endParaRPr lang="en-US" sz="2600" dirty="0"/>
          </a:p>
          <a:p>
            <a:pPr marL="457200" indent="-457200">
              <a:buFont typeface="Arial" panose="020B0604020202020204" pitchFamily="34" charset="0"/>
              <a:buChar char="•"/>
              <a:defRPr sz="2800" b="1">
                <a:solidFill>
                  <a:srgbClr val="FFFFFF"/>
                </a:solidFill>
              </a:defRPr>
            </a:pPr>
            <a:r>
              <a:rPr sz="2600" dirty="0"/>
              <a:t>No systemic → Stain cornea:</a:t>
            </a:r>
            <a:endParaRPr lang="en-US" sz="2600" dirty="0"/>
          </a:p>
          <a:p>
            <a:pPr marL="457200" indent="-457200">
              <a:buFont typeface="Arial" panose="020B0604020202020204" pitchFamily="34" charset="0"/>
              <a:buChar char="•"/>
              <a:defRPr sz="2800" b="1">
                <a:solidFill>
                  <a:srgbClr val="FFFFFF"/>
                </a:solidFill>
              </a:defRPr>
            </a:pPr>
            <a:r>
              <a:rPr sz="2600" dirty="0"/>
              <a:t>SEIs → EKC</a:t>
            </a:r>
            <a:endParaRPr lang="en-US" sz="2600" dirty="0"/>
          </a:p>
          <a:p>
            <a:pPr marL="457200" indent="-457200">
              <a:buFont typeface="Arial" panose="020B0604020202020204" pitchFamily="34" charset="0"/>
              <a:buChar char="•"/>
              <a:defRPr sz="2800" b="1">
                <a:solidFill>
                  <a:srgbClr val="FFFFFF"/>
                </a:solidFill>
              </a:defRPr>
            </a:pPr>
            <a:r>
              <a:rPr sz="2600" dirty="0"/>
              <a:t>Dendrite → HSV</a:t>
            </a:r>
            <a:endParaRPr lang="en-US" sz="2600" dirty="0"/>
          </a:p>
          <a:p>
            <a:pPr marL="457200" indent="-457200">
              <a:buFont typeface="Arial" panose="020B0604020202020204" pitchFamily="34" charset="0"/>
              <a:buChar char="•"/>
              <a:defRPr sz="2800" b="1">
                <a:solidFill>
                  <a:srgbClr val="FFFFFF"/>
                </a:solidFill>
              </a:defRPr>
            </a:pPr>
            <a:r>
              <a:rPr sz="2600" dirty="0"/>
              <a:t>&gt;2 weeks → Masquerader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" y="94708"/>
            <a:ext cx="8763000" cy="752034"/>
          </a:xfrm>
        </p:spPr>
        <p:txBody>
          <a:bodyPr/>
          <a:lstStyle/>
          <a:p>
            <a:r>
              <a:rPr dirty="0"/>
              <a:t>Herpes Zoster</a:t>
            </a:r>
            <a:r>
              <a:rPr lang="en-US" dirty="0"/>
              <a:t> (Shingles)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844116"/>
            <a:ext cx="8763000" cy="5556152"/>
          </a:xfrm>
        </p:spPr>
        <p:txBody>
          <a:bodyPr>
            <a:normAutofit lnSpcReduction="10000"/>
          </a:bodyPr>
          <a:lstStyle/>
          <a:p>
            <a:r>
              <a:rPr sz="2400" dirty="0"/>
              <a:t>Reactivation of varicella-zoster virus</a:t>
            </a:r>
          </a:p>
          <a:p>
            <a:r>
              <a:rPr sz="2400" dirty="0"/>
              <a:t>Occurs years after chickenpox</a:t>
            </a:r>
            <a:endParaRPr lang="en-US" sz="2400" dirty="0"/>
          </a:p>
          <a:p>
            <a:r>
              <a:rPr lang="en-US" sz="2400" dirty="0"/>
              <a:t>Virus reactivates along sensory nerve ganglia</a:t>
            </a:r>
          </a:p>
          <a:p>
            <a:r>
              <a:rPr lang="en-US" sz="2400" dirty="0"/>
              <a:t>1 million cases annually in U.S.; lifetime risk 30% (&gt;50% if living to 85)</a:t>
            </a:r>
          </a:p>
          <a:p>
            <a:pPr marL="463550" marR="0" lvl="0" indent="-46355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FF00"/>
              </a:buClr>
              <a:buSzTx/>
              <a:buFont typeface="Calibri" panose="020F050202020403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Symptoms/Signs:</a:t>
            </a:r>
          </a:p>
          <a:p>
            <a:pPr marL="1027113" marR="0" lvl="2" indent="-338138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Prodome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(1-3 days): burning, tingling, pain,                                                     headache, malaise</a:t>
            </a:r>
          </a:p>
          <a:p>
            <a:pPr marL="1027113" marR="0" lvl="2" indent="-338138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Unilateral dermatomal rash; does not cross midline</a:t>
            </a:r>
          </a:p>
          <a:p>
            <a:pPr marL="1027113" marR="0" lvl="2" indent="-338138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Pain often out of proportion to appearance</a:t>
            </a:r>
          </a:p>
          <a:p>
            <a:pPr marL="1027113" marR="0" lvl="2" indent="-338138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srgbClr val="00FF00"/>
                </a:solidFill>
              </a:rPr>
              <a:t>Hutchinson Sign indicates </a:t>
            </a:r>
            <a:r>
              <a:rPr lang="en-US" sz="2000" dirty="0" err="1">
                <a:solidFill>
                  <a:srgbClr val="00FF00"/>
                </a:solidFill>
              </a:rPr>
              <a:t>nasociliary</a:t>
            </a:r>
            <a:r>
              <a:rPr lang="en-US" sz="2000" dirty="0">
                <a:solidFill>
                  <a:srgbClr val="00FF00"/>
                </a:solidFill>
              </a:rPr>
              <a:t> n. involvement</a:t>
            </a:r>
          </a:p>
          <a:p>
            <a:pPr marL="1027113" marR="0" lvl="2" indent="-338138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srgbClr val="00FF00"/>
                </a:solidFill>
              </a:rPr>
              <a:t>Postherpetic neuralgia (&gt;60 yrs 15%; &gt;80 yrs 35%) </a:t>
            </a:r>
          </a:p>
          <a:p>
            <a:r>
              <a:rPr lang="en-US" sz="2400" dirty="0"/>
              <a:t>Risk Factors:</a:t>
            </a:r>
          </a:p>
          <a:p>
            <a:pPr lvl="2"/>
            <a:r>
              <a:rPr lang="en-US" sz="2000" dirty="0">
                <a:solidFill>
                  <a:srgbClr val="00FF00"/>
                </a:solidFill>
              </a:rPr>
              <a:t>Age &gt;50; mean age 52</a:t>
            </a:r>
          </a:p>
          <a:p>
            <a:pPr lvl="2"/>
            <a:r>
              <a:rPr lang="en-US" sz="2000" dirty="0">
                <a:solidFill>
                  <a:srgbClr val="00FF00"/>
                </a:solidFill>
              </a:rPr>
              <a:t>Immunosuppression: increased PHN risk</a:t>
            </a:r>
          </a:p>
          <a:p>
            <a:pPr lvl="2"/>
            <a:r>
              <a:rPr lang="en-US" sz="2000" dirty="0">
                <a:solidFill>
                  <a:srgbClr val="00FF00"/>
                </a:solidFill>
              </a:rPr>
              <a:t>Delayed antivirals: increased complications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277C15-4178-628F-A8A6-2DA9772E90D4}"/>
              </a:ext>
            </a:extLst>
          </p:cNvPr>
          <p:cNvSpPr txBox="1"/>
          <p:nvPr/>
        </p:nvSpPr>
        <p:spPr>
          <a:xfrm>
            <a:off x="4354286" y="6246379"/>
            <a:ext cx="7071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References: CDC Shingles &amp; AAO PPP Guidelines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0BCED-E38F-2F45-8421-F57E05D25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8898E-D221-AFB4-5518-FD16409C5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Herpes Zoster – Treatment Options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C8E6B6-19CD-1C78-B77A-5286695FD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1720"/>
            <a:ext cx="9144000" cy="240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0164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426" name="Rectangle 2">
            <a:extLst>
              <a:ext uri="{FF2B5EF4-FFF2-40B4-BE49-F238E27FC236}">
                <a16:creationId xmlns:a16="http://schemas.microsoft.com/office/drawing/2014/main" id="{C798B8D9-03AA-4FE8-9E39-DEE18E6C39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" y="0"/>
            <a:ext cx="8763000" cy="752034"/>
          </a:xfrm>
        </p:spPr>
        <p:txBody>
          <a:bodyPr/>
          <a:lstStyle/>
          <a:p>
            <a:r>
              <a:rPr lang="en-US" altLang="en-US" dirty="0"/>
              <a:t>Herpes Zoster Ophthalmicus</a:t>
            </a:r>
          </a:p>
        </p:txBody>
      </p:sp>
      <p:sp>
        <p:nvSpPr>
          <p:cNvPr id="743427" name="Rectangle 3">
            <a:extLst>
              <a:ext uri="{FF2B5EF4-FFF2-40B4-BE49-F238E27FC236}">
                <a16:creationId xmlns:a16="http://schemas.microsoft.com/office/drawing/2014/main" id="{DB003100-5AD5-4B27-88EE-58847DCC6CF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2010" y="854655"/>
            <a:ext cx="8851490" cy="5556152"/>
          </a:xfrm>
        </p:spPr>
        <p:txBody>
          <a:bodyPr>
            <a:normAutofit lnSpcReduction="10000"/>
          </a:bodyPr>
          <a:lstStyle/>
          <a:p>
            <a:r>
              <a:rPr lang="en-US" altLang="en-US" sz="2400" dirty="0"/>
              <a:t>Acute vesicular eruption of ophthalmic division of 5th cranial nerve</a:t>
            </a:r>
          </a:p>
          <a:p>
            <a:r>
              <a:rPr lang="en-US" altLang="en-US" sz="2400" dirty="0"/>
              <a:t>Etiology: reactivation of varicella-zoster virus; more common after 50 or in the immuno-compromised</a:t>
            </a:r>
          </a:p>
          <a:p>
            <a:r>
              <a:rPr lang="en-US" altLang="en-US" sz="2400" dirty="0"/>
              <a:t>10-20% of all HZ cases</a:t>
            </a:r>
          </a:p>
          <a:p>
            <a:r>
              <a:rPr lang="en-US" altLang="en-US" sz="2400" dirty="0"/>
              <a:t>Symptoms: skin pain most common</a:t>
            </a:r>
          </a:p>
          <a:p>
            <a:r>
              <a:rPr lang="en-US" altLang="en-US" sz="2400" dirty="0"/>
              <a:t>Ocular manifestations in 50%</a:t>
            </a:r>
          </a:p>
          <a:p>
            <a:pPr lvl="1"/>
            <a:r>
              <a:rPr lang="en-US" altLang="en-US" sz="2000" dirty="0"/>
              <a:t>Lid vesicles/edema, follicular </a:t>
            </a:r>
            <a:r>
              <a:rPr lang="en-US" altLang="en-US" sz="2000" dirty="0" err="1"/>
              <a:t>conjunctivitis,episcleritis</a:t>
            </a:r>
            <a:r>
              <a:rPr lang="en-US" altLang="en-US" sz="2000" dirty="0"/>
              <a:t>,  pseudodendrites, stromal keratitis, anterior uveitis, &gt; IOP, optic neuropathy (rare)</a:t>
            </a:r>
          </a:p>
          <a:p>
            <a:pPr lvl="1"/>
            <a:r>
              <a:rPr lang="en-US" altLang="en-US" sz="2000" dirty="0"/>
              <a:t>Hutchinson Sign indicates </a:t>
            </a:r>
            <a:r>
              <a:rPr lang="en-US" altLang="en-US" sz="2000" dirty="0" err="1"/>
              <a:t>nasociliary</a:t>
            </a:r>
            <a:r>
              <a:rPr lang="en-US" altLang="en-US" sz="2000" dirty="0"/>
              <a:t> involvement</a:t>
            </a:r>
          </a:p>
          <a:p>
            <a:pPr lvl="1"/>
            <a:r>
              <a:rPr lang="en-US" altLang="en-US" sz="2000" dirty="0"/>
              <a:t>PHN in 30% of patient with HZO </a:t>
            </a:r>
          </a:p>
          <a:p>
            <a:pPr lvl="1"/>
            <a:r>
              <a:rPr lang="en-US" altLang="en-US" sz="2000" dirty="0"/>
              <a:t>Tx: start ASAP – (don’t wait for rash)</a:t>
            </a:r>
          </a:p>
          <a:p>
            <a:pPr lvl="2"/>
            <a:r>
              <a:rPr lang="en-US" altLang="en-US" sz="1800" dirty="0"/>
              <a:t>valacyclovir 1000mg tid for 7-10 D</a:t>
            </a:r>
          </a:p>
          <a:p>
            <a:pPr lvl="2"/>
            <a:r>
              <a:rPr lang="en-US" altLang="en-US" sz="1800" dirty="0"/>
              <a:t>famciclovir 500 mg tid for 7 D </a:t>
            </a:r>
          </a:p>
          <a:p>
            <a:pPr lvl="2"/>
            <a:r>
              <a:rPr lang="en-US" altLang="en-US" sz="1800" dirty="0"/>
              <a:t>acyclovir 800mg 5x D for 7-10 D</a:t>
            </a:r>
          </a:p>
          <a:p>
            <a:pPr lvl="1"/>
            <a:r>
              <a:rPr lang="en-US" altLang="en-US" sz="2000" dirty="0"/>
              <a:t>If ocular involvement, treat with topical steroids</a:t>
            </a:r>
          </a:p>
        </p:txBody>
      </p:sp>
    </p:spTree>
    <p:extLst>
      <p:ext uri="{BB962C8B-B14F-4D97-AF65-F5344CB8AC3E}">
        <p14:creationId xmlns:p14="http://schemas.microsoft.com/office/powerpoint/2010/main" val="1763335089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FBEDF-FA87-0B3A-20EB-657F256E8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D8CDF-B70B-DAB4-FEBB-6E370D1D4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Hutchinson’s Sign in HZO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3B61B-5E7D-FF0B-DE74-0DE9BC6E8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50% of patients with HZO develop ocular complications</a:t>
            </a:r>
          </a:p>
          <a:p>
            <a:r>
              <a:rPr lang="en-US" dirty="0"/>
              <a:t>“The contemporary accuracy and prognostic utility of HS have recently been subject to debate and contention.”</a:t>
            </a:r>
          </a:p>
          <a:p>
            <a:r>
              <a:rPr lang="en-US" dirty="0"/>
              <a:t>In the absence of HS in HZO, a third had ocular involvement!</a:t>
            </a:r>
          </a:p>
          <a:p>
            <a:r>
              <a:rPr lang="en-US" dirty="0"/>
              <a:t>Patients with HS had a 6-fold higher likelihood of ocular involvement.</a:t>
            </a:r>
          </a:p>
          <a:p>
            <a:r>
              <a:rPr lang="en-US" dirty="0"/>
              <a:t>“HS should not be regarded as a definite diagnostic tool in isolation.”</a:t>
            </a:r>
          </a:p>
          <a:p>
            <a:r>
              <a:rPr lang="en-US" dirty="0"/>
              <a:t>A red eye is highly indicative of ocular involvement.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3073F5-ADE8-1CD9-3043-550FB54335C5}"/>
              </a:ext>
            </a:extLst>
          </p:cNvPr>
          <p:cNvSpPr txBox="1"/>
          <p:nvPr/>
        </p:nvSpPr>
        <p:spPr>
          <a:xfrm>
            <a:off x="5719411" y="6078091"/>
            <a:ext cx="32340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Ophthalmology, March 2026</a:t>
            </a:r>
          </a:p>
        </p:txBody>
      </p:sp>
    </p:spTree>
    <p:extLst>
      <p:ext uri="{BB962C8B-B14F-4D97-AF65-F5344CB8AC3E}">
        <p14:creationId xmlns:p14="http://schemas.microsoft.com/office/powerpoint/2010/main" val="37640774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Herpes Zoster Vaccination (Shingrix)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dirty="0"/>
              <a:t>Shingrix is the 2nd vaccine to be FDA approved to help prevent shingles</a:t>
            </a:r>
          </a:p>
          <a:p>
            <a:r>
              <a:rPr dirty="0"/>
              <a:t>Approved for people aged 50 and older</a:t>
            </a:r>
          </a:p>
          <a:p>
            <a:r>
              <a:rPr dirty="0"/>
              <a:t>A non-live vaccine (Zostavax is live, attenuated)</a:t>
            </a:r>
          </a:p>
          <a:p>
            <a:r>
              <a:rPr dirty="0"/>
              <a:t>Administered in 2 - I.M. doses (initially then 2-6 months later)</a:t>
            </a:r>
          </a:p>
          <a:p>
            <a:r>
              <a:rPr dirty="0"/>
              <a:t>76% effective (4 yrs); single dose                                                                           64% effective</a:t>
            </a:r>
          </a:p>
          <a:p>
            <a:r>
              <a:rPr dirty="0"/>
              <a:t>If the last Zostavax vaccine was at                                                                                              least 5 years ago, need Shingrix </a:t>
            </a:r>
          </a:p>
          <a:p>
            <a:r>
              <a:rPr dirty="0"/>
              <a:t>Marketed by GlaxoSmithKline</a:t>
            </a:r>
          </a:p>
          <a:p>
            <a:r>
              <a:rPr dirty="0"/>
              <a:t>Healthcare providers should encourage patients over 50 years old to receive shingles vaccination</a:t>
            </a:r>
          </a:p>
          <a:p>
            <a:pPr marL="0" indent="0">
              <a:buNone/>
            </a:pPr>
            <a:r>
              <a:rPr lang="en-US" dirty="0"/>
              <a:t>					                </a:t>
            </a:r>
            <a:r>
              <a:rPr sz="2200" dirty="0">
                <a:solidFill>
                  <a:srgbClr val="A6CCF6"/>
                </a:solidFill>
              </a:rPr>
              <a:t>Annals Intern Med. January 2024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68582"/>
            <a:ext cx="8763000" cy="752034"/>
          </a:xfrm>
        </p:spPr>
        <p:txBody>
          <a:bodyPr/>
          <a:lstStyle/>
          <a:p>
            <a:r>
              <a:rPr dirty="0"/>
              <a:t>Zoster Vaccine and HZO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087" y="884924"/>
            <a:ext cx="8866414" cy="5556152"/>
          </a:xfrm>
        </p:spPr>
        <p:txBody>
          <a:bodyPr>
            <a:normAutofit fontScale="92500"/>
          </a:bodyPr>
          <a:lstStyle/>
          <a:p>
            <a:r>
              <a:rPr dirty="0"/>
              <a:t>Patients with HZO develop ocular complications 50-70% of the time.</a:t>
            </a:r>
          </a:p>
          <a:p>
            <a:r>
              <a:rPr dirty="0"/>
              <a:t>Of these 20% develop chronic or                            recurrent episodes of keratitis or                                       uveitis</a:t>
            </a:r>
          </a:p>
          <a:p>
            <a:r>
              <a:rPr dirty="0"/>
              <a:t>Corneal complications are most                                                  common, and can occur concurrently, weeks, months or years later; Some as neurotrophic keratitis</a:t>
            </a:r>
          </a:p>
          <a:p>
            <a:r>
              <a:rPr dirty="0"/>
              <a:t>Shingrix is 90-95% effective; decreased risk of shingles 200 fold!</a:t>
            </a:r>
          </a:p>
          <a:p>
            <a:r>
              <a:rPr dirty="0"/>
              <a:t>“Doctors should continue to educate patients about the importance of vaccination.”</a:t>
            </a:r>
          </a:p>
          <a:p>
            <a:pPr marL="0" indent="0">
              <a:buNone/>
            </a:pPr>
            <a:r>
              <a:rPr lang="en-US" dirty="0"/>
              <a:t>					                    </a:t>
            </a:r>
            <a:r>
              <a:rPr sz="2200" dirty="0">
                <a:solidFill>
                  <a:srgbClr val="A6CCF6"/>
                </a:solidFill>
              </a:rPr>
              <a:t>Am J Ophthalmol. January 2025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Zoster Eye Disease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“Evidence supports suppressive valacyclovir treatment 1000 mg daily for 12 months to reduce new or worsening keratitis or iritis in immunocompetent, non-pregnant adults with good renal function.”</a:t>
            </a:r>
          </a:p>
          <a:p>
            <a:r>
              <a:t>Purpose: To reduce multiple episodes of keratitis or iritis.</a:t>
            </a:r>
          </a:p>
          <a:p>
            <a:r>
              <a:t>There was a mild trend to ameliorate post-herpetic neuralgia, especially in patients over age 60.</a:t>
            </a:r>
          </a:p>
          <a:p>
            <a:r>
              <a:t>JAMA Ophthalmol, December, 2023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HZO - Key Clinical Pearls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Treat first, confirm later</a:t>
            </a:r>
          </a:p>
          <a:p>
            <a:r>
              <a:t>Hutchinson sign = danger?</a:t>
            </a:r>
          </a:p>
          <a:p>
            <a:r>
              <a:t>Antivirals are mandatory</a:t>
            </a:r>
          </a:p>
          <a:p>
            <a:r>
              <a:t>Steroids are conditional</a:t>
            </a:r>
          </a:p>
          <a:p>
            <a:r>
              <a:t>ODs are first-line identifiers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E1AF0-E57E-D066-105B-899DFA9C6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7EA6C-6330-4173-36A3-3DCD6F6B0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260169"/>
            <a:ext cx="8763000" cy="737967"/>
          </a:xfrm>
        </p:spPr>
        <p:txBody>
          <a:bodyPr>
            <a:noAutofit/>
          </a:bodyPr>
          <a:lstStyle/>
          <a:p>
            <a:r>
              <a:rPr sz="3600" dirty="0"/>
              <a:t>Vesicular / Inflammatory Eyelid Lesions </a:t>
            </a:r>
            <a:r>
              <a:rPr lang="en-US" sz="3600" dirty="0"/>
              <a:t>–</a:t>
            </a:r>
            <a:br>
              <a:rPr lang="en-US" sz="3600" dirty="0"/>
            </a:br>
            <a:r>
              <a:rPr sz="3600" dirty="0"/>
              <a:t> Key Differentials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DED7F93-D414-3722-D5FC-BC4AF6C30E02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371600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28700">
                <a:tc>
                  <a:txBody>
                    <a:bodyPr/>
                    <a:lstStyle/>
                    <a:p>
                      <a:r>
                        <a:t>Feature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HSV Blepharitis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Contact Dermatitis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Herpes Zoster (HZO)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r>
                        <a:t>Laterality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Unilateral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Often bilateral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Unilateral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r>
                        <a:t>Skin findings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Grouped vesicles, crusting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Erythema, scaling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Vesicles → pustules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r>
                        <a:rPr dirty="0"/>
                        <a:t>Symptoms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Pain &gt; itch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Itching &gt; 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Severe pain, prodrome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05010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0"/>
            <a:ext cx="8763000" cy="752034"/>
          </a:xfrm>
        </p:spPr>
        <p:txBody>
          <a:bodyPr>
            <a:normAutofit/>
          </a:bodyPr>
          <a:lstStyle/>
          <a:p>
            <a:r>
              <a:rPr sz="3600" dirty="0"/>
              <a:t>Red Eye Mistakes That Lead to Misdiagnosis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" y="815257"/>
            <a:ext cx="9083040" cy="5556152"/>
          </a:xfrm>
        </p:spPr>
        <p:txBody>
          <a:bodyPr>
            <a:normAutofit fontScale="77500" lnSpcReduction="20000"/>
          </a:bodyPr>
          <a:lstStyle/>
          <a:p>
            <a:r>
              <a:rPr dirty="0"/>
              <a:t>Assuming all watery red eyes are viral without checking for follicles and preauricular lymphadenopathy.</a:t>
            </a:r>
          </a:p>
          <a:p>
            <a:r>
              <a:rPr dirty="0"/>
              <a:t>Missing herpes simplex keratitis by failing to stain the cornea or recognize a dendritic epithelial ulcer.</a:t>
            </a:r>
          </a:p>
          <a:p>
            <a:r>
              <a:rPr dirty="0"/>
              <a:t>Confusing pseudodendrites of herpes zoster with HSV dendrites.</a:t>
            </a:r>
          </a:p>
          <a:p>
            <a:r>
              <a:rPr dirty="0"/>
              <a:t>Using topical steroids in undiagnosed epithelial HSV keratitis without antiviral coverage.</a:t>
            </a:r>
          </a:p>
          <a:p>
            <a:r>
              <a:rPr dirty="0"/>
              <a:t>Overprescribing antibiotics for viral conjunctivitis despite lack of efficacy against adenovirus.</a:t>
            </a:r>
          </a:p>
          <a:p>
            <a:r>
              <a:rPr dirty="0"/>
              <a:t>Failing to reconsider the diagnosis when 'viral conjunctivitis' lasts longer than 2–3 weeks.</a:t>
            </a:r>
          </a:p>
          <a:p>
            <a:r>
              <a:rPr dirty="0"/>
              <a:t>Missing toxic or medicamentosa conjunctivitis from excessive topical drop use.</a:t>
            </a:r>
          </a:p>
          <a:p>
            <a:r>
              <a:rPr dirty="0"/>
              <a:t>Overlooking chlamydial conjunctivitis in chronic follicular disease.</a:t>
            </a:r>
          </a:p>
          <a:p>
            <a:r>
              <a:rPr dirty="0"/>
              <a:t>Delaying systemic antivirals in herpes zoster ophthalmicus.</a:t>
            </a:r>
          </a:p>
          <a:p>
            <a:r>
              <a:rPr dirty="0"/>
              <a:t>Not recognizing Hutchinson sign as a predictor of ocular involvement.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9463"/>
            <a:ext cx="9300754" cy="752034"/>
          </a:xfrm>
        </p:spPr>
        <p:txBody>
          <a:bodyPr>
            <a:noAutofit/>
          </a:bodyPr>
          <a:lstStyle/>
          <a:p>
            <a:r>
              <a:rPr sz="3600" dirty="0"/>
              <a:t>10 Clinical Rules for Managing Viral Eye Disease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" y="672571"/>
            <a:ext cx="9083040" cy="5556152"/>
          </a:xfrm>
        </p:spPr>
        <p:txBody>
          <a:bodyPr>
            <a:noAutofit/>
          </a:bodyPr>
          <a:lstStyle/>
          <a:p>
            <a:r>
              <a:rPr sz="2000" dirty="0"/>
              <a:t>Watery discharge + follicles + preauricular lymph node strongly suggests adenoviral conjunctivitis.</a:t>
            </a:r>
          </a:p>
          <a:p>
            <a:r>
              <a:rPr sz="2000" dirty="0"/>
              <a:t>Viral conjunctivitis usually begins unilateral and spreads to the fellow eye within several days.</a:t>
            </a:r>
          </a:p>
          <a:p>
            <a:r>
              <a:rPr sz="2000" dirty="0"/>
              <a:t>Most adenoviral conjunctivitis improves within 7–14 days; prolonged redness should trigger reconsideration of the diagnosis.</a:t>
            </a:r>
          </a:p>
          <a:p>
            <a:r>
              <a:rPr sz="2000" dirty="0"/>
              <a:t>Subepithelial infiltrates (SEIs) are immune‑mediated and may cause delayed blurred vision weeks after infection.</a:t>
            </a:r>
          </a:p>
          <a:p>
            <a:r>
              <a:rPr sz="2000" dirty="0"/>
              <a:t>Topical steroids may be used cautiously for visually significant SEIs but require a slow taper.</a:t>
            </a:r>
          </a:p>
          <a:p>
            <a:r>
              <a:rPr sz="2000" dirty="0"/>
              <a:t>Avoid routine antibiotics for viral conjunctivitis; they do not treat adenovirus.</a:t>
            </a:r>
          </a:p>
          <a:p>
            <a:r>
              <a:rPr sz="2000" dirty="0"/>
              <a:t>Herpes simplex keratitis typically presents with a dendritic epithelial ulcer and decreased corneal sensitivity.</a:t>
            </a:r>
          </a:p>
          <a:p>
            <a:r>
              <a:rPr sz="2000" dirty="0"/>
              <a:t>Do not use topical steroids in untreated epithelial HSV keratitis without antiviral coverage.</a:t>
            </a:r>
          </a:p>
          <a:p>
            <a:r>
              <a:rPr sz="2000" dirty="0"/>
              <a:t>Herpes zoster ophthalmicus should be treated with systemic antivirals as early as possible, ideally within 72 hours.</a:t>
            </a:r>
          </a:p>
          <a:p>
            <a:r>
              <a:rPr sz="2000" dirty="0"/>
              <a:t>Hutchinson sign indicates </a:t>
            </a:r>
            <a:r>
              <a:rPr sz="2000" dirty="0" err="1"/>
              <a:t>nasociliary</a:t>
            </a:r>
            <a:r>
              <a:rPr sz="2000" dirty="0"/>
              <a:t> nerve involvement and a higher risk of ocular complications.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103417"/>
            <a:ext cx="8763000" cy="752034"/>
          </a:xfrm>
        </p:spPr>
        <p:txBody>
          <a:bodyPr/>
          <a:lstStyle/>
          <a:p>
            <a:r>
              <a:rPr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855451"/>
            <a:ext cx="8763000" cy="5556152"/>
          </a:xfrm>
        </p:spPr>
        <p:txBody>
          <a:bodyPr>
            <a:normAutofit fontScale="92500"/>
          </a:bodyPr>
          <a:lstStyle/>
          <a:p>
            <a:r>
              <a:rPr dirty="0"/>
              <a:t>American Academy of Ophthalmology. Conjunctivitis Preferred Practice Pattern®. Ophthalmology. 2024.</a:t>
            </a:r>
          </a:p>
          <a:p>
            <a:r>
              <a:rPr dirty="0"/>
              <a:t>Cohen EJ et al. Zoster Eye Disease Study: Suppressive Valacyclovir for HZO. JAMA Ophthalmology. 2023.</a:t>
            </a:r>
          </a:p>
          <a:p>
            <a:r>
              <a:rPr dirty="0"/>
              <a:t>Lobo‑Chan AM et al. Risk Factors for Ocular Complications in Herpes Zoster Ophthalmicus. Am J Ophthalmol. 2025.</a:t>
            </a:r>
          </a:p>
          <a:p>
            <a:r>
              <a:rPr dirty="0"/>
              <a:t>Azari AA, Barney NP. Conjunctivitis: A Systematic Review of Diagnosis and Treatment. JAMA. 2022.</a:t>
            </a:r>
          </a:p>
          <a:p>
            <a:r>
              <a:rPr dirty="0"/>
              <a:t>CDC. Shingles (Herpes Zoster) Clinical Overview and Vaccine Recommendations. Updated 2024.</a:t>
            </a:r>
          </a:p>
          <a:p>
            <a:r>
              <a:rPr dirty="0" err="1"/>
              <a:t>Shunmugam</a:t>
            </a:r>
            <a:r>
              <a:rPr dirty="0"/>
              <a:t> M. Viral Conjunctivitis: Current Management Strategies. 2025 review.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ue - farm">
  <a:themeElements>
    <a:clrScheme name="blue sta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ue star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</a:defRPr>
        </a:defPPr>
      </a:lstStyle>
    </a:lnDef>
  </a:objectDefaults>
  <a:extraClrSchemeLst>
    <a:extraClrScheme>
      <a:clrScheme name="blue sta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lue star">
  <a:themeElements>
    <a:clrScheme name="blue sta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ue sta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blue sta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10787</TotalTime>
  <Words>3120</Words>
  <Application>Microsoft Office PowerPoint</Application>
  <PresentationFormat>On-screen Show (4:3)</PresentationFormat>
  <Paragraphs>437</Paragraphs>
  <Slides>34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44" baseType="lpstr">
      <vt:lpstr>Arial</vt:lpstr>
      <vt:lpstr>Calibri</vt:lpstr>
      <vt:lpstr>Cambria</vt:lpstr>
      <vt:lpstr>Tahoma</vt:lpstr>
      <vt:lpstr>Wingdings</vt:lpstr>
      <vt:lpstr>Wingdings 2</vt:lpstr>
      <vt:lpstr>Wingdings 3</vt:lpstr>
      <vt:lpstr>1_Office Theme</vt:lpstr>
      <vt:lpstr>blue - farm</vt:lpstr>
      <vt:lpstr>blue star</vt:lpstr>
      <vt:lpstr>GOING VIRAL: NAVIGATING CASE CHALLENGES</vt:lpstr>
      <vt:lpstr>Financial Disclosure</vt:lpstr>
      <vt:lpstr>Learning Objectives</vt:lpstr>
      <vt:lpstr>Natural History of Viral Eye Disease</vt:lpstr>
      <vt:lpstr>Acute Conjunctivitis: Bacterial vs Viral</vt:lpstr>
      <vt:lpstr>Masquerades of Viral Conjunctivitis</vt:lpstr>
      <vt:lpstr>Viral Conjunctivitis Masquerades – Diagnostic Comparison</vt:lpstr>
      <vt:lpstr>Clinical Pearls: Viral Conjunctivitis Masquerades</vt:lpstr>
      <vt:lpstr>Clinical Pearls: Viral Conjunctivitis Masquerades – Continued…</vt:lpstr>
      <vt:lpstr>When Red Eye Isn’t Viral –  Clinical Protocol</vt:lpstr>
      <vt:lpstr>Key History Questions</vt:lpstr>
      <vt:lpstr>Adenoviral Conjunctivitis Overview</vt:lpstr>
      <vt:lpstr>Povidone - Iodine 5% ophthalmic solution</vt:lpstr>
      <vt:lpstr>Subepithelial Infiltrates (SEIs)</vt:lpstr>
      <vt:lpstr>Pharyngoconjunctival Fever (PCF)</vt:lpstr>
      <vt:lpstr>Herpes Simplex Keratitis</vt:lpstr>
      <vt:lpstr>Anti-Viral Medicines</vt:lpstr>
      <vt:lpstr>Herpes Simplex Virus – Treatment Options</vt:lpstr>
      <vt:lpstr>Valacyclovir vs. Acyclovir for Recurrent HSV</vt:lpstr>
      <vt:lpstr>Primary HSV Infection</vt:lpstr>
      <vt:lpstr>PowerPoint Presentation</vt:lpstr>
      <vt:lpstr>PowerPoint Presentation</vt:lpstr>
      <vt:lpstr>Herpes Zoster (Shingles)</vt:lpstr>
      <vt:lpstr>Herpes Zoster – Treatment Options</vt:lpstr>
      <vt:lpstr>Herpes Zoster Ophthalmicus</vt:lpstr>
      <vt:lpstr>Hutchinson’s Sign in HZO</vt:lpstr>
      <vt:lpstr>Herpes Zoster Vaccination (Shingrix)</vt:lpstr>
      <vt:lpstr>Zoster Vaccine and HZO</vt:lpstr>
      <vt:lpstr>Zoster Eye Disease Study</vt:lpstr>
      <vt:lpstr>HZO - Key Clinical Pearls</vt:lpstr>
      <vt:lpstr>Vesicular / Inflammatory Eyelid Lesions –  Key Differentials</vt:lpstr>
      <vt:lpstr>Red Eye Mistakes That Lead to Misdiagnosis</vt:lpstr>
      <vt:lpstr>10 Clinical Rules for Managing Viral Eye Disease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 Melton</dc:creator>
  <cp:lastModifiedBy>Ron Melton</cp:lastModifiedBy>
  <cp:revision>157</cp:revision>
  <cp:lastPrinted>2023-05-18T04:37:17Z</cp:lastPrinted>
  <dcterms:created xsi:type="dcterms:W3CDTF">2020-08-22T20:37:07Z</dcterms:created>
  <dcterms:modified xsi:type="dcterms:W3CDTF">2026-05-08T19:34:26Z</dcterms:modified>
</cp:coreProperties>
</file>