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74" r:id="rId3"/>
    <p:sldMasterId id="2147483680" r:id="rId4"/>
  </p:sldMasterIdLst>
  <p:notesMasterIdLst>
    <p:notesMasterId r:id="rId70"/>
  </p:notesMasterIdLst>
  <p:sldIdLst>
    <p:sldId id="2145710915" r:id="rId5"/>
    <p:sldId id="2145710743" r:id="rId6"/>
    <p:sldId id="2145709456" r:id="rId7"/>
    <p:sldId id="5765" r:id="rId8"/>
    <p:sldId id="2145709458" r:id="rId9"/>
    <p:sldId id="2145709478" r:id="rId10"/>
    <p:sldId id="2145709460" r:id="rId11"/>
    <p:sldId id="2145709469" r:id="rId12"/>
    <p:sldId id="5666" r:id="rId13"/>
    <p:sldId id="2145709462" r:id="rId14"/>
    <p:sldId id="5682" r:id="rId15"/>
    <p:sldId id="2145711735" r:id="rId16"/>
    <p:sldId id="2145711726" r:id="rId17"/>
    <p:sldId id="2145711733" r:id="rId18"/>
    <p:sldId id="2145711736" r:id="rId19"/>
    <p:sldId id="2145710922" r:id="rId20"/>
    <p:sldId id="5910" r:id="rId21"/>
    <p:sldId id="2147473460" r:id="rId22"/>
    <p:sldId id="2145709274" r:id="rId23"/>
    <p:sldId id="2145710717" r:id="rId24"/>
    <p:sldId id="2145709309" r:id="rId25"/>
    <p:sldId id="2147473462" r:id="rId26"/>
    <p:sldId id="2145709281" r:id="rId27"/>
    <p:sldId id="4556" r:id="rId28"/>
    <p:sldId id="2145711734" r:id="rId29"/>
    <p:sldId id="2145710920" r:id="rId30"/>
    <p:sldId id="2145710921" r:id="rId31"/>
    <p:sldId id="2145711738" r:id="rId32"/>
    <p:sldId id="2145711739" r:id="rId33"/>
    <p:sldId id="2145711740" r:id="rId34"/>
    <p:sldId id="2145711741" r:id="rId35"/>
    <p:sldId id="2145711742" r:id="rId36"/>
    <p:sldId id="2145710610" r:id="rId37"/>
    <p:sldId id="2145711743" r:id="rId38"/>
    <p:sldId id="2145709457" r:id="rId39"/>
    <p:sldId id="2145711689" r:id="rId40"/>
    <p:sldId id="2145709459" r:id="rId41"/>
    <p:sldId id="5880" r:id="rId42"/>
    <p:sldId id="2145710927" r:id="rId43"/>
    <p:sldId id="2145711720" r:id="rId44"/>
    <p:sldId id="5890" r:id="rId45"/>
    <p:sldId id="2145711721" r:id="rId46"/>
    <p:sldId id="5675" r:id="rId47"/>
    <p:sldId id="2997" r:id="rId48"/>
    <p:sldId id="2145709474" r:id="rId49"/>
    <p:sldId id="7155" r:id="rId50"/>
    <p:sldId id="4585" r:id="rId51"/>
    <p:sldId id="2145709827" r:id="rId52"/>
    <p:sldId id="4593" r:id="rId53"/>
    <p:sldId id="5901" r:id="rId54"/>
    <p:sldId id="2145709236" r:id="rId55"/>
    <p:sldId id="2145709240" r:id="rId56"/>
    <p:sldId id="4592" r:id="rId57"/>
    <p:sldId id="4594" r:id="rId58"/>
    <p:sldId id="4596" r:id="rId59"/>
    <p:sldId id="2145711722" r:id="rId60"/>
    <p:sldId id="2145709258" r:id="rId61"/>
    <p:sldId id="2145711723" r:id="rId62"/>
    <p:sldId id="2145711725" r:id="rId63"/>
    <p:sldId id="2145711744" r:id="rId64"/>
    <p:sldId id="2145710348" r:id="rId65"/>
    <p:sldId id="2145709272" r:id="rId66"/>
    <p:sldId id="2145708310" r:id="rId67"/>
    <p:sldId id="2145710916" r:id="rId68"/>
    <p:sldId id="2145710918"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F12A"/>
    <a:srgbClr val="26DA62"/>
    <a:srgbClr val="0BA5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0FA5CE-7C36-4294-8ED7-9C208EAAA4E8}" v="1" dt="2026-05-10T22:53:56.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1434" y="114"/>
      </p:cViewPr>
      <p:guideLst/>
    </p:cSldViewPr>
  </p:slideViewPr>
  <p:notesTextViewPr>
    <p:cViewPr>
      <p:scale>
        <a:sx n="3" d="2"/>
        <a:sy n="3" d="2"/>
      </p:scale>
      <p:origin x="0" y="0"/>
    </p:cViewPr>
  </p:notesTextViewPr>
  <p:sorterViewPr>
    <p:cViewPr>
      <p:scale>
        <a:sx n="134" d="100"/>
        <a:sy n="134"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 Melton" userId="5553941352b42db9" providerId="LiveId" clId="{7E4D1007-9335-4103-A81A-5E9B8234535B}"/>
    <pc:docChg chg="custSel modSld">
      <pc:chgData name="Ron Melton" userId="5553941352b42db9" providerId="LiveId" clId="{7E4D1007-9335-4103-A81A-5E9B8234535B}" dt="2026-05-11T01:23:01.162" v="176" actId="20577"/>
      <pc:docMkLst>
        <pc:docMk/>
      </pc:docMkLst>
      <pc:sldChg chg="modSp mod">
        <pc:chgData name="Ron Melton" userId="5553941352b42db9" providerId="LiveId" clId="{7E4D1007-9335-4103-A81A-5E9B8234535B}" dt="2026-05-11T01:23:01.162" v="176" actId="20577"/>
        <pc:sldMkLst>
          <pc:docMk/>
          <pc:sldMk cId="280701751" sldId="2145710743"/>
        </pc:sldMkLst>
        <pc:spChg chg="mod">
          <ac:chgData name="Ron Melton" userId="5553941352b42db9" providerId="LiveId" clId="{7E4D1007-9335-4103-A81A-5E9B8234535B}" dt="2026-05-11T01:23:01.162" v="176" actId="20577"/>
          <ac:spMkLst>
            <pc:docMk/>
            <pc:sldMk cId="280701751" sldId="2145710743"/>
            <ac:spMk id="89091" creationId="{00000000-0000-0000-0000-000000000000}"/>
          </ac:spMkLst>
        </pc:spChg>
      </pc:sldChg>
      <pc:sldChg chg="addSp modSp mod">
        <pc:chgData name="Ron Melton" userId="5553941352b42db9" providerId="LiveId" clId="{7E4D1007-9335-4103-A81A-5E9B8234535B}" dt="2026-05-11T01:19:55.923" v="149" actId="1076"/>
        <pc:sldMkLst>
          <pc:docMk/>
          <pc:sldMk cId="4075177496" sldId="2145710915"/>
        </pc:sldMkLst>
        <pc:spChg chg="add mod">
          <ac:chgData name="Ron Melton" userId="5553941352b42db9" providerId="LiveId" clId="{7E4D1007-9335-4103-A81A-5E9B8234535B}" dt="2026-05-11T01:19:55.923" v="149" actId="1076"/>
          <ac:spMkLst>
            <pc:docMk/>
            <pc:sldMk cId="4075177496" sldId="2145710915"/>
            <ac:spMk id="3" creationId="{536F11A6-369F-67D8-05FB-AC54D36BBBFF}"/>
          </ac:spMkLst>
        </pc:spChg>
        <pc:spChg chg="mod">
          <ac:chgData name="Ron Melton" userId="5553941352b42db9" providerId="LiveId" clId="{7E4D1007-9335-4103-A81A-5E9B8234535B}" dt="2026-05-11T01:19:15.483" v="147" actId="20577"/>
          <ac:spMkLst>
            <pc:docMk/>
            <pc:sldMk cId="4075177496" sldId="2145710915"/>
            <ac:spMk id="4" creationId="{CBD4B57D-9706-BA0C-4182-7F744302CE83}"/>
          </ac:spMkLst>
        </pc:spChg>
        <pc:spChg chg="mod">
          <ac:chgData name="Ron Melton" userId="5553941352b42db9" providerId="LiveId" clId="{7E4D1007-9335-4103-A81A-5E9B8234535B}" dt="2026-05-11T01:18:22.809" v="117" actId="20577"/>
          <ac:spMkLst>
            <pc:docMk/>
            <pc:sldMk cId="4075177496" sldId="2145710915"/>
            <ac:spMk id="10" creationId="{2EB23260-05AD-F4FA-2617-54A0316874C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8EBC2-A244-48EC-8F85-F5D8B8A8EC38}" type="datetimeFigureOut">
              <a:rPr lang="en-US" smtClean="0"/>
              <a:t>5/10/2026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A5BE9-CF83-482F-A319-3217E20C312A}" type="slidenum">
              <a:rPr lang="en-US" smtClean="0"/>
              <a:t>‹#›</a:t>
            </a:fld>
            <a:endParaRPr lang="en-US"/>
          </a:p>
        </p:txBody>
      </p:sp>
    </p:spTree>
    <p:extLst>
      <p:ext uri="{BB962C8B-B14F-4D97-AF65-F5344CB8AC3E}">
        <p14:creationId xmlns:p14="http://schemas.microsoft.com/office/powerpoint/2010/main" val="487510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ophthalmologyglaucoma.org/article/S2589-4196(24)00222-9/fulltex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jamanetwork.com/journals/jamaophthalmology/fullarticle/280436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ophthalmologyglaucoma.org/article/S2589-4196(24)00222-9/fulltext"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ophthalmologyglaucoma.org/article/S2589-4196(24)00222-9/fulltext"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doi.org/10.1016/j.survophthal.2019.09.004"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2CADC-8485-5360-4E2D-9CC691C44669}"/>
            </a:ext>
          </a:extLst>
        </p:cNvPr>
        <p:cNvGrpSpPr/>
        <p:nvPr/>
      </p:nvGrpSpPr>
      <p:grpSpPr>
        <a:xfrm>
          <a:off x="0" y="0"/>
          <a:ext cx="0" cy="0"/>
          <a:chOff x="0" y="0"/>
          <a:chExt cx="0" cy="0"/>
        </a:xfrm>
      </p:grpSpPr>
      <p:sp>
        <p:nvSpPr>
          <p:cNvPr id="47106" name="Rectangle 7">
            <a:extLst>
              <a:ext uri="{FF2B5EF4-FFF2-40B4-BE49-F238E27FC236}">
                <a16:creationId xmlns:a16="http://schemas.microsoft.com/office/drawing/2014/main" id="{B01123BF-D175-2284-C59C-220901983B8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3192" indent="-288940">
              <a:spcBef>
                <a:spcPct val="30000"/>
              </a:spcBef>
              <a:defRPr sz="1200">
                <a:solidFill>
                  <a:schemeClr val="tx1"/>
                </a:solidFill>
                <a:latin typeface="Arial" panose="020B0604020202020204" pitchFamily="34" charset="0"/>
              </a:defRPr>
            </a:lvl2pPr>
            <a:lvl3pPr marL="1159007" indent="-230503">
              <a:spcBef>
                <a:spcPct val="30000"/>
              </a:spcBef>
              <a:defRPr sz="1200">
                <a:solidFill>
                  <a:schemeClr val="tx1"/>
                </a:solidFill>
                <a:latin typeface="Arial" panose="020B0604020202020204" pitchFamily="34" charset="0"/>
              </a:defRPr>
            </a:lvl3pPr>
            <a:lvl4pPr marL="1621636" indent="-230503">
              <a:spcBef>
                <a:spcPct val="30000"/>
              </a:spcBef>
              <a:defRPr sz="1200">
                <a:solidFill>
                  <a:schemeClr val="tx1"/>
                </a:solidFill>
                <a:latin typeface="Arial" panose="020B0604020202020204" pitchFamily="34" charset="0"/>
              </a:defRPr>
            </a:lvl4pPr>
            <a:lvl5pPr marL="2085888" indent="-230503">
              <a:spcBef>
                <a:spcPct val="30000"/>
              </a:spcBef>
              <a:defRPr sz="1200">
                <a:solidFill>
                  <a:schemeClr val="tx1"/>
                </a:solidFill>
                <a:latin typeface="Arial" panose="020B0604020202020204" pitchFamily="34" charset="0"/>
              </a:defRPr>
            </a:lvl5pPr>
            <a:lvl6pPr marL="2553387" indent="-230503" eaLnBrk="0" fontAlgn="base" hangingPunct="0">
              <a:spcBef>
                <a:spcPct val="30000"/>
              </a:spcBef>
              <a:spcAft>
                <a:spcPct val="0"/>
              </a:spcAft>
              <a:defRPr sz="1200">
                <a:solidFill>
                  <a:schemeClr val="tx1"/>
                </a:solidFill>
                <a:latin typeface="Arial" panose="020B0604020202020204" pitchFamily="34" charset="0"/>
              </a:defRPr>
            </a:lvl6pPr>
            <a:lvl7pPr marL="3020886" indent="-230503" eaLnBrk="0" fontAlgn="base" hangingPunct="0">
              <a:spcBef>
                <a:spcPct val="30000"/>
              </a:spcBef>
              <a:spcAft>
                <a:spcPct val="0"/>
              </a:spcAft>
              <a:defRPr sz="1200">
                <a:solidFill>
                  <a:schemeClr val="tx1"/>
                </a:solidFill>
                <a:latin typeface="Arial" panose="020B0604020202020204" pitchFamily="34" charset="0"/>
              </a:defRPr>
            </a:lvl7pPr>
            <a:lvl8pPr marL="3488384" indent="-230503" eaLnBrk="0" fontAlgn="base" hangingPunct="0">
              <a:spcBef>
                <a:spcPct val="30000"/>
              </a:spcBef>
              <a:spcAft>
                <a:spcPct val="0"/>
              </a:spcAft>
              <a:defRPr sz="1200">
                <a:solidFill>
                  <a:schemeClr val="tx1"/>
                </a:solidFill>
                <a:latin typeface="Arial" panose="020B0604020202020204" pitchFamily="34" charset="0"/>
              </a:defRPr>
            </a:lvl8pPr>
            <a:lvl9pPr marL="3955883" indent="-23050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4997" rtl="0" eaLnBrk="0" fontAlgn="base" latinLnBrk="0" hangingPunct="0">
              <a:lnSpc>
                <a:spcPct val="100000"/>
              </a:lnSpc>
              <a:spcBef>
                <a:spcPct val="0"/>
              </a:spcBef>
              <a:spcAft>
                <a:spcPct val="0"/>
              </a:spcAft>
              <a:buClrTx/>
              <a:buSzTx/>
              <a:buFontTx/>
              <a:buNone/>
              <a:tabLst/>
              <a:defRPr/>
            </a:pPr>
            <a:fld id="{5A077DF0-9E06-4F80-ACFD-F59900969F5B}" type="slidenum">
              <a:rPr kumimoji="0" lang="en-US" altLang="en-US" sz="11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r" defTabSz="934997" rtl="0" eaLnBrk="0" fontAlgn="base" latinLnBrk="0" hangingPunct="0">
                <a:lnSpc>
                  <a:spcPct val="100000"/>
                </a:lnSpc>
                <a:spcBef>
                  <a:spcPct val="0"/>
                </a:spcBef>
                <a:spcAft>
                  <a:spcPct val="0"/>
                </a:spcAft>
                <a:buClrTx/>
                <a:buSzTx/>
                <a:buFontTx/>
                <a:buNone/>
                <a:tabLst/>
                <a:defRPr/>
              </a:pPr>
              <a:t>1</a:t>
            </a:fld>
            <a:endParaRPr kumimoji="0" lang="en-US" altLang="en-US" sz="11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47107" name="Rectangle 2">
            <a:extLst>
              <a:ext uri="{FF2B5EF4-FFF2-40B4-BE49-F238E27FC236}">
                <a16:creationId xmlns:a16="http://schemas.microsoft.com/office/drawing/2014/main" id="{B9E8C44C-C9D8-26D2-406F-A33C4ACB30E1}"/>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0666209C-D260-2DBF-DC18-DB508E283F3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069074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34" charset="0"/>
                <a:ea typeface="+mn-ea"/>
                <a:cs typeface="+mn-cs"/>
              </a:rPr>
              <a:t>Lillian K. To, Nicole V. Carrabba, Chaitanya G. Kalathuru, Alice Z. Chuang, Logan Smith, Robert M. Feldman. </a:t>
            </a:r>
            <a:r>
              <a:rPr lang="en-US" sz="1200" b="0" i="0" u="none" strike="noStrike" kern="1200" dirty="0">
                <a:solidFill>
                  <a:schemeClr val="tx1"/>
                </a:solidFill>
                <a:effectLst/>
                <a:latin typeface="Arial" pitchFamily="34" charset="0"/>
                <a:ea typeface="+mn-ea"/>
                <a:cs typeface="+mn-cs"/>
                <a:hlinkClick r:id="rId3"/>
              </a:rPr>
              <a:t>Risk Factors for Diagnostic Change from Glaucoma Suspect to Primary Open-Angle Glaucoma and Vice Versa Over 2 Years</a:t>
            </a:r>
            <a:endParaRPr lang="en-US" sz="1200" b="0" i="0" kern="1200" dirty="0">
              <a:solidFill>
                <a:schemeClr val="tx1"/>
              </a:solidFill>
              <a:effectLst/>
              <a:latin typeface="Arial" pitchFamily="34" charset="0"/>
              <a:ea typeface="+mn-ea"/>
              <a:cs typeface="+mn-cs"/>
            </a:endParaRPr>
          </a:p>
          <a:p>
            <a:r>
              <a:rPr lang="en-US" sz="1200" b="0" i="1" kern="1200" dirty="0">
                <a:solidFill>
                  <a:schemeClr val="tx1"/>
                </a:solidFill>
                <a:effectLst/>
                <a:latin typeface="Arial" pitchFamily="34" charset="0"/>
                <a:ea typeface="+mn-ea"/>
                <a:cs typeface="+mn-cs"/>
              </a:rPr>
              <a:t>Ophthalmology Glaucoma </a:t>
            </a:r>
            <a:r>
              <a:rPr lang="en-US" sz="1200" b="0" i="0" kern="1200" dirty="0">
                <a:solidFill>
                  <a:schemeClr val="tx1"/>
                </a:solidFill>
                <a:effectLst/>
                <a:latin typeface="Arial" pitchFamily="34" charset="0"/>
                <a:ea typeface="+mn-ea"/>
                <a:cs typeface="+mn-cs"/>
              </a:rPr>
              <a:t>Vol. 8Issue 3p257–265. Published online: December 20, 2024</a:t>
            </a: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94450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pitchFamily="34" charset="0"/>
                <a:ea typeface="+mn-ea"/>
                <a:cs typeface="+mn-cs"/>
              </a:rPr>
              <a:t>Foster, Paul J. et </a:t>
            </a:r>
            <a:r>
              <a:rPr lang="en-US" sz="1200" b="0" i="0" kern="1200">
                <a:solidFill>
                  <a:schemeClr val="tx1"/>
                </a:solidFill>
                <a:effectLst/>
                <a:latin typeface="Arial" pitchFamily="34" charset="0"/>
                <a:ea typeface="+mn-ea"/>
                <a:cs typeface="+mn-cs"/>
              </a:rPr>
              <a:t>al. Glaucoma</a:t>
            </a:r>
            <a:r>
              <a:rPr lang="en-US" sz="1200" b="0" i="0" kern="1200" dirty="0">
                <a:solidFill>
                  <a:schemeClr val="tx1"/>
                </a:solidFill>
                <a:effectLst/>
                <a:latin typeface="Arial" pitchFamily="34" charset="0"/>
                <a:ea typeface="+mn-ea"/>
                <a:cs typeface="+mn-cs"/>
              </a:rPr>
              <a:t>: Are We Getting the Wrong Answers, or Asking the Wrong Questions? American Journal of Ophthalmology, Volume 282, 489 - 491</a:t>
            </a: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70515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34" charset="0"/>
                <a:ea typeface="+mn-ea"/>
                <a:cs typeface="+mn-cs"/>
              </a:rPr>
              <a:t>Polski A, </a:t>
            </a:r>
            <a:r>
              <a:rPr lang="en-US" sz="1200" b="0" i="0" kern="1200" dirty="0" err="1">
                <a:solidFill>
                  <a:schemeClr val="tx1"/>
                </a:solidFill>
                <a:effectLst/>
                <a:latin typeface="Arial" pitchFamily="34" charset="0"/>
                <a:ea typeface="+mn-ea"/>
                <a:cs typeface="+mn-cs"/>
              </a:rPr>
              <a:t>Brintz</a:t>
            </a:r>
            <a:r>
              <a:rPr lang="en-US" sz="1200" b="0" i="0" kern="1200" dirty="0">
                <a:solidFill>
                  <a:schemeClr val="tx1"/>
                </a:solidFill>
                <a:effectLst/>
                <a:latin typeface="Arial" pitchFamily="34" charset="0"/>
                <a:ea typeface="+mn-ea"/>
                <a:cs typeface="+mn-cs"/>
              </a:rPr>
              <a:t> BJ, Hess R, et al. Influence of Intraocular Pressure on Clinical Decision-Making in Glaucoma Management. </a:t>
            </a:r>
            <a:r>
              <a:rPr lang="en-US" sz="1200" b="0" i="1" kern="1200" dirty="0">
                <a:solidFill>
                  <a:schemeClr val="tx1"/>
                </a:solidFill>
                <a:effectLst/>
                <a:latin typeface="Arial" pitchFamily="34" charset="0"/>
                <a:ea typeface="+mn-ea"/>
                <a:cs typeface="+mn-cs"/>
              </a:rPr>
              <a:t>JAMA </a:t>
            </a:r>
            <a:r>
              <a:rPr lang="en-US" sz="1200" b="0" i="1" kern="1200" dirty="0" err="1">
                <a:solidFill>
                  <a:schemeClr val="tx1"/>
                </a:solidFill>
                <a:effectLst/>
                <a:latin typeface="Arial" pitchFamily="34" charset="0"/>
                <a:ea typeface="+mn-ea"/>
                <a:cs typeface="+mn-cs"/>
              </a:rPr>
              <a:t>Ophthalmol</a:t>
            </a:r>
            <a:r>
              <a:rPr lang="en-US" sz="1200" b="0" i="1" kern="1200" dirty="0">
                <a:solidFill>
                  <a:schemeClr val="tx1"/>
                </a:solidFill>
                <a:effectLst/>
                <a:latin typeface="Arial" pitchFamily="34" charset="0"/>
                <a:ea typeface="+mn-ea"/>
                <a:cs typeface="+mn-cs"/>
              </a:rPr>
              <a:t>.</a:t>
            </a:r>
            <a:r>
              <a:rPr lang="en-US" sz="1200" b="0" i="0" kern="1200" dirty="0">
                <a:solidFill>
                  <a:schemeClr val="tx1"/>
                </a:solidFill>
                <a:effectLst/>
                <a:latin typeface="Arial" pitchFamily="34" charset="0"/>
                <a:ea typeface="+mn-ea"/>
                <a:cs typeface="+mn-cs"/>
              </a:rPr>
              <a:t> 2026;144(2):167–173. doi:10.1001/jamaophthalmol.2025.5593</a:t>
            </a:r>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7757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333333"/>
                </a:solidFill>
                <a:effectLst/>
                <a:latin typeface="Guardian TextSans Web"/>
              </a:rPr>
              <a:t>Frediani</a:t>
            </a:r>
            <a:r>
              <a:rPr lang="en-US" b="0" i="0" dirty="0">
                <a:solidFill>
                  <a:srgbClr val="333333"/>
                </a:solidFill>
                <a:effectLst/>
                <a:latin typeface="Guardian TextSans Web"/>
              </a:rPr>
              <a:t> T, Yoo K, Cho A, et al. Outcomes of Glaucoma Referrals in Adults Aged 18 to 40 Years. </a:t>
            </a:r>
            <a:r>
              <a:rPr lang="en-US" b="0" i="1" dirty="0">
                <a:solidFill>
                  <a:srgbClr val="333333"/>
                </a:solidFill>
                <a:effectLst/>
                <a:latin typeface="Guardian TextSans Web"/>
              </a:rPr>
              <a:t>JAMA </a:t>
            </a:r>
            <a:r>
              <a:rPr lang="en-US" b="0" i="1" dirty="0" err="1">
                <a:solidFill>
                  <a:srgbClr val="333333"/>
                </a:solidFill>
                <a:effectLst/>
                <a:latin typeface="Guardian TextSans Web"/>
              </a:rPr>
              <a:t>Netw</a:t>
            </a:r>
            <a:r>
              <a:rPr lang="en-US" b="0" i="1" dirty="0">
                <a:solidFill>
                  <a:srgbClr val="333333"/>
                </a:solidFill>
                <a:effectLst/>
                <a:latin typeface="Guardian TextSans Web"/>
              </a:rPr>
              <a:t> Open.</a:t>
            </a:r>
            <a:r>
              <a:rPr lang="en-US" b="0" i="0" dirty="0">
                <a:solidFill>
                  <a:srgbClr val="333333"/>
                </a:solidFill>
                <a:effectLst/>
                <a:latin typeface="Guardian TextSans Web"/>
              </a:rPr>
              <a:t> 2025;8(2):e2457843. </a:t>
            </a:r>
            <a:r>
              <a:rPr lang="en-US" b="0" i="0">
                <a:solidFill>
                  <a:srgbClr val="333333"/>
                </a:solidFill>
                <a:effectLst/>
                <a:latin typeface="Guardian TextSans Web"/>
              </a:rPr>
              <a:t>doi:10.1001/jamanetworkopen.2024.57843</a:t>
            </a:r>
            <a:endParaRPr lang="en-US"/>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4969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Arial" pitchFamily="34" charset="0"/>
                <a:ea typeface="+mn-ea"/>
                <a:cs typeface="+mn-cs"/>
              </a:rPr>
              <a:t>Kass</a:t>
            </a:r>
            <a:r>
              <a:rPr lang="en-US" sz="1200" b="0" i="0" kern="1200" dirty="0">
                <a:solidFill>
                  <a:schemeClr val="tx1"/>
                </a:solidFill>
                <a:effectLst/>
                <a:latin typeface="Arial" pitchFamily="34" charset="0"/>
                <a:ea typeface="+mn-ea"/>
                <a:cs typeface="+mn-cs"/>
              </a:rPr>
              <a:t> MA, Heuer DK, Higginbotham EJ, et al. </a:t>
            </a:r>
            <a:r>
              <a:rPr lang="en-US" sz="1200" b="1" i="0" kern="1200" dirty="0">
                <a:solidFill>
                  <a:schemeClr val="tx1"/>
                </a:solidFill>
                <a:effectLst/>
                <a:latin typeface="Arial" pitchFamily="34" charset="0"/>
                <a:ea typeface="+mn-ea"/>
                <a:cs typeface="+mn-cs"/>
              </a:rPr>
              <a:t>Assessment of Cumulative Incidence and Severity of Primary Open-Angle Glaucoma Among Participants in the Ocular Hypertension Treatment Study After 20 Years of Follow-up. </a:t>
            </a:r>
            <a:r>
              <a:rPr lang="en-US" sz="1200" b="0" i="1" kern="1200" dirty="0">
                <a:solidFill>
                  <a:schemeClr val="tx1"/>
                </a:solidFill>
                <a:effectLst/>
                <a:latin typeface="Arial" pitchFamily="34" charset="0"/>
                <a:ea typeface="+mn-ea"/>
                <a:cs typeface="+mn-cs"/>
              </a:rPr>
              <a:t>JAMA </a:t>
            </a:r>
            <a:r>
              <a:rPr lang="en-US" sz="1200" b="0" i="1" kern="1200" dirty="0" err="1">
                <a:solidFill>
                  <a:schemeClr val="tx1"/>
                </a:solidFill>
                <a:effectLst/>
                <a:latin typeface="Arial" pitchFamily="34" charset="0"/>
                <a:ea typeface="+mn-ea"/>
                <a:cs typeface="+mn-cs"/>
              </a:rPr>
              <a:t>Ophthalmol</a:t>
            </a:r>
            <a:r>
              <a:rPr lang="en-US" sz="1200" b="0" i="0" kern="1200" dirty="0">
                <a:solidFill>
                  <a:schemeClr val="tx1"/>
                </a:solidFill>
                <a:effectLst/>
                <a:latin typeface="Arial" pitchFamily="34" charset="0"/>
                <a:ea typeface="+mn-ea"/>
                <a:cs typeface="+mn-cs"/>
              </a:rPr>
              <a:t>. 2021 Apr 15;e210341. </a:t>
            </a:r>
            <a:r>
              <a:rPr lang="en-US" sz="1200" b="0" i="0" kern="1200" dirty="0" err="1">
                <a:solidFill>
                  <a:schemeClr val="tx1"/>
                </a:solidFill>
                <a:effectLst/>
                <a:latin typeface="Arial" pitchFamily="34" charset="0"/>
                <a:ea typeface="+mn-ea"/>
                <a:cs typeface="+mn-cs"/>
              </a:rPr>
              <a:t>doi</a:t>
            </a:r>
            <a:r>
              <a:rPr lang="en-US" sz="1200" b="0" i="0" kern="1200" dirty="0">
                <a:solidFill>
                  <a:schemeClr val="tx1"/>
                </a:solidFill>
                <a:effectLst/>
                <a:latin typeface="Arial" pitchFamily="34" charset="0"/>
                <a:ea typeface="+mn-ea"/>
                <a:cs typeface="+mn-cs"/>
              </a:rPr>
              <a:t>: 10.1001/jamaophthalmol.2021.0341.</a:t>
            </a:r>
            <a:endParaRPr lang="en-US" sz="1200" b="1" i="0" kern="1200" dirty="0">
              <a:solidFill>
                <a:schemeClr val="tx1"/>
              </a:solidFill>
              <a:effectLst/>
              <a:latin typeface="Arial"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9473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pitchFamily="34" charset="0"/>
                <a:ea typeface="+mn-ea"/>
                <a:cs typeface="+mn-cs"/>
              </a:rPr>
              <a:t>Zhao, Aaron T. et al. Predictors of Glaucoma Conversion in an African Ancestry Cohort: A Longitudinal Study. American Journal of Ophthalmology, 2025 Volume 280, 120 - 129</a:t>
            </a: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4882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err="1"/>
              <a:t>Realini</a:t>
            </a:r>
            <a:r>
              <a:rPr lang="en-US" dirty="0"/>
              <a:t> T, McMillan B, Gross RL, </a:t>
            </a:r>
            <a:r>
              <a:rPr lang="en-US" dirty="0" err="1"/>
              <a:t>Devience</a:t>
            </a:r>
            <a:r>
              <a:rPr lang="en-US" dirty="0"/>
              <a:t> E, </a:t>
            </a:r>
            <a:r>
              <a:rPr lang="en-US" dirty="0" err="1"/>
              <a:t>Balasubramani</a:t>
            </a:r>
            <a:r>
              <a:rPr lang="en-US" dirty="0"/>
              <a:t> GK. </a:t>
            </a:r>
            <a:r>
              <a:rPr lang="en-US" b="1" i="0" dirty="0">
                <a:solidFill>
                  <a:srgbClr val="212121"/>
                </a:solidFill>
                <a:effectLst/>
                <a:latin typeface="Merriweather" panose="00000500000000000000" pitchFamily="2" charset="0"/>
              </a:rPr>
              <a:t>Assessing the Reliability of Intraocular Pressure Measurements Using Rebound Tonometry. </a:t>
            </a:r>
            <a:r>
              <a:rPr lang="en-US" b="0" i="1" dirty="0">
                <a:solidFill>
                  <a:srgbClr val="5B616B"/>
                </a:solidFill>
                <a:effectLst/>
                <a:latin typeface="BlinkMacSystemFont"/>
              </a:rPr>
              <a:t>J Glaucoma</a:t>
            </a:r>
            <a:r>
              <a:rPr lang="en-US" b="0" i="0" dirty="0">
                <a:solidFill>
                  <a:srgbClr val="0071BC"/>
                </a:solidFill>
                <a:effectLst/>
                <a:latin typeface="BlinkMacSystemFont"/>
              </a:rPr>
              <a:t>. </a:t>
            </a:r>
            <a:r>
              <a:rPr lang="en-US" b="0" i="0" dirty="0">
                <a:solidFill>
                  <a:srgbClr val="5B616B"/>
                </a:solidFill>
                <a:effectLst/>
                <a:latin typeface="BlinkMacSystemFont"/>
              </a:rPr>
              <a:t>2021 Aug;30(8):629-633.</a:t>
            </a:r>
            <a:endParaRPr lang="en-US" b="1" i="0" dirty="0">
              <a:solidFill>
                <a:srgbClr val="212121"/>
              </a:solidFill>
              <a:effectLst/>
              <a:latin typeface="Merriweather" panose="000005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77692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353535"/>
                </a:solidFill>
                <a:effectLst/>
                <a:latin typeface="Fira Sans" panose="020B0503050000020004" pitchFamily="34" charset="0"/>
              </a:rPr>
              <a:t>Realini</a:t>
            </a:r>
            <a:r>
              <a:rPr lang="en-US" b="0" i="0" dirty="0">
                <a:solidFill>
                  <a:srgbClr val="353535"/>
                </a:solidFill>
                <a:effectLst/>
                <a:latin typeface="Fira Sans" panose="020B0503050000020004" pitchFamily="34" charset="0"/>
              </a:rPr>
              <a:t> T, </a:t>
            </a:r>
            <a:r>
              <a:rPr lang="en-US" b="0" i="0" dirty="0" err="1">
                <a:solidFill>
                  <a:srgbClr val="353535"/>
                </a:solidFill>
                <a:effectLst/>
                <a:latin typeface="Fira Sans" panose="020B0503050000020004" pitchFamily="34" charset="0"/>
              </a:rPr>
              <a:t>Halenda</a:t>
            </a:r>
            <a:r>
              <a:rPr lang="en-US" b="0" i="0" dirty="0">
                <a:solidFill>
                  <a:srgbClr val="353535"/>
                </a:solidFill>
                <a:effectLst/>
                <a:latin typeface="Fira Sans" panose="020B0503050000020004" pitchFamily="34" charset="0"/>
              </a:rPr>
              <a:t> K, Palko J, McMillan B, </a:t>
            </a:r>
            <a:r>
              <a:rPr lang="en-US" b="0" i="0" dirty="0" err="1">
                <a:solidFill>
                  <a:srgbClr val="353535"/>
                </a:solidFill>
                <a:effectLst/>
                <a:latin typeface="Fira Sans" panose="020B0503050000020004" pitchFamily="34" charset="0"/>
              </a:rPr>
              <a:t>Balasubramani</a:t>
            </a:r>
            <a:r>
              <a:rPr lang="en-US" b="0" i="0" dirty="0">
                <a:solidFill>
                  <a:srgbClr val="353535"/>
                </a:solidFill>
                <a:effectLst/>
                <a:latin typeface="Fira Sans" panose="020B0503050000020004" pitchFamily="34" charset="0"/>
              </a:rPr>
              <a:t> GK. Test-Retest Reliability of Intraocular Pressure Measurements With Office-Based Versus Home-Based Rebound </a:t>
            </a:r>
            <a:r>
              <a:rPr lang="en-US" b="0" i="0" dirty="0" err="1">
                <a:solidFill>
                  <a:srgbClr val="353535"/>
                </a:solidFill>
                <a:effectLst/>
                <a:latin typeface="Fira Sans" panose="020B0503050000020004" pitchFamily="34" charset="0"/>
              </a:rPr>
              <a:t>Tonometers</a:t>
            </a:r>
            <a:r>
              <a:rPr lang="en-US" b="0" i="0" dirty="0">
                <a:solidFill>
                  <a:srgbClr val="353535"/>
                </a:solidFill>
                <a:effectLst/>
                <a:latin typeface="Fira Sans" panose="020B0503050000020004" pitchFamily="34" charset="0"/>
              </a:rPr>
              <a:t>. Journal of Glaucoma. 2024;33(10):758-762. DOI: 10.1097/IJG.0000000000002441</a:t>
            </a:r>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16375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6A5BE9-CF83-482F-A319-3217E20C31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6144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7268B-74A0-D34C-758B-B6187DB5F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E1A4B-95B7-18E6-B887-9FAA09A43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4D8A87-FEC7-ECC8-F040-46F45BD95B73}"/>
              </a:ext>
            </a:extLst>
          </p:cNvPr>
          <p:cNvSpPr>
            <a:spLocks noGrp="1"/>
          </p:cNvSpPr>
          <p:nvPr>
            <p:ph type="body" idx="1"/>
          </p:nvPr>
        </p:nvSpPr>
        <p:spPr/>
        <p:txBody>
          <a:bodyPr/>
          <a:lstStyle/>
          <a:p>
            <a:r>
              <a:rPr lang="en-US" dirty="0" err="1"/>
              <a:t>Heijl</a:t>
            </a:r>
            <a:r>
              <a:rPr lang="en-US" dirty="0"/>
              <a:t> A, Patella VM, Chong LX</a:t>
            </a:r>
            <a:r>
              <a:rPr lang="en-US"/>
              <a:t>, et </a:t>
            </a:r>
            <a:r>
              <a:rPr lang="en-US" dirty="0"/>
              <a:t>al. A new SITA </a:t>
            </a:r>
            <a:r>
              <a:rPr lang="en-US" dirty="0" err="1"/>
              <a:t>perimetric</a:t>
            </a:r>
            <a:r>
              <a:rPr lang="en-US" baseline="0" dirty="0"/>
              <a:t> threshold testing algorithm: Construction and multicenter clinical study. </a:t>
            </a:r>
            <a:r>
              <a:rPr lang="en-US" i="1" baseline="0" dirty="0"/>
              <a:t>Am J </a:t>
            </a:r>
            <a:r>
              <a:rPr lang="en-US" i="1" baseline="0" dirty="0" err="1"/>
              <a:t>Ophthalmol</a:t>
            </a:r>
            <a:r>
              <a:rPr lang="en-US" baseline="0" dirty="0"/>
              <a:t>. 2019;198:154-165.</a:t>
            </a:r>
            <a:endParaRPr lang="en-US" dirty="0"/>
          </a:p>
        </p:txBody>
      </p:sp>
      <p:sp>
        <p:nvSpPr>
          <p:cNvPr id="4" name="Slide Number Placeholder 3">
            <a:extLst>
              <a:ext uri="{FF2B5EF4-FFF2-40B4-BE49-F238E27FC236}">
                <a16:creationId xmlns:a16="http://schemas.microsoft.com/office/drawing/2014/main" id="{8DE7EA59-4808-0827-6FDB-D7B9AAA642A7}"/>
              </a:ext>
            </a:extLst>
          </p:cNvPr>
          <p:cNvSpPr>
            <a:spLocks noGrp="1"/>
          </p:cNvSpPr>
          <p:nvPr>
            <p:ph type="sldNum" sz="quarter" idx="10"/>
          </p:nvPr>
        </p:nvSpPr>
        <p:spPr/>
        <p:txBody>
          <a:bodyPr/>
          <a:lstStyle/>
          <a:p>
            <a:pPr marL="0" marR="0" lvl="0" indent="0" algn="r" defTabSz="921984" rtl="0" eaLnBrk="1" fontAlgn="auto" latinLnBrk="0" hangingPunct="1">
              <a:lnSpc>
                <a:spcPct val="100000"/>
              </a:lnSpc>
              <a:spcBef>
                <a:spcPts val="0"/>
              </a:spcBef>
              <a:spcAft>
                <a:spcPts val="0"/>
              </a:spcAft>
              <a:buClrTx/>
              <a:buSzTx/>
              <a:buFontTx/>
              <a:buNone/>
              <a:tabLst/>
              <a:defRPr/>
            </a:pPr>
            <a:fld id="{A20C34B4-2AE9-4BB2-99B2-D9BF555EE40B}" type="slidenum">
              <a:rPr kumimoji="0" lang="en-US" sz="1200" b="0" i="0" u="none" strike="noStrike" kern="1200" cap="none" spc="0" normalizeH="0" baseline="0" noProof="0">
                <a:ln>
                  <a:noFill/>
                </a:ln>
                <a:solidFill>
                  <a:srgbClr val="000000"/>
                </a:solidFill>
                <a:effectLst/>
                <a:uLnTx/>
                <a:uFillTx/>
                <a:latin typeface="Aptos" panose="02110004020202020204"/>
                <a:ea typeface="+mn-ea"/>
                <a:cs typeface="Arial" panose="020B0604020202020204" pitchFamily="34" charset="0"/>
              </a:rPr>
              <a:pPr marL="0" marR="0" lvl="0" indent="0" algn="r" defTabSz="92198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877050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7E91C-CB9C-E81F-26A0-615A6B920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9C8D13-B89F-2795-F4A1-7F05B6B85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3BC938-D395-3048-FE79-EBFC5179D60D}"/>
              </a:ext>
            </a:extLst>
          </p:cNvPr>
          <p:cNvSpPr>
            <a:spLocks noGrp="1"/>
          </p:cNvSpPr>
          <p:nvPr>
            <p:ph type="body" idx="1"/>
          </p:nvPr>
        </p:nvSpPr>
        <p:spPr/>
        <p:txBody>
          <a:bodyPr/>
          <a:lstStyle/>
          <a:p>
            <a:r>
              <a:rPr lang="en-US" b="0" i="0" dirty="0" err="1">
                <a:solidFill>
                  <a:srgbClr val="353535"/>
                </a:solidFill>
                <a:effectLst/>
                <a:latin typeface="Fira Sans" panose="020B0503050000020004" pitchFamily="34" charset="0"/>
              </a:rPr>
              <a:t>Realini</a:t>
            </a:r>
            <a:r>
              <a:rPr lang="en-US" b="0" i="0" dirty="0">
                <a:solidFill>
                  <a:srgbClr val="353535"/>
                </a:solidFill>
                <a:effectLst/>
                <a:latin typeface="Fira Sans" panose="020B0503050000020004" pitchFamily="34" charset="0"/>
              </a:rPr>
              <a:t> T, </a:t>
            </a:r>
            <a:r>
              <a:rPr lang="en-US" b="0" i="0" dirty="0" err="1">
                <a:solidFill>
                  <a:srgbClr val="353535"/>
                </a:solidFill>
                <a:effectLst/>
                <a:latin typeface="Fira Sans" panose="020B0503050000020004" pitchFamily="34" charset="0"/>
              </a:rPr>
              <a:t>Halenda</a:t>
            </a:r>
            <a:r>
              <a:rPr lang="en-US" b="0" i="0" dirty="0">
                <a:solidFill>
                  <a:srgbClr val="353535"/>
                </a:solidFill>
                <a:effectLst/>
                <a:latin typeface="Fira Sans" panose="020B0503050000020004" pitchFamily="34" charset="0"/>
              </a:rPr>
              <a:t> K, Palko J, McMillan B, </a:t>
            </a:r>
            <a:r>
              <a:rPr lang="en-US" b="0" i="0" dirty="0" err="1">
                <a:solidFill>
                  <a:srgbClr val="353535"/>
                </a:solidFill>
                <a:effectLst/>
                <a:latin typeface="Fira Sans" panose="020B0503050000020004" pitchFamily="34" charset="0"/>
              </a:rPr>
              <a:t>Balasubramani</a:t>
            </a:r>
            <a:r>
              <a:rPr lang="en-US" b="0" i="0" dirty="0">
                <a:solidFill>
                  <a:srgbClr val="353535"/>
                </a:solidFill>
                <a:effectLst/>
                <a:latin typeface="Fira Sans" panose="020B0503050000020004" pitchFamily="34" charset="0"/>
              </a:rPr>
              <a:t> GK. Test-Retest Reliability of Intraocular Pressure Measurements With Office-Based Versus Home-Based Rebound </a:t>
            </a:r>
            <a:r>
              <a:rPr lang="en-US" b="0" i="0" dirty="0" err="1">
                <a:solidFill>
                  <a:srgbClr val="353535"/>
                </a:solidFill>
                <a:effectLst/>
                <a:latin typeface="Fira Sans" panose="020B0503050000020004" pitchFamily="34" charset="0"/>
              </a:rPr>
              <a:t>Tonometers</a:t>
            </a:r>
            <a:r>
              <a:rPr lang="en-US" b="0" i="0" dirty="0">
                <a:solidFill>
                  <a:srgbClr val="353535"/>
                </a:solidFill>
                <a:effectLst/>
                <a:latin typeface="Fira Sans" panose="020B0503050000020004" pitchFamily="34" charset="0"/>
              </a:rPr>
              <a:t>. Journal of Glaucoma. 2024;33(10):758-762. DOI: 10.1097/IJG.0000000000002441</a:t>
            </a:r>
            <a:endParaRPr lang="en-US" dirty="0"/>
          </a:p>
        </p:txBody>
      </p:sp>
      <p:sp>
        <p:nvSpPr>
          <p:cNvPr id="4" name="Slide Number Placeholder 3">
            <a:extLst>
              <a:ext uri="{FF2B5EF4-FFF2-40B4-BE49-F238E27FC236}">
                <a16:creationId xmlns:a16="http://schemas.microsoft.com/office/drawing/2014/main" id="{D21ECAA5-E8A6-DC4D-BB25-74B53173D81A}"/>
              </a:ext>
            </a:extLst>
          </p:cNvPr>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0046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 JH, Yoo K, Lung K, et al. Patterns and Disparities in Recorded Gonioscopy During Initial Glaucoma Evaluations in the United States. Am J </a:t>
            </a:r>
            <a:r>
              <a:rPr lang="en-US" dirty="0" err="1"/>
              <a:t>Ophthalmol</a:t>
            </a:r>
            <a:r>
              <a:rPr lang="en-US" dirty="0"/>
              <a:t> 2024;264:90-98.</a:t>
            </a:r>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73319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4">
              <a:defRPr/>
            </a:pPr>
            <a:r>
              <a:rPr lang="en-US" b="0" i="0" dirty="0">
                <a:solidFill>
                  <a:srgbClr val="333333"/>
                </a:solidFill>
                <a:effectLst/>
                <a:latin typeface="Guardian TextSans Web"/>
              </a:rPr>
              <a:t>Augusto </a:t>
            </a:r>
            <a:r>
              <a:rPr lang="en-US" b="0" i="0" dirty="0" err="1">
                <a:solidFill>
                  <a:srgbClr val="333333"/>
                </a:solidFill>
                <a:effectLst/>
                <a:latin typeface="Guardian TextSans Web"/>
              </a:rPr>
              <a:t>Azuara</a:t>
            </a:r>
            <a:r>
              <a:rPr lang="en-US" b="0" i="0" dirty="0">
                <a:solidFill>
                  <a:srgbClr val="333333"/>
                </a:solidFill>
                <a:effectLst/>
                <a:latin typeface="Guardian TextSans Web"/>
              </a:rPr>
              <a:t>-Blanco. </a:t>
            </a:r>
            <a:r>
              <a:rPr lang="en-US" b="1" i="0" u="none" dirty="0">
                <a:solidFill>
                  <a:srgbClr val="006F3B"/>
                </a:solidFill>
                <a:effectLst/>
                <a:latin typeface="Guardian TextSans Web"/>
                <a:hlinkClick r:id="rId3"/>
              </a:rPr>
              <a:t>Use of Biometric Data After Laser Peripheral Iridotomy—Individualized Monitoring Strategy for Angle Closure Progression</a:t>
            </a:r>
            <a:r>
              <a:rPr lang="en-US" b="1" i="0" u="none" dirty="0">
                <a:solidFill>
                  <a:srgbClr val="006F3B"/>
                </a:solidFill>
                <a:effectLst/>
                <a:latin typeface="Guardian TextSans Web"/>
              </a:rPr>
              <a:t>.</a:t>
            </a:r>
            <a:r>
              <a:rPr lang="en-US" b="1" i="0" u="none" dirty="0">
                <a:solidFill>
                  <a:srgbClr val="000000"/>
                </a:solidFill>
                <a:effectLst/>
                <a:latin typeface="Guardian TextSans Web"/>
              </a:rPr>
              <a:t> </a:t>
            </a:r>
            <a:r>
              <a:rPr lang="en-US" b="0" i="1" dirty="0">
                <a:solidFill>
                  <a:srgbClr val="333333"/>
                </a:solidFill>
                <a:effectLst/>
                <a:latin typeface="Guardian TextSans Web"/>
              </a:rPr>
              <a:t>JAMA </a:t>
            </a:r>
            <a:r>
              <a:rPr lang="en-US" b="0" i="1" dirty="0" err="1">
                <a:solidFill>
                  <a:srgbClr val="333333"/>
                </a:solidFill>
                <a:effectLst/>
                <a:latin typeface="Guardian TextSans Web"/>
              </a:rPr>
              <a:t>Ophthalmol</a:t>
            </a:r>
            <a:r>
              <a:rPr lang="en-US" b="0" i="1" dirty="0">
                <a:solidFill>
                  <a:srgbClr val="333333"/>
                </a:solidFill>
                <a:effectLst/>
                <a:latin typeface="Guardian TextSans Web"/>
              </a:rPr>
              <a:t>.</a:t>
            </a:r>
            <a:r>
              <a:rPr lang="en-US" b="0" i="0" dirty="0">
                <a:solidFill>
                  <a:srgbClr val="333333"/>
                </a:solidFill>
                <a:effectLst/>
                <a:latin typeface="Guardian TextSans Web"/>
              </a:rPr>
              <a:t> 2023;141(6):524. doi:10.1001/jamaophthalmol.2023.1119</a:t>
            </a:r>
          </a:p>
          <a:p>
            <a:endParaRPr lang="en-US" dirty="0"/>
          </a:p>
        </p:txBody>
      </p:sp>
      <p:sp>
        <p:nvSpPr>
          <p:cNvPr id="4" name="Slide Number Placeholder 3"/>
          <p:cNvSpPr>
            <a:spLocks noGrp="1"/>
          </p:cNvSpPr>
          <p:nvPr>
            <p:ph type="sldNum" sz="quarter" idx="5"/>
          </p:nvPr>
        </p:nvSpPr>
        <p:spPr/>
        <p:txBody>
          <a:bodyPr/>
          <a:lstStyle/>
          <a:p>
            <a:pPr defTabSz="921984">
              <a:defRPr/>
            </a:pPr>
            <a:fld id="{A20C34B4-2AE9-4BB2-99B2-D9BF555EE40B}" type="slidenum">
              <a:rPr lang="en-US">
                <a:solidFill>
                  <a:srgbClr val="000000"/>
                </a:solidFill>
                <a:cs typeface="Arial" panose="020B0604020202020204" pitchFamily="34" charset="0"/>
              </a:rPr>
              <a:pPr defTabSz="921984">
                <a:defRPr/>
              </a:pPr>
              <a:t>19</a:t>
            </a:fld>
            <a:endParaRPr lang="en-US" dirty="0">
              <a:solidFill>
                <a:srgbClr val="000000"/>
              </a:solidFill>
              <a:cs typeface="Arial" panose="020B0604020202020204" pitchFamily="34" charset="0"/>
            </a:endParaRPr>
          </a:p>
        </p:txBody>
      </p:sp>
    </p:spTree>
    <p:extLst>
      <p:ext uri="{BB962C8B-B14F-4D97-AF65-F5344CB8AC3E}">
        <p14:creationId xmlns:p14="http://schemas.microsoft.com/office/powerpoint/2010/main" val="1345189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Guardian TextSans Web"/>
              </a:rPr>
              <a:t>Yuan Y, Xiong R, Wang W, et al. Long-Term Risk and Prediction of Progression in Primary Angle Closure Suspect. </a:t>
            </a:r>
            <a:r>
              <a:rPr lang="en-US" b="0" i="1" dirty="0">
                <a:solidFill>
                  <a:srgbClr val="333333"/>
                </a:solidFill>
                <a:effectLst/>
                <a:latin typeface="Guardian TextSans Web"/>
              </a:rPr>
              <a:t>JAMA </a:t>
            </a:r>
            <a:r>
              <a:rPr lang="en-US" b="0" i="1" dirty="0" err="1">
                <a:solidFill>
                  <a:srgbClr val="333333"/>
                </a:solidFill>
                <a:effectLst/>
                <a:latin typeface="Guardian TextSans Web"/>
              </a:rPr>
              <a:t>Ophthalmol</a:t>
            </a:r>
            <a:r>
              <a:rPr lang="en-US" b="0" i="1" dirty="0">
                <a:solidFill>
                  <a:srgbClr val="333333"/>
                </a:solidFill>
                <a:effectLst/>
                <a:latin typeface="Guardian TextSans Web"/>
              </a:rPr>
              <a:t>.</a:t>
            </a:r>
            <a:r>
              <a:rPr lang="en-US" b="0" i="0" dirty="0">
                <a:solidFill>
                  <a:srgbClr val="333333"/>
                </a:solidFill>
                <a:effectLst/>
                <a:latin typeface="Guardian TextSans Web"/>
              </a:rPr>
              <a:t> 2024;142(3):216–223. doi:10.1001/jamaophthalmol.2023.5286</a:t>
            </a:r>
            <a:endParaRPr lang="en-US" dirty="0"/>
          </a:p>
        </p:txBody>
      </p:sp>
      <p:sp>
        <p:nvSpPr>
          <p:cNvPr id="4" name="Slide Number Placeholder 3"/>
          <p:cNvSpPr>
            <a:spLocks noGrp="1"/>
          </p:cNvSpPr>
          <p:nvPr>
            <p:ph type="sldNum" sz="quarter" idx="5"/>
          </p:nvPr>
        </p:nvSpPr>
        <p:spPr/>
        <p:txBody>
          <a:bodyPr/>
          <a:lstStyle/>
          <a:p>
            <a:pPr defTabSz="921984">
              <a:defRPr/>
            </a:pPr>
            <a:fld id="{A20C34B4-2AE9-4BB2-99B2-D9BF555EE40B}" type="slidenum">
              <a:rPr lang="en-US">
                <a:solidFill>
                  <a:srgbClr val="000000"/>
                </a:solidFill>
              </a:rPr>
              <a:pPr defTabSz="921984">
                <a:defRPr/>
              </a:pPr>
              <a:t>20</a:t>
            </a:fld>
            <a:endParaRPr lang="en-US" dirty="0">
              <a:solidFill>
                <a:srgbClr val="000000"/>
              </a:solidFill>
            </a:endParaRPr>
          </a:p>
        </p:txBody>
      </p:sp>
    </p:spTree>
    <p:extLst>
      <p:ext uri="{BB962C8B-B14F-4D97-AF65-F5344CB8AC3E}">
        <p14:creationId xmlns:p14="http://schemas.microsoft.com/office/powerpoint/2010/main" val="1171220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Masis</a:t>
            </a:r>
            <a:r>
              <a:rPr lang="en-US" dirty="0"/>
              <a:t> M, </a:t>
            </a:r>
            <a:r>
              <a:rPr lang="en-US" dirty="0" err="1"/>
              <a:t>Mineault</a:t>
            </a:r>
            <a:r>
              <a:rPr lang="en-US" dirty="0"/>
              <a:t> PJ, </a:t>
            </a:r>
            <a:r>
              <a:rPr lang="en-US" dirty="0" err="1"/>
              <a:t>Phan</a:t>
            </a:r>
            <a:r>
              <a:rPr lang="en-US" dirty="0"/>
              <a:t> E, Lin SC. </a:t>
            </a:r>
            <a:r>
              <a:rPr lang="en-US" sz="1200" b="0" kern="1200" dirty="0">
                <a:solidFill>
                  <a:schemeClr val="tx1"/>
                </a:solidFill>
                <a:effectLst/>
                <a:latin typeface="Arial" pitchFamily="34" charset="0"/>
                <a:ea typeface="+mn-ea"/>
                <a:cs typeface="+mn-cs"/>
              </a:rPr>
              <a:t>The role of phacoemulsification in glaucoma therapy: A systematic review and meta-analysis. Survey </a:t>
            </a:r>
            <a:r>
              <a:rPr lang="en-US" sz="1200" b="0" kern="1200" dirty="0" err="1">
                <a:solidFill>
                  <a:schemeClr val="tx1"/>
                </a:solidFill>
                <a:effectLst/>
                <a:latin typeface="Arial" pitchFamily="34" charset="0"/>
                <a:ea typeface="+mn-ea"/>
                <a:cs typeface="+mn-cs"/>
              </a:rPr>
              <a:t>Ophthalmol</a:t>
            </a:r>
            <a:r>
              <a:rPr lang="en-US" sz="1200" b="0" kern="1200" dirty="0">
                <a:solidFill>
                  <a:schemeClr val="tx1"/>
                </a:solidFill>
                <a:effectLst/>
                <a:latin typeface="Arial" pitchFamily="34" charset="0"/>
                <a:ea typeface="+mn-ea"/>
                <a:cs typeface="+mn-cs"/>
              </a:rPr>
              <a:t> 2018;63(6):700-710.</a:t>
            </a:r>
            <a:endParaRPr lang="en-US" b="0" dirty="0"/>
          </a:p>
        </p:txBody>
      </p:sp>
      <p:sp>
        <p:nvSpPr>
          <p:cNvPr id="4" name="Slide Number Placeholder 3"/>
          <p:cNvSpPr>
            <a:spLocks noGrp="1"/>
          </p:cNvSpPr>
          <p:nvPr>
            <p:ph type="sldNum" sz="quarter" idx="10"/>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2091"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9616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82515-C87C-AC63-207F-E00F1CB0E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33239C-6F79-DE51-C166-3A8274FC5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42E2B-8C98-8D77-42CE-1E59362123D1}"/>
              </a:ext>
            </a:extLst>
          </p:cNvPr>
          <p:cNvSpPr>
            <a:spLocks noGrp="1"/>
          </p:cNvSpPr>
          <p:nvPr>
            <p:ph type="body" idx="1"/>
          </p:nvPr>
        </p:nvSpPr>
        <p:spPr/>
        <p:txBody>
          <a:bodyPr/>
          <a:lstStyle/>
          <a:p>
            <a:r>
              <a:rPr lang="en-US" sz="1200" b="0" i="0" kern="1200" dirty="0">
                <a:solidFill>
                  <a:schemeClr val="tx1"/>
                </a:solidFill>
                <a:effectLst/>
                <a:latin typeface="Arial" pitchFamily="34" charset="0"/>
                <a:ea typeface="+mn-ea"/>
                <a:cs typeface="+mn-cs"/>
              </a:rPr>
              <a:t>Lillian K. To, Nicole V. Carrabba, Chaitanya G. Kalathuru, Alice Z. Chuang, Logan Smith, Robert M. Feldman. </a:t>
            </a:r>
            <a:r>
              <a:rPr lang="en-US" sz="1200" b="0" i="0" u="none" strike="noStrike" kern="1200" dirty="0">
                <a:solidFill>
                  <a:schemeClr val="tx1"/>
                </a:solidFill>
                <a:effectLst/>
                <a:latin typeface="Arial" pitchFamily="34" charset="0"/>
                <a:ea typeface="+mn-ea"/>
                <a:cs typeface="+mn-cs"/>
                <a:hlinkClick r:id="rId3"/>
              </a:rPr>
              <a:t>Risk Factors for Diagnostic Change from Glaucoma Suspect to Primary Open-Angle Glaucoma and Vice Versa Over 2 Years</a:t>
            </a:r>
            <a:endParaRPr lang="en-US" sz="1200" b="0" i="0" kern="1200" dirty="0">
              <a:solidFill>
                <a:schemeClr val="tx1"/>
              </a:solidFill>
              <a:effectLst/>
              <a:latin typeface="Arial" pitchFamily="34" charset="0"/>
              <a:ea typeface="+mn-ea"/>
              <a:cs typeface="+mn-cs"/>
            </a:endParaRPr>
          </a:p>
          <a:p>
            <a:r>
              <a:rPr lang="en-US" sz="1200" b="0" i="1" kern="1200" dirty="0">
                <a:solidFill>
                  <a:schemeClr val="tx1"/>
                </a:solidFill>
                <a:effectLst/>
                <a:latin typeface="Arial" pitchFamily="34" charset="0"/>
                <a:ea typeface="+mn-ea"/>
                <a:cs typeface="+mn-cs"/>
              </a:rPr>
              <a:t>Ophthalmology Glaucoma </a:t>
            </a:r>
            <a:r>
              <a:rPr lang="en-US" sz="1200" b="0" i="0" kern="1200" dirty="0">
                <a:solidFill>
                  <a:schemeClr val="tx1"/>
                </a:solidFill>
                <a:effectLst/>
                <a:latin typeface="Arial" pitchFamily="34" charset="0"/>
                <a:ea typeface="+mn-ea"/>
                <a:cs typeface="+mn-cs"/>
              </a:rPr>
              <a:t>Vol. 8Issue 3p257–265. Published online: December 20, 2024</a:t>
            </a:r>
          </a:p>
          <a:p>
            <a:endParaRPr lang="en-US" dirty="0"/>
          </a:p>
        </p:txBody>
      </p:sp>
      <p:sp>
        <p:nvSpPr>
          <p:cNvPr id="4" name="Slide Number Placeholder 3">
            <a:extLst>
              <a:ext uri="{FF2B5EF4-FFF2-40B4-BE49-F238E27FC236}">
                <a16:creationId xmlns:a16="http://schemas.microsoft.com/office/drawing/2014/main" id="{17C7E2EC-1CE9-1A33-98C7-6D0F4C3D42C9}"/>
              </a:ext>
            </a:extLst>
          </p:cNvPr>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69459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9895B-C235-9F68-179E-913345785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4323D-1C03-2CD5-D042-86AB0E5A5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3B668E-C89A-B000-DF1D-B45C05B3011D}"/>
              </a:ext>
            </a:extLst>
          </p:cNvPr>
          <p:cNvSpPr>
            <a:spLocks noGrp="1"/>
          </p:cNvSpPr>
          <p:nvPr>
            <p:ph type="body" idx="1"/>
          </p:nvPr>
        </p:nvSpPr>
        <p:spPr/>
        <p:txBody>
          <a:bodyPr/>
          <a:lstStyle/>
          <a:p>
            <a:r>
              <a:rPr lang="en-US" sz="1200" b="0" i="0" kern="1200" dirty="0">
                <a:solidFill>
                  <a:schemeClr val="tx1"/>
                </a:solidFill>
                <a:effectLst/>
                <a:latin typeface="Arial" pitchFamily="34" charset="0"/>
                <a:ea typeface="+mn-ea"/>
                <a:cs typeface="+mn-cs"/>
              </a:rPr>
              <a:t>Lillian K. To, Nicole V. Carrabba, Chaitanya G. Kalathuru, Alice Z. Chuang, Logan Smith, Robert M. Feldman. </a:t>
            </a:r>
            <a:r>
              <a:rPr lang="en-US" sz="1200" b="0" i="0" u="none" strike="noStrike" kern="1200" dirty="0">
                <a:solidFill>
                  <a:schemeClr val="tx1"/>
                </a:solidFill>
                <a:effectLst/>
                <a:latin typeface="Arial" pitchFamily="34" charset="0"/>
                <a:ea typeface="+mn-ea"/>
                <a:cs typeface="+mn-cs"/>
                <a:hlinkClick r:id="rId3"/>
              </a:rPr>
              <a:t>Risk Factors for Diagnostic Change from Glaucoma Suspect to Primary Open-Angle Glaucoma and Vice Versa Over 2 Years</a:t>
            </a:r>
            <a:endParaRPr lang="en-US" sz="1200" b="0" i="0" kern="1200" dirty="0">
              <a:solidFill>
                <a:schemeClr val="tx1"/>
              </a:solidFill>
              <a:effectLst/>
              <a:latin typeface="Arial" pitchFamily="34" charset="0"/>
              <a:ea typeface="+mn-ea"/>
              <a:cs typeface="+mn-cs"/>
            </a:endParaRPr>
          </a:p>
          <a:p>
            <a:r>
              <a:rPr lang="en-US" sz="1200" b="0" i="1" kern="1200" dirty="0">
                <a:solidFill>
                  <a:schemeClr val="tx1"/>
                </a:solidFill>
                <a:effectLst/>
                <a:latin typeface="Arial" pitchFamily="34" charset="0"/>
                <a:ea typeface="+mn-ea"/>
                <a:cs typeface="+mn-cs"/>
              </a:rPr>
              <a:t>Ophthalmology Glaucoma </a:t>
            </a:r>
            <a:r>
              <a:rPr lang="en-US" sz="1200" b="0" i="0" kern="1200" dirty="0">
                <a:solidFill>
                  <a:schemeClr val="tx1"/>
                </a:solidFill>
                <a:effectLst/>
                <a:latin typeface="Arial" pitchFamily="34" charset="0"/>
                <a:ea typeface="+mn-ea"/>
                <a:cs typeface="+mn-cs"/>
              </a:rPr>
              <a:t>Vol. 8Issue 3p257–265. Published online: December 20, 2024</a:t>
            </a:r>
          </a:p>
          <a:p>
            <a:endParaRPr lang="en-US" dirty="0"/>
          </a:p>
        </p:txBody>
      </p:sp>
      <p:sp>
        <p:nvSpPr>
          <p:cNvPr id="4" name="Slide Number Placeholder 3">
            <a:extLst>
              <a:ext uri="{FF2B5EF4-FFF2-40B4-BE49-F238E27FC236}">
                <a16:creationId xmlns:a16="http://schemas.microsoft.com/office/drawing/2014/main" id="{C1AEC088-564D-5C9C-ACF5-FD87BA7C72CE}"/>
              </a:ext>
            </a:extLst>
          </p:cNvPr>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12315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pitchFamily="34" charset="0"/>
                <a:ea typeface="+mn-ea"/>
                <a:cs typeface="+mn-cs"/>
              </a:rPr>
              <a:t>Lindstrom RL. Interventional glaucoma therapy will continue to gain traction. Ocular Surgery News. July 10, 2025</a:t>
            </a: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58675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Young A. Interventional glaucoma mindset goes beyond traditional management strategies. Ocular Surgery News July 10, 2025.</a:t>
            </a:r>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86009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US" b="0" i="0" dirty="0" err="1">
                <a:solidFill>
                  <a:srgbClr val="333333"/>
                </a:solidFill>
                <a:effectLst/>
                <a:latin typeface="Gotham"/>
              </a:rPr>
              <a:t>Takusagawa</a:t>
            </a:r>
            <a:r>
              <a:rPr lang="en-US" b="0" i="0" dirty="0">
                <a:solidFill>
                  <a:srgbClr val="333333"/>
                </a:solidFill>
                <a:effectLst/>
                <a:latin typeface="Gotham"/>
              </a:rPr>
              <a:t>, Hana L. et al. </a:t>
            </a:r>
            <a:r>
              <a:rPr lang="en-US" b="0" i="0" dirty="0">
                <a:solidFill>
                  <a:srgbClr val="333333"/>
                </a:solidFill>
                <a:effectLst/>
                <a:latin typeface="Elsevier Sans"/>
              </a:rPr>
              <a:t>Selective Laser Trabeculoplasty for the Treatment of Glaucoma</a:t>
            </a:r>
          </a:p>
          <a:p>
            <a:pPr algn="l">
              <a:buFont typeface="+mj-lt"/>
              <a:buNone/>
            </a:pPr>
            <a:r>
              <a:rPr lang="en-US" b="0" i="0" dirty="0">
                <a:solidFill>
                  <a:srgbClr val="333333"/>
                </a:solidFill>
                <a:effectLst/>
                <a:latin typeface="Gotham"/>
              </a:rPr>
              <a:t>Ophthalmology</a:t>
            </a:r>
            <a:r>
              <a:rPr lang="en-US" b="0" i="0">
                <a:solidFill>
                  <a:srgbClr val="333333"/>
                </a:solidFill>
                <a:effectLst/>
                <a:latin typeface="Gotham"/>
              </a:rPr>
              <a:t>, 2024;131(1</a:t>
            </a:r>
            <a:r>
              <a:rPr lang="en-US" b="0" i="0" dirty="0">
                <a:solidFill>
                  <a:srgbClr val="333333"/>
                </a:solidFill>
                <a:effectLst/>
                <a:latin typeface="Gotham"/>
              </a:rPr>
              <a:t>):37 </a:t>
            </a:r>
            <a:r>
              <a:rPr lang="en-US" b="0" i="0">
                <a:solidFill>
                  <a:srgbClr val="333333"/>
                </a:solidFill>
                <a:effectLst/>
                <a:latin typeface="Gotham"/>
              </a:rPr>
              <a:t>– 47.</a:t>
            </a:r>
            <a:endParaRPr lang="en-US" b="0" i="0" dirty="0">
              <a:solidFill>
                <a:srgbClr val="333333"/>
              </a:solidFill>
              <a:effectLst/>
              <a:latin typeface="Gotham"/>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48750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4">
              <a:defRPr/>
            </a:pPr>
            <a:r>
              <a:rPr lang="en-US" b="0" i="0" dirty="0">
                <a:solidFill>
                  <a:srgbClr val="000000"/>
                </a:solidFill>
                <a:effectLst/>
                <a:latin typeface="Helvetica" panose="020B0604020202020204" pitchFamily="34" charset="0"/>
              </a:rPr>
              <a:t>Chang TC, Parrish RK, </a:t>
            </a:r>
            <a:r>
              <a:rPr lang="en-US" b="0" i="0" dirty="0" err="1">
                <a:solidFill>
                  <a:srgbClr val="000000"/>
                </a:solidFill>
                <a:effectLst/>
                <a:latin typeface="Helvetica" panose="020B0604020202020204" pitchFamily="34" charset="0"/>
              </a:rPr>
              <a:t>Fujino</a:t>
            </a:r>
            <a:r>
              <a:rPr lang="en-US" b="0" i="0" dirty="0">
                <a:solidFill>
                  <a:srgbClr val="000000"/>
                </a:solidFill>
                <a:effectLst/>
                <a:latin typeface="Helvetica" panose="020B0604020202020204" pitchFamily="34" charset="0"/>
              </a:rPr>
              <a:t> D, Kelly SP, </a:t>
            </a:r>
            <a:r>
              <a:rPr lang="en-US" b="0" i="0" dirty="0" err="1">
                <a:solidFill>
                  <a:srgbClr val="000000"/>
                </a:solidFill>
                <a:effectLst/>
                <a:latin typeface="Helvetica" panose="020B0604020202020204" pitchFamily="34" charset="0"/>
              </a:rPr>
              <a:t>Vanner</a:t>
            </a:r>
            <a:r>
              <a:rPr lang="en-US" b="0" i="0" dirty="0">
                <a:solidFill>
                  <a:srgbClr val="000000"/>
                </a:solidFill>
                <a:effectLst/>
                <a:latin typeface="Helvetica" panose="020B0604020202020204" pitchFamily="34" charset="0"/>
              </a:rPr>
              <a:t> EA. Factors Associated With Favorable Laser Trabeculoplasty Response: IRIS Registry Analysis. </a:t>
            </a:r>
            <a:r>
              <a:rPr lang="en-US" b="0" i="1" dirty="0">
                <a:solidFill>
                  <a:srgbClr val="000000"/>
                </a:solidFill>
                <a:effectLst/>
                <a:latin typeface="Helvetica" panose="020B0604020202020204" pitchFamily="34" charset="0"/>
              </a:rPr>
              <a:t>Am J </a:t>
            </a:r>
            <a:r>
              <a:rPr lang="en-US" b="0" i="1" dirty="0" err="1">
                <a:solidFill>
                  <a:srgbClr val="000000"/>
                </a:solidFill>
                <a:effectLst/>
                <a:latin typeface="Helvetica" panose="020B0604020202020204" pitchFamily="34" charset="0"/>
              </a:rPr>
              <a:t>Ophthalmol</a:t>
            </a:r>
            <a:r>
              <a:rPr lang="en-US" b="0" i="0" dirty="0">
                <a:solidFill>
                  <a:srgbClr val="000000"/>
                </a:solidFill>
                <a:effectLst/>
                <a:latin typeface="Helvetica" panose="020B0604020202020204" pitchFamily="34" charset="0"/>
              </a:rPr>
              <a:t>. 2021;223:149-158.</a:t>
            </a:r>
          </a:p>
          <a:p>
            <a:endParaRPr lang="en-US" dirty="0"/>
          </a:p>
        </p:txBody>
      </p:sp>
      <p:sp>
        <p:nvSpPr>
          <p:cNvPr id="4" name="Slide Number Placeholder 3"/>
          <p:cNvSpPr>
            <a:spLocks noGrp="1"/>
          </p:cNvSpPr>
          <p:nvPr>
            <p:ph type="sldNum" sz="quarter" idx="5"/>
          </p:nvPr>
        </p:nvSpPr>
        <p:spPr/>
        <p:txBody>
          <a:bodyPr/>
          <a:lstStyle/>
          <a:p>
            <a:pPr marL="0" marR="0" lvl="0" indent="0" algn="r" defTabSz="921984" rtl="0" eaLnBrk="1" fontAlgn="auto" latinLnBrk="0" hangingPunct="1">
              <a:lnSpc>
                <a:spcPct val="100000"/>
              </a:lnSpc>
              <a:spcBef>
                <a:spcPts val="0"/>
              </a:spcBef>
              <a:spcAft>
                <a:spcPts val="0"/>
              </a:spcAft>
              <a:buClrTx/>
              <a:buSzTx/>
              <a:buFontTx/>
              <a:buNone/>
              <a:tabLst/>
              <a:defRPr/>
            </a:pPr>
            <a:fld id="{A20C34B4-2AE9-4BB2-99B2-D9BF555EE40B}" type="slidenum">
              <a:rPr kumimoji="0" lang="en-US" sz="1200" b="0" i="0" u="none" strike="noStrike" kern="1200" cap="none" spc="0" normalizeH="0" baseline="0" noProof="0">
                <a:ln>
                  <a:noFill/>
                </a:ln>
                <a:solidFill>
                  <a:srgbClr val="000000"/>
                </a:solidFill>
                <a:effectLst/>
                <a:uLnTx/>
                <a:uFillTx/>
                <a:latin typeface="Aptos" panose="02110004020202020204"/>
                <a:ea typeface="+mn-ea"/>
                <a:cs typeface="Arial" panose="020B0604020202020204" pitchFamily="34" charset="0"/>
              </a:rPr>
              <a:pPr marL="0" marR="0" lvl="0" indent="0" algn="r" defTabSz="921984"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4009339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Guardian TextSans Web"/>
              </a:rPr>
              <a:t>Kanter JA, Quigley HA. Repeat Selective Laser Trabeculoplasty and Open-Angle Glaucoma. </a:t>
            </a:r>
            <a:r>
              <a:rPr lang="en-US" b="0" i="1" dirty="0">
                <a:solidFill>
                  <a:srgbClr val="333333"/>
                </a:solidFill>
                <a:effectLst/>
                <a:latin typeface="Guardian TextSans Web"/>
              </a:rPr>
              <a:t>JAMA </a:t>
            </a:r>
            <a:r>
              <a:rPr lang="en-US" b="0" i="1" dirty="0" err="1">
                <a:solidFill>
                  <a:srgbClr val="333333"/>
                </a:solidFill>
                <a:effectLst/>
                <a:latin typeface="Guardian TextSans Web"/>
              </a:rPr>
              <a:t>Ophthalmol</a:t>
            </a:r>
            <a:r>
              <a:rPr lang="en-US" b="0" i="1" dirty="0">
                <a:solidFill>
                  <a:srgbClr val="333333"/>
                </a:solidFill>
                <a:effectLst/>
                <a:latin typeface="Guardian TextSans Web"/>
              </a:rPr>
              <a:t>.</a:t>
            </a:r>
            <a:r>
              <a:rPr lang="en-US" b="0" i="0" dirty="0">
                <a:solidFill>
                  <a:srgbClr val="333333"/>
                </a:solidFill>
                <a:effectLst/>
                <a:latin typeface="Guardian TextSans Web"/>
              </a:rPr>
              <a:t> 2024;142(10):924–925. doi:10.1001/jamaophthalmol.2024.3279</a:t>
            </a:r>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67514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4">
              <a:defRPr/>
            </a:pPr>
            <a:r>
              <a:rPr lang="en-US" dirty="0"/>
              <a:t>Desai NR. </a:t>
            </a:r>
            <a:r>
              <a:rPr lang="en-US" b="0" i="0" dirty="0">
                <a:solidFill>
                  <a:srgbClr val="191919"/>
                </a:solidFill>
                <a:effectLst/>
                <a:latin typeface="Roboto Condensed" panose="02000000000000000000" pitchFamily="2" charset="0"/>
              </a:rPr>
              <a:t>DSLT democratizes access to first-line laser for glaucoma, ocular hypertension. Ocular Surgery News March 25,2025.</a:t>
            </a:r>
          </a:p>
          <a:p>
            <a:endParaRPr lang="en-US" dirty="0"/>
          </a:p>
        </p:txBody>
      </p:sp>
      <p:sp>
        <p:nvSpPr>
          <p:cNvPr id="4" name="Slide Number Placeholder 3"/>
          <p:cNvSpPr>
            <a:spLocks noGrp="1"/>
          </p:cNvSpPr>
          <p:nvPr>
            <p:ph type="sldNum" sz="quarter" idx="5"/>
          </p:nvPr>
        </p:nvSpPr>
        <p:spPr/>
        <p:txBody>
          <a:bodyPr/>
          <a:lstStyle/>
          <a:p>
            <a:pPr defTabSz="921984">
              <a:defRPr/>
            </a:pPr>
            <a:fld id="{A20C34B4-2AE9-4BB2-99B2-D9BF555EE40B}" type="slidenum">
              <a:rPr lang="en-US">
                <a:solidFill>
                  <a:srgbClr val="000000"/>
                </a:solidFill>
              </a:rPr>
              <a:pPr defTabSz="921984">
                <a:defRPr/>
              </a:pPr>
              <a:t>33</a:t>
            </a:fld>
            <a:endParaRPr lang="en-US" dirty="0">
              <a:solidFill>
                <a:srgbClr val="000000"/>
              </a:solidFill>
            </a:endParaRPr>
          </a:p>
        </p:txBody>
      </p:sp>
    </p:spTree>
    <p:extLst>
      <p:ext uri="{BB962C8B-B14F-4D97-AF65-F5344CB8AC3E}">
        <p14:creationId xmlns:p14="http://schemas.microsoft.com/office/powerpoint/2010/main" val="4099655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383838"/>
                </a:solidFill>
                <a:effectLst/>
                <a:latin typeface="source-sans-pro"/>
              </a:rPr>
              <a:t>Do JL, </a:t>
            </a:r>
            <a:r>
              <a:rPr lang="en-US" b="0" i="0" dirty="0" err="1">
                <a:solidFill>
                  <a:srgbClr val="383838"/>
                </a:solidFill>
                <a:effectLst/>
                <a:latin typeface="source-sans-pro"/>
              </a:rPr>
              <a:t>Alam</a:t>
            </a:r>
            <a:r>
              <a:rPr lang="en-US" b="0" i="0" dirty="0">
                <a:solidFill>
                  <a:srgbClr val="383838"/>
                </a:solidFill>
                <a:effectLst/>
                <a:latin typeface="source-sans-pro"/>
              </a:rPr>
              <a:t> N. Lessons in Nonsurgical Glaucoma Management. Should SLT be performed as the initial treatment for glaucoma and ocular hypertension? Glaucoma Today September</a:t>
            </a:r>
            <a:r>
              <a:rPr lang="en-US" b="0" i="0">
                <a:solidFill>
                  <a:srgbClr val="383838"/>
                </a:solidFill>
                <a:effectLst/>
                <a:latin typeface="source-sans-pro"/>
              </a:rPr>
              <a:t>/October 2023.</a:t>
            </a:r>
            <a:endParaRPr lang="en-US" b="0" i="0" dirty="0">
              <a:solidFill>
                <a:srgbClr val="383838"/>
              </a:solidFill>
              <a:effectLst/>
              <a:latin typeface="source-sans-pro"/>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21984" rtl="0" eaLnBrk="1" fontAlgn="auto" latinLnBrk="0" hangingPunct="1">
              <a:lnSpc>
                <a:spcPct val="100000"/>
              </a:lnSpc>
              <a:spcBef>
                <a:spcPts val="0"/>
              </a:spcBef>
              <a:spcAft>
                <a:spcPts val="0"/>
              </a:spcAft>
              <a:buClrTx/>
              <a:buSzTx/>
              <a:buFontTx/>
              <a:buNone/>
              <a:tabLst/>
              <a:defRPr/>
            </a:pPr>
            <a:fld id="{A20C34B4-2AE9-4BB2-99B2-D9BF555EE40B}" type="slidenum">
              <a:rPr kumimoji="0" lang="en-US" sz="1200" b="0" i="0" u="none" strike="noStrike" kern="1200" cap="none" spc="0" normalizeH="0" baseline="0" noProof="0">
                <a:ln>
                  <a:noFill/>
                </a:ln>
                <a:solidFill>
                  <a:srgbClr val="000000"/>
                </a:solidFill>
                <a:effectLst/>
                <a:uLnTx/>
                <a:uFillTx/>
                <a:latin typeface="Aptos" panose="02110004020202020204"/>
                <a:ea typeface="+mn-ea"/>
                <a:cs typeface="Arial" panose="020B0604020202020204" pitchFamily="34" charset="0"/>
              </a:rPr>
              <a:pPr marL="0" marR="0" lvl="0" indent="0" algn="r" defTabSz="921984"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71284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34" charset="0"/>
                <a:ea typeface="+mn-ea"/>
                <a:cs typeface="+mn-cs"/>
              </a:rPr>
              <a:t>Kanter JA, Quigley HA. Repeat Selective Laser Trabeculoplasty and Open-Angle Glaucoma. </a:t>
            </a:r>
            <a:r>
              <a:rPr lang="en-US" sz="1200" b="0" i="1" kern="1200" dirty="0">
                <a:solidFill>
                  <a:schemeClr val="tx1"/>
                </a:solidFill>
                <a:effectLst/>
                <a:latin typeface="Arial" pitchFamily="34" charset="0"/>
                <a:ea typeface="+mn-ea"/>
                <a:cs typeface="+mn-cs"/>
              </a:rPr>
              <a:t>JAMA </a:t>
            </a:r>
            <a:r>
              <a:rPr lang="en-US" sz="1200" b="0" i="1" kern="1200" dirty="0" err="1">
                <a:solidFill>
                  <a:schemeClr val="tx1"/>
                </a:solidFill>
                <a:effectLst/>
                <a:latin typeface="Arial" pitchFamily="34" charset="0"/>
                <a:ea typeface="+mn-ea"/>
                <a:cs typeface="+mn-cs"/>
              </a:rPr>
              <a:t>Ophthalmol</a:t>
            </a:r>
            <a:r>
              <a:rPr lang="en-US" sz="1200" b="0" i="1" kern="1200" dirty="0">
                <a:solidFill>
                  <a:schemeClr val="tx1"/>
                </a:solidFill>
                <a:effectLst/>
                <a:latin typeface="Arial" pitchFamily="34" charset="0"/>
                <a:ea typeface="+mn-ea"/>
                <a:cs typeface="+mn-cs"/>
              </a:rPr>
              <a:t>.</a:t>
            </a:r>
            <a:r>
              <a:rPr lang="en-US" sz="1200" b="0" i="0" kern="1200" dirty="0">
                <a:solidFill>
                  <a:schemeClr val="tx1"/>
                </a:solidFill>
                <a:effectLst/>
                <a:latin typeface="Arial" pitchFamily="34" charset="0"/>
                <a:ea typeface="+mn-ea"/>
                <a:cs typeface="+mn-cs"/>
              </a:rPr>
              <a:t> 2024;142(10):924–925. doi:10.1001/jamaophthalmol.2024.3279</a:t>
            </a:r>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28699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6A5BE9-CF83-482F-A319-3217E20C312A}" type="slidenum">
              <a:rPr lang="en-US" smtClean="0"/>
              <a:t>36</a:t>
            </a:fld>
            <a:endParaRPr lang="en-US"/>
          </a:p>
        </p:txBody>
      </p:sp>
    </p:spTree>
    <p:extLst>
      <p:ext uri="{BB962C8B-B14F-4D97-AF65-F5344CB8AC3E}">
        <p14:creationId xmlns:p14="http://schemas.microsoft.com/office/powerpoint/2010/main" val="1828032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US" b="0" i="0" dirty="0">
                <a:solidFill>
                  <a:srgbClr val="333333"/>
                </a:solidFill>
                <a:effectLst/>
                <a:latin typeface="Gotham"/>
              </a:rPr>
              <a:t>Gedde, Steven J. et al. </a:t>
            </a:r>
            <a:r>
              <a:rPr lang="en-US" b="0" i="0" dirty="0">
                <a:solidFill>
                  <a:srgbClr val="333333"/>
                </a:solidFill>
                <a:effectLst/>
                <a:latin typeface="Elsevier Sans"/>
              </a:rPr>
              <a:t>Special Commentary: Reporting Clinical Endpoints in Studies of Minimally Invasive Glaucoma Surgery. </a:t>
            </a:r>
            <a:r>
              <a:rPr lang="en-US" b="0" i="0" dirty="0">
                <a:solidFill>
                  <a:srgbClr val="333333"/>
                </a:solidFill>
                <a:effectLst/>
                <a:latin typeface="Gotham"/>
              </a:rPr>
              <a:t>Ophthalmology, Volume 132, Issue 2, 141 - 153</a:t>
            </a: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97056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929297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23925" eaLnBrk="0" hangingPunct="0">
              <a:defRPr sz="4400">
                <a:solidFill>
                  <a:srgbClr val="99CCFF"/>
                </a:solidFill>
                <a:latin typeface="Tahoma" panose="020B0604030504040204" pitchFamily="34" charset="0"/>
                <a:cs typeface="Arial" panose="020B0604020202020204" pitchFamily="34" charset="0"/>
              </a:defRPr>
            </a:lvl1pPr>
            <a:lvl2pPr marL="742950" indent="-285750" defTabSz="923925" eaLnBrk="0" hangingPunct="0">
              <a:defRPr sz="4400">
                <a:solidFill>
                  <a:srgbClr val="99CCFF"/>
                </a:solidFill>
                <a:latin typeface="Tahoma" panose="020B0604030504040204" pitchFamily="34" charset="0"/>
                <a:cs typeface="Arial" panose="020B0604020202020204" pitchFamily="34" charset="0"/>
              </a:defRPr>
            </a:lvl2pPr>
            <a:lvl3pPr marL="1143000" indent="-228600" defTabSz="923925" eaLnBrk="0" hangingPunct="0">
              <a:defRPr sz="4400">
                <a:solidFill>
                  <a:srgbClr val="99CCFF"/>
                </a:solidFill>
                <a:latin typeface="Tahoma" panose="020B0604030504040204" pitchFamily="34" charset="0"/>
                <a:cs typeface="Arial" panose="020B0604020202020204" pitchFamily="34" charset="0"/>
              </a:defRPr>
            </a:lvl3pPr>
            <a:lvl4pPr marL="1600200" indent="-228600" defTabSz="923925" eaLnBrk="0" hangingPunct="0">
              <a:defRPr sz="4400">
                <a:solidFill>
                  <a:srgbClr val="99CCFF"/>
                </a:solidFill>
                <a:latin typeface="Tahoma" panose="020B0604030504040204" pitchFamily="34" charset="0"/>
                <a:cs typeface="Arial" panose="020B0604020202020204" pitchFamily="34" charset="0"/>
              </a:defRPr>
            </a:lvl4pPr>
            <a:lvl5pPr marL="2057400" indent="-228600" defTabSz="923925" eaLnBrk="0" hangingPunct="0">
              <a:defRPr sz="4400">
                <a:solidFill>
                  <a:srgbClr val="99CCFF"/>
                </a:solidFill>
                <a:latin typeface="Tahoma" panose="020B0604030504040204" pitchFamily="34" charset="0"/>
                <a:cs typeface="Arial" panose="020B0604020202020204" pitchFamily="34" charset="0"/>
              </a:defRPr>
            </a:lvl5pPr>
            <a:lvl6pPr marL="2514600" indent="-228600" defTabSz="923925"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6pPr>
            <a:lvl7pPr marL="2971800" indent="-228600" defTabSz="923925"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7pPr>
            <a:lvl8pPr marL="3429000" indent="-228600" defTabSz="923925"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8pPr>
            <a:lvl9pPr marL="3886200" indent="-228600" defTabSz="923925"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9pPr>
          </a:lstStyle>
          <a:p>
            <a:pPr marL="0" marR="0" lvl="0" indent="0" algn="r" defTabSz="923925" rtl="0" eaLnBrk="0" fontAlgn="base" latinLnBrk="0" hangingPunct="0">
              <a:lnSpc>
                <a:spcPct val="100000"/>
              </a:lnSpc>
              <a:spcBef>
                <a:spcPct val="0"/>
              </a:spcBef>
              <a:spcAft>
                <a:spcPct val="0"/>
              </a:spcAft>
              <a:buClrTx/>
              <a:buSzTx/>
              <a:buFontTx/>
              <a:buNone/>
              <a:tabLst/>
              <a:defRPr/>
            </a:pPr>
            <a:fld id="{3E205BE3-E8DF-4566-AAA9-221D12DE4AEB}" type="slidenum">
              <a:rPr kumimoji="0" 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rPr>
              <a:pPr marL="0" marR="0" lvl="0" indent="0" algn="r" defTabSz="923925" rtl="0" eaLnBrk="0" fontAlgn="base" latinLnBrk="0" hangingPunct="0">
                <a:lnSpc>
                  <a:spcPct val="100000"/>
                </a:lnSpc>
                <a:spcBef>
                  <a:spcPct val="0"/>
                </a:spcBef>
                <a:spcAft>
                  <a:spcPct val="0"/>
                </a:spcAft>
                <a:buClrTx/>
                <a:buSzTx/>
                <a:buFontTx/>
                <a:buNone/>
                <a:tabLst/>
                <a:defRPr/>
              </a:pPr>
              <a:t>42</a:t>
            </a:fld>
            <a:endPar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59483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Johnson TV, </a:t>
            </a:r>
            <a:r>
              <a:rPr lang="en-US" dirty="0" err="1"/>
              <a:t>Jampel</a:t>
            </a:r>
            <a:r>
              <a:rPr lang="en-US" dirty="0"/>
              <a:t> HD. </a:t>
            </a:r>
            <a:r>
              <a:rPr lang="en-US" b="1" dirty="0"/>
              <a:t>Systemic </a:t>
            </a:r>
            <a:r>
              <a:rPr lang="el-GR" b="1" dirty="0"/>
              <a:t>β</a:t>
            </a:r>
            <a:r>
              <a:rPr lang="en-US" b="1" dirty="0"/>
              <a:t>-Blockers do not Affect Glaucoma Eye Drop Effectiveness</a:t>
            </a:r>
            <a:r>
              <a:rPr lang="en-US" dirty="0"/>
              <a:t>. </a:t>
            </a:r>
            <a:r>
              <a:rPr lang="en-US" i="1" dirty="0"/>
              <a:t>Ophthalmology</a:t>
            </a:r>
            <a:r>
              <a:rPr lang="en-US" dirty="0"/>
              <a:t> 2021;128(2):326-328.</a:t>
            </a:r>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11817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Kurian A, </a:t>
            </a:r>
            <a:r>
              <a:rPr lang="en-US" dirty="0" err="1"/>
              <a:t>Rerghunadhan</a:t>
            </a:r>
            <a:r>
              <a:rPr lang="en-US" dirty="0"/>
              <a:t> I, </a:t>
            </a:r>
            <a:r>
              <a:rPr lang="en-US" dirty="0" err="1"/>
              <a:t>Thilak</a:t>
            </a:r>
            <a:r>
              <a:rPr lang="en-US" dirty="0"/>
              <a:t> P. Short-term efficacy and safety of topical ß–blockers (Timolol Maleate Ophthalmic Solution, 0.5%) in acute migraine; A randomized crossover trial. </a:t>
            </a:r>
            <a:r>
              <a:rPr lang="en-US" i="1" dirty="0"/>
              <a:t>JAMA </a:t>
            </a:r>
            <a:r>
              <a:rPr lang="en-US" i="1" dirty="0" err="1"/>
              <a:t>Ophthalmol</a:t>
            </a:r>
            <a:r>
              <a:rPr lang="en-US" dirty="0"/>
              <a:t>. </a:t>
            </a:r>
            <a:r>
              <a:rPr lang="en-US" sz="1200" b="0" i="0" kern="1200" dirty="0">
                <a:solidFill>
                  <a:schemeClr val="tx1"/>
                </a:solidFill>
                <a:effectLst/>
                <a:latin typeface="Arial" pitchFamily="34" charset="0"/>
                <a:ea typeface="+mn-ea"/>
                <a:cs typeface="+mn-cs"/>
              </a:rPr>
              <a:t>2020;138(11):1160-1166.</a:t>
            </a:r>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2091"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37278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rgbClr val="009999"/>
                </a:solidFill>
                <a:effectLst/>
                <a:latin typeface="Arial" pitchFamily="34" charset="0"/>
                <a:ea typeface="+mn-ea"/>
                <a:cs typeface="+mn-cs"/>
              </a:rPr>
              <a:t>Bhatia R, Hazarika N, Chandrasekaran D,</a:t>
            </a:r>
            <a:r>
              <a:rPr lang="en-US" sz="1200" b="0" i="0" u="none" kern="1200" dirty="0">
                <a:solidFill>
                  <a:schemeClr val="bg1"/>
                </a:solidFill>
                <a:effectLst/>
                <a:latin typeface="Arial" pitchFamily="34" charset="0"/>
                <a:ea typeface="+mn-ea"/>
                <a:cs typeface="+mn-cs"/>
              </a:rPr>
              <a:t> </a:t>
            </a:r>
            <a:r>
              <a:rPr lang="en-US" sz="1200" b="0" i="0" u="none" kern="1200">
                <a:solidFill>
                  <a:schemeClr val="tx1"/>
                </a:solidFill>
                <a:effectLst/>
                <a:latin typeface="Arial" pitchFamily="34" charset="0"/>
                <a:ea typeface="+mn-ea"/>
                <a:cs typeface="+mn-cs"/>
              </a:rPr>
              <a:t>et al. </a:t>
            </a:r>
            <a:r>
              <a:rPr lang="en-US" sz="1200" b="1" i="0" kern="1200" dirty="0">
                <a:solidFill>
                  <a:schemeClr val="tx1"/>
                </a:solidFill>
                <a:effectLst/>
                <a:latin typeface="Arial" pitchFamily="34" charset="0"/>
                <a:ea typeface="+mn-ea"/>
                <a:cs typeface="+mn-cs"/>
              </a:rPr>
              <a:t>Treatment of Posttraumatic Reactive </a:t>
            </a:r>
            <a:r>
              <a:rPr lang="en-US" sz="1200" b="1" i="0" kern="1200" dirty="0" err="1">
                <a:solidFill>
                  <a:schemeClr val="tx1"/>
                </a:solidFill>
                <a:effectLst/>
                <a:latin typeface="Arial" pitchFamily="34" charset="0"/>
                <a:ea typeface="+mn-ea"/>
                <a:cs typeface="+mn-cs"/>
              </a:rPr>
              <a:t>Angioendotheliomatosis</a:t>
            </a:r>
            <a:r>
              <a:rPr lang="en-US" sz="1200" b="1" i="0" kern="1200" dirty="0">
                <a:solidFill>
                  <a:schemeClr val="tx1"/>
                </a:solidFill>
                <a:effectLst/>
                <a:latin typeface="Arial" pitchFamily="34" charset="0"/>
                <a:ea typeface="+mn-ea"/>
                <a:cs typeface="+mn-cs"/>
              </a:rPr>
              <a:t> With Topical Timolol Maleate. </a:t>
            </a:r>
            <a:r>
              <a:rPr lang="en-US" sz="1200" b="0" i="1" kern="1200" dirty="0">
                <a:solidFill>
                  <a:schemeClr val="tx1"/>
                </a:solidFill>
                <a:effectLst/>
                <a:latin typeface="Arial" pitchFamily="34" charset="0"/>
                <a:ea typeface="+mn-ea"/>
                <a:cs typeface="+mn-cs"/>
              </a:rPr>
              <a:t>JAMA Dermatol. </a:t>
            </a:r>
            <a:r>
              <a:rPr lang="en-US" sz="1200" b="0" i="0" kern="1200" dirty="0">
                <a:solidFill>
                  <a:schemeClr val="tx1"/>
                </a:solidFill>
                <a:effectLst/>
                <a:latin typeface="Arial" pitchFamily="34" charset="0"/>
                <a:ea typeface="+mn-ea"/>
                <a:cs typeface="+mn-cs"/>
              </a:rPr>
              <a:t>Published online June 9, 2021. doi:10.1001/jamadermatol.2021.1770</a:t>
            </a:r>
            <a:endParaRPr lang="en-US" sz="1200" b="1"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2091"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69983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lvl1pPr defTabSz="934273" eaLnBrk="0" hangingPunct="0">
              <a:defRPr sz="4400">
                <a:solidFill>
                  <a:srgbClr val="99CCFF"/>
                </a:solidFill>
                <a:latin typeface="Tahoma" panose="020B0604030504040204" pitchFamily="34" charset="0"/>
                <a:cs typeface="Arial" panose="020B0604020202020204" pitchFamily="34" charset="0"/>
              </a:defRPr>
            </a:lvl1pPr>
            <a:lvl2pPr marL="751271" indent="-288950" defTabSz="934273" eaLnBrk="0" hangingPunct="0">
              <a:defRPr sz="4400">
                <a:solidFill>
                  <a:srgbClr val="99CCFF"/>
                </a:solidFill>
                <a:latin typeface="Tahoma" panose="020B0604030504040204" pitchFamily="34" charset="0"/>
                <a:cs typeface="Arial" panose="020B0604020202020204" pitchFamily="34" charset="0"/>
              </a:defRPr>
            </a:lvl2pPr>
            <a:lvl3pPr marL="1155802" indent="-231160" defTabSz="934273" eaLnBrk="0" hangingPunct="0">
              <a:defRPr sz="4400">
                <a:solidFill>
                  <a:srgbClr val="99CCFF"/>
                </a:solidFill>
                <a:latin typeface="Tahoma" panose="020B0604030504040204" pitchFamily="34" charset="0"/>
                <a:cs typeface="Arial" panose="020B0604020202020204" pitchFamily="34" charset="0"/>
              </a:defRPr>
            </a:lvl3pPr>
            <a:lvl4pPr marL="1618122" indent="-231160" defTabSz="934273" eaLnBrk="0" hangingPunct="0">
              <a:defRPr sz="4400">
                <a:solidFill>
                  <a:srgbClr val="99CCFF"/>
                </a:solidFill>
                <a:latin typeface="Tahoma" panose="020B0604030504040204" pitchFamily="34" charset="0"/>
                <a:cs typeface="Arial" panose="020B0604020202020204" pitchFamily="34" charset="0"/>
              </a:defRPr>
            </a:lvl4pPr>
            <a:lvl5pPr marL="2080443" indent="-231160" defTabSz="934273" eaLnBrk="0" hangingPunct="0">
              <a:defRPr sz="4400">
                <a:solidFill>
                  <a:srgbClr val="99CCFF"/>
                </a:solidFill>
                <a:latin typeface="Tahoma" panose="020B0604030504040204" pitchFamily="34" charset="0"/>
                <a:cs typeface="Arial" panose="020B0604020202020204" pitchFamily="34" charset="0"/>
              </a:defRPr>
            </a:lvl5pPr>
            <a:lvl6pPr marL="2542764"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6pPr>
            <a:lvl7pPr marL="3005084"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7pPr>
            <a:lvl8pPr marL="3467405"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8pPr>
            <a:lvl9pPr marL="3929725"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9pPr>
          </a:lstStyle>
          <a:p>
            <a:pPr marL="0" marR="0" lvl="0" indent="0" algn="r" defTabSz="934273" rtl="0" eaLnBrk="0" fontAlgn="base" latinLnBrk="0" hangingPunct="0">
              <a:lnSpc>
                <a:spcPct val="100000"/>
              </a:lnSpc>
              <a:spcBef>
                <a:spcPct val="0"/>
              </a:spcBef>
              <a:spcAft>
                <a:spcPct val="0"/>
              </a:spcAft>
              <a:buClrTx/>
              <a:buSzTx/>
              <a:buFontTx/>
              <a:buNone/>
              <a:tabLst/>
              <a:defRPr/>
            </a:pPr>
            <a:fld id="{7C7F4A0B-58AA-4A9D-8A66-E01C761A7020}" type="slidenum">
              <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rPr>
              <a:pPr marL="0" marR="0" lvl="0" indent="0" algn="r" defTabSz="934273" rtl="0" eaLnBrk="0" fontAlgn="base" latinLnBrk="0" hangingPunct="0">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73648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pitchFamily="34" charset="0"/>
                <a:ea typeface="+mn-ea"/>
                <a:cs typeface="+mn-cs"/>
              </a:rPr>
              <a:t>Mansouri K, </a:t>
            </a:r>
            <a:r>
              <a:rPr lang="en-US" sz="1200" b="0" i="0" kern="1200" dirty="0" err="1">
                <a:solidFill>
                  <a:schemeClr val="tx1"/>
                </a:solidFill>
                <a:effectLst/>
                <a:latin typeface="Arial" pitchFamily="34" charset="0"/>
                <a:ea typeface="+mn-ea"/>
                <a:cs typeface="+mn-cs"/>
              </a:rPr>
              <a:t>Tanna</a:t>
            </a:r>
            <a:r>
              <a:rPr lang="en-US" sz="1200" b="0" i="0" kern="1200" dirty="0">
                <a:solidFill>
                  <a:schemeClr val="tx1"/>
                </a:solidFill>
                <a:effectLst/>
                <a:latin typeface="Arial" pitchFamily="34" charset="0"/>
                <a:ea typeface="+mn-ea"/>
                <a:cs typeface="+mn-cs"/>
              </a:rPr>
              <a:t> AP, De </a:t>
            </a:r>
            <a:r>
              <a:rPr lang="en-US" sz="1200" b="0" i="0" kern="1200" dirty="0" err="1">
                <a:solidFill>
                  <a:schemeClr val="tx1"/>
                </a:solidFill>
                <a:effectLst/>
                <a:latin typeface="Arial" pitchFamily="34" charset="0"/>
                <a:ea typeface="+mn-ea"/>
                <a:cs typeface="+mn-cs"/>
              </a:rPr>
              <a:t>Moraes</a:t>
            </a:r>
            <a:r>
              <a:rPr lang="en-US" sz="1200" b="0" i="0" kern="1200" dirty="0">
                <a:solidFill>
                  <a:schemeClr val="tx1"/>
                </a:solidFill>
                <a:effectLst/>
                <a:latin typeface="Arial" pitchFamily="34" charset="0"/>
                <a:ea typeface="+mn-ea"/>
                <a:cs typeface="+mn-cs"/>
              </a:rPr>
              <a:t> CG, Camp AS, </a:t>
            </a:r>
            <a:r>
              <a:rPr lang="en-US" sz="1200" b="0" i="0" kern="1200" dirty="0" err="1">
                <a:solidFill>
                  <a:schemeClr val="tx1"/>
                </a:solidFill>
                <a:effectLst/>
                <a:latin typeface="Arial" pitchFamily="34" charset="0"/>
                <a:ea typeface="+mn-ea"/>
                <a:cs typeface="+mn-cs"/>
              </a:rPr>
              <a:t>Weinreb</a:t>
            </a:r>
            <a:r>
              <a:rPr lang="en-US" sz="1200" b="0" i="0" kern="1200" dirty="0">
                <a:solidFill>
                  <a:schemeClr val="tx1"/>
                </a:solidFill>
                <a:effectLst/>
                <a:latin typeface="Arial" pitchFamily="34" charset="0"/>
                <a:ea typeface="+mn-ea"/>
                <a:cs typeface="+mn-cs"/>
              </a:rPr>
              <a:t> RN. Review of the measurement and management of 24-hour intraocular pressure in patients with glaucoma. </a:t>
            </a:r>
            <a:r>
              <a:rPr lang="en-US" sz="1200" b="0" i="1" kern="1200" dirty="0">
                <a:solidFill>
                  <a:schemeClr val="tx1"/>
                </a:solidFill>
                <a:effectLst/>
                <a:latin typeface="Arial" pitchFamily="34" charset="0"/>
                <a:ea typeface="+mn-ea"/>
                <a:cs typeface="+mn-cs"/>
              </a:rPr>
              <a:t>Survey </a:t>
            </a:r>
            <a:r>
              <a:rPr lang="en-US" sz="1200" b="0" i="1" kern="1200" dirty="0" err="1">
                <a:solidFill>
                  <a:schemeClr val="tx1"/>
                </a:solidFill>
                <a:effectLst/>
                <a:latin typeface="Arial" pitchFamily="34" charset="0"/>
                <a:ea typeface="+mn-ea"/>
                <a:cs typeface="+mn-cs"/>
              </a:rPr>
              <a:t>Ophthalmol</a:t>
            </a:r>
            <a:r>
              <a:rPr lang="en-US" sz="1200" b="0" i="0" kern="1200" dirty="0">
                <a:solidFill>
                  <a:schemeClr val="tx1"/>
                </a:solidFill>
                <a:effectLst/>
                <a:latin typeface="Arial" pitchFamily="34" charset="0"/>
                <a:ea typeface="+mn-ea"/>
                <a:cs typeface="+mn-cs"/>
              </a:rPr>
              <a:t>. 2020;65(2):171-186. </a:t>
            </a:r>
            <a:r>
              <a:rPr lang="en-US" sz="1200" b="0" i="0" u="none" strike="noStrike" kern="1200" dirty="0">
                <a:solidFill>
                  <a:schemeClr val="tx1"/>
                </a:solidFill>
                <a:effectLst/>
                <a:latin typeface="Arial" pitchFamily="34" charset="0"/>
                <a:ea typeface="+mn-ea"/>
                <a:cs typeface="+mn-cs"/>
                <a:hlinkClick r:id="rId3"/>
              </a:rPr>
              <a:t>https://doi.org/10.1016/j.survophthal.2019.09.004</a:t>
            </a:r>
            <a:endParaRPr lang="en-US" sz="1200" b="0" i="0" kern="1200" dirty="0">
              <a:solidFill>
                <a:schemeClr val="tx1"/>
              </a:solidFill>
              <a:effectLst/>
              <a:latin typeface="Arial"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2091"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90781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lvl1pPr defTabSz="934273" eaLnBrk="0" hangingPunct="0">
              <a:defRPr sz="4400">
                <a:solidFill>
                  <a:srgbClr val="99CCFF"/>
                </a:solidFill>
                <a:latin typeface="Tahoma" panose="020B0604030504040204" pitchFamily="34" charset="0"/>
                <a:cs typeface="Arial" panose="020B0604020202020204" pitchFamily="34" charset="0"/>
              </a:defRPr>
            </a:lvl1pPr>
            <a:lvl2pPr marL="751271" indent="-288950" defTabSz="934273" eaLnBrk="0" hangingPunct="0">
              <a:defRPr sz="4400">
                <a:solidFill>
                  <a:srgbClr val="99CCFF"/>
                </a:solidFill>
                <a:latin typeface="Tahoma" panose="020B0604030504040204" pitchFamily="34" charset="0"/>
                <a:cs typeface="Arial" panose="020B0604020202020204" pitchFamily="34" charset="0"/>
              </a:defRPr>
            </a:lvl2pPr>
            <a:lvl3pPr marL="1155802" indent="-231160" defTabSz="934273" eaLnBrk="0" hangingPunct="0">
              <a:defRPr sz="4400">
                <a:solidFill>
                  <a:srgbClr val="99CCFF"/>
                </a:solidFill>
                <a:latin typeface="Tahoma" panose="020B0604030504040204" pitchFamily="34" charset="0"/>
                <a:cs typeface="Arial" panose="020B0604020202020204" pitchFamily="34" charset="0"/>
              </a:defRPr>
            </a:lvl3pPr>
            <a:lvl4pPr marL="1618122" indent="-231160" defTabSz="934273" eaLnBrk="0" hangingPunct="0">
              <a:defRPr sz="4400">
                <a:solidFill>
                  <a:srgbClr val="99CCFF"/>
                </a:solidFill>
                <a:latin typeface="Tahoma" panose="020B0604030504040204" pitchFamily="34" charset="0"/>
                <a:cs typeface="Arial" panose="020B0604020202020204" pitchFamily="34" charset="0"/>
              </a:defRPr>
            </a:lvl4pPr>
            <a:lvl5pPr marL="2080443" indent="-231160" defTabSz="934273" eaLnBrk="0" hangingPunct="0">
              <a:defRPr sz="4400">
                <a:solidFill>
                  <a:srgbClr val="99CCFF"/>
                </a:solidFill>
                <a:latin typeface="Tahoma" panose="020B0604030504040204" pitchFamily="34" charset="0"/>
                <a:cs typeface="Arial" panose="020B0604020202020204" pitchFamily="34" charset="0"/>
              </a:defRPr>
            </a:lvl5pPr>
            <a:lvl6pPr marL="2542764"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6pPr>
            <a:lvl7pPr marL="3005084"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7pPr>
            <a:lvl8pPr marL="3467405"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8pPr>
            <a:lvl9pPr marL="3929725"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9pPr>
          </a:lstStyle>
          <a:p>
            <a:pPr marL="0" marR="0" lvl="0" indent="0" algn="r" defTabSz="934273" rtl="0" eaLnBrk="0" fontAlgn="base" latinLnBrk="0" hangingPunct="0">
              <a:lnSpc>
                <a:spcPct val="100000"/>
              </a:lnSpc>
              <a:spcBef>
                <a:spcPct val="0"/>
              </a:spcBef>
              <a:spcAft>
                <a:spcPct val="0"/>
              </a:spcAft>
              <a:buClrTx/>
              <a:buSzTx/>
              <a:buFontTx/>
              <a:buNone/>
              <a:tabLst/>
              <a:defRPr/>
            </a:pPr>
            <a:fld id="{83952C8F-30F9-4918-8ABE-7B32B51A98EE}" type="slidenum">
              <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rPr>
              <a:pPr marL="0" marR="0" lvl="0" indent="0" algn="r" defTabSz="934273" rtl="0" eaLnBrk="0" fontAlgn="base" latinLnBrk="0" hangingPunct="0">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765607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4273" eaLnBrk="0" hangingPunct="0">
              <a:defRPr sz="4400">
                <a:solidFill>
                  <a:srgbClr val="99CCFF"/>
                </a:solidFill>
                <a:latin typeface="Tahoma" panose="020B0604030504040204" pitchFamily="34" charset="0"/>
                <a:cs typeface="Arial" panose="020B0604020202020204" pitchFamily="34" charset="0"/>
              </a:defRPr>
            </a:lvl1pPr>
            <a:lvl2pPr marL="751271" indent="-288950" defTabSz="934273" eaLnBrk="0" hangingPunct="0">
              <a:defRPr sz="4400">
                <a:solidFill>
                  <a:srgbClr val="99CCFF"/>
                </a:solidFill>
                <a:latin typeface="Tahoma" panose="020B0604030504040204" pitchFamily="34" charset="0"/>
                <a:cs typeface="Arial" panose="020B0604020202020204" pitchFamily="34" charset="0"/>
              </a:defRPr>
            </a:lvl2pPr>
            <a:lvl3pPr marL="1155802" indent="-231160" defTabSz="934273" eaLnBrk="0" hangingPunct="0">
              <a:defRPr sz="4400">
                <a:solidFill>
                  <a:srgbClr val="99CCFF"/>
                </a:solidFill>
                <a:latin typeface="Tahoma" panose="020B0604030504040204" pitchFamily="34" charset="0"/>
                <a:cs typeface="Arial" panose="020B0604020202020204" pitchFamily="34" charset="0"/>
              </a:defRPr>
            </a:lvl3pPr>
            <a:lvl4pPr marL="1618122" indent="-231160" defTabSz="934273" eaLnBrk="0" hangingPunct="0">
              <a:defRPr sz="4400">
                <a:solidFill>
                  <a:srgbClr val="99CCFF"/>
                </a:solidFill>
                <a:latin typeface="Tahoma" panose="020B0604030504040204" pitchFamily="34" charset="0"/>
                <a:cs typeface="Arial" panose="020B0604020202020204" pitchFamily="34" charset="0"/>
              </a:defRPr>
            </a:lvl4pPr>
            <a:lvl5pPr marL="2080443" indent="-231160" defTabSz="934273" eaLnBrk="0" hangingPunct="0">
              <a:defRPr sz="4400">
                <a:solidFill>
                  <a:srgbClr val="99CCFF"/>
                </a:solidFill>
                <a:latin typeface="Tahoma" panose="020B0604030504040204" pitchFamily="34" charset="0"/>
                <a:cs typeface="Arial" panose="020B0604020202020204" pitchFamily="34" charset="0"/>
              </a:defRPr>
            </a:lvl5pPr>
            <a:lvl6pPr marL="2542764"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6pPr>
            <a:lvl7pPr marL="3005084"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7pPr>
            <a:lvl8pPr marL="3467405"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8pPr>
            <a:lvl9pPr marL="3929725" indent="-231160" defTabSz="934273"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9pPr>
          </a:lstStyle>
          <a:p>
            <a:pPr marL="0" marR="0" lvl="0" indent="0" algn="r" defTabSz="934273" rtl="0" eaLnBrk="0" fontAlgn="base" latinLnBrk="0" hangingPunct="0">
              <a:lnSpc>
                <a:spcPct val="100000"/>
              </a:lnSpc>
              <a:spcBef>
                <a:spcPct val="0"/>
              </a:spcBef>
              <a:spcAft>
                <a:spcPct val="0"/>
              </a:spcAft>
              <a:buClrTx/>
              <a:buSzTx/>
              <a:buFontTx/>
              <a:buNone/>
              <a:tabLst/>
              <a:defRPr/>
            </a:pPr>
            <a:fld id="{C8DBC2B5-AAF1-4966-AE2F-4C1016A0958D}" type="slidenum">
              <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rPr>
              <a:pPr marL="0" marR="0" lvl="0" indent="0" algn="r" defTabSz="934273" rtl="0" eaLnBrk="0" fontAlgn="base" latinLnBrk="0" hangingPunct="0">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Arial" panose="020B0604020202020204" pitchFamily="34"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42932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8F837-0020-D66F-5589-B2368068F1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1082BD-F19F-55CE-A253-78EB53BA3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205F35-6B47-85B5-3834-6B970D274F2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333333"/>
                </a:solidFill>
                <a:effectLst/>
                <a:latin typeface="Guardian TextSans Web"/>
              </a:rPr>
              <a:t>Popovic MM, </a:t>
            </a:r>
            <a:r>
              <a:rPr lang="en-US" b="0" i="0" dirty="0" err="1">
                <a:solidFill>
                  <a:srgbClr val="333333"/>
                </a:solidFill>
                <a:effectLst/>
                <a:latin typeface="Guardian TextSans Web"/>
              </a:rPr>
              <a:t>Schlenker</a:t>
            </a:r>
            <a:r>
              <a:rPr lang="en-US" b="0" i="0" dirty="0">
                <a:solidFill>
                  <a:srgbClr val="333333"/>
                </a:solidFill>
                <a:effectLst/>
                <a:latin typeface="Guardian TextSans Web"/>
              </a:rPr>
              <a:t> MB, </a:t>
            </a:r>
            <a:r>
              <a:rPr lang="en-US" b="0" i="0" dirty="0" err="1">
                <a:solidFill>
                  <a:srgbClr val="333333"/>
                </a:solidFill>
                <a:effectLst/>
                <a:latin typeface="Guardian TextSans Web"/>
              </a:rPr>
              <a:t>Thiruchelvam</a:t>
            </a:r>
            <a:r>
              <a:rPr lang="en-US" b="0" i="0" dirty="0">
                <a:solidFill>
                  <a:srgbClr val="333333"/>
                </a:solidFill>
                <a:effectLst/>
                <a:latin typeface="Guardian TextSans Web"/>
              </a:rPr>
              <a:t> D. Serious Adverse Events of Oral and Topical Carbonic Anhydrase Inhibitors. </a:t>
            </a:r>
            <a:r>
              <a:rPr lang="en-US" b="0" i="1" dirty="0">
                <a:solidFill>
                  <a:srgbClr val="333333"/>
                </a:solidFill>
                <a:effectLst/>
                <a:latin typeface="Guardian TextSans Web"/>
              </a:rPr>
              <a:t>JAMA Ophthalmology </a:t>
            </a:r>
            <a:r>
              <a:rPr lang="en-US" b="0" i="0" dirty="0">
                <a:solidFill>
                  <a:srgbClr val="333333"/>
                </a:solidFill>
                <a:effectLst/>
                <a:latin typeface="Guardian TextSans Web"/>
              </a:rPr>
              <a:t>2022;140(3):235-242.</a:t>
            </a:r>
          </a:p>
          <a:p>
            <a:endParaRPr lang="en-US" dirty="0"/>
          </a:p>
        </p:txBody>
      </p:sp>
      <p:sp>
        <p:nvSpPr>
          <p:cNvPr id="4" name="Slide Number Placeholder 3">
            <a:extLst>
              <a:ext uri="{FF2B5EF4-FFF2-40B4-BE49-F238E27FC236}">
                <a16:creationId xmlns:a16="http://schemas.microsoft.com/office/drawing/2014/main" id="{6A09285C-4897-0E1F-5488-26CD355177BA}"/>
              </a:ext>
            </a:extLst>
          </p:cNvPr>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86157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23818" eaLnBrk="0" hangingPunct="0">
              <a:defRPr sz="4400">
                <a:solidFill>
                  <a:srgbClr val="99CCFF"/>
                </a:solidFill>
                <a:latin typeface="Tahoma" panose="020B0604030504040204" pitchFamily="34" charset="0"/>
                <a:cs typeface="Arial" panose="020B0604020202020204" pitchFamily="34" charset="0"/>
              </a:defRPr>
            </a:lvl1pPr>
            <a:lvl2pPr marL="742865" indent="-285718" defTabSz="923818" eaLnBrk="0" hangingPunct="0">
              <a:defRPr sz="4400">
                <a:solidFill>
                  <a:srgbClr val="99CCFF"/>
                </a:solidFill>
                <a:latin typeface="Tahoma" panose="020B0604030504040204" pitchFamily="34" charset="0"/>
                <a:cs typeface="Arial" panose="020B0604020202020204" pitchFamily="34" charset="0"/>
              </a:defRPr>
            </a:lvl2pPr>
            <a:lvl3pPr marL="1142869" indent="-228574" defTabSz="923818" eaLnBrk="0" hangingPunct="0">
              <a:defRPr sz="4400">
                <a:solidFill>
                  <a:srgbClr val="99CCFF"/>
                </a:solidFill>
                <a:latin typeface="Tahoma" panose="020B0604030504040204" pitchFamily="34" charset="0"/>
                <a:cs typeface="Arial" panose="020B0604020202020204" pitchFamily="34" charset="0"/>
              </a:defRPr>
            </a:lvl3pPr>
            <a:lvl4pPr marL="1600016" indent="-228574" defTabSz="923818" eaLnBrk="0" hangingPunct="0">
              <a:defRPr sz="4400">
                <a:solidFill>
                  <a:srgbClr val="99CCFF"/>
                </a:solidFill>
                <a:latin typeface="Tahoma" panose="020B0604030504040204" pitchFamily="34" charset="0"/>
                <a:cs typeface="Arial" panose="020B0604020202020204" pitchFamily="34" charset="0"/>
              </a:defRPr>
            </a:lvl4pPr>
            <a:lvl5pPr marL="2057163" indent="-228574" defTabSz="923818" eaLnBrk="0" hangingPunct="0">
              <a:defRPr sz="4400">
                <a:solidFill>
                  <a:srgbClr val="99CCFF"/>
                </a:solidFill>
                <a:latin typeface="Tahoma" panose="020B0604030504040204" pitchFamily="34" charset="0"/>
                <a:cs typeface="Arial" panose="020B0604020202020204" pitchFamily="34" charset="0"/>
              </a:defRPr>
            </a:lvl5pPr>
            <a:lvl6pPr marL="2514311" indent="-228574" defTabSz="923818"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6pPr>
            <a:lvl7pPr marL="2971458" indent="-228574" defTabSz="923818"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7pPr>
            <a:lvl8pPr marL="3428607" indent="-228574" defTabSz="923818"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8pPr>
            <a:lvl9pPr marL="3885754" indent="-228574" defTabSz="923818" eaLnBrk="0" fontAlgn="base" hangingPunct="0">
              <a:spcBef>
                <a:spcPct val="0"/>
              </a:spcBef>
              <a:spcAft>
                <a:spcPct val="0"/>
              </a:spcAft>
              <a:defRPr sz="4400">
                <a:solidFill>
                  <a:srgbClr val="99CCFF"/>
                </a:solidFill>
                <a:latin typeface="Tahoma" panose="020B0604030504040204" pitchFamily="34" charset="0"/>
                <a:cs typeface="Arial" panose="020B0604020202020204" pitchFamily="34" charset="0"/>
              </a:defRPr>
            </a:lvl9pPr>
          </a:lstStyle>
          <a:p>
            <a:pPr>
              <a:defRPr/>
            </a:pPr>
            <a:fld id="{6F6BE41C-6D73-457C-B860-7C8D1EC2BE3F}" type="slidenum">
              <a:rPr lang="en-US" sz="1300">
                <a:solidFill>
                  <a:srgbClr val="000000"/>
                </a:solidFill>
                <a:effectLst>
                  <a:outerShdw blurRad="38100" dist="38100" dir="2700000" algn="tl">
                    <a:srgbClr val="C0C0C0"/>
                  </a:outerShdw>
                </a:effectLst>
                <a:latin typeface="Times New Roman" panose="02020603050405020304" pitchFamily="18" charset="0"/>
              </a:rPr>
              <a:pPr>
                <a:defRPr/>
              </a:pPr>
              <a:t>62</a:t>
            </a:fld>
            <a:endParaRPr lang="en-US" sz="1300">
              <a:solidFill>
                <a:srgbClr val="000000"/>
              </a:solidFill>
              <a:effectLst>
                <a:outerShdw blurRad="38100" dist="38100" dir="2700000" algn="tl">
                  <a:srgbClr val="C0C0C0"/>
                </a:outerShdw>
              </a:effectLst>
              <a:latin typeface="Times New Roman" panose="02020603050405020304" pitchFamily="18"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99" tIns="46249" rIns="92499" bIns="46249"/>
          <a:lstStyle/>
          <a:p>
            <a:pPr eaLnBrk="1" hangingPunct="1"/>
            <a:endParaRPr lang="en-US" altLang="en-US"/>
          </a:p>
        </p:txBody>
      </p:sp>
    </p:spTree>
    <p:extLst>
      <p:ext uri="{BB962C8B-B14F-4D97-AF65-F5344CB8AC3E}">
        <p14:creationId xmlns:p14="http://schemas.microsoft.com/office/powerpoint/2010/main" val="1237633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333333"/>
                </a:solidFill>
                <a:effectLst/>
                <a:latin typeface="Guardian TextSans Web"/>
              </a:rPr>
              <a:t>Popovic MM, </a:t>
            </a:r>
            <a:r>
              <a:rPr lang="en-US" b="0" i="0" dirty="0" err="1">
                <a:solidFill>
                  <a:srgbClr val="333333"/>
                </a:solidFill>
                <a:effectLst/>
                <a:latin typeface="Guardian TextSans Web"/>
              </a:rPr>
              <a:t>Schlenker</a:t>
            </a:r>
            <a:r>
              <a:rPr lang="en-US" b="0" i="0" dirty="0">
                <a:solidFill>
                  <a:srgbClr val="333333"/>
                </a:solidFill>
                <a:effectLst/>
                <a:latin typeface="Guardian TextSans Web"/>
              </a:rPr>
              <a:t> MB, </a:t>
            </a:r>
            <a:r>
              <a:rPr lang="en-US" b="0" i="0" dirty="0" err="1">
                <a:solidFill>
                  <a:srgbClr val="333333"/>
                </a:solidFill>
                <a:effectLst/>
                <a:latin typeface="Guardian TextSans Web"/>
              </a:rPr>
              <a:t>Thiruchelvam</a:t>
            </a:r>
            <a:r>
              <a:rPr lang="en-US" b="0" i="0" dirty="0">
                <a:solidFill>
                  <a:srgbClr val="333333"/>
                </a:solidFill>
                <a:effectLst/>
                <a:latin typeface="Guardian TextSans Web"/>
              </a:rPr>
              <a:t> D. Serious Adverse Events of Oral and Topical Carbonic Anhydrase Inhibitors. </a:t>
            </a:r>
            <a:r>
              <a:rPr lang="en-US" b="0" i="1" dirty="0">
                <a:solidFill>
                  <a:srgbClr val="333333"/>
                </a:solidFill>
                <a:effectLst/>
                <a:latin typeface="Guardian TextSans Web"/>
              </a:rPr>
              <a:t>JAMA Ophthalmology </a:t>
            </a:r>
            <a:r>
              <a:rPr lang="en-US" b="0" i="0" dirty="0">
                <a:solidFill>
                  <a:srgbClr val="333333"/>
                </a:solidFill>
                <a:effectLst/>
                <a:latin typeface="Guardian TextSans Web"/>
              </a:rPr>
              <a:t>2022;140(3):235-242.</a:t>
            </a:r>
          </a:p>
          <a:p>
            <a:endParaRPr lang="en-US" dirty="0"/>
          </a:p>
        </p:txBody>
      </p:sp>
      <p:sp>
        <p:nvSpPr>
          <p:cNvPr id="4" name="Slide Number Placeholder 3"/>
          <p:cNvSpPr>
            <a:spLocks noGrp="1"/>
          </p:cNvSpPr>
          <p:nvPr>
            <p:ph type="sldNum" sz="quarter" idx="5"/>
          </p:nvPr>
        </p:nvSpPr>
        <p:spPr/>
        <p:txBody>
          <a:bodyPr/>
          <a:lstStyle/>
          <a:p>
            <a:pPr marL="0" marR="0" lvl="0" indent="0" algn="r" defTabSz="922091" rtl="0" eaLnBrk="1" fontAlgn="base" latinLnBrk="0" hangingPunct="1">
              <a:lnSpc>
                <a:spcPct val="100000"/>
              </a:lnSpc>
              <a:spcBef>
                <a:spcPct val="0"/>
              </a:spcBef>
              <a:spcAft>
                <a:spcPct val="0"/>
              </a:spcAft>
              <a:buClrTx/>
              <a:buSzTx/>
              <a:buFontTx/>
              <a:buNone/>
              <a:tabLst/>
              <a:defRPr/>
            </a:pPr>
            <a:fld id="{A20C34B4-2AE9-4BB2-99B2-D9BF555EE40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091"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45203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E9C5D-E5EE-4F0B-BD06-922E4908D4D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A086040B-879C-4C0E-AC9C-23869CF4013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61321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C31B-9B81-43A2-A4A6-AECF351D48D6}"/>
              </a:ext>
            </a:extLst>
          </p:cNvPr>
          <p:cNvSpPr>
            <a:spLocks noGrp="1"/>
          </p:cNvSpPr>
          <p:nvPr>
            <p:ph type="title"/>
          </p:nvPr>
        </p:nvSpPr>
        <p:spPr>
          <a:xfrm>
            <a:off x="190501" y="190502"/>
            <a:ext cx="8763000" cy="752034"/>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0E4049E-7460-4D9F-A1DB-D95B0DA3B7B0}"/>
              </a:ext>
            </a:extLst>
          </p:cNvPr>
          <p:cNvSpPr>
            <a:spLocks noGrp="1"/>
          </p:cNvSpPr>
          <p:nvPr>
            <p:ph idx="1"/>
          </p:nvPr>
        </p:nvSpPr>
        <p:spPr>
          <a:xfrm>
            <a:off x="190500" y="1111348"/>
            <a:ext cx="8763000" cy="5556152"/>
          </a:xfrm>
        </p:spPr>
        <p:txBody>
          <a:bodyPr/>
          <a:lstStyle>
            <a:lvl1pPr marL="463550" indent="-463550">
              <a:lnSpc>
                <a:spcPct val="90000"/>
              </a:lnSpc>
              <a:spcBef>
                <a:spcPts val="0"/>
              </a:spcBef>
              <a:spcAft>
                <a:spcPts val="600"/>
              </a:spcAft>
              <a:buClr>
                <a:srgbClr val="FFFF00"/>
              </a:buClr>
              <a:buFont typeface="Calibri" panose="020F0502020204030204" pitchFamily="34" charset="0"/>
              <a:buChar char="•"/>
              <a:defRPr/>
            </a:lvl1pPr>
            <a:lvl2pPr marL="801688" indent="-338138">
              <a:lnSpc>
                <a:spcPct val="90000"/>
              </a:lnSpc>
              <a:spcBef>
                <a:spcPts val="0"/>
              </a:spcBef>
              <a:spcAft>
                <a:spcPts val="600"/>
              </a:spcAft>
              <a:buClr>
                <a:schemeClr val="tx1"/>
              </a:buClr>
              <a:buSzPct val="100000"/>
              <a:buFont typeface="Calibri" panose="020F0502020204030204" pitchFamily="34" charset="0"/>
              <a:buChar char="»"/>
              <a:defRPr>
                <a:solidFill>
                  <a:srgbClr val="00FF00"/>
                </a:solidFill>
              </a:defRPr>
            </a:lvl2pPr>
            <a:lvl3pPr>
              <a:lnSpc>
                <a:spcPct val="90000"/>
              </a:lnSpc>
              <a:spcBef>
                <a:spcPts val="0"/>
              </a:spcBef>
              <a:spcAft>
                <a:spcPts val="600"/>
              </a:spcAft>
              <a:defRPr/>
            </a:lvl3pPr>
            <a:lvl4pPr>
              <a:lnSpc>
                <a:spcPct val="100000"/>
              </a:lnSpc>
              <a:spcBef>
                <a:spcPts val="0"/>
              </a:spcBef>
              <a:defRPr/>
            </a:lvl4pPr>
            <a:lvl5pPr>
              <a:lnSpc>
                <a:spcPct val="100000"/>
              </a:lnSpc>
              <a:spcBef>
                <a:spcPts val="0"/>
              </a:spcBef>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372454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2189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CEB0D-B54E-457E-A8C9-1DBB4568F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61BA45-686D-43B4-BCF3-F96871E5F41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110955-A475-4323-B6DB-ACBA47B0D109}"/>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F9E1381-FD9E-4C26-8375-C417BD1DF3D1}"/>
              </a:ext>
            </a:extLst>
          </p:cNvPr>
          <p:cNvSpPr>
            <a:spLocks noGrp="1"/>
          </p:cNvSpPr>
          <p:nvPr>
            <p:ph type="ftr" sz="quarter" idx="11"/>
          </p:nvPr>
        </p:nvSpPr>
        <p:spPr>
          <a:xfrm>
            <a:off x="3028950" y="6356353"/>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E1C1FF1-7734-468A-B85F-21ACDB1169C4}"/>
              </a:ext>
            </a:extLst>
          </p:cNvPr>
          <p:cNvSpPr>
            <a:spLocks noGrp="1"/>
          </p:cNvSpPr>
          <p:nvPr>
            <p:ph type="sldNum" sz="quarter" idx="12"/>
          </p:nvPr>
        </p:nvSpPr>
        <p:spPr>
          <a:xfrm>
            <a:off x="6457950" y="6356353"/>
            <a:ext cx="2057400" cy="365125"/>
          </a:xfrm>
          <a:prstGeom prst="rect">
            <a:avLst/>
          </a:prstGeom>
        </p:spPr>
        <p:txBody>
          <a:bodyPr/>
          <a:lstStyle/>
          <a:p>
            <a:fld id="{8D384611-8534-4693-9B0E-12DA08C8129A}" type="slidenum">
              <a:rPr lang="en-US" smtClean="0"/>
              <a:t>‹#›</a:t>
            </a:fld>
            <a:endParaRPr lang="en-US"/>
          </a:p>
        </p:txBody>
      </p:sp>
    </p:spTree>
    <p:extLst>
      <p:ext uri="{BB962C8B-B14F-4D97-AF65-F5344CB8AC3E}">
        <p14:creationId xmlns:p14="http://schemas.microsoft.com/office/powerpoint/2010/main" val="3073150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C29DE-18D0-4CA5-B701-8445F94BEC12}"/>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53945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Template">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B47D3270-BCBB-42C5-891B-1E21545D2F3B}"/>
              </a:ext>
            </a:extLst>
          </p:cNvPr>
          <p:cNvSpPr txBox="1">
            <a:spLocks noGrp="1"/>
          </p:cNvSpPr>
          <p:nvPr userDrawn="1"/>
        </p:nvSpPr>
        <p:spPr bwMode="gray">
          <a:xfrm>
            <a:off x="41276" y="6597650"/>
            <a:ext cx="485775" cy="184150"/>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321C6834-0756-4276-B740-FFAC869BF4EF}" type="slidenum">
              <a:rPr lang="en-US" altLang="en-US" sz="1000" smtClean="0"/>
              <a:pPr algn="ctr" eaLnBrk="1" hangingPunct="1">
                <a:defRPr/>
              </a:pPr>
              <a:t>‹#›</a:t>
            </a:fld>
            <a:endParaRPr lang="en-US" altLang="en-US" sz="1000"/>
          </a:p>
        </p:txBody>
      </p:sp>
      <p:sp>
        <p:nvSpPr>
          <p:cNvPr id="3" name="Content Placeholder 2"/>
          <p:cNvSpPr>
            <a:spLocks noGrp="1"/>
          </p:cNvSpPr>
          <p:nvPr>
            <p:ph idx="1"/>
          </p:nvPr>
        </p:nvSpPr>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2"/>
          <p:cNvSpPr>
            <a:spLocks noGrp="1" noChangeArrowheads="1"/>
          </p:cNvSpPr>
          <p:nvPr>
            <p:ph type="title"/>
          </p:nvPr>
        </p:nvSpPr>
        <p:spPr bwMode="gray">
          <a:xfrm>
            <a:off x="65793" y="58715"/>
            <a:ext cx="9012414" cy="666775"/>
          </a:xfrm>
          <a:prstGeom prst="rect">
            <a:avLst/>
          </a:prstGeom>
          <a:noFill/>
          <a:ln>
            <a:noFill/>
          </a:ln>
        </p:spPr>
        <p:txBody>
          <a:bodyPr/>
          <a:lstStyle>
            <a:lvl1pPr>
              <a:defRPr sz="2400">
                <a:latin typeface="Arial" panose="020B0604020202020204" pitchFamily="34" charset="0"/>
                <a:cs typeface="Arial" panose="020B0604020202020204" pitchFamily="34" charset="0"/>
              </a:defRPr>
            </a:lvl1pPr>
          </a:lstStyle>
          <a:p>
            <a:pPr lvl="0"/>
            <a:r>
              <a:rPr lang="sk-SK" dirty="0"/>
              <a:t>Click to edit Master title style</a:t>
            </a:r>
          </a:p>
        </p:txBody>
      </p:sp>
      <p:sp>
        <p:nvSpPr>
          <p:cNvPr id="8" name="Text Placeholder 5"/>
          <p:cNvSpPr>
            <a:spLocks noGrp="1"/>
          </p:cNvSpPr>
          <p:nvPr>
            <p:ph type="body" sz="quarter" idx="11"/>
          </p:nvPr>
        </p:nvSpPr>
        <p:spPr>
          <a:xfrm>
            <a:off x="381000" y="6075894"/>
            <a:ext cx="8261350" cy="457200"/>
          </a:xfrm>
        </p:spPr>
        <p:txBody>
          <a:bodyPr anchor="b"/>
          <a:lstStyle>
            <a:lvl1pPr marL="0" indent="0">
              <a:spcBef>
                <a:spcPts val="0"/>
              </a:spcBef>
              <a:buNone/>
              <a:defRPr sz="10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47938212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 Content no line">
    <p:spTree>
      <p:nvGrpSpPr>
        <p:cNvPr id="1" name=""/>
        <p:cNvGrpSpPr/>
        <p:nvPr/>
      </p:nvGrpSpPr>
      <p:grpSpPr>
        <a:xfrm>
          <a:off x="0" y="0"/>
          <a:ext cx="0" cy="0"/>
          <a:chOff x="0" y="0"/>
          <a:chExt cx="0" cy="0"/>
        </a:xfrm>
      </p:grpSpPr>
      <p:sp>
        <p:nvSpPr>
          <p:cNvPr id="7" name="Content Placeholder 2"/>
          <p:cNvSpPr>
            <a:spLocks noGrp="1"/>
          </p:cNvSpPr>
          <p:nvPr>
            <p:ph idx="1"/>
          </p:nvPr>
        </p:nvSpPr>
        <p:spPr>
          <a:xfrm>
            <a:off x="138113" y="342900"/>
            <a:ext cx="8869362" cy="6390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955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8113" y="174625"/>
            <a:ext cx="9005887" cy="814388"/>
          </a:xfrm>
        </p:spPr>
        <p:txBody>
          <a:bodyPr/>
          <a:lstStyle/>
          <a:p>
            <a:r>
              <a:rPr lang="en-US" dirty="0"/>
              <a:t>Click to edit Master title style</a:t>
            </a:r>
          </a:p>
        </p:txBody>
      </p:sp>
      <p:sp>
        <p:nvSpPr>
          <p:cNvPr id="3" name="Text Placeholder 2"/>
          <p:cNvSpPr>
            <a:spLocks noGrp="1"/>
          </p:cNvSpPr>
          <p:nvPr>
            <p:ph type="body" sz="half" idx="1"/>
          </p:nvPr>
        </p:nvSpPr>
        <p:spPr>
          <a:xfrm>
            <a:off x="138113" y="1600200"/>
            <a:ext cx="4357687" cy="50574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199" y="1600200"/>
            <a:ext cx="4359275" cy="50574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51325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no bullett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499" y="230188"/>
            <a:ext cx="8763001" cy="665162"/>
          </a:xfrm>
        </p:spPr>
        <p:txBody>
          <a:bodyPr lIns="18288" tIns="18288" rIns="18288" bIns="18288"/>
          <a:lstStyle>
            <a:lvl1pPr>
              <a:defRPr sz="4400"/>
            </a:lvl1pPr>
          </a:lstStyle>
          <a:p>
            <a:r>
              <a:rPr lang="en-US" dirty="0"/>
              <a:t>Click to edit Master title style</a:t>
            </a:r>
          </a:p>
        </p:txBody>
      </p:sp>
      <p:sp>
        <p:nvSpPr>
          <p:cNvPr id="6" name="Text Placeholder 5"/>
          <p:cNvSpPr>
            <a:spLocks noGrp="1"/>
          </p:cNvSpPr>
          <p:nvPr>
            <p:ph type="body" sz="quarter" idx="10"/>
          </p:nvPr>
        </p:nvSpPr>
        <p:spPr>
          <a:xfrm>
            <a:off x="190500" y="1123950"/>
            <a:ext cx="8763000" cy="5581650"/>
          </a:xfrm>
        </p:spPr>
        <p:txBody>
          <a:bodyPr>
            <a:normAutofit/>
          </a:bodyPr>
          <a:lstStyle>
            <a:lvl1pPr marL="0" indent="0">
              <a:lnSpc>
                <a:spcPct val="90000"/>
              </a:lnSpc>
              <a:buFont typeface="Arial" pitchFamily="34" charset="0"/>
              <a:buNone/>
              <a:defRPr sz="3000" b="1"/>
            </a:lvl1pPr>
            <a:lvl2pPr marL="517525" indent="0">
              <a:lnSpc>
                <a:spcPct val="90000"/>
              </a:lnSpc>
              <a:buNone/>
              <a:defRPr sz="2800" b="1"/>
            </a:lvl2pPr>
            <a:lvl3pPr marL="914400" indent="0">
              <a:lnSpc>
                <a:spcPct val="90000"/>
              </a:lnSpc>
              <a:buNone/>
              <a:defRPr sz="2600" b="1"/>
            </a:lvl3pPr>
            <a:lvl4pPr marL="1258888" indent="0">
              <a:lnSpc>
                <a:spcPct val="90000"/>
              </a:lnSpc>
              <a:buNone/>
              <a:defRPr b="1"/>
            </a:lvl4pPr>
            <a:lvl5pPr marL="1604963" indent="0">
              <a:lnSpc>
                <a:spcPct val="90000"/>
              </a:lnSpc>
              <a:buFont typeface="Arial" pitchFamily="34" charset="0"/>
              <a:buNone/>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118999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Content1">
    <p:spTree>
      <p:nvGrpSpPr>
        <p:cNvPr id="1" name=""/>
        <p:cNvGrpSpPr/>
        <p:nvPr/>
      </p:nvGrpSpPr>
      <p:grpSpPr>
        <a:xfrm>
          <a:off x="0" y="0"/>
          <a:ext cx="0" cy="0"/>
          <a:chOff x="0" y="0"/>
          <a:chExt cx="0" cy="0"/>
        </a:xfrm>
      </p:grpSpPr>
      <p:sp>
        <p:nvSpPr>
          <p:cNvPr id="2" name="Title 1"/>
          <p:cNvSpPr>
            <a:spLocks noGrp="1"/>
          </p:cNvSpPr>
          <p:nvPr>
            <p:ph type="title"/>
          </p:nvPr>
        </p:nvSpPr>
        <p:spPr>
          <a:xfrm>
            <a:off x="138113" y="102742"/>
            <a:ext cx="8866187" cy="914400"/>
          </a:xfrm>
        </p:spPr>
        <p:txBody>
          <a:bodyPr rIns="0"/>
          <a:lstStyle>
            <a:lvl1pPr>
              <a:defRPr sz="3800"/>
            </a:lvl1pPr>
          </a:lstStyle>
          <a:p>
            <a:r>
              <a:rPr lang="en-US" dirty="0"/>
              <a:t>Click to edit Master title style</a:t>
            </a:r>
          </a:p>
        </p:txBody>
      </p:sp>
      <p:sp>
        <p:nvSpPr>
          <p:cNvPr id="3" name="Content Placeholder 2"/>
          <p:cNvSpPr>
            <a:spLocks noGrp="1"/>
          </p:cNvSpPr>
          <p:nvPr>
            <p:ph idx="1"/>
          </p:nvPr>
        </p:nvSpPr>
        <p:spPr>
          <a:xfrm>
            <a:off x="138113" y="1266092"/>
            <a:ext cx="8866187" cy="5453207"/>
          </a:xfrm>
        </p:spPr>
        <p:txBody>
          <a:bodyPr/>
          <a:lstStyle>
            <a:lvl1pPr marL="406400" indent="-406400">
              <a:buSzPct val="80000"/>
              <a:defRPr/>
            </a:lvl1pPr>
            <a:lvl2pPr marL="914400" indent="-449263">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051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35269" name="Rectangle 5"/>
          <p:cNvSpPr>
            <a:spLocks noGrp="1" noChangeArrowheads="1"/>
          </p:cNvSpPr>
          <p:nvPr>
            <p:ph type="ctrTitle" sz="quarter"/>
          </p:nvPr>
        </p:nvSpPr>
        <p:spPr>
          <a:xfrm>
            <a:off x="685800" y="2130425"/>
            <a:ext cx="7772400" cy="1470025"/>
          </a:xfrm>
        </p:spPr>
        <p:txBody>
          <a:bodyPr/>
          <a:lstStyle>
            <a:lvl1pPr>
              <a:defRPr/>
            </a:lvl1pPr>
          </a:lstStyle>
          <a:p>
            <a:pPr lvl="0"/>
            <a:r>
              <a:rPr lang="en-US" noProof="0"/>
              <a:t>Click to edit Master title style</a:t>
            </a:r>
          </a:p>
        </p:txBody>
      </p:sp>
      <p:sp>
        <p:nvSpPr>
          <p:cNvPr id="1035270" name="Rectangle 6"/>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Tree>
    <p:extLst>
      <p:ext uri="{BB962C8B-B14F-4D97-AF65-F5344CB8AC3E}">
        <p14:creationId xmlns:p14="http://schemas.microsoft.com/office/powerpoint/2010/main" val="2351820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2"/>
          <p:cNvSpPr>
            <a:spLocks noGrp="1"/>
          </p:cNvSpPr>
          <p:nvPr>
            <p:ph idx="1"/>
          </p:nvPr>
        </p:nvSpPr>
        <p:spPr>
          <a:xfrm>
            <a:off x="138113" y="1235034"/>
            <a:ext cx="8869362" cy="54982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138114" y="83128"/>
            <a:ext cx="8869362" cy="902524"/>
          </a:xfrm>
        </p:spPr>
        <p:txBody>
          <a:bodyPr/>
          <a:lstStyle>
            <a:lvl1pPr>
              <a:lnSpc>
                <a:spcPct val="90000"/>
              </a:lnSpc>
              <a:defRPr/>
            </a:lvl1pPr>
          </a:lstStyle>
          <a:p>
            <a:r>
              <a:rPr lang="en-US" dirty="0"/>
              <a:t>Click to edit Master title style</a:t>
            </a:r>
          </a:p>
        </p:txBody>
      </p:sp>
    </p:spTree>
    <p:extLst>
      <p:ext uri="{BB962C8B-B14F-4D97-AF65-F5344CB8AC3E}">
        <p14:creationId xmlns:p14="http://schemas.microsoft.com/office/powerpoint/2010/main" val="1028736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8113" y="174625"/>
            <a:ext cx="9005887" cy="814388"/>
          </a:xfrm>
        </p:spPr>
        <p:txBody>
          <a:bodyPr/>
          <a:lstStyle/>
          <a:p>
            <a:r>
              <a:rPr lang="en-US" dirty="0"/>
              <a:t>Click to edit Master title style</a:t>
            </a:r>
          </a:p>
        </p:txBody>
      </p:sp>
      <p:sp>
        <p:nvSpPr>
          <p:cNvPr id="3" name="Text Placeholder 2"/>
          <p:cNvSpPr>
            <a:spLocks noGrp="1"/>
          </p:cNvSpPr>
          <p:nvPr>
            <p:ph type="body" sz="half" idx="1"/>
          </p:nvPr>
        </p:nvSpPr>
        <p:spPr>
          <a:xfrm>
            <a:off x="138113" y="1600200"/>
            <a:ext cx="4357687" cy="50574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199" y="1600200"/>
            <a:ext cx="4359275" cy="50574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0469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467C55F-1240-487C-BD94-BACE9F4CFFAE}"/>
              </a:ext>
            </a:extLst>
          </p:cNvPr>
          <p:cNvCxnSpPr/>
          <p:nvPr userDrawn="1"/>
        </p:nvCxnSpPr>
        <p:spPr bwMode="auto">
          <a:xfrm rot="10800000">
            <a:off x="120650" y="846005"/>
            <a:ext cx="9239250" cy="1"/>
          </a:xfrm>
          <a:prstGeom prst="line">
            <a:avLst/>
          </a:prstGeom>
          <a:noFill/>
          <a:ln w="38100" cap="flat" cmpd="sng" algn="ctr">
            <a:gradFill flip="none" rotWithShape="1">
              <a:gsLst>
                <a:gs pos="0">
                  <a:schemeClr val="bg1"/>
                </a:gs>
                <a:gs pos="40000">
                  <a:schemeClr val="tx1">
                    <a:lumMod val="75000"/>
                  </a:schemeClr>
                </a:gs>
                <a:gs pos="100000">
                  <a:schemeClr val="tx1">
                    <a:lumMod val="85000"/>
                  </a:schemeClr>
                </a:gs>
              </a:gsLst>
              <a:lin ang="0" scaled="1"/>
              <a:tileRect/>
            </a:gradFill>
            <a:prstDash val="solid"/>
            <a:round/>
            <a:headEnd type="none" w="med" len="med"/>
            <a:tailEnd type="none" w="med" len="med"/>
          </a:ln>
          <a:effectLst/>
        </p:spPr>
      </p:cxnSp>
      <p:sp>
        <p:nvSpPr>
          <p:cNvPr id="2" name="Title 1"/>
          <p:cNvSpPr>
            <a:spLocks noGrp="1"/>
          </p:cNvSpPr>
          <p:nvPr>
            <p:ph type="title"/>
          </p:nvPr>
        </p:nvSpPr>
        <p:spPr>
          <a:xfrm>
            <a:off x="152400" y="153988"/>
            <a:ext cx="8839200" cy="688223"/>
          </a:xfrm>
        </p:spPr>
        <p:txBody>
          <a:bodyPr/>
          <a:lstStyle/>
          <a:p>
            <a:r>
              <a:rPr lang="en-US" dirty="0"/>
              <a:t>Click to edit Master title style</a:t>
            </a:r>
          </a:p>
        </p:txBody>
      </p:sp>
      <p:sp>
        <p:nvSpPr>
          <p:cNvPr id="3" name="Content Placeholder 2"/>
          <p:cNvSpPr>
            <a:spLocks noGrp="1"/>
          </p:cNvSpPr>
          <p:nvPr>
            <p:ph idx="1"/>
          </p:nvPr>
        </p:nvSpPr>
        <p:spPr>
          <a:xfrm>
            <a:off x="152400" y="938463"/>
            <a:ext cx="8842375" cy="5739063"/>
          </a:xfrm>
        </p:spPr>
        <p:txBody>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0564860"/>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4" descr="Picture2">
            <a:extLst>
              <a:ext uri="{FF2B5EF4-FFF2-40B4-BE49-F238E27FC236}">
                <a16:creationId xmlns:a16="http://schemas.microsoft.com/office/drawing/2014/main" id="{4DDAF0E9-BC14-4634-922B-955ECC44617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H="1">
            <a:off x="4471194" y="-3390106"/>
            <a:ext cx="61912" cy="900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8114" y="116115"/>
            <a:ext cx="8866186" cy="976085"/>
          </a:xfrm>
        </p:spPr>
        <p:txBody>
          <a:bodyPr/>
          <a:lstStyle>
            <a:lvl1pPr>
              <a:lnSpc>
                <a:spcPct val="80000"/>
              </a:lnSpc>
              <a:defRPr/>
            </a:lvl1pPr>
          </a:lstStyle>
          <a:p>
            <a:r>
              <a:rPr lang="en-US" dirty="0"/>
              <a:t>Click to edit Master title style</a:t>
            </a:r>
          </a:p>
        </p:txBody>
      </p:sp>
      <p:sp>
        <p:nvSpPr>
          <p:cNvPr id="3" name="Content Placeholder 2"/>
          <p:cNvSpPr>
            <a:spLocks noGrp="1"/>
          </p:cNvSpPr>
          <p:nvPr>
            <p:ph idx="1"/>
          </p:nvPr>
        </p:nvSpPr>
        <p:spPr>
          <a:xfrm>
            <a:off x="117475" y="1206500"/>
            <a:ext cx="8886825" cy="5527675"/>
          </a:xfrm>
        </p:spPr>
        <p:txBody>
          <a:bodyPr/>
          <a:lstStyle>
            <a:lvl1pPr marL="342900" indent="-342900">
              <a:spcBef>
                <a:spcPts val="200"/>
              </a:spcBef>
              <a:defRPr/>
            </a:lvl1pPr>
            <a:lvl2pPr marL="685800" indent="-342900">
              <a:spcBef>
                <a:spcPts val="200"/>
              </a:spcBef>
              <a:defRPr/>
            </a:lvl2pPr>
            <a:lvl3pPr marL="914400" indent="-228600">
              <a:spcBef>
                <a:spcPts val="200"/>
              </a:spcBef>
              <a:defRPr/>
            </a:lvl3pPr>
            <a:lvl4pPr marL="1257300" indent="-228600">
              <a:spcBef>
                <a:spcPts val="200"/>
              </a:spcBef>
              <a:defRPr/>
            </a:lvl4pPr>
            <a:lvl5pPr marL="1485900" indent="-228600">
              <a:spcBef>
                <a:spcPts val="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8369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4" name="Picture 4" descr="Picture2">
            <a:extLst>
              <a:ext uri="{FF2B5EF4-FFF2-40B4-BE49-F238E27FC236}">
                <a16:creationId xmlns:a16="http://schemas.microsoft.com/office/drawing/2014/main" id="{4B941360-36FC-43DC-AFBE-2EFF6228E87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H="1">
            <a:off x="4588668" y="-2883693"/>
            <a:ext cx="61913" cy="900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8114" y="116114"/>
            <a:ext cx="8866186" cy="1179286"/>
          </a:xfrm>
        </p:spPr>
        <p:txBody>
          <a:bodyPr anchor="b"/>
          <a:lstStyle>
            <a:lvl1pPr>
              <a:lnSpc>
                <a:spcPct val="90000"/>
              </a:lnSpc>
              <a:defRPr sz="4000">
                <a:solidFill>
                  <a:srgbClr val="FFFF66"/>
                </a:solidFill>
              </a:defRPr>
            </a:lvl1pPr>
          </a:lstStyle>
          <a:p>
            <a:r>
              <a:rPr lang="en-US" dirty="0"/>
              <a:t>Click to edit Master title style</a:t>
            </a:r>
          </a:p>
        </p:txBody>
      </p:sp>
      <p:sp>
        <p:nvSpPr>
          <p:cNvPr id="5" name="Content Placeholder 2"/>
          <p:cNvSpPr>
            <a:spLocks noGrp="1"/>
          </p:cNvSpPr>
          <p:nvPr>
            <p:ph idx="1"/>
          </p:nvPr>
        </p:nvSpPr>
        <p:spPr>
          <a:xfrm>
            <a:off x="117475" y="1739900"/>
            <a:ext cx="8886825" cy="4994275"/>
          </a:xfrm>
        </p:spPr>
        <p:txBody>
          <a:bodyPr/>
          <a:lstStyle>
            <a:lvl1pPr marL="342900" indent="-342900">
              <a:spcBef>
                <a:spcPts val="200"/>
              </a:spcBef>
              <a:defRPr/>
            </a:lvl1pPr>
            <a:lvl2pPr marL="685800" indent="-342900">
              <a:spcBef>
                <a:spcPts val="200"/>
              </a:spcBef>
              <a:defRPr/>
            </a:lvl2pPr>
            <a:lvl3pPr marL="914400" indent="-228600">
              <a:spcBef>
                <a:spcPts val="200"/>
              </a:spcBef>
              <a:defRPr/>
            </a:lvl3pPr>
            <a:lvl4pPr marL="1257300" indent="-228600">
              <a:spcBef>
                <a:spcPts val="200"/>
              </a:spcBef>
              <a:defRPr/>
            </a:lvl4pPr>
            <a:lvl5pPr marL="1485900" indent="-228600">
              <a:spcBef>
                <a:spcPts val="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7134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3" name="Picture 4" descr="Picture2">
            <a:extLst>
              <a:ext uri="{FF2B5EF4-FFF2-40B4-BE49-F238E27FC236}">
                <a16:creationId xmlns:a16="http://schemas.microsoft.com/office/drawing/2014/main" id="{2FFBFDC2-F7AB-442D-8F73-1E1015FBAA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flipH="1">
            <a:off x="4471194" y="-3491706"/>
            <a:ext cx="61912" cy="900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8114" y="116115"/>
            <a:ext cx="8866186" cy="798285"/>
          </a:xfrm>
        </p:spPr>
        <p:txBody>
          <a:bodyPr/>
          <a:lstStyle/>
          <a:p>
            <a:r>
              <a:rPr lang="en-US" dirty="0"/>
              <a:t>Click to edit Master title style</a:t>
            </a:r>
          </a:p>
        </p:txBody>
      </p:sp>
    </p:spTree>
    <p:extLst>
      <p:ext uri="{BB962C8B-B14F-4D97-AF65-F5344CB8AC3E}">
        <p14:creationId xmlns:p14="http://schemas.microsoft.com/office/powerpoint/2010/main" val="2277796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910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4853098"/>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8352363"/>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7454353"/>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6538" y="309563"/>
            <a:ext cx="8640762" cy="619125"/>
          </a:xfrm>
        </p:spPr>
        <p:txBody>
          <a:bodyPr/>
          <a:lstStyle/>
          <a:p>
            <a:r>
              <a:rPr lang="en-US"/>
              <a:t>Click to edit Master title style</a:t>
            </a:r>
          </a:p>
        </p:txBody>
      </p:sp>
      <p:sp>
        <p:nvSpPr>
          <p:cNvPr id="3" name="Text Placeholder 2"/>
          <p:cNvSpPr>
            <a:spLocks noGrp="1"/>
          </p:cNvSpPr>
          <p:nvPr>
            <p:ph type="body" sz="half" idx="1"/>
          </p:nvPr>
        </p:nvSpPr>
        <p:spPr>
          <a:xfrm>
            <a:off x="134938" y="1217613"/>
            <a:ext cx="4360862" cy="542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7613"/>
            <a:ext cx="4360863" cy="542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040920"/>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40028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8935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3F3470-2FE8-4F6D-9179-BDAD201CF480}"/>
              </a:ext>
            </a:extLst>
          </p:cNvPr>
          <p:cNvSpPr>
            <a:spLocks noGrp="1"/>
          </p:cNvSpPr>
          <p:nvPr>
            <p:ph type="title"/>
          </p:nvPr>
        </p:nvSpPr>
        <p:spPr>
          <a:xfrm>
            <a:off x="190500" y="190503"/>
            <a:ext cx="8763000" cy="73796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4733DD6-7C48-4D4C-B576-A1ED5C3EAFED}"/>
              </a:ext>
            </a:extLst>
          </p:cNvPr>
          <p:cNvSpPr>
            <a:spLocks noGrp="1"/>
          </p:cNvSpPr>
          <p:nvPr>
            <p:ph type="body" idx="1"/>
          </p:nvPr>
        </p:nvSpPr>
        <p:spPr>
          <a:xfrm>
            <a:off x="190500" y="1139483"/>
            <a:ext cx="8763000" cy="555615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190501" y="6063175"/>
            <a:ext cx="3573194" cy="400110"/>
          </a:xfrm>
          <a:prstGeom prst="rect">
            <a:avLst/>
          </a:prstGeom>
          <a:noFill/>
        </p:spPr>
        <p:txBody>
          <a:bodyPr wrap="square" rtlCol="0">
            <a:spAutoFit/>
          </a:bodyPr>
          <a:lstStyle/>
          <a:p>
            <a:r>
              <a:rPr lang="en-US" sz="2000" b="1" i="1" dirty="0">
                <a:solidFill>
                  <a:srgbClr val="00B0F0"/>
                </a:solidFill>
                <a:latin typeface="+mn-lt"/>
              </a:rPr>
              <a:t>  </a:t>
            </a:r>
          </a:p>
        </p:txBody>
      </p:sp>
    </p:spTree>
    <p:extLst>
      <p:ext uri="{BB962C8B-B14F-4D97-AF65-F5344CB8AC3E}">
        <p14:creationId xmlns:p14="http://schemas.microsoft.com/office/powerpoint/2010/main" val="28735203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86" r:id="rId8"/>
    <p:sldLayoutId id="2147483687" r:id="rId9"/>
    <p:sldLayoutId id="2147483688" r:id="rId10"/>
  </p:sldLayoutIdLst>
  <p:txStyles>
    <p:titleStyle>
      <a:lvl1pPr algn="l" defTabSz="685800" rtl="0" eaLnBrk="1" latinLnBrk="0" hangingPunct="1">
        <a:lnSpc>
          <a:spcPct val="90000"/>
        </a:lnSpc>
        <a:spcBef>
          <a:spcPct val="0"/>
        </a:spcBef>
        <a:buNone/>
        <a:defRPr sz="4400" b="1" kern="1200">
          <a:solidFill>
            <a:srgbClr val="FFFF00"/>
          </a:solidFill>
          <a:effectLst>
            <a:outerShdw blurRad="38100" dist="38100" dir="2700000" algn="tl">
              <a:srgbClr val="000000">
                <a:alpha val="43137"/>
              </a:srgbClr>
            </a:outerShdw>
          </a:effectLst>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38138" indent="-338138" algn="l" defTabSz="685800" rtl="0" eaLnBrk="1" latinLnBrk="0" hangingPunct="1">
        <a:lnSpc>
          <a:spcPct val="100000"/>
        </a:lnSpc>
        <a:spcBef>
          <a:spcPts val="0"/>
        </a:spcBef>
        <a:buClr>
          <a:srgbClr val="FFFF00"/>
        </a:buClr>
        <a:buFont typeface="Calibri" panose="020F0502020204030204" pitchFamily="34" charset="0"/>
        <a:buChar char="•"/>
        <a:defRPr sz="3000" b="1" kern="1200">
          <a:solidFill>
            <a:schemeClr val="tx1"/>
          </a:solidFill>
          <a:latin typeface="+mn-lt"/>
          <a:ea typeface="+mn-ea"/>
          <a:cs typeface="+mn-cs"/>
        </a:defRPr>
      </a:lvl1pPr>
      <a:lvl2pPr marL="688975" indent="-350838" algn="l" defTabSz="685800" rtl="0" eaLnBrk="1" latinLnBrk="0" hangingPunct="1">
        <a:lnSpc>
          <a:spcPct val="100000"/>
        </a:lnSpc>
        <a:spcBef>
          <a:spcPts val="0"/>
        </a:spcBef>
        <a:buClr>
          <a:srgbClr val="00FF00"/>
        </a:buClr>
        <a:buSzPct val="100000"/>
        <a:buFont typeface="Calibri" panose="020F0502020204030204" pitchFamily="34" charset="0"/>
        <a:buChar char="»"/>
        <a:defRPr sz="2600" b="1" kern="1200">
          <a:solidFill>
            <a:srgbClr val="FFFF00"/>
          </a:solidFill>
          <a:latin typeface="+mn-lt"/>
          <a:ea typeface="+mn-ea"/>
          <a:cs typeface="+mn-cs"/>
        </a:defRPr>
      </a:lvl2pPr>
      <a:lvl3pPr marL="1027113" indent="-338138" algn="l" defTabSz="685800" rtl="0" eaLnBrk="1" latinLnBrk="0" hangingPunct="1">
        <a:lnSpc>
          <a:spcPct val="100000"/>
        </a:lnSpc>
        <a:spcBef>
          <a:spcPts val="0"/>
        </a:spcBef>
        <a:buFont typeface="Arial" panose="020B0604020202020204" pitchFamily="34" charset="0"/>
        <a:buChar char="•"/>
        <a:defRPr sz="2400" b="1" kern="1200">
          <a:solidFill>
            <a:srgbClr val="FFFF99"/>
          </a:solidFill>
          <a:latin typeface="+mn-lt"/>
          <a:ea typeface="+mn-ea"/>
          <a:cs typeface="+mn-cs"/>
        </a:defRPr>
      </a:lvl3pPr>
      <a:lvl4pPr marL="1308100" indent="-280988" algn="l" defTabSz="685800" rtl="0" eaLnBrk="1" latinLnBrk="0" hangingPunct="1">
        <a:lnSpc>
          <a:spcPct val="100000"/>
        </a:lnSpc>
        <a:spcBef>
          <a:spcPts val="0"/>
        </a:spcBef>
        <a:buFont typeface="Arial" panose="020B0604020202020204" pitchFamily="34" charset="0"/>
        <a:buChar char="•"/>
        <a:defRPr sz="2200" b="1" kern="1200">
          <a:solidFill>
            <a:schemeClr val="tx1"/>
          </a:solidFill>
          <a:latin typeface="+mn-lt"/>
          <a:ea typeface="+mn-ea"/>
          <a:cs typeface="+mn-cs"/>
        </a:defRPr>
      </a:lvl4pPr>
      <a:lvl5pPr marL="1603375" indent="-295275" algn="l" defTabSz="685800" rtl="0" eaLnBrk="1" latinLnBrk="0" hangingPunct="1">
        <a:lnSpc>
          <a:spcPct val="100000"/>
        </a:lnSpc>
        <a:spcBef>
          <a:spcPts val="0"/>
        </a:spcBef>
        <a:buFont typeface="Arial" panose="020B0604020202020204" pitchFamily="34" charset="0"/>
        <a:buChar char="•"/>
        <a:defRPr sz="2000" b="1"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60">
          <p15:clr>
            <a:srgbClr val="F26B43"/>
          </p15:clr>
        </p15:guide>
        <p15:guide id="2" pos="90">
          <p15:clr>
            <a:srgbClr val="F26B43"/>
          </p15:clr>
        </p15:guide>
        <p15:guide id="3" pos="4230">
          <p15:clr>
            <a:srgbClr val="F26B43"/>
          </p15:clr>
        </p15:guide>
        <p15:guide id="4" orient="horz" pos="120">
          <p15:clr>
            <a:srgbClr val="F26B43"/>
          </p15:clr>
        </p15:guide>
        <p15:guide id="5" orient="horz" pos="2160">
          <p15:clr>
            <a:srgbClr val="F26B43"/>
          </p15:clr>
        </p15:guide>
        <p15:guide id="6" orient="horz" pos="420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CC"/>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78C18F9F-969A-48A1-994C-A1BAA6F79C41}"/>
              </a:ext>
            </a:extLst>
          </p:cNvPr>
          <p:cNvSpPr>
            <a:spLocks noGrp="1" noChangeArrowheads="1"/>
          </p:cNvSpPr>
          <p:nvPr>
            <p:ph type="title"/>
          </p:nvPr>
        </p:nvSpPr>
        <p:spPr bwMode="auto">
          <a:xfrm>
            <a:off x="138113" y="95250"/>
            <a:ext cx="88693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Title goes here</a:t>
            </a:r>
          </a:p>
        </p:txBody>
      </p:sp>
      <p:sp>
        <p:nvSpPr>
          <p:cNvPr id="1027" name="Rectangle 23">
            <a:extLst>
              <a:ext uri="{FF2B5EF4-FFF2-40B4-BE49-F238E27FC236}">
                <a16:creationId xmlns:a16="http://schemas.microsoft.com/office/drawing/2014/main" id="{174E4BE1-245C-43C1-93BD-1962EDCEB43E}"/>
              </a:ext>
            </a:extLst>
          </p:cNvPr>
          <p:cNvSpPr>
            <a:spLocks noGrp="1" noChangeArrowheads="1"/>
          </p:cNvSpPr>
          <p:nvPr>
            <p:ph type="body" idx="1"/>
          </p:nvPr>
        </p:nvSpPr>
        <p:spPr bwMode="auto">
          <a:xfrm>
            <a:off x="138113" y="1246188"/>
            <a:ext cx="8869362" cy="549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8727114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lgn="l" rtl="0" eaLnBrk="0" fontAlgn="base" hangingPunct="0">
        <a:lnSpc>
          <a:spcPct val="90000"/>
        </a:lnSpc>
        <a:spcBef>
          <a:spcPct val="0"/>
        </a:spcBef>
        <a:spcAft>
          <a:spcPct val="0"/>
        </a:spcAft>
        <a:defRPr sz="4000" b="1">
          <a:solidFill>
            <a:srgbClr val="FFFF00"/>
          </a:solidFill>
          <a:latin typeface="+mj-lt"/>
          <a:ea typeface="+mj-ea"/>
          <a:cs typeface="+mj-cs"/>
        </a:defRPr>
      </a:lvl1pPr>
      <a:lvl2pPr algn="l" rtl="0" eaLnBrk="0" fontAlgn="base" hangingPunct="0">
        <a:lnSpc>
          <a:spcPct val="90000"/>
        </a:lnSpc>
        <a:spcBef>
          <a:spcPct val="0"/>
        </a:spcBef>
        <a:spcAft>
          <a:spcPct val="0"/>
        </a:spcAft>
        <a:defRPr sz="4000" b="1">
          <a:solidFill>
            <a:srgbClr val="FFFF00"/>
          </a:solidFill>
          <a:latin typeface="Tahoma" pitchFamily="34" charset="0"/>
        </a:defRPr>
      </a:lvl2pPr>
      <a:lvl3pPr algn="l" rtl="0" eaLnBrk="0" fontAlgn="base" hangingPunct="0">
        <a:lnSpc>
          <a:spcPct val="90000"/>
        </a:lnSpc>
        <a:spcBef>
          <a:spcPct val="0"/>
        </a:spcBef>
        <a:spcAft>
          <a:spcPct val="0"/>
        </a:spcAft>
        <a:defRPr sz="4000" b="1">
          <a:solidFill>
            <a:srgbClr val="FFFF00"/>
          </a:solidFill>
          <a:latin typeface="Tahoma" pitchFamily="34" charset="0"/>
        </a:defRPr>
      </a:lvl3pPr>
      <a:lvl4pPr algn="l" rtl="0" eaLnBrk="0" fontAlgn="base" hangingPunct="0">
        <a:lnSpc>
          <a:spcPct val="90000"/>
        </a:lnSpc>
        <a:spcBef>
          <a:spcPct val="0"/>
        </a:spcBef>
        <a:spcAft>
          <a:spcPct val="0"/>
        </a:spcAft>
        <a:defRPr sz="4000" b="1">
          <a:solidFill>
            <a:srgbClr val="FFFF00"/>
          </a:solidFill>
          <a:latin typeface="Tahoma" pitchFamily="34" charset="0"/>
        </a:defRPr>
      </a:lvl4pPr>
      <a:lvl5pPr algn="l" rtl="0" eaLnBrk="0" fontAlgn="base" hangingPunct="0">
        <a:lnSpc>
          <a:spcPct val="90000"/>
        </a:lnSpc>
        <a:spcBef>
          <a:spcPct val="0"/>
        </a:spcBef>
        <a:spcAft>
          <a:spcPct val="0"/>
        </a:spcAft>
        <a:defRPr sz="4000" b="1">
          <a:solidFill>
            <a:srgbClr val="FFFF00"/>
          </a:solidFill>
          <a:latin typeface="Tahoma" pitchFamily="34" charset="0"/>
        </a:defRPr>
      </a:lvl5pPr>
      <a:lvl6pPr marL="457200" algn="l" rtl="0" fontAlgn="base">
        <a:spcBef>
          <a:spcPct val="0"/>
        </a:spcBef>
        <a:spcAft>
          <a:spcPct val="0"/>
        </a:spcAft>
        <a:defRPr sz="3800" b="1">
          <a:solidFill>
            <a:srgbClr val="FFFF00"/>
          </a:solidFill>
          <a:latin typeface="Tahoma" pitchFamily="34" charset="0"/>
        </a:defRPr>
      </a:lvl6pPr>
      <a:lvl7pPr marL="914400" algn="l" rtl="0" fontAlgn="base">
        <a:spcBef>
          <a:spcPct val="0"/>
        </a:spcBef>
        <a:spcAft>
          <a:spcPct val="0"/>
        </a:spcAft>
        <a:defRPr sz="3800" b="1">
          <a:solidFill>
            <a:srgbClr val="FFFF00"/>
          </a:solidFill>
          <a:latin typeface="Tahoma" pitchFamily="34" charset="0"/>
        </a:defRPr>
      </a:lvl7pPr>
      <a:lvl8pPr marL="1371600" algn="l" rtl="0" fontAlgn="base">
        <a:spcBef>
          <a:spcPct val="0"/>
        </a:spcBef>
        <a:spcAft>
          <a:spcPct val="0"/>
        </a:spcAft>
        <a:defRPr sz="3800" b="1">
          <a:solidFill>
            <a:srgbClr val="FFFF00"/>
          </a:solidFill>
          <a:latin typeface="Tahoma" pitchFamily="34" charset="0"/>
        </a:defRPr>
      </a:lvl8pPr>
      <a:lvl9pPr marL="1828800" algn="l" rtl="0" fontAlgn="base">
        <a:spcBef>
          <a:spcPct val="0"/>
        </a:spcBef>
        <a:spcAft>
          <a:spcPct val="0"/>
        </a:spcAft>
        <a:defRPr sz="3800" b="1">
          <a:solidFill>
            <a:srgbClr val="FFFF00"/>
          </a:solidFill>
          <a:latin typeface="Tahoma" pitchFamily="34" charset="0"/>
        </a:defRPr>
      </a:lvl9pPr>
    </p:titleStyle>
    <p:bodyStyle>
      <a:lvl1pPr marL="347663" indent="-347663" algn="l" rtl="0" eaLnBrk="0" fontAlgn="base" hangingPunct="0">
        <a:spcBef>
          <a:spcPct val="20000"/>
        </a:spcBef>
        <a:spcAft>
          <a:spcPct val="0"/>
        </a:spcAft>
        <a:buClr>
          <a:srgbClr val="A1C2E7"/>
        </a:buClr>
        <a:buSzPct val="75000"/>
        <a:buFont typeface="Wingdings" panose="05000000000000000000" pitchFamily="2" charset="2"/>
        <a:buChar char="n"/>
        <a:defRPr sz="2800" b="1">
          <a:solidFill>
            <a:schemeClr val="bg1"/>
          </a:solidFill>
          <a:latin typeface="+mn-lt"/>
          <a:ea typeface="+mn-ea"/>
          <a:cs typeface="+mn-cs"/>
        </a:defRPr>
      </a:lvl1pPr>
      <a:lvl2pPr marL="914400" indent="-336550" algn="l" rtl="0" eaLnBrk="0" fontAlgn="base" hangingPunct="0">
        <a:spcBef>
          <a:spcPct val="20000"/>
        </a:spcBef>
        <a:spcAft>
          <a:spcPct val="0"/>
        </a:spcAft>
        <a:buClr>
          <a:srgbClr val="FFFF66"/>
        </a:buClr>
        <a:buSzPct val="80000"/>
        <a:buFont typeface="Wingdings 3" panose="05040102010807070707" pitchFamily="18" charset="2"/>
        <a:buChar char=""/>
        <a:defRPr sz="2600">
          <a:solidFill>
            <a:schemeClr val="bg1"/>
          </a:solidFill>
          <a:latin typeface="+mn-lt"/>
        </a:defRPr>
      </a:lvl2pPr>
      <a:lvl3pPr marL="1376363" indent="-228600" algn="l" rtl="0" eaLnBrk="0" fontAlgn="base" hangingPunct="0">
        <a:spcBef>
          <a:spcPct val="20000"/>
        </a:spcBef>
        <a:spcAft>
          <a:spcPct val="0"/>
        </a:spcAft>
        <a:buClr>
          <a:srgbClr val="99CCFF"/>
        </a:buClr>
        <a:buSzPct val="75000"/>
        <a:buFont typeface="Wingdings 2" panose="05020102010507070707" pitchFamily="18" charset="2"/>
        <a:buChar char="®"/>
        <a:defRPr sz="2400">
          <a:solidFill>
            <a:schemeClr val="bg1"/>
          </a:solidFill>
          <a:latin typeface="+mn-lt"/>
        </a:defRPr>
      </a:lvl3pPr>
      <a:lvl4pPr marL="1719263" indent="-228600" algn="l" rtl="0" eaLnBrk="0" fontAlgn="base" hangingPunct="0">
        <a:spcBef>
          <a:spcPct val="20000"/>
        </a:spcBef>
        <a:spcAft>
          <a:spcPct val="0"/>
        </a:spcAft>
        <a:buChar char="–"/>
        <a:defRPr sz="2000">
          <a:solidFill>
            <a:schemeClr val="bg1"/>
          </a:solidFill>
          <a:latin typeface="+mn-lt"/>
        </a:defRPr>
      </a:lvl4pPr>
      <a:lvl5pPr marL="2062163" indent="-228600" algn="l" rtl="0" eaLnBrk="0" fontAlgn="base" hangingPunct="0">
        <a:spcBef>
          <a:spcPct val="20000"/>
        </a:spcBef>
        <a:spcAft>
          <a:spcPct val="0"/>
        </a:spcAft>
        <a:buChar char="»"/>
        <a:defRPr sz="2000">
          <a:solidFill>
            <a:schemeClr val="bg1"/>
          </a:solidFill>
          <a:latin typeface="+mn-lt"/>
        </a:defRPr>
      </a:lvl5pPr>
      <a:lvl6pPr marL="2519363" indent="-228600" algn="l" rtl="0" fontAlgn="base">
        <a:spcBef>
          <a:spcPct val="20000"/>
        </a:spcBef>
        <a:spcAft>
          <a:spcPct val="0"/>
        </a:spcAft>
        <a:buChar char="»"/>
        <a:defRPr sz="2000">
          <a:solidFill>
            <a:schemeClr val="bg1"/>
          </a:solidFill>
          <a:latin typeface="+mn-lt"/>
        </a:defRPr>
      </a:lvl6pPr>
      <a:lvl7pPr marL="2976563" indent="-228600" algn="l" rtl="0" fontAlgn="base">
        <a:spcBef>
          <a:spcPct val="20000"/>
        </a:spcBef>
        <a:spcAft>
          <a:spcPct val="0"/>
        </a:spcAft>
        <a:buChar char="»"/>
        <a:defRPr sz="2000">
          <a:solidFill>
            <a:schemeClr val="bg1"/>
          </a:solidFill>
          <a:latin typeface="+mn-lt"/>
        </a:defRPr>
      </a:lvl7pPr>
      <a:lvl8pPr marL="3433763" indent="-228600" algn="l" rtl="0" fontAlgn="base">
        <a:spcBef>
          <a:spcPct val="20000"/>
        </a:spcBef>
        <a:spcAft>
          <a:spcPct val="0"/>
        </a:spcAft>
        <a:buChar char="»"/>
        <a:defRPr sz="2000">
          <a:solidFill>
            <a:schemeClr val="bg1"/>
          </a:solidFill>
          <a:latin typeface="+mn-lt"/>
        </a:defRPr>
      </a:lvl8pPr>
      <a:lvl9pPr marL="3890963"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CC"/>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35277EB4-1A7D-4DA0-ABE0-B053A882D019}"/>
              </a:ext>
            </a:extLst>
          </p:cNvPr>
          <p:cNvSpPr>
            <a:spLocks noGrp="1" noChangeArrowheads="1"/>
          </p:cNvSpPr>
          <p:nvPr>
            <p:ph type="title"/>
          </p:nvPr>
        </p:nvSpPr>
        <p:spPr bwMode="auto">
          <a:xfrm>
            <a:off x="117475" y="115888"/>
            <a:ext cx="8886825"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goes here</a:t>
            </a:r>
          </a:p>
        </p:txBody>
      </p:sp>
      <p:sp>
        <p:nvSpPr>
          <p:cNvPr id="1027" name="Rectangle 23">
            <a:extLst>
              <a:ext uri="{FF2B5EF4-FFF2-40B4-BE49-F238E27FC236}">
                <a16:creationId xmlns:a16="http://schemas.microsoft.com/office/drawing/2014/main" id="{686C42A0-0F0B-426A-A757-6FBC7390E00F}"/>
              </a:ext>
            </a:extLst>
          </p:cNvPr>
          <p:cNvSpPr>
            <a:spLocks noGrp="1" noChangeArrowheads="1"/>
          </p:cNvSpPr>
          <p:nvPr>
            <p:ph type="body" idx="1"/>
          </p:nvPr>
        </p:nvSpPr>
        <p:spPr bwMode="auto">
          <a:xfrm>
            <a:off x="117475" y="1143000"/>
            <a:ext cx="888682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08503447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xStyles>
    <p:titleStyle>
      <a:lvl1pPr algn="l" rtl="0" eaLnBrk="0" fontAlgn="base" hangingPunct="0">
        <a:spcBef>
          <a:spcPct val="0"/>
        </a:spcBef>
        <a:spcAft>
          <a:spcPct val="0"/>
        </a:spcAft>
        <a:defRPr sz="4000" b="1">
          <a:solidFill>
            <a:srgbClr val="FFFF00"/>
          </a:solidFill>
          <a:latin typeface="+mj-lt"/>
          <a:ea typeface="+mj-ea"/>
          <a:cs typeface="+mj-cs"/>
        </a:defRPr>
      </a:lvl1pPr>
      <a:lvl2pPr algn="l" rtl="0" eaLnBrk="0" fontAlgn="base" hangingPunct="0">
        <a:spcBef>
          <a:spcPct val="0"/>
        </a:spcBef>
        <a:spcAft>
          <a:spcPct val="0"/>
        </a:spcAft>
        <a:defRPr sz="4000" b="1">
          <a:solidFill>
            <a:srgbClr val="FFFF00"/>
          </a:solidFill>
          <a:latin typeface="Tahoma" pitchFamily="34" charset="0"/>
        </a:defRPr>
      </a:lvl2pPr>
      <a:lvl3pPr algn="l" rtl="0" eaLnBrk="0" fontAlgn="base" hangingPunct="0">
        <a:spcBef>
          <a:spcPct val="0"/>
        </a:spcBef>
        <a:spcAft>
          <a:spcPct val="0"/>
        </a:spcAft>
        <a:defRPr sz="4000" b="1">
          <a:solidFill>
            <a:srgbClr val="FFFF00"/>
          </a:solidFill>
          <a:latin typeface="Tahoma" pitchFamily="34" charset="0"/>
        </a:defRPr>
      </a:lvl3pPr>
      <a:lvl4pPr algn="l" rtl="0" eaLnBrk="0" fontAlgn="base" hangingPunct="0">
        <a:spcBef>
          <a:spcPct val="0"/>
        </a:spcBef>
        <a:spcAft>
          <a:spcPct val="0"/>
        </a:spcAft>
        <a:defRPr sz="4000" b="1">
          <a:solidFill>
            <a:srgbClr val="FFFF00"/>
          </a:solidFill>
          <a:latin typeface="Tahoma" pitchFamily="34" charset="0"/>
        </a:defRPr>
      </a:lvl4pPr>
      <a:lvl5pPr algn="l" rtl="0" eaLnBrk="0" fontAlgn="base" hangingPunct="0">
        <a:spcBef>
          <a:spcPct val="0"/>
        </a:spcBef>
        <a:spcAft>
          <a:spcPct val="0"/>
        </a:spcAft>
        <a:defRPr sz="4000" b="1">
          <a:solidFill>
            <a:srgbClr val="FFFF00"/>
          </a:solidFill>
          <a:latin typeface="Tahoma" pitchFamily="34" charset="0"/>
        </a:defRPr>
      </a:lvl5pPr>
      <a:lvl6pPr marL="457200" algn="l" rtl="0" fontAlgn="base">
        <a:spcBef>
          <a:spcPct val="0"/>
        </a:spcBef>
        <a:spcAft>
          <a:spcPct val="0"/>
        </a:spcAft>
        <a:defRPr sz="4000" b="1">
          <a:solidFill>
            <a:srgbClr val="FFFF00"/>
          </a:solidFill>
          <a:latin typeface="Tahoma" pitchFamily="34" charset="0"/>
        </a:defRPr>
      </a:lvl6pPr>
      <a:lvl7pPr marL="914400" algn="l" rtl="0" fontAlgn="base">
        <a:spcBef>
          <a:spcPct val="0"/>
        </a:spcBef>
        <a:spcAft>
          <a:spcPct val="0"/>
        </a:spcAft>
        <a:defRPr sz="4000" b="1">
          <a:solidFill>
            <a:srgbClr val="FFFF00"/>
          </a:solidFill>
          <a:latin typeface="Tahoma" pitchFamily="34" charset="0"/>
        </a:defRPr>
      </a:lvl7pPr>
      <a:lvl8pPr marL="1371600" algn="l" rtl="0" fontAlgn="base">
        <a:spcBef>
          <a:spcPct val="0"/>
        </a:spcBef>
        <a:spcAft>
          <a:spcPct val="0"/>
        </a:spcAft>
        <a:defRPr sz="4000" b="1">
          <a:solidFill>
            <a:srgbClr val="FFFF00"/>
          </a:solidFill>
          <a:latin typeface="Tahoma" pitchFamily="34" charset="0"/>
        </a:defRPr>
      </a:lvl8pPr>
      <a:lvl9pPr marL="1828800" algn="l" rtl="0" fontAlgn="base">
        <a:spcBef>
          <a:spcPct val="0"/>
        </a:spcBef>
        <a:spcAft>
          <a:spcPct val="0"/>
        </a:spcAft>
        <a:defRPr sz="4000" b="1">
          <a:solidFill>
            <a:srgbClr val="FFFF00"/>
          </a:solidFill>
          <a:latin typeface="Tahoma" pitchFamily="34" charset="0"/>
        </a:defRPr>
      </a:lvl9pPr>
    </p:titleStyle>
    <p:bodyStyle>
      <a:lvl1pPr marL="465138" indent="-406400" algn="l" rtl="0" eaLnBrk="0" fontAlgn="base" hangingPunct="0">
        <a:spcBef>
          <a:spcPts val="400"/>
        </a:spcBef>
        <a:spcAft>
          <a:spcPct val="0"/>
        </a:spcAft>
        <a:buClr>
          <a:srgbClr val="69B4FF"/>
        </a:buClr>
        <a:buSzPct val="80000"/>
        <a:buFont typeface="Symbol" panose="05050102010706020507" pitchFamily="18" charset="2"/>
        <a:buChar char="¨"/>
        <a:defRPr sz="2800" b="1">
          <a:solidFill>
            <a:schemeClr val="bg1"/>
          </a:solidFill>
          <a:latin typeface="+mn-lt"/>
          <a:ea typeface="+mn-ea"/>
          <a:cs typeface="+mn-cs"/>
        </a:defRPr>
      </a:lvl1pPr>
      <a:lvl2pPr marL="798513" indent="-333375" algn="l" rtl="0" eaLnBrk="0" fontAlgn="base" hangingPunct="0">
        <a:spcBef>
          <a:spcPts val="400"/>
        </a:spcBef>
        <a:spcAft>
          <a:spcPct val="0"/>
        </a:spcAft>
        <a:buClr>
          <a:srgbClr val="FFFF66"/>
        </a:buClr>
        <a:buSzPct val="75000"/>
        <a:buFont typeface="Wingdings 3" panose="05040102010807070707" pitchFamily="18" charset="2"/>
        <a:buChar char=""/>
        <a:defRPr sz="2600">
          <a:solidFill>
            <a:schemeClr val="bg1"/>
          </a:solidFill>
          <a:latin typeface="+mn-lt"/>
        </a:defRPr>
      </a:lvl2pPr>
      <a:lvl3pPr marL="1089025" indent="-233363" algn="l" rtl="0" eaLnBrk="0" fontAlgn="base" hangingPunct="0">
        <a:spcBef>
          <a:spcPts val="400"/>
        </a:spcBef>
        <a:spcAft>
          <a:spcPct val="0"/>
        </a:spcAft>
        <a:buClr>
          <a:srgbClr val="99FFCC"/>
        </a:buClr>
        <a:buSzPct val="80000"/>
        <a:buFont typeface="Wingdings 3" panose="05040102010807070707" pitchFamily="18" charset="2"/>
        <a:buChar char="î"/>
        <a:defRPr sz="2400">
          <a:solidFill>
            <a:schemeClr val="bg1"/>
          </a:solidFill>
          <a:latin typeface="+mn-lt"/>
        </a:defRPr>
      </a:lvl3pPr>
      <a:lvl4pPr marL="1481138" indent="-276225" algn="l" rtl="0" eaLnBrk="0" fontAlgn="base" hangingPunct="0">
        <a:spcBef>
          <a:spcPts val="400"/>
        </a:spcBef>
        <a:spcAft>
          <a:spcPct val="0"/>
        </a:spcAft>
        <a:buChar char="–"/>
        <a:defRPr sz="2000">
          <a:solidFill>
            <a:schemeClr val="bg1"/>
          </a:solidFill>
          <a:latin typeface="+mn-lt"/>
        </a:defRPr>
      </a:lvl4pPr>
      <a:lvl5pPr marL="1828800" indent="-290513" algn="l" rtl="0" eaLnBrk="0" fontAlgn="base" hangingPunct="0">
        <a:spcBef>
          <a:spcPts val="400"/>
        </a:spcBef>
        <a:spcAft>
          <a:spcPct val="0"/>
        </a:spcAft>
        <a:buChar char="»"/>
        <a:defRPr sz="2000">
          <a:solidFill>
            <a:schemeClr val="bg1"/>
          </a:solidFill>
          <a:latin typeface="+mn-lt"/>
        </a:defRPr>
      </a:lvl5pPr>
      <a:lvl6pPr marL="2519363" indent="-228600" algn="l" rtl="0" fontAlgn="base">
        <a:spcBef>
          <a:spcPct val="20000"/>
        </a:spcBef>
        <a:spcAft>
          <a:spcPct val="0"/>
        </a:spcAft>
        <a:buChar char="»"/>
        <a:defRPr sz="2000">
          <a:solidFill>
            <a:schemeClr val="bg1"/>
          </a:solidFill>
          <a:latin typeface="+mn-lt"/>
        </a:defRPr>
      </a:lvl6pPr>
      <a:lvl7pPr marL="2976563" indent="-228600" algn="l" rtl="0" fontAlgn="base">
        <a:spcBef>
          <a:spcPct val="20000"/>
        </a:spcBef>
        <a:spcAft>
          <a:spcPct val="0"/>
        </a:spcAft>
        <a:buChar char="»"/>
        <a:defRPr sz="2000">
          <a:solidFill>
            <a:schemeClr val="bg1"/>
          </a:solidFill>
          <a:latin typeface="+mn-lt"/>
        </a:defRPr>
      </a:lvl7pPr>
      <a:lvl8pPr marL="3433763" indent="-228600" algn="l" rtl="0" fontAlgn="base">
        <a:spcBef>
          <a:spcPct val="20000"/>
        </a:spcBef>
        <a:spcAft>
          <a:spcPct val="0"/>
        </a:spcAft>
        <a:buChar char="»"/>
        <a:defRPr sz="2000">
          <a:solidFill>
            <a:schemeClr val="bg1"/>
          </a:solidFill>
          <a:latin typeface="+mn-lt"/>
        </a:defRPr>
      </a:lvl8pPr>
      <a:lvl9pPr marL="3890963"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CC"/>
            </a:gs>
            <a:gs pos="100000">
              <a:schemeClr val="tx1"/>
            </a:gs>
          </a:gsLst>
          <a:lin ang="5400000" scaled="1"/>
        </a:gradFill>
        <a:effectLst/>
      </p:bgPr>
    </p:bg>
    <p:spTree>
      <p:nvGrpSpPr>
        <p:cNvPr id="1" name=""/>
        <p:cNvGrpSpPr/>
        <p:nvPr/>
      </p:nvGrpSpPr>
      <p:grpSpPr>
        <a:xfrm>
          <a:off x="0" y="0"/>
          <a:ext cx="0" cy="0"/>
          <a:chOff x="0" y="0"/>
          <a:chExt cx="0" cy="0"/>
        </a:xfrm>
      </p:grpSpPr>
      <p:sp>
        <p:nvSpPr>
          <p:cNvPr id="4228098" name="Rectangle 2">
            <a:extLst>
              <a:ext uri="{FF2B5EF4-FFF2-40B4-BE49-F238E27FC236}">
                <a16:creationId xmlns:a16="http://schemas.microsoft.com/office/drawing/2014/main" id="{E77C95F0-0F66-4E7B-8BF3-E619723EDADF}"/>
              </a:ext>
            </a:extLst>
          </p:cNvPr>
          <p:cNvSpPr>
            <a:spLocks noGrp="1" noChangeArrowheads="1"/>
          </p:cNvSpPr>
          <p:nvPr>
            <p:ph type="title"/>
          </p:nvPr>
        </p:nvSpPr>
        <p:spPr bwMode="auto">
          <a:xfrm>
            <a:off x="236538" y="309563"/>
            <a:ext cx="8640762"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4228099" name="Rectangle 3">
            <a:extLst>
              <a:ext uri="{FF2B5EF4-FFF2-40B4-BE49-F238E27FC236}">
                <a16:creationId xmlns:a16="http://schemas.microsoft.com/office/drawing/2014/main" id="{F9C2ABF9-7667-410C-8DFD-80C31F4289FF}"/>
              </a:ext>
            </a:extLst>
          </p:cNvPr>
          <p:cNvSpPr>
            <a:spLocks noGrp="1" noChangeArrowheads="1"/>
          </p:cNvSpPr>
          <p:nvPr>
            <p:ph type="body" idx="1"/>
          </p:nvPr>
        </p:nvSpPr>
        <p:spPr bwMode="auto">
          <a:xfrm>
            <a:off x="134938" y="1217613"/>
            <a:ext cx="887412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228103" name="Freeform 7">
            <a:extLst>
              <a:ext uri="{FF2B5EF4-FFF2-40B4-BE49-F238E27FC236}">
                <a16:creationId xmlns:a16="http://schemas.microsoft.com/office/drawing/2014/main" id="{CFE1ECF7-4EE9-451E-8971-1D1D0D78D325}"/>
              </a:ext>
            </a:extLst>
          </p:cNvPr>
          <p:cNvSpPr>
            <a:spLocks noChangeArrowheads="1"/>
          </p:cNvSpPr>
          <p:nvPr/>
        </p:nvSpPr>
        <p:spPr bwMode="auto">
          <a:xfrm>
            <a:off x="146050" y="153988"/>
            <a:ext cx="8831263" cy="877887"/>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8575" cap="flat" cmpd="sng">
            <a:solidFill>
              <a:srgbClr val="93E3FF"/>
            </a:solidFill>
            <a:prstDash val="solid"/>
            <a:miter lim="800000"/>
            <a:headEnd/>
            <a:tailEnd/>
          </a:ln>
        </p:spPr>
        <p:txBody>
          <a:bodyPr/>
          <a:lstStyle/>
          <a:p>
            <a:pPr algn="ctr">
              <a:lnSpc>
                <a:spcPct val="80000"/>
              </a:lnSpc>
              <a:defRPr/>
            </a:pPr>
            <a:endParaRPr lang="en-US">
              <a:effectLst>
                <a:outerShdw blurRad="38100" dist="38100" dir="2700000" algn="tl">
                  <a:srgbClr val="000000">
                    <a:alpha val="43137"/>
                  </a:srgbClr>
                </a:outerShdw>
              </a:effectLst>
              <a:cs typeface="+mn-cs"/>
            </a:endParaRPr>
          </a:p>
        </p:txBody>
      </p:sp>
      <p:sp>
        <p:nvSpPr>
          <p:cNvPr id="4228105" name="Freeform 9">
            <a:extLst>
              <a:ext uri="{FF2B5EF4-FFF2-40B4-BE49-F238E27FC236}">
                <a16:creationId xmlns:a16="http://schemas.microsoft.com/office/drawing/2014/main" id="{53C899E8-0953-4FF0-9689-7FB5A777908C}"/>
              </a:ext>
            </a:extLst>
          </p:cNvPr>
          <p:cNvSpPr>
            <a:spLocks noChangeArrowheads="1"/>
          </p:cNvSpPr>
          <p:nvPr/>
        </p:nvSpPr>
        <p:spPr bwMode="auto">
          <a:xfrm rot="10800000">
            <a:off x="146050" y="5843588"/>
            <a:ext cx="8896350" cy="8255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rgbClr val="93E3FF"/>
            </a:solidFill>
            <a:prstDash val="solid"/>
            <a:miter lim="800000"/>
            <a:headEnd/>
            <a:tailEnd/>
          </a:ln>
        </p:spPr>
        <p:txBody>
          <a:bodyPr/>
          <a:lstStyle/>
          <a:p>
            <a:pPr algn="ctr">
              <a:lnSpc>
                <a:spcPct val="80000"/>
              </a:lnSpc>
              <a:defRPr/>
            </a:pPr>
            <a:endParaRPr lang="en-US">
              <a:effectLst>
                <a:outerShdw blurRad="38100" dist="38100" dir="2700000" algn="tl">
                  <a:srgbClr val="000000">
                    <a:alpha val="43137"/>
                  </a:srgbClr>
                </a:outerShdw>
              </a:effectLst>
              <a:cs typeface="+mn-cs"/>
            </a:endParaRPr>
          </a:p>
        </p:txBody>
      </p:sp>
    </p:spTree>
    <p:extLst>
      <p:ext uri="{BB962C8B-B14F-4D97-AF65-F5344CB8AC3E}">
        <p14:creationId xmlns:p14="http://schemas.microsoft.com/office/powerpoint/2010/main" val="238882774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228098"/>
                                        </p:tgtEl>
                                        <p:attrNameLst>
                                          <p:attrName>style.visibility</p:attrName>
                                        </p:attrNameLst>
                                      </p:cBhvr>
                                      <p:to>
                                        <p:strVal val="visible"/>
                                      </p:to>
                                    </p:set>
                                    <p:animEffect transition="in" filter="box(out)">
                                      <p:cBhvr>
                                        <p:cTn id="7" dur="500"/>
                                        <p:tgtEl>
                                          <p:spTgt spid="422809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228099"/>
                                        </p:tgtEl>
                                        <p:attrNameLst>
                                          <p:attrName>style.visibility</p:attrName>
                                        </p:attrNameLst>
                                      </p:cBhvr>
                                      <p:to>
                                        <p:strVal val="visible"/>
                                      </p:to>
                                    </p:set>
                                    <p:animEffect transition="in" filter="wipe(up)">
                                      <p:cBhvr>
                                        <p:cTn id="11" dur="500"/>
                                        <p:tgtEl>
                                          <p:spTgt spid="4228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8098" grpId="0" autoUpdateAnimBg="0"/>
      <p:bldP spid="4228099" grpId="0" autoUpdateAnimBg="0">
        <p:tmplLst>
          <p:tmpl>
            <p:tnLst>
              <p:par>
                <p:cTn presetID="22" presetClass="entr" presetSubtype="1" fill="hold" nodeType="afterEffect">
                  <p:stCondLst>
                    <p:cond delay="0"/>
                  </p:stCondLst>
                  <p:childTnLst>
                    <p:set>
                      <p:cBhvr>
                        <p:cTn dur="1" fill="hold">
                          <p:stCondLst>
                            <p:cond delay="0"/>
                          </p:stCondLst>
                        </p:cTn>
                        <p:tgtEl>
                          <p:spTgt spid="4228099"/>
                        </p:tgtEl>
                        <p:attrNameLst>
                          <p:attrName>style.visibility</p:attrName>
                        </p:attrNameLst>
                      </p:cBhvr>
                      <p:to>
                        <p:strVal val="visible"/>
                      </p:to>
                    </p:set>
                    <p:animEffect transition="in" filter="wipe(up)">
                      <p:cBhvr>
                        <p:cTn dur="500"/>
                        <p:tgtEl>
                          <p:spTgt spid="4228099"/>
                        </p:tgtEl>
                      </p:cBhvr>
                    </p:animEffect>
                  </p:childTnLst>
                </p:cTn>
              </p:par>
            </p:tnLst>
          </p:tmpl>
        </p:tmplLst>
      </p:bldP>
    </p:bldLst>
  </p:timing>
  <p:txStyles>
    <p:titleStyle>
      <a:lvl1pPr algn="l" rtl="0" eaLnBrk="0" fontAlgn="base" hangingPunct="0">
        <a:spcBef>
          <a:spcPct val="0"/>
        </a:spcBef>
        <a:spcAft>
          <a:spcPct val="0"/>
        </a:spcAft>
        <a:defRPr sz="4000" b="1">
          <a:solidFill>
            <a:srgbClr val="FFFF00"/>
          </a:solidFill>
          <a:latin typeface="+mj-lt"/>
          <a:ea typeface="+mj-ea"/>
          <a:cs typeface="+mj-cs"/>
        </a:defRPr>
      </a:lvl1pPr>
      <a:lvl2pPr algn="l" rtl="0" eaLnBrk="0" fontAlgn="base" hangingPunct="0">
        <a:spcBef>
          <a:spcPct val="0"/>
        </a:spcBef>
        <a:spcAft>
          <a:spcPct val="0"/>
        </a:spcAft>
        <a:defRPr sz="4000" b="1">
          <a:solidFill>
            <a:srgbClr val="FFFF00"/>
          </a:solidFill>
          <a:latin typeface="Tahoma" pitchFamily="34" charset="0"/>
        </a:defRPr>
      </a:lvl2pPr>
      <a:lvl3pPr algn="l" rtl="0" eaLnBrk="0" fontAlgn="base" hangingPunct="0">
        <a:spcBef>
          <a:spcPct val="0"/>
        </a:spcBef>
        <a:spcAft>
          <a:spcPct val="0"/>
        </a:spcAft>
        <a:defRPr sz="4000" b="1">
          <a:solidFill>
            <a:srgbClr val="FFFF00"/>
          </a:solidFill>
          <a:latin typeface="Tahoma" pitchFamily="34" charset="0"/>
        </a:defRPr>
      </a:lvl3pPr>
      <a:lvl4pPr algn="l" rtl="0" eaLnBrk="0" fontAlgn="base" hangingPunct="0">
        <a:spcBef>
          <a:spcPct val="0"/>
        </a:spcBef>
        <a:spcAft>
          <a:spcPct val="0"/>
        </a:spcAft>
        <a:defRPr sz="4000" b="1">
          <a:solidFill>
            <a:srgbClr val="FFFF00"/>
          </a:solidFill>
          <a:latin typeface="Tahoma" pitchFamily="34" charset="0"/>
        </a:defRPr>
      </a:lvl4pPr>
      <a:lvl5pPr algn="l" rtl="0" eaLnBrk="0" fontAlgn="base" hangingPunct="0">
        <a:spcBef>
          <a:spcPct val="0"/>
        </a:spcBef>
        <a:spcAft>
          <a:spcPct val="0"/>
        </a:spcAft>
        <a:defRPr sz="4000" b="1">
          <a:solidFill>
            <a:srgbClr val="FFFF00"/>
          </a:solidFill>
          <a:latin typeface="Tahoma" pitchFamily="34" charset="0"/>
        </a:defRPr>
      </a:lvl5pPr>
      <a:lvl6pPr marL="457200" algn="l" rtl="0" fontAlgn="base">
        <a:spcBef>
          <a:spcPct val="0"/>
        </a:spcBef>
        <a:spcAft>
          <a:spcPct val="0"/>
        </a:spcAft>
        <a:defRPr sz="4000" b="1">
          <a:solidFill>
            <a:srgbClr val="FFFF00"/>
          </a:solidFill>
          <a:latin typeface="Tahoma" pitchFamily="34" charset="0"/>
        </a:defRPr>
      </a:lvl6pPr>
      <a:lvl7pPr marL="914400" algn="l" rtl="0" fontAlgn="base">
        <a:spcBef>
          <a:spcPct val="0"/>
        </a:spcBef>
        <a:spcAft>
          <a:spcPct val="0"/>
        </a:spcAft>
        <a:defRPr sz="4000" b="1">
          <a:solidFill>
            <a:srgbClr val="FFFF00"/>
          </a:solidFill>
          <a:latin typeface="Tahoma" pitchFamily="34" charset="0"/>
        </a:defRPr>
      </a:lvl7pPr>
      <a:lvl8pPr marL="1371600" algn="l" rtl="0" fontAlgn="base">
        <a:spcBef>
          <a:spcPct val="0"/>
        </a:spcBef>
        <a:spcAft>
          <a:spcPct val="0"/>
        </a:spcAft>
        <a:defRPr sz="4000" b="1">
          <a:solidFill>
            <a:srgbClr val="FFFF00"/>
          </a:solidFill>
          <a:latin typeface="Tahoma" pitchFamily="34" charset="0"/>
        </a:defRPr>
      </a:lvl8pPr>
      <a:lvl9pPr marL="1828800" algn="l" rtl="0" fontAlgn="base">
        <a:spcBef>
          <a:spcPct val="0"/>
        </a:spcBef>
        <a:spcAft>
          <a:spcPct val="0"/>
        </a:spcAft>
        <a:defRPr sz="4000" b="1">
          <a:solidFill>
            <a:srgbClr val="FFFF00"/>
          </a:solidFill>
          <a:latin typeface="Tahoma" pitchFamily="34" charset="0"/>
        </a:defRPr>
      </a:lvl9pPr>
    </p:titleStyle>
    <p:bodyStyle>
      <a:lvl1pPr marL="342900" indent="-342900" algn="l" rtl="0" eaLnBrk="0" fontAlgn="base" hangingPunct="0">
        <a:spcBef>
          <a:spcPct val="20000"/>
        </a:spcBef>
        <a:spcAft>
          <a:spcPct val="0"/>
        </a:spcAft>
        <a:buClr>
          <a:srgbClr val="99CCFF"/>
        </a:buClr>
        <a:buSzPct val="90000"/>
        <a:buFont typeface="Wingdings 3" panose="05040102010807070707" pitchFamily="18" charset="2"/>
        <a:buChar char=""/>
        <a:defRPr sz="2800">
          <a:solidFill>
            <a:schemeClr val="bg1"/>
          </a:solidFill>
          <a:latin typeface="+mn-lt"/>
          <a:ea typeface="+mn-ea"/>
          <a:cs typeface="+mn-cs"/>
        </a:defRPr>
      </a:lvl1pPr>
      <a:lvl2pPr marL="669925" indent="-325438" algn="l" rtl="0" eaLnBrk="0" fontAlgn="base" hangingPunct="0">
        <a:spcBef>
          <a:spcPct val="20000"/>
        </a:spcBef>
        <a:spcAft>
          <a:spcPct val="0"/>
        </a:spcAft>
        <a:buClr>
          <a:schemeClr val="bg1"/>
        </a:buClr>
        <a:buSzPct val="90000"/>
        <a:buFont typeface="Wingdings 2" panose="05020102010507070707" pitchFamily="18" charset="2"/>
        <a:buChar char=""/>
        <a:defRPr sz="2600">
          <a:solidFill>
            <a:srgbClr val="FFFF99"/>
          </a:solidFill>
          <a:latin typeface="+mn-lt"/>
        </a:defRPr>
      </a:lvl2pPr>
      <a:lvl3pPr marL="1022350" indent="-350838" algn="l" rtl="0" eaLnBrk="0" fontAlgn="base" hangingPunct="0">
        <a:spcBef>
          <a:spcPct val="20000"/>
        </a:spcBef>
        <a:spcAft>
          <a:spcPct val="0"/>
        </a:spcAft>
        <a:buClr>
          <a:srgbClr val="FFFF99"/>
        </a:buClr>
        <a:buSzPct val="90000"/>
        <a:buFont typeface="Wingdings 2" panose="05020102010507070707" pitchFamily="18" charset="2"/>
        <a:buChar char="®"/>
        <a:defRPr sz="2400">
          <a:solidFill>
            <a:srgbClr val="BDEEFF"/>
          </a:solidFill>
          <a:latin typeface="+mn-lt"/>
        </a:defRPr>
      </a:lvl3pPr>
      <a:lvl4pPr marL="1339850" indent="-315913" algn="l" rtl="0" eaLnBrk="0" fontAlgn="base" hangingPunct="0">
        <a:spcBef>
          <a:spcPct val="20000"/>
        </a:spcBef>
        <a:spcAft>
          <a:spcPct val="0"/>
        </a:spcAft>
        <a:buClr>
          <a:schemeClr val="accent1"/>
        </a:buClr>
        <a:buSzPct val="90000"/>
        <a:buFont typeface="Arial" panose="020B0604020202020204" pitchFamily="34" charset="0"/>
        <a:buChar char="~"/>
        <a:defRPr sz="2000">
          <a:solidFill>
            <a:schemeClr val="tx1"/>
          </a:solidFill>
          <a:latin typeface="+mn-lt"/>
        </a:defRPr>
      </a:lvl4pPr>
      <a:lvl5pPr marL="1681163" indent="-339725"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6416665-6EE6-4B67-4652-B9302BFAFB1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EB23260-05AD-F4FA-2617-54A0316874C6}"/>
              </a:ext>
            </a:extLst>
          </p:cNvPr>
          <p:cNvSpPr>
            <a:spLocks noGrp="1"/>
          </p:cNvSpPr>
          <p:nvPr>
            <p:ph type="ctrTitle" sz="quarter"/>
          </p:nvPr>
        </p:nvSpPr>
        <p:spPr>
          <a:xfrm>
            <a:off x="-172015" y="780472"/>
            <a:ext cx="9316015" cy="1470025"/>
          </a:xfrm>
        </p:spPr>
        <p:txBody>
          <a:bodyPr>
            <a:noAutofit/>
          </a:bodyPr>
          <a:lstStyle/>
          <a:p>
            <a:r>
              <a:rPr lang="en-US" sz="4000" dirty="0">
                <a:effectLst/>
              </a:rPr>
              <a:t>Glaucoma’s Next Move:</a:t>
            </a:r>
            <a:br>
              <a:rPr lang="en-US" sz="4000" dirty="0">
                <a:effectLst/>
              </a:rPr>
            </a:br>
            <a:r>
              <a:rPr lang="en-US" sz="4000" dirty="0">
                <a:effectLst/>
              </a:rPr>
              <a:t>Deep Dive 2006</a:t>
            </a:r>
            <a:endParaRPr lang="en-US" sz="3600" dirty="0">
              <a:effectLst/>
            </a:endParaRPr>
          </a:p>
        </p:txBody>
      </p:sp>
      <p:sp>
        <p:nvSpPr>
          <p:cNvPr id="4" name="TextBox 3">
            <a:extLst>
              <a:ext uri="{FF2B5EF4-FFF2-40B4-BE49-F238E27FC236}">
                <a16:creationId xmlns:a16="http://schemas.microsoft.com/office/drawing/2014/main" id="{CBD4B57D-9706-BA0C-4182-7F744302CE83}"/>
              </a:ext>
            </a:extLst>
          </p:cNvPr>
          <p:cNvSpPr txBox="1"/>
          <p:nvPr/>
        </p:nvSpPr>
        <p:spPr>
          <a:xfrm>
            <a:off x="2297046" y="2854654"/>
            <a:ext cx="4664208" cy="127958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A6CCF6"/>
                </a:solidFill>
                <a:effectLst/>
                <a:uLnTx/>
                <a:uFillTx/>
                <a:latin typeface="Calibri"/>
                <a:ea typeface="+mn-ea"/>
                <a:cs typeface="Arial" panose="020B0604020202020204" pitchFamily="34" charset="0"/>
              </a:rPr>
              <a:t>Ron Melton, OD, FAAO</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endParaRPr>
          </a:p>
          <a:p>
            <a:pPr marL="0" marR="0" lvl="0" indent="0" algn="ctr" defTabSz="914400" rtl="0" eaLnBrk="1" fontAlgn="base" latinLnBrk="0" hangingPunct="1">
              <a:lnSpc>
                <a:spcPct val="85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99CCFF"/>
              </a:solidFill>
              <a:effectLst/>
              <a:uLnTx/>
              <a:uFillTx/>
              <a:latin typeface="Calibri" panose="020F0502020204030204" pitchFamily="34" charset="0"/>
              <a:ea typeface="+mn-ea"/>
              <a:cs typeface="Arial" charset="0"/>
            </a:endParaRPr>
          </a:p>
        </p:txBody>
      </p:sp>
      <p:sp>
        <p:nvSpPr>
          <p:cNvPr id="3" name="TextBox 2">
            <a:extLst>
              <a:ext uri="{FF2B5EF4-FFF2-40B4-BE49-F238E27FC236}">
                <a16:creationId xmlns:a16="http://schemas.microsoft.com/office/drawing/2014/main" id="{536F11A6-369F-67D8-05FB-AC54D36BBBFF}"/>
              </a:ext>
            </a:extLst>
          </p:cNvPr>
          <p:cNvSpPr txBox="1"/>
          <p:nvPr/>
        </p:nvSpPr>
        <p:spPr>
          <a:xfrm>
            <a:off x="2434999" y="3600038"/>
            <a:ext cx="4657724" cy="1323439"/>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HAWAIIAN OPHTHALMIC SUMMIT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TARR TREK ELEVATED EYE EDUCATION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Oahu, Hawaii</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October 17-20, 2026 </a:t>
            </a:r>
          </a:p>
        </p:txBody>
      </p:sp>
    </p:spTree>
    <p:extLst>
      <p:ext uri="{BB962C8B-B14F-4D97-AF65-F5344CB8AC3E}">
        <p14:creationId xmlns:p14="http://schemas.microsoft.com/office/powerpoint/2010/main" val="407517749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3"/>
          <p:cNvSpPr>
            <a:spLocks noGrp="1"/>
          </p:cNvSpPr>
          <p:nvPr>
            <p:ph type="title"/>
          </p:nvPr>
        </p:nvSpPr>
        <p:spPr>
          <a:xfrm>
            <a:off x="470534" y="407353"/>
            <a:ext cx="8763001" cy="665162"/>
          </a:xfrm>
        </p:spPr>
        <p:txBody>
          <a:bodyPr/>
          <a:lstStyle/>
          <a:p>
            <a:r>
              <a:rPr lang="en-US" altLang="en-US"/>
              <a:t>Financial Disclosure</a:t>
            </a:r>
          </a:p>
        </p:txBody>
      </p:sp>
      <p:sp>
        <p:nvSpPr>
          <p:cNvPr id="89091" name="Content Placeholder 2"/>
          <p:cNvSpPr>
            <a:spLocks noGrp="1"/>
          </p:cNvSpPr>
          <p:nvPr>
            <p:ph type="body" sz="quarter" idx="10"/>
          </p:nvPr>
        </p:nvSpPr>
        <p:spPr>
          <a:xfrm>
            <a:off x="557212" y="1123950"/>
            <a:ext cx="8127169" cy="3648075"/>
          </a:xfrm>
        </p:spPr>
        <p:txBody>
          <a:bodyPr/>
          <a:lstStyle/>
          <a:p>
            <a:r>
              <a:rPr lang="en-US" altLang="en-US" dirty="0"/>
              <a:t> </a:t>
            </a:r>
          </a:p>
          <a:p>
            <a:r>
              <a:rPr lang="en-US" altLang="en-US" dirty="0"/>
              <a:t>Drs. Ron </a:t>
            </a:r>
            <a:r>
              <a:rPr lang="en-US" altLang="en-US"/>
              <a:t>Melton is a consultant </a:t>
            </a:r>
            <a:r>
              <a:rPr lang="en-US" altLang="en-US" dirty="0"/>
              <a:t>to, on the speakers bureau of, on the advisory committee of, or involved in research for the following companies:  ICARE and B+L. </a:t>
            </a:r>
          </a:p>
          <a:p>
            <a:endParaRPr lang="en-US" altLang="en-US" dirty="0"/>
          </a:p>
          <a:p>
            <a:r>
              <a:rPr lang="en-US" altLang="en-US" dirty="0"/>
              <a:t>“All relevant relationships have been mitigated.”</a:t>
            </a:r>
          </a:p>
          <a:p>
            <a:endParaRPr lang="en-US" altLang="en-US" dirty="0"/>
          </a:p>
        </p:txBody>
      </p:sp>
    </p:spTree>
    <p:extLst>
      <p:ext uri="{BB962C8B-B14F-4D97-AF65-F5344CB8AC3E}">
        <p14:creationId xmlns:p14="http://schemas.microsoft.com/office/powerpoint/2010/main" val="28070175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32EE2-E6D6-FA7C-8EA0-E2CF0C8FC338}"/>
              </a:ext>
            </a:extLst>
          </p:cNvPr>
          <p:cNvSpPr>
            <a:spLocks noGrp="1"/>
          </p:cNvSpPr>
          <p:nvPr>
            <p:ph type="title"/>
          </p:nvPr>
        </p:nvSpPr>
        <p:spPr/>
        <p:txBody>
          <a:bodyPr>
            <a:normAutofit fontScale="90000"/>
          </a:bodyPr>
          <a:lstStyle/>
          <a:p>
            <a:r>
              <a:rPr lang="en-US" dirty="0"/>
              <a:t>Is Glaucoma Over or Under Diagnosed?</a:t>
            </a:r>
          </a:p>
        </p:txBody>
      </p:sp>
      <p:sp>
        <p:nvSpPr>
          <p:cNvPr id="3" name="Content Placeholder 2">
            <a:extLst>
              <a:ext uri="{FF2B5EF4-FFF2-40B4-BE49-F238E27FC236}">
                <a16:creationId xmlns:a16="http://schemas.microsoft.com/office/drawing/2014/main" id="{4AA27902-AC5D-9A1E-58E4-FEF0AC76A305}"/>
              </a:ext>
            </a:extLst>
          </p:cNvPr>
          <p:cNvSpPr>
            <a:spLocks noGrp="1"/>
          </p:cNvSpPr>
          <p:nvPr>
            <p:ph idx="1"/>
          </p:nvPr>
        </p:nvSpPr>
        <p:spPr>
          <a:xfrm>
            <a:off x="190500" y="1111348"/>
            <a:ext cx="8763000" cy="5352082"/>
          </a:xfrm>
        </p:spPr>
        <p:txBody>
          <a:bodyPr>
            <a:normAutofit lnSpcReduction="10000"/>
          </a:bodyPr>
          <a:lstStyle/>
          <a:p>
            <a:r>
              <a:rPr lang="en-US" dirty="0"/>
              <a:t>“It is important to understand risk factors for diagnostic changes in glaucoma in order to prevent undertreatment of disease and overtreatment of suspects.”</a:t>
            </a:r>
          </a:p>
          <a:p>
            <a:r>
              <a:rPr lang="en-US" dirty="0"/>
              <a:t>In a 900-subject study of POAG and POAG-suspect, 14% were found to be erroneously diagnosed.”</a:t>
            </a:r>
          </a:p>
          <a:p>
            <a:r>
              <a:rPr lang="en-US" dirty="0"/>
              <a:t>Of this 14%, 78% were up-staged from suspect to POAG, and 22% were down-staged from POAG to suspect.</a:t>
            </a:r>
          </a:p>
          <a:p>
            <a:r>
              <a:rPr lang="en-US" dirty="0"/>
              <a:t>“Performing VF’s or OCT reduced the odds of misdiagnosis.”</a:t>
            </a:r>
          </a:p>
          <a:p>
            <a:r>
              <a:rPr lang="en-US" dirty="0"/>
              <a:t>Note: Medical diagnosis is an art, not an exact science, but we do the best we can.</a:t>
            </a:r>
          </a:p>
          <a:p>
            <a:endParaRPr lang="en-US" dirty="0"/>
          </a:p>
        </p:txBody>
      </p:sp>
      <p:sp>
        <p:nvSpPr>
          <p:cNvPr id="4" name="TextBox 3">
            <a:extLst>
              <a:ext uri="{FF2B5EF4-FFF2-40B4-BE49-F238E27FC236}">
                <a16:creationId xmlns:a16="http://schemas.microsoft.com/office/drawing/2014/main" id="{4F1C74B1-F6AC-AED0-DFE2-FFCBBB6F3BF1}"/>
              </a:ext>
            </a:extLst>
          </p:cNvPr>
          <p:cNvSpPr txBox="1"/>
          <p:nvPr/>
        </p:nvSpPr>
        <p:spPr>
          <a:xfrm>
            <a:off x="5549030" y="6389634"/>
            <a:ext cx="3883068"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B0F0"/>
                </a:solidFill>
                <a:effectLst/>
                <a:uLnTx/>
                <a:uFillTx/>
                <a:latin typeface="Arial" panose="020B0604020202020204" pitchFamily="34" charset="0"/>
                <a:ea typeface="+mn-ea"/>
                <a:cs typeface="+mn-cs"/>
              </a:rPr>
              <a:t>Ophthalmology Glaucoma, 2025</a:t>
            </a:r>
          </a:p>
        </p:txBody>
      </p:sp>
    </p:spTree>
    <p:extLst>
      <p:ext uri="{BB962C8B-B14F-4D97-AF65-F5344CB8AC3E}">
        <p14:creationId xmlns:p14="http://schemas.microsoft.com/office/powerpoint/2010/main" val="215739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Pressure on Glaucoma Clinics</a:t>
            </a:r>
          </a:p>
        </p:txBody>
      </p:sp>
      <p:sp>
        <p:nvSpPr>
          <p:cNvPr id="3" name="Content Placeholder 2"/>
          <p:cNvSpPr>
            <a:spLocks noGrp="1"/>
          </p:cNvSpPr>
          <p:nvPr>
            <p:ph idx="1"/>
          </p:nvPr>
        </p:nvSpPr>
        <p:spPr>
          <a:xfrm>
            <a:off x="190500" y="1111347"/>
            <a:ext cx="8763000" cy="5173543"/>
          </a:xfrm>
        </p:spPr>
        <p:txBody>
          <a:bodyPr>
            <a:normAutofit fontScale="25000" lnSpcReduction="20000"/>
          </a:bodyPr>
          <a:lstStyle/>
          <a:p>
            <a:r>
              <a:rPr lang="en-US" sz="9600" dirty="0"/>
              <a:t>“Glaucoma clinics are currently under colossal strain, partly due to aging populations, but mainly because they’re increasingly being sent people who have been referred ‘just in case’, but who in truth have healthy eyes and don’t need to be there.”</a:t>
            </a:r>
          </a:p>
          <a:p>
            <a:endParaRPr lang="en-US" sz="9600" dirty="0"/>
          </a:p>
          <a:p>
            <a:endParaRPr lang="en-US" sz="9600" dirty="0"/>
          </a:p>
          <a:p>
            <a:r>
              <a:rPr lang="en-US" sz="9600" dirty="0"/>
              <a:t>If there is uncertainty, and you would like a second opinion, seek out an optometric colleague in your area to offer their perspective.  But remember, the patient is yours; if you would like to continue his/her care, just let the other consultant know this, just like the situation with any other specialist</a:t>
            </a:r>
          </a:p>
          <a:p>
            <a:endParaRPr lang="en-US" sz="9600" dirty="0"/>
          </a:p>
          <a:p>
            <a:endParaRPr lang="en-US" sz="9600" dirty="0"/>
          </a:p>
          <a:p>
            <a:r>
              <a:rPr lang="en-US" sz="9600" dirty="0"/>
              <a:t>Workforce projections show total number of ophthalmologists (including glaucoma specialists) is expected to decline by 12% by 2035, while demand for care is projected to increase by 24% over the same period.  Result- 30% workforce inadequacy in ophthalmology overall.</a:t>
            </a:r>
          </a:p>
          <a:p>
            <a:endParaRPr lang="en-US" sz="3800" dirty="0"/>
          </a:p>
          <a:p>
            <a:endParaRPr lang="en-US" dirty="0"/>
          </a:p>
        </p:txBody>
      </p:sp>
      <p:sp>
        <p:nvSpPr>
          <p:cNvPr id="4" name="TextBox 3"/>
          <p:cNvSpPr txBox="1"/>
          <p:nvPr/>
        </p:nvSpPr>
        <p:spPr>
          <a:xfrm>
            <a:off x="4572000" y="2279786"/>
            <a:ext cx="7595853" cy="427809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rPr>
              <a:t>The Ophthalmologist, June, 2019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600" b="1" dirty="0">
              <a:solidFill>
                <a:srgbClr val="6FD1FD"/>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rPr>
              <a:t>American Academy of Ophthalmology,  2026</a:t>
            </a:r>
          </a:p>
        </p:txBody>
      </p:sp>
    </p:spTree>
    <p:extLst>
      <p:ext uri="{BB962C8B-B14F-4D97-AF65-F5344CB8AC3E}">
        <p14:creationId xmlns:p14="http://schemas.microsoft.com/office/powerpoint/2010/main" val="382929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3516-FBD5-940D-D625-284B3CD5534F}"/>
              </a:ext>
            </a:extLst>
          </p:cNvPr>
          <p:cNvSpPr>
            <a:spLocks noGrp="1"/>
          </p:cNvSpPr>
          <p:nvPr>
            <p:ph type="title"/>
          </p:nvPr>
        </p:nvSpPr>
        <p:spPr>
          <a:xfrm>
            <a:off x="1746917" y="654345"/>
            <a:ext cx="6572250" cy="1055469"/>
          </a:xfrm>
        </p:spPr>
        <p:txBody>
          <a:bodyPr>
            <a:normAutofit fontScale="90000"/>
          </a:bodyPr>
          <a:lstStyle/>
          <a:p>
            <a:r>
              <a:rPr lang="en-US" dirty="0"/>
              <a:t>Optometry Increasingly Shoulders Medical Eye Care  as Ophthalmology Shrinks</a:t>
            </a:r>
          </a:p>
        </p:txBody>
      </p:sp>
      <p:pic>
        <p:nvPicPr>
          <p:cNvPr id="4" name="Content Placeholder 3">
            <a:extLst>
              <a:ext uri="{FF2B5EF4-FFF2-40B4-BE49-F238E27FC236}">
                <a16:creationId xmlns:a16="http://schemas.microsoft.com/office/drawing/2014/main" id="{7D970E0A-1D53-24B3-B681-093A474AEFE7}"/>
              </a:ext>
            </a:extLst>
          </p:cNvPr>
          <p:cNvPicPr>
            <a:picLocks noGrp="1" noChangeAspect="1"/>
          </p:cNvPicPr>
          <p:nvPr>
            <p:ph idx="1"/>
          </p:nvPr>
        </p:nvPicPr>
        <p:blipFill>
          <a:blip r:embed="rId2"/>
          <a:srcRect t="61277"/>
          <a:stretch>
            <a:fillRect/>
          </a:stretch>
        </p:blipFill>
        <p:spPr>
          <a:xfrm>
            <a:off x="3063415" y="3867603"/>
            <a:ext cx="3233740" cy="1256480"/>
          </a:xfrm>
          <a:prstGeom prst="rect">
            <a:avLst/>
          </a:prstGeom>
        </p:spPr>
      </p:pic>
      <p:pic>
        <p:nvPicPr>
          <p:cNvPr id="6" name="Picture 5">
            <a:extLst>
              <a:ext uri="{FF2B5EF4-FFF2-40B4-BE49-F238E27FC236}">
                <a16:creationId xmlns:a16="http://schemas.microsoft.com/office/drawing/2014/main" id="{00E57F9D-A93F-4BC1-3C82-478C438FCB7F}"/>
              </a:ext>
            </a:extLst>
          </p:cNvPr>
          <p:cNvPicPr>
            <a:picLocks noChangeAspect="1"/>
          </p:cNvPicPr>
          <p:nvPr/>
        </p:nvPicPr>
        <p:blipFill>
          <a:blip r:embed="rId3"/>
          <a:srcRect r="8114"/>
          <a:stretch>
            <a:fillRect/>
          </a:stretch>
        </p:blipFill>
        <p:spPr>
          <a:xfrm>
            <a:off x="4862046" y="2322052"/>
            <a:ext cx="2931322" cy="1236214"/>
          </a:xfrm>
          <a:prstGeom prst="rect">
            <a:avLst/>
          </a:prstGeom>
        </p:spPr>
      </p:pic>
      <p:pic>
        <p:nvPicPr>
          <p:cNvPr id="7" name="Picture 6">
            <a:extLst>
              <a:ext uri="{FF2B5EF4-FFF2-40B4-BE49-F238E27FC236}">
                <a16:creationId xmlns:a16="http://schemas.microsoft.com/office/drawing/2014/main" id="{BA7BE2F6-DC72-B00B-9170-FD0ACC1D185C}"/>
              </a:ext>
            </a:extLst>
          </p:cNvPr>
          <p:cNvPicPr>
            <a:picLocks noChangeAspect="1"/>
          </p:cNvPicPr>
          <p:nvPr/>
        </p:nvPicPr>
        <p:blipFill>
          <a:blip r:embed="rId4"/>
          <a:srcRect l="2767" r="5445"/>
          <a:stretch>
            <a:fillRect/>
          </a:stretch>
        </p:blipFill>
        <p:spPr>
          <a:xfrm>
            <a:off x="1409833" y="2322029"/>
            <a:ext cx="3319748" cy="1237542"/>
          </a:xfrm>
          <a:prstGeom prst="rect">
            <a:avLst/>
          </a:prstGeom>
        </p:spPr>
      </p:pic>
    </p:spTree>
    <p:extLst>
      <p:ext uri="{BB962C8B-B14F-4D97-AF65-F5344CB8AC3E}">
        <p14:creationId xmlns:p14="http://schemas.microsoft.com/office/powerpoint/2010/main" val="3657071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13042-6600-140E-1CB6-F273970C6342}"/>
              </a:ext>
            </a:extLst>
          </p:cNvPr>
          <p:cNvSpPr>
            <a:spLocks noGrp="1"/>
          </p:cNvSpPr>
          <p:nvPr>
            <p:ph type="title"/>
          </p:nvPr>
        </p:nvSpPr>
        <p:spPr/>
        <p:txBody>
          <a:bodyPr>
            <a:normAutofit fontScale="90000"/>
          </a:bodyPr>
          <a:lstStyle/>
          <a:p>
            <a:r>
              <a:rPr lang="en-US" dirty="0"/>
              <a:t>Thoughts and Perspectives on Glaucoma</a:t>
            </a:r>
          </a:p>
        </p:txBody>
      </p:sp>
      <p:sp>
        <p:nvSpPr>
          <p:cNvPr id="3" name="Content Placeholder 2">
            <a:extLst>
              <a:ext uri="{FF2B5EF4-FFF2-40B4-BE49-F238E27FC236}">
                <a16:creationId xmlns:a16="http://schemas.microsoft.com/office/drawing/2014/main" id="{4949A420-02DA-6A23-977D-D23331F1C32D}"/>
              </a:ext>
            </a:extLst>
          </p:cNvPr>
          <p:cNvSpPr>
            <a:spLocks noGrp="1"/>
          </p:cNvSpPr>
          <p:nvPr>
            <p:ph idx="1"/>
          </p:nvPr>
        </p:nvSpPr>
        <p:spPr>
          <a:xfrm>
            <a:off x="198184" y="1111348"/>
            <a:ext cx="8763000" cy="5556152"/>
          </a:xfrm>
        </p:spPr>
        <p:txBody>
          <a:bodyPr/>
          <a:lstStyle/>
          <a:p>
            <a:r>
              <a:rPr lang="en-US" dirty="0"/>
              <a:t>“The overall glaucoma burden in absolute numbers is rising because of a growing and ageing global population.”</a:t>
            </a:r>
          </a:p>
          <a:p>
            <a:r>
              <a:rPr lang="en-US" dirty="0"/>
              <a:t>“Diagnosing and managing glaucoma is a marathon, not a sprint. The condition plays out over decades.”</a:t>
            </a:r>
          </a:p>
          <a:p>
            <a:r>
              <a:rPr lang="en-US" dirty="0"/>
              <a:t>“Elevated intraocular pressure does not define glaucoma as it once did.”</a:t>
            </a:r>
          </a:p>
          <a:p>
            <a:r>
              <a:rPr lang="en-US" dirty="0"/>
              <a:t>The characterization of glaucoma is more complex than thought looking at risk factors such as poor blood flow, abnormal biomechanics of the optic nerve head, and cerebrospinal fluid pressure.</a:t>
            </a:r>
          </a:p>
        </p:txBody>
      </p:sp>
      <p:sp>
        <p:nvSpPr>
          <p:cNvPr id="4" name="TextBox 3">
            <a:extLst>
              <a:ext uri="{FF2B5EF4-FFF2-40B4-BE49-F238E27FC236}">
                <a16:creationId xmlns:a16="http://schemas.microsoft.com/office/drawing/2014/main" id="{07D82C2C-9538-A872-1EC2-60257411F280}"/>
              </a:ext>
            </a:extLst>
          </p:cNvPr>
          <p:cNvSpPr txBox="1"/>
          <p:nvPr/>
        </p:nvSpPr>
        <p:spPr>
          <a:xfrm>
            <a:off x="5387498" y="6449202"/>
            <a:ext cx="2585888" cy="276999"/>
          </a:xfrm>
          <a:prstGeom prst="rect">
            <a:avLst/>
          </a:prstGeom>
          <a:noFill/>
        </p:spPr>
        <p:txBody>
          <a:bodyPr wrap="square" rtlCol="0">
            <a:spAutoFit/>
          </a:bodyPr>
          <a:lstStyle/>
          <a:p>
            <a:pPr eaLnBrk="0" fontAlgn="base" hangingPunct="0">
              <a:spcBef>
                <a:spcPct val="0"/>
              </a:spcBef>
              <a:spcAft>
                <a:spcPct val="0"/>
              </a:spcAft>
              <a:defRPr/>
            </a:pPr>
            <a:r>
              <a:rPr lang="en-US" sz="1200" b="1" dirty="0">
                <a:solidFill>
                  <a:srgbClr val="00B0F0"/>
                </a:solidFill>
                <a:latin typeface="Arial" panose="020B0604020202020204" pitchFamily="34" charset="0"/>
              </a:rPr>
              <a:t>Am J </a:t>
            </a:r>
            <a:r>
              <a:rPr lang="en-US" sz="1200" b="1" dirty="0" err="1">
                <a:solidFill>
                  <a:srgbClr val="00B0F0"/>
                </a:solidFill>
                <a:latin typeface="Arial" panose="020B0604020202020204" pitchFamily="34" charset="0"/>
              </a:rPr>
              <a:t>Ophthalmol</a:t>
            </a:r>
            <a:r>
              <a:rPr lang="en-US" sz="1200" b="1" dirty="0">
                <a:solidFill>
                  <a:srgbClr val="00B0F0"/>
                </a:solidFill>
                <a:latin typeface="Arial" panose="020B0604020202020204" pitchFamily="34" charset="0"/>
              </a:rPr>
              <a:t>, February 2026</a:t>
            </a:r>
          </a:p>
        </p:txBody>
      </p:sp>
    </p:spTree>
    <p:extLst>
      <p:ext uri="{BB962C8B-B14F-4D97-AF65-F5344CB8AC3E}">
        <p14:creationId xmlns:p14="http://schemas.microsoft.com/office/powerpoint/2010/main" val="2400658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76A4-C628-6368-C98B-F2D5C1A8AD57}"/>
              </a:ext>
            </a:extLst>
          </p:cNvPr>
          <p:cNvSpPr>
            <a:spLocks noGrp="1"/>
          </p:cNvSpPr>
          <p:nvPr>
            <p:ph type="title"/>
          </p:nvPr>
        </p:nvSpPr>
        <p:spPr/>
        <p:txBody>
          <a:bodyPr/>
          <a:lstStyle/>
          <a:p>
            <a:r>
              <a:rPr lang="en-US" dirty="0"/>
              <a:t>Is 22 mm Hg Still a Valid Benchmark?</a:t>
            </a:r>
          </a:p>
        </p:txBody>
      </p:sp>
      <p:sp>
        <p:nvSpPr>
          <p:cNvPr id="3" name="Content Placeholder 2">
            <a:extLst>
              <a:ext uri="{FF2B5EF4-FFF2-40B4-BE49-F238E27FC236}">
                <a16:creationId xmlns:a16="http://schemas.microsoft.com/office/drawing/2014/main" id="{25DDD4F8-6021-2C6B-38BF-8B2403B8C8E9}"/>
              </a:ext>
            </a:extLst>
          </p:cNvPr>
          <p:cNvSpPr>
            <a:spLocks noGrp="1"/>
          </p:cNvSpPr>
          <p:nvPr>
            <p:ph idx="1"/>
          </p:nvPr>
        </p:nvSpPr>
        <p:spPr/>
        <p:txBody>
          <a:bodyPr/>
          <a:lstStyle/>
          <a:p>
            <a:r>
              <a:rPr lang="en-US" dirty="0"/>
              <a:t>“These findings suggest that the historical IOP cutoff of 22 mm Hg may still influence clinical decision-making in glaucoma management.”</a:t>
            </a:r>
          </a:p>
          <a:p>
            <a:r>
              <a:rPr lang="en-US" dirty="0"/>
              <a:t>“Most patients with IOPs of 22 mm Hg or higher never go on to develop glaucoma, and over half of patients with glaucoma, have IOPs consistently below 22 mm Hg. In other words, there is a nonclinical basis to support a true IOP cutoff of 22 mm Hg in glaucoma decision-making,”</a:t>
            </a:r>
          </a:p>
          <a:p>
            <a:r>
              <a:rPr lang="en-US" dirty="0"/>
              <a:t>M+T: Thinking and critical analysis is part of being a doctor.</a:t>
            </a:r>
          </a:p>
        </p:txBody>
      </p:sp>
      <p:sp>
        <p:nvSpPr>
          <p:cNvPr id="4" name="TextBox 3">
            <a:extLst>
              <a:ext uri="{FF2B5EF4-FFF2-40B4-BE49-F238E27FC236}">
                <a16:creationId xmlns:a16="http://schemas.microsoft.com/office/drawing/2014/main" id="{9AB79575-809F-46AE-238E-92148A7D3D66}"/>
              </a:ext>
            </a:extLst>
          </p:cNvPr>
          <p:cNvSpPr txBox="1"/>
          <p:nvPr/>
        </p:nvSpPr>
        <p:spPr>
          <a:xfrm>
            <a:off x="4880663" y="5939524"/>
            <a:ext cx="2923674" cy="276999"/>
          </a:xfrm>
          <a:prstGeom prst="rect">
            <a:avLst/>
          </a:prstGeom>
          <a:noFill/>
        </p:spPr>
        <p:txBody>
          <a:bodyPr wrap="square" rtlCol="0">
            <a:spAutoFit/>
          </a:bodyPr>
          <a:lstStyle/>
          <a:p>
            <a:pPr eaLnBrk="0" fontAlgn="base" hangingPunct="0">
              <a:spcBef>
                <a:spcPct val="0"/>
              </a:spcBef>
              <a:spcAft>
                <a:spcPct val="0"/>
              </a:spcAft>
              <a:defRPr/>
            </a:pPr>
            <a:r>
              <a:rPr lang="en-US" sz="1200" b="1" dirty="0">
                <a:solidFill>
                  <a:srgbClr val="00B0F0"/>
                </a:solidFill>
                <a:latin typeface="Arial" panose="020B0604020202020204" pitchFamily="34" charset="0"/>
              </a:rPr>
              <a:t>JAMA Ophthalmology, February 2026</a:t>
            </a:r>
          </a:p>
        </p:txBody>
      </p:sp>
    </p:spTree>
    <p:extLst>
      <p:ext uri="{BB962C8B-B14F-4D97-AF65-F5344CB8AC3E}">
        <p14:creationId xmlns:p14="http://schemas.microsoft.com/office/powerpoint/2010/main" val="3996787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12009-E416-D54C-79EF-EAE7F554F60F}"/>
              </a:ext>
            </a:extLst>
          </p:cNvPr>
          <p:cNvSpPr>
            <a:spLocks noGrp="1"/>
          </p:cNvSpPr>
          <p:nvPr>
            <p:ph type="title"/>
          </p:nvPr>
        </p:nvSpPr>
        <p:spPr>
          <a:xfrm>
            <a:off x="381000" y="208085"/>
            <a:ext cx="8763000" cy="809959"/>
          </a:xfrm>
        </p:spPr>
        <p:txBody>
          <a:bodyPr>
            <a:normAutofit fontScale="90000"/>
          </a:bodyPr>
          <a:lstStyle/>
          <a:p>
            <a:r>
              <a:rPr lang="en-US" dirty="0"/>
              <a:t>Egregious Over-referral of Glaucoma Suspects</a:t>
            </a:r>
          </a:p>
        </p:txBody>
      </p:sp>
      <p:sp>
        <p:nvSpPr>
          <p:cNvPr id="3" name="Content Placeholder 2">
            <a:extLst>
              <a:ext uri="{FF2B5EF4-FFF2-40B4-BE49-F238E27FC236}">
                <a16:creationId xmlns:a16="http://schemas.microsoft.com/office/drawing/2014/main" id="{097E0BE0-DA03-0899-9B5A-6431D7208303}"/>
              </a:ext>
            </a:extLst>
          </p:cNvPr>
          <p:cNvSpPr>
            <a:spLocks noGrp="1"/>
          </p:cNvSpPr>
          <p:nvPr>
            <p:ph idx="1"/>
          </p:nvPr>
        </p:nvSpPr>
        <p:spPr>
          <a:xfrm>
            <a:off x="190500" y="1484554"/>
            <a:ext cx="8763000" cy="3926542"/>
          </a:xfrm>
        </p:spPr>
        <p:txBody>
          <a:bodyPr/>
          <a:lstStyle/>
          <a:p>
            <a:r>
              <a:rPr lang="en-US" dirty="0"/>
              <a:t>“Only 8% of those under 40 referred for glaucoma evaluation were diagnosed with glaucoma within 2 years.”</a:t>
            </a:r>
          </a:p>
          <a:p>
            <a:r>
              <a:rPr lang="en-US" dirty="0"/>
              <a:t>Worse, about half of all referred patients did not follow-up with the referral!</a:t>
            </a:r>
          </a:p>
          <a:p>
            <a:r>
              <a:rPr lang="en-US" dirty="0"/>
              <a:t>(M+T): Take home message: Optometrists-please provide glaucoma care services to your patients.</a:t>
            </a:r>
          </a:p>
        </p:txBody>
      </p:sp>
      <p:sp>
        <p:nvSpPr>
          <p:cNvPr id="4" name="TextBox 3">
            <a:extLst>
              <a:ext uri="{FF2B5EF4-FFF2-40B4-BE49-F238E27FC236}">
                <a16:creationId xmlns:a16="http://schemas.microsoft.com/office/drawing/2014/main" id="{B25ACC05-5DCA-3EDE-9939-24DDCDC34AA4}"/>
              </a:ext>
            </a:extLst>
          </p:cNvPr>
          <p:cNvSpPr txBox="1"/>
          <p:nvPr/>
        </p:nvSpPr>
        <p:spPr>
          <a:xfrm>
            <a:off x="4448908" y="4872403"/>
            <a:ext cx="40386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JAMA Open Network, February 2025</a:t>
            </a:r>
          </a:p>
        </p:txBody>
      </p:sp>
    </p:spTree>
    <p:extLst>
      <p:ext uri="{BB962C8B-B14F-4D97-AF65-F5344CB8AC3E}">
        <p14:creationId xmlns:p14="http://schemas.microsoft.com/office/powerpoint/2010/main" val="380587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BB4E3-4545-4A95-8A3D-DE917ACBB46B}"/>
              </a:ext>
            </a:extLst>
          </p:cNvPr>
          <p:cNvSpPr>
            <a:spLocks noGrp="1"/>
          </p:cNvSpPr>
          <p:nvPr>
            <p:ph type="title"/>
          </p:nvPr>
        </p:nvSpPr>
        <p:spPr>
          <a:xfrm>
            <a:off x="190500" y="92966"/>
            <a:ext cx="8763000" cy="752034"/>
          </a:xfrm>
        </p:spPr>
        <p:txBody>
          <a:bodyPr/>
          <a:lstStyle/>
          <a:p>
            <a:r>
              <a:rPr lang="en-US" dirty="0"/>
              <a:t>Progression from OHT to POAG</a:t>
            </a:r>
          </a:p>
        </p:txBody>
      </p:sp>
      <p:sp>
        <p:nvSpPr>
          <p:cNvPr id="3" name="Content Placeholder 2">
            <a:extLst>
              <a:ext uri="{FF2B5EF4-FFF2-40B4-BE49-F238E27FC236}">
                <a16:creationId xmlns:a16="http://schemas.microsoft.com/office/drawing/2014/main" id="{41F26ECF-FCAC-4CFB-B7E3-A04CEE9BEABB}"/>
              </a:ext>
            </a:extLst>
          </p:cNvPr>
          <p:cNvSpPr>
            <a:spLocks noGrp="1"/>
          </p:cNvSpPr>
          <p:nvPr>
            <p:ph idx="1"/>
          </p:nvPr>
        </p:nvSpPr>
        <p:spPr>
          <a:xfrm>
            <a:off x="190500" y="996825"/>
            <a:ext cx="8763000" cy="5556152"/>
          </a:xfrm>
        </p:spPr>
        <p:txBody>
          <a:bodyPr>
            <a:normAutofit/>
          </a:bodyPr>
          <a:lstStyle/>
          <a:p>
            <a:r>
              <a:rPr lang="en-US" dirty="0"/>
              <a:t>Approximately 25-30% of ocular hypertensive patients progress to POAG over 20 years.</a:t>
            </a:r>
          </a:p>
          <a:p>
            <a:r>
              <a:rPr lang="en-US" dirty="0"/>
              <a:t>Key factors to assess risk of progression in OHTs were:</a:t>
            </a:r>
          </a:p>
          <a:p>
            <a:pPr lvl="1">
              <a:lnSpc>
                <a:spcPct val="80000"/>
              </a:lnSpc>
              <a:spcAft>
                <a:spcPts val="300"/>
              </a:spcAft>
            </a:pPr>
            <a:r>
              <a:rPr lang="en-US" dirty="0"/>
              <a:t>Age</a:t>
            </a:r>
          </a:p>
          <a:p>
            <a:pPr lvl="1">
              <a:lnSpc>
                <a:spcPct val="80000"/>
              </a:lnSpc>
              <a:spcAft>
                <a:spcPts val="300"/>
              </a:spcAft>
            </a:pPr>
            <a:r>
              <a:rPr lang="en-US" dirty="0"/>
              <a:t>IOP</a:t>
            </a:r>
          </a:p>
          <a:p>
            <a:pPr lvl="1">
              <a:lnSpc>
                <a:spcPct val="80000"/>
              </a:lnSpc>
              <a:spcAft>
                <a:spcPts val="300"/>
              </a:spcAft>
            </a:pPr>
            <a:r>
              <a:rPr lang="en-US" dirty="0"/>
              <a:t>CCT</a:t>
            </a:r>
          </a:p>
          <a:p>
            <a:pPr lvl="1">
              <a:lnSpc>
                <a:spcPct val="80000"/>
              </a:lnSpc>
              <a:spcAft>
                <a:spcPts val="300"/>
              </a:spcAft>
            </a:pPr>
            <a:r>
              <a:rPr lang="en-US" dirty="0"/>
              <a:t>Vertical C/D Ratio </a:t>
            </a:r>
          </a:p>
          <a:p>
            <a:pPr lvl="1"/>
            <a:r>
              <a:rPr lang="en-US" dirty="0"/>
              <a:t>Visual field status (PSD)</a:t>
            </a:r>
          </a:p>
          <a:p>
            <a:r>
              <a:rPr lang="en-US" dirty="0"/>
              <a:t>Now we would also include OCT NFL thickness</a:t>
            </a:r>
          </a:p>
          <a:p>
            <a:r>
              <a:rPr lang="en-US" dirty="0"/>
              <a:t>Attentive follow-up monitoring is required to enable timely therapeutic intervention.</a:t>
            </a:r>
          </a:p>
          <a:p>
            <a:pPr marL="463550" lvl="1" indent="0">
              <a:buNone/>
            </a:pPr>
            <a:endParaRPr lang="en-US" dirty="0"/>
          </a:p>
        </p:txBody>
      </p:sp>
      <p:sp>
        <p:nvSpPr>
          <p:cNvPr id="4" name="TextBox 3">
            <a:extLst>
              <a:ext uri="{FF2B5EF4-FFF2-40B4-BE49-F238E27FC236}">
                <a16:creationId xmlns:a16="http://schemas.microsoft.com/office/drawing/2014/main" id="{4BCB4AB2-8EC4-4DA6-AD48-B48558A9485F}"/>
              </a:ext>
            </a:extLst>
          </p:cNvPr>
          <p:cNvSpPr txBox="1"/>
          <p:nvPr/>
        </p:nvSpPr>
        <p:spPr>
          <a:xfrm>
            <a:off x="5305425" y="6214423"/>
            <a:ext cx="303847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6FD1FD"/>
                </a:solidFill>
                <a:effectLst/>
                <a:uLnTx/>
                <a:uFillTx/>
                <a:latin typeface="Arial" panose="020B0604020202020204" pitchFamily="34" charset="0"/>
                <a:ea typeface="+mn-ea"/>
                <a:cs typeface="+mn-cs"/>
              </a:rPr>
              <a:t>JAMA </a:t>
            </a:r>
            <a:r>
              <a:rPr kumimoji="0" lang="en-US" sz="1600" b="1" i="1" u="none" strike="noStrike" kern="1200" cap="none" spc="0" normalizeH="0" baseline="0" noProof="0" dirty="0" err="1">
                <a:ln>
                  <a:noFill/>
                </a:ln>
                <a:solidFill>
                  <a:srgbClr val="6FD1FD"/>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mn-cs"/>
              </a:rPr>
              <a:t>. April 2021</a:t>
            </a:r>
          </a:p>
        </p:txBody>
      </p:sp>
    </p:spTree>
    <p:extLst>
      <p:ext uri="{BB962C8B-B14F-4D97-AF65-F5344CB8AC3E}">
        <p14:creationId xmlns:p14="http://schemas.microsoft.com/office/powerpoint/2010/main" val="3502420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9CCE-B8CD-5649-8445-8147ECDE67C8}"/>
              </a:ext>
            </a:extLst>
          </p:cNvPr>
          <p:cNvSpPr>
            <a:spLocks noGrp="1"/>
          </p:cNvSpPr>
          <p:nvPr>
            <p:ph type="title"/>
          </p:nvPr>
        </p:nvSpPr>
        <p:spPr>
          <a:xfrm>
            <a:off x="316524" y="190500"/>
            <a:ext cx="7535008" cy="752034"/>
          </a:xfrm>
        </p:spPr>
        <p:txBody>
          <a:bodyPr>
            <a:noAutofit/>
          </a:bodyPr>
          <a:lstStyle/>
          <a:p>
            <a:r>
              <a:rPr lang="en-US" sz="3600" dirty="0"/>
              <a:t>Glaucoma “Suspect” Conversion Rate to Glaucoma</a:t>
            </a:r>
          </a:p>
        </p:txBody>
      </p:sp>
      <p:sp>
        <p:nvSpPr>
          <p:cNvPr id="3" name="Content Placeholder 2">
            <a:extLst>
              <a:ext uri="{FF2B5EF4-FFF2-40B4-BE49-F238E27FC236}">
                <a16:creationId xmlns:a16="http://schemas.microsoft.com/office/drawing/2014/main" id="{382D6497-F84D-9586-3333-FFC71D2DC4DA}"/>
              </a:ext>
            </a:extLst>
          </p:cNvPr>
          <p:cNvSpPr>
            <a:spLocks noGrp="1"/>
          </p:cNvSpPr>
          <p:nvPr>
            <p:ph idx="1"/>
          </p:nvPr>
        </p:nvSpPr>
        <p:spPr/>
        <p:txBody>
          <a:bodyPr>
            <a:normAutofit/>
          </a:bodyPr>
          <a:lstStyle/>
          <a:p>
            <a:r>
              <a:rPr lang="en-US" sz="2800" dirty="0"/>
              <a:t>“We found a conversion rate of 13.6% from glaucoma suspect to POAG cases over a median follow-up of 6.7 years.”</a:t>
            </a:r>
          </a:p>
          <a:p>
            <a:r>
              <a:rPr lang="en-US" sz="2800" dirty="0"/>
              <a:t>“Clinicians should consider more aggressive IOP-lowering interventions in suspects with elevated IOP.”</a:t>
            </a:r>
          </a:p>
          <a:p>
            <a:r>
              <a:rPr lang="en-US" sz="2800" dirty="0"/>
              <a:t>“Lower baseline mean arterial pressure and systolic BP were associated with faster rates of glaucomatous VF damage.”</a:t>
            </a:r>
          </a:p>
          <a:p>
            <a:r>
              <a:rPr lang="en-US" sz="2800" dirty="0"/>
              <a:t>“The association between the absence of hypertension and conversion risk highlights the complex relationship between systemic BP and glaucoma progression.”</a:t>
            </a:r>
          </a:p>
          <a:p>
            <a:r>
              <a:rPr lang="en-US" sz="2800" dirty="0"/>
              <a:t>M+T: Check BP on your glaucoma suspects.</a:t>
            </a:r>
          </a:p>
        </p:txBody>
      </p:sp>
      <p:sp>
        <p:nvSpPr>
          <p:cNvPr id="4" name="TextBox 3">
            <a:extLst>
              <a:ext uri="{FF2B5EF4-FFF2-40B4-BE49-F238E27FC236}">
                <a16:creationId xmlns:a16="http://schemas.microsoft.com/office/drawing/2014/main" id="{F6BE661B-F746-50DF-D504-8D56C4E7ECE7}"/>
              </a:ext>
            </a:extLst>
          </p:cNvPr>
          <p:cNvSpPr txBox="1"/>
          <p:nvPr/>
        </p:nvSpPr>
        <p:spPr>
          <a:xfrm>
            <a:off x="5302132" y="6154858"/>
            <a:ext cx="3765484"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Am J </a:t>
            </a:r>
            <a:r>
              <a:rPr kumimoji="0" lang="en-US" sz="1600" b="1" i="0" u="none" strike="noStrike" kern="1200" cap="none" spc="0" normalizeH="0" baseline="0" noProof="0" dirty="0" err="1">
                <a:ln>
                  <a:noFill/>
                </a:ln>
                <a:solidFill>
                  <a:srgbClr val="1F497D">
                    <a:lumMod val="40000"/>
                    <a:lumOff val="60000"/>
                  </a:srgbClr>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 December 2025</a:t>
            </a:r>
          </a:p>
        </p:txBody>
      </p:sp>
    </p:spTree>
    <p:extLst>
      <p:ext uri="{BB962C8B-B14F-4D97-AF65-F5344CB8AC3E}">
        <p14:creationId xmlns:p14="http://schemas.microsoft.com/office/powerpoint/2010/main" val="938801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AC0B-5CAF-40A3-A6C1-AAA6B5D8FB4F}"/>
              </a:ext>
            </a:extLst>
          </p:cNvPr>
          <p:cNvSpPr>
            <a:spLocks noGrp="1"/>
          </p:cNvSpPr>
          <p:nvPr>
            <p:ph type="title"/>
          </p:nvPr>
        </p:nvSpPr>
        <p:spPr/>
        <p:txBody>
          <a:bodyPr>
            <a:normAutofit/>
          </a:bodyPr>
          <a:lstStyle/>
          <a:p>
            <a:r>
              <a:rPr lang="en-US" sz="3600" dirty="0"/>
              <a:t>Expert Perspective on Rebound Tonometry</a:t>
            </a:r>
          </a:p>
        </p:txBody>
      </p:sp>
      <p:sp>
        <p:nvSpPr>
          <p:cNvPr id="3" name="Content Placeholder 2">
            <a:extLst>
              <a:ext uri="{FF2B5EF4-FFF2-40B4-BE49-F238E27FC236}">
                <a16:creationId xmlns:a16="http://schemas.microsoft.com/office/drawing/2014/main" id="{7D313C66-2869-4365-A146-E45D2E7DE7D1}"/>
              </a:ext>
            </a:extLst>
          </p:cNvPr>
          <p:cNvSpPr>
            <a:spLocks noGrp="1"/>
          </p:cNvSpPr>
          <p:nvPr>
            <p:ph idx="1"/>
          </p:nvPr>
        </p:nvSpPr>
        <p:spPr/>
        <p:txBody>
          <a:bodyPr/>
          <a:lstStyle/>
          <a:p>
            <a:r>
              <a:rPr lang="en-US" dirty="0"/>
              <a:t>“The rebound tonometer demonstrated significantly lower test-retest variability than Goldman tonometry with good inter-operator and inter-device reproducibility, supporting it’s value in monitoring IOP changes over time aiding clinicians in assessing the effectiveness of glaucoma therapy and consistency of IOP control.”</a:t>
            </a:r>
          </a:p>
          <a:p>
            <a:r>
              <a:rPr lang="en-US" dirty="0"/>
              <a:t>“Rebound tonometry can </a:t>
            </a:r>
            <a:br>
              <a:rPr lang="en-US" dirty="0"/>
            </a:br>
            <a:r>
              <a:rPr lang="en-US" dirty="0"/>
              <a:t>characterize IOP changes over </a:t>
            </a:r>
            <a:br>
              <a:rPr lang="en-US" dirty="0"/>
            </a:br>
            <a:r>
              <a:rPr lang="en-US" dirty="0"/>
              <a:t>time more robustly than </a:t>
            </a:r>
            <a:br>
              <a:rPr lang="en-US" dirty="0"/>
            </a:br>
            <a:r>
              <a:rPr lang="en-US" dirty="0"/>
              <a:t>Goldman tonometry.”</a:t>
            </a:r>
          </a:p>
        </p:txBody>
      </p:sp>
      <p:sp>
        <p:nvSpPr>
          <p:cNvPr id="4" name="TextBox 3">
            <a:extLst>
              <a:ext uri="{FF2B5EF4-FFF2-40B4-BE49-F238E27FC236}">
                <a16:creationId xmlns:a16="http://schemas.microsoft.com/office/drawing/2014/main" id="{7CE1FDBD-F488-4761-A4C2-F82417CE4F9A}"/>
              </a:ext>
            </a:extLst>
          </p:cNvPr>
          <p:cNvSpPr txBox="1"/>
          <p:nvPr/>
        </p:nvSpPr>
        <p:spPr>
          <a:xfrm>
            <a:off x="5162550" y="6076950"/>
            <a:ext cx="328612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5ADF3629-0E0C-422C-A75C-7E233E386C46}"/>
              </a:ext>
            </a:extLst>
          </p:cNvPr>
          <p:cNvSpPr txBox="1"/>
          <p:nvPr/>
        </p:nvSpPr>
        <p:spPr>
          <a:xfrm>
            <a:off x="5880589" y="4769827"/>
            <a:ext cx="314325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J Glaucoma</a:t>
            </a: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 August, 2021</a:t>
            </a:r>
          </a:p>
        </p:txBody>
      </p:sp>
    </p:spTree>
    <p:extLst>
      <p:ext uri="{BB962C8B-B14F-4D97-AF65-F5344CB8AC3E}">
        <p14:creationId xmlns:p14="http://schemas.microsoft.com/office/powerpoint/2010/main" val="214360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FB4A-D855-7237-B6CA-16296546BE16}"/>
              </a:ext>
            </a:extLst>
          </p:cNvPr>
          <p:cNvSpPr>
            <a:spLocks noGrp="1"/>
          </p:cNvSpPr>
          <p:nvPr>
            <p:ph type="title"/>
          </p:nvPr>
        </p:nvSpPr>
        <p:spPr>
          <a:xfrm>
            <a:off x="278424" y="262658"/>
            <a:ext cx="8763000" cy="752034"/>
          </a:xfrm>
        </p:spPr>
        <p:txBody>
          <a:bodyPr>
            <a:normAutofit fontScale="90000"/>
          </a:bodyPr>
          <a:lstStyle/>
          <a:p>
            <a:r>
              <a:rPr lang="en-US" dirty="0"/>
              <a:t>Rebound Tonometry More Stable Than </a:t>
            </a:r>
            <a:r>
              <a:rPr lang="en-US" dirty="0" err="1"/>
              <a:t>Goldmann</a:t>
            </a:r>
            <a:endParaRPr lang="en-US" dirty="0"/>
          </a:p>
        </p:txBody>
      </p:sp>
      <p:sp>
        <p:nvSpPr>
          <p:cNvPr id="3" name="Content Placeholder 2">
            <a:extLst>
              <a:ext uri="{FF2B5EF4-FFF2-40B4-BE49-F238E27FC236}">
                <a16:creationId xmlns:a16="http://schemas.microsoft.com/office/drawing/2014/main" id="{E7F8B80C-6B13-FFA1-5ED7-A2C0F6A5EB8A}"/>
              </a:ext>
            </a:extLst>
          </p:cNvPr>
          <p:cNvSpPr>
            <a:spLocks noGrp="1"/>
          </p:cNvSpPr>
          <p:nvPr>
            <p:ph idx="1"/>
          </p:nvPr>
        </p:nvSpPr>
        <p:spPr>
          <a:xfrm>
            <a:off x="190501" y="1301848"/>
            <a:ext cx="8763000" cy="5556152"/>
          </a:xfrm>
        </p:spPr>
        <p:txBody>
          <a:bodyPr/>
          <a:lstStyle/>
          <a:p>
            <a:r>
              <a:rPr lang="en-US" dirty="0"/>
              <a:t>IOP measurements are shown to be stable and consistent with in-office tonometry and patient self-tonometry</a:t>
            </a:r>
          </a:p>
          <a:p>
            <a:r>
              <a:rPr lang="en-US" dirty="0"/>
              <a:t>“Rebound tonometry is significantly more reproducible than </a:t>
            </a:r>
            <a:r>
              <a:rPr lang="en-US" dirty="0" err="1"/>
              <a:t>Goldmann</a:t>
            </a:r>
            <a:r>
              <a:rPr lang="en-US" dirty="0"/>
              <a:t> tonometry.”</a:t>
            </a:r>
          </a:p>
          <a:p>
            <a:r>
              <a:rPr lang="en-US" dirty="0"/>
              <a:t>“With RT, we can be more confident that changes in measurements between visits represent true IOP changes than we can with GT.”</a:t>
            </a:r>
          </a:p>
          <a:p>
            <a:r>
              <a:rPr lang="en-US" dirty="0"/>
              <a:t>“IOP measurements obtained with the office-based tonometer and patient-operated HOME2 tonometer are highly interchangeable.”</a:t>
            </a:r>
          </a:p>
        </p:txBody>
      </p:sp>
      <p:sp>
        <p:nvSpPr>
          <p:cNvPr id="4" name="TextBox 3">
            <a:extLst>
              <a:ext uri="{FF2B5EF4-FFF2-40B4-BE49-F238E27FC236}">
                <a16:creationId xmlns:a16="http://schemas.microsoft.com/office/drawing/2014/main" id="{1BE4D2CD-6B61-45C7-B7B6-4122B097E33C}"/>
              </a:ext>
            </a:extLst>
          </p:cNvPr>
          <p:cNvSpPr txBox="1"/>
          <p:nvPr/>
        </p:nvSpPr>
        <p:spPr>
          <a:xfrm>
            <a:off x="5716607" y="6232290"/>
            <a:ext cx="4329953"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J Glaucoma</a:t>
            </a: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 October 2024</a:t>
            </a:r>
          </a:p>
        </p:txBody>
      </p:sp>
    </p:spTree>
    <p:extLst>
      <p:ext uri="{BB962C8B-B14F-4D97-AF65-F5344CB8AC3E}">
        <p14:creationId xmlns:p14="http://schemas.microsoft.com/office/powerpoint/2010/main" val="4284127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IOP Can Be Misleading and Unimportant???</a:t>
            </a:r>
          </a:p>
        </p:txBody>
      </p:sp>
      <p:sp>
        <p:nvSpPr>
          <p:cNvPr id="3" name="Content Placeholder 2"/>
          <p:cNvSpPr>
            <a:spLocks noGrp="1"/>
          </p:cNvSpPr>
          <p:nvPr>
            <p:ph idx="1"/>
          </p:nvPr>
        </p:nvSpPr>
        <p:spPr>
          <a:xfrm>
            <a:off x="198521" y="1064162"/>
            <a:ext cx="8763000" cy="5793838"/>
          </a:xfrm>
        </p:spPr>
        <p:txBody>
          <a:bodyPr>
            <a:normAutofit fontScale="85000" lnSpcReduction="20000"/>
          </a:bodyPr>
          <a:lstStyle/>
          <a:p>
            <a:r>
              <a:rPr lang="en-US" dirty="0"/>
              <a:t>“Many individuals, despite having elevated IOP, never progress to glaucoma.”</a:t>
            </a:r>
          </a:p>
          <a:p>
            <a:r>
              <a:rPr lang="en-US" dirty="0"/>
              <a:t>“While IOP has some ability to discriminate between glaucomatous and healthy eyes, this ability is limited.”</a:t>
            </a:r>
          </a:p>
          <a:p>
            <a:endParaRPr lang="en-US" sz="2400" dirty="0"/>
          </a:p>
          <a:p>
            <a:endParaRPr lang="en-US" sz="2400" dirty="0"/>
          </a:p>
          <a:p>
            <a:endParaRPr lang="en-US" sz="2400" dirty="0"/>
          </a:p>
          <a:p>
            <a:r>
              <a:rPr lang="en-US" dirty="0"/>
              <a:t>“The importance of evaluating both the visual field and the optic nerve has been noted by others, particularly when evaluating patients with ocular hypertension. Moreover, using both functional and structural metrics is consistent with clinical practice.” </a:t>
            </a:r>
          </a:p>
          <a:p>
            <a:endParaRPr lang="en-US" dirty="0">
              <a:solidFill>
                <a:srgbClr val="0FF12A"/>
              </a:solidFill>
            </a:endParaRPr>
          </a:p>
          <a:p>
            <a:endParaRPr lang="en-US" dirty="0">
              <a:solidFill>
                <a:srgbClr val="0FF12A"/>
              </a:solidFill>
            </a:endParaRPr>
          </a:p>
          <a:p>
            <a:r>
              <a:rPr lang="en-US" dirty="0">
                <a:solidFill>
                  <a:srgbClr val="0FF12A"/>
                </a:solidFill>
              </a:rPr>
              <a:t>M+T: Even if there is no increased IOP, attentively study the optic nerve, and if suspicious, get a NFL scan and a visual field. It’s all about the optic nerve!</a:t>
            </a:r>
          </a:p>
          <a:p>
            <a:endParaRPr lang="en-US" sz="2400" dirty="0">
              <a:solidFill>
                <a:srgbClr val="0FF12A"/>
              </a:solidFill>
            </a:endParaRPr>
          </a:p>
          <a:p>
            <a:endParaRPr lang="en-US" sz="2400" dirty="0"/>
          </a:p>
          <a:p>
            <a:endParaRPr lang="en-US" sz="2400" dirty="0"/>
          </a:p>
          <a:p>
            <a:endParaRPr lang="en-US" sz="2400" dirty="0"/>
          </a:p>
        </p:txBody>
      </p:sp>
      <p:sp>
        <p:nvSpPr>
          <p:cNvPr id="4" name="TextBox 3"/>
          <p:cNvSpPr txBox="1"/>
          <p:nvPr/>
        </p:nvSpPr>
        <p:spPr>
          <a:xfrm>
            <a:off x="4842710" y="2118920"/>
            <a:ext cx="3890211"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J Ophthalmol</a:t>
            </a: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 October, 2018</a:t>
            </a:r>
          </a:p>
        </p:txBody>
      </p:sp>
      <p:pic>
        <p:nvPicPr>
          <p:cNvPr id="6" name="Picture 5" descr="A blue text on a black background&#10;&#10;AI-generated content may be incorrect.">
            <a:extLst>
              <a:ext uri="{FF2B5EF4-FFF2-40B4-BE49-F238E27FC236}">
                <a16:creationId xmlns:a16="http://schemas.microsoft.com/office/drawing/2014/main" id="{00757271-2234-BC8B-58DB-289965AD559F}"/>
              </a:ext>
            </a:extLst>
          </p:cNvPr>
          <p:cNvPicPr>
            <a:picLocks noChangeAspect="1"/>
          </p:cNvPicPr>
          <p:nvPr/>
        </p:nvPicPr>
        <p:blipFill>
          <a:blip r:embed="rId2"/>
          <a:stretch>
            <a:fillRect/>
          </a:stretch>
        </p:blipFill>
        <p:spPr>
          <a:xfrm>
            <a:off x="4685788" y="4564716"/>
            <a:ext cx="3676207" cy="493819"/>
          </a:xfrm>
          <a:prstGeom prst="rect">
            <a:avLst/>
          </a:prstGeom>
        </p:spPr>
      </p:pic>
    </p:spTree>
    <p:extLst>
      <p:ext uri="{BB962C8B-B14F-4D97-AF65-F5344CB8AC3E}">
        <p14:creationId xmlns:p14="http://schemas.microsoft.com/office/powerpoint/2010/main" val="2363383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152E0-64E3-AE1B-C4B7-65F408A2EB2A}"/>
              </a:ext>
            </a:extLst>
          </p:cNvPr>
          <p:cNvSpPr>
            <a:spLocks noGrp="1"/>
          </p:cNvSpPr>
          <p:nvPr>
            <p:ph type="title"/>
          </p:nvPr>
        </p:nvSpPr>
        <p:spPr>
          <a:xfrm>
            <a:off x="265593" y="190502"/>
            <a:ext cx="8763000" cy="752034"/>
          </a:xfrm>
        </p:spPr>
        <p:txBody>
          <a:bodyPr>
            <a:noAutofit/>
          </a:bodyPr>
          <a:lstStyle/>
          <a:p>
            <a:r>
              <a:rPr lang="en-US" sz="3600" dirty="0"/>
              <a:t>Influence of IOP on Clinical Decision-Making in Glaucoma Management</a:t>
            </a:r>
          </a:p>
        </p:txBody>
      </p:sp>
      <p:pic>
        <p:nvPicPr>
          <p:cNvPr id="9" name="Picture 8">
            <a:extLst>
              <a:ext uri="{FF2B5EF4-FFF2-40B4-BE49-F238E27FC236}">
                <a16:creationId xmlns:a16="http://schemas.microsoft.com/office/drawing/2014/main" id="{7074CF8C-B49B-8A00-6468-40A73E332FD9}"/>
              </a:ext>
            </a:extLst>
          </p:cNvPr>
          <p:cNvPicPr>
            <a:picLocks noChangeAspect="1"/>
          </p:cNvPicPr>
          <p:nvPr/>
        </p:nvPicPr>
        <p:blipFill>
          <a:blip r:embed="rId3"/>
          <a:stretch>
            <a:fillRect/>
          </a:stretch>
        </p:blipFill>
        <p:spPr>
          <a:xfrm>
            <a:off x="512106" y="3244362"/>
            <a:ext cx="5046946" cy="3488328"/>
          </a:xfrm>
          <a:prstGeom prst="rect">
            <a:avLst/>
          </a:prstGeom>
          <a:effectLst>
            <a:innerShdw blurRad="63500" dist="50800" dir="16200000">
              <a:prstClr val="black">
                <a:alpha val="50000"/>
              </a:prstClr>
            </a:innerShdw>
          </a:effectLst>
        </p:spPr>
      </p:pic>
      <p:sp>
        <p:nvSpPr>
          <p:cNvPr id="8" name="TextBox 7">
            <a:extLst>
              <a:ext uri="{FF2B5EF4-FFF2-40B4-BE49-F238E27FC236}">
                <a16:creationId xmlns:a16="http://schemas.microsoft.com/office/drawing/2014/main" id="{FFD0EA48-7E3B-1615-94DD-E014812C81E1}"/>
              </a:ext>
            </a:extLst>
          </p:cNvPr>
          <p:cNvSpPr txBox="1"/>
          <p:nvPr/>
        </p:nvSpPr>
        <p:spPr>
          <a:xfrm>
            <a:off x="5840406" y="3490546"/>
            <a:ext cx="4605866" cy="33855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Arial" panose="020B0604020202020204" pitchFamily="34" charset="0"/>
              </a:rPr>
              <a:t>JAMA Ophthalmol,  Jan 2026</a:t>
            </a:r>
          </a:p>
        </p:txBody>
      </p:sp>
      <p:sp>
        <p:nvSpPr>
          <p:cNvPr id="6" name="Content Placeholder 5">
            <a:extLst>
              <a:ext uri="{FF2B5EF4-FFF2-40B4-BE49-F238E27FC236}">
                <a16:creationId xmlns:a16="http://schemas.microsoft.com/office/drawing/2014/main" id="{0AB64C99-B8EE-9986-4175-34150412DD43}"/>
              </a:ext>
            </a:extLst>
          </p:cNvPr>
          <p:cNvSpPr>
            <a:spLocks noGrp="1"/>
          </p:cNvSpPr>
          <p:nvPr>
            <p:ph idx="1"/>
          </p:nvPr>
        </p:nvSpPr>
        <p:spPr>
          <a:xfrm>
            <a:off x="75673" y="1137722"/>
            <a:ext cx="8857311" cy="2291278"/>
          </a:xfrm>
        </p:spPr>
        <p:txBody>
          <a:bodyPr/>
          <a:lstStyle/>
          <a:p>
            <a:r>
              <a:rPr lang="en-US" sz="2800" dirty="0"/>
              <a:t>“Most patients with IOPs of 22 mm Hg or higher never go on develop glaucoma, and over half of patients with glaucoma have IOPs consistently below 22 mm Hg.”  </a:t>
            </a:r>
          </a:p>
          <a:p>
            <a:r>
              <a:rPr lang="en-US" sz="2800" dirty="0"/>
              <a:t>“There is no clinical basis to support a true IOP cutoff of 22 mm Hg in glaucoma decision-making.”</a:t>
            </a:r>
          </a:p>
          <a:p>
            <a:endParaRPr lang="en-US" dirty="0"/>
          </a:p>
        </p:txBody>
      </p:sp>
    </p:spTree>
    <p:extLst>
      <p:ext uri="{BB962C8B-B14F-4D97-AF65-F5344CB8AC3E}">
        <p14:creationId xmlns:p14="http://schemas.microsoft.com/office/powerpoint/2010/main" val="3837696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3E013-5299-979E-E970-158ACABB99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6E8FB0-C8EA-824A-CAC7-D002F3C75EAB}"/>
              </a:ext>
            </a:extLst>
          </p:cNvPr>
          <p:cNvSpPr>
            <a:spLocks noGrp="1"/>
          </p:cNvSpPr>
          <p:nvPr>
            <p:ph type="title"/>
          </p:nvPr>
        </p:nvSpPr>
        <p:spPr>
          <a:xfrm>
            <a:off x="436243" y="103031"/>
            <a:ext cx="6917593" cy="752034"/>
          </a:xfrm>
        </p:spPr>
        <p:txBody>
          <a:bodyPr>
            <a:normAutofit/>
          </a:bodyPr>
          <a:lstStyle/>
          <a:p>
            <a:pPr algn="ctr"/>
            <a:r>
              <a:rPr lang="en-US" sz="4000" dirty="0"/>
              <a:t>Rapid Progression in Glaucoma</a:t>
            </a:r>
          </a:p>
        </p:txBody>
      </p:sp>
      <p:sp>
        <p:nvSpPr>
          <p:cNvPr id="3" name="Content Placeholder 2">
            <a:extLst>
              <a:ext uri="{FF2B5EF4-FFF2-40B4-BE49-F238E27FC236}">
                <a16:creationId xmlns:a16="http://schemas.microsoft.com/office/drawing/2014/main" id="{91AA0CFC-0523-F2C6-D82E-C3B2499190B3}"/>
              </a:ext>
            </a:extLst>
          </p:cNvPr>
          <p:cNvSpPr>
            <a:spLocks noGrp="1"/>
          </p:cNvSpPr>
          <p:nvPr>
            <p:ph idx="1"/>
          </p:nvPr>
        </p:nvSpPr>
        <p:spPr>
          <a:xfrm>
            <a:off x="317182" y="1024660"/>
            <a:ext cx="8509635" cy="3370189"/>
          </a:xfrm>
        </p:spPr>
        <p:txBody>
          <a:bodyPr>
            <a:noAutofit/>
          </a:bodyPr>
          <a:lstStyle/>
          <a:p>
            <a:r>
              <a:rPr lang="en-US" sz="2800" dirty="0"/>
              <a:t>Approximately 12.5% (1 in 8) of glaucoma patients exhibit fast progression (&lt;-1dB/year MD) under routine care</a:t>
            </a:r>
          </a:p>
          <a:p>
            <a:r>
              <a:rPr lang="en-US" sz="2800" dirty="0"/>
              <a:t>Fast progressors are clinically significant due to risk of functional disability and need for intensified monitoring/therapy</a:t>
            </a:r>
          </a:p>
          <a:p>
            <a:r>
              <a:rPr lang="en-US" sz="2800" dirty="0"/>
              <a:t>Intensive testing improves detection of rapid progression</a:t>
            </a:r>
          </a:p>
          <a:p>
            <a:r>
              <a:rPr lang="en-US" sz="2800" dirty="0"/>
              <a:t>Risk factors include pseudoexfoliation, disc hemorrhages, thinner CCT, older age, and other factors</a:t>
            </a:r>
          </a:p>
          <a:p>
            <a:endParaRPr lang="en-US" sz="2400" dirty="0"/>
          </a:p>
        </p:txBody>
      </p:sp>
      <p:sp>
        <p:nvSpPr>
          <p:cNvPr id="4" name="TextBox 3">
            <a:extLst>
              <a:ext uri="{FF2B5EF4-FFF2-40B4-BE49-F238E27FC236}">
                <a16:creationId xmlns:a16="http://schemas.microsoft.com/office/drawing/2014/main" id="{5F1B571C-9D5A-8E57-75F7-A853D6A0AB3F}"/>
              </a:ext>
            </a:extLst>
          </p:cNvPr>
          <p:cNvSpPr txBox="1"/>
          <p:nvPr/>
        </p:nvSpPr>
        <p:spPr>
          <a:xfrm>
            <a:off x="5124891" y="5510174"/>
            <a:ext cx="3832861" cy="646331"/>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lang="en-US" i="1" dirty="0">
                <a:solidFill>
                  <a:srgbClr val="6FD1FD"/>
                </a:solidFill>
                <a:latin typeface="Arial" panose="020B0604020202020204" pitchFamily="34" charset="0"/>
                <a:cs typeface="Arial" panose="020B0604020202020204" pitchFamily="34" charset="0"/>
              </a:rPr>
              <a:t>Ophthalmology. 2023; 130(2);</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b="0" i="1"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rPr>
              <a:t>AAO Journal. 2024, Medeiros</a:t>
            </a:r>
            <a:endParaRPr kumimoji="0" lang="en-US" b="0" i="0"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2715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1C768-DA8E-7E42-7FA5-88DB99871E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D7C0D-5DDB-C584-7C30-EF6E8187747B}"/>
              </a:ext>
            </a:extLst>
          </p:cNvPr>
          <p:cNvSpPr>
            <a:spLocks noGrp="1"/>
          </p:cNvSpPr>
          <p:nvPr>
            <p:ph type="title"/>
          </p:nvPr>
        </p:nvSpPr>
        <p:spPr>
          <a:xfrm>
            <a:off x="190500" y="0"/>
            <a:ext cx="8763000" cy="752034"/>
          </a:xfrm>
        </p:spPr>
        <p:txBody>
          <a:bodyPr>
            <a:normAutofit/>
          </a:bodyPr>
          <a:lstStyle/>
          <a:p>
            <a:r>
              <a:rPr lang="en-US" dirty="0"/>
              <a:t>Virtual Visual Field Testing </a:t>
            </a:r>
          </a:p>
        </p:txBody>
      </p:sp>
      <p:sp>
        <p:nvSpPr>
          <p:cNvPr id="3" name="Content Placeholder 2">
            <a:extLst>
              <a:ext uri="{FF2B5EF4-FFF2-40B4-BE49-F238E27FC236}">
                <a16:creationId xmlns:a16="http://schemas.microsoft.com/office/drawing/2014/main" id="{6D38E029-0402-81EC-E796-42670DC195F9}"/>
              </a:ext>
            </a:extLst>
          </p:cNvPr>
          <p:cNvSpPr>
            <a:spLocks noGrp="1"/>
          </p:cNvSpPr>
          <p:nvPr>
            <p:ph idx="1"/>
          </p:nvPr>
        </p:nvSpPr>
        <p:spPr>
          <a:xfrm>
            <a:off x="190500" y="752034"/>
            <a:ext cx="8763000" cy="5556152"/>
          </a:xfrm>
        </p:spPr>
        <p:txBody>
          <a:bodyPr>
            <a:normAutofit fontScale="77500" lnSpcReduction="20000"/>
          </a:bodyPr>
          <a:lstStyle/>
          <a:p>
            <a:pPr marL="0" indent="0">
              <a:buNone/>
            </a:pPr>
            <a:r>
              <a:rPr lang="en-US" dirty="0">
                <a:solidFill>
                  <a:srgbClr val="26DA62"/>
                </a:solidFill>
              </a:rPr>
              <a:t>Advantages:</a:t>
            </a:r>
          </a:p>
          <a:p>
            <a:r>
              <a:rPr lang="en-US" dirty="0"/>
              <a:t>Portability – devices are smaller and can be placed in any  exam space or taken to outreach clinics.</a:t>
            </a:r>
          </a:p>
          <a:p>
            <a:r>
              <a:rPr lang="en-US" dirty="0"/>
              <a:t>Patient experience – more comfortable and less intimidating than dome perimeters</a:t>
            </a:r>
          </a:p>
          <a:p>
            <a:r>
              <a:rPr lang="en-US" dirty="0"/>
              <a:t>Speed – shorter test times reduce fatigue and improve reliability</a:t>
            </a:r>
          </a:p>
          <a:p>
            <a:r>
              <a:rPr lang="en-US" dirty="0"/>
              <a:t>Workflow flexibility – can test outside traditional eye clinics, including home monitoring</a:t>
            </a:r>
          </a:p>
          <a:p>
            <a:endParaRPr lang="en-US" dirty="0">
              <a:solidFill>
                <a:srgbClr val="26DA62"/>
              </a:solidFill>
            </a:endParaRPr>
          </a:p>
          <a:p>
            <a:pPr marL="0" indent="0">
              <a:buNone/>
            </a:pPr>
            <a:r>
              <a:rPr lang="en-US" dirty="0">
                <a:solidFill>
                  <a:srgbClr val="26DA62"/>
                </a:solidFill>
              </a:rPr>
              <a:t>Limitations &amp; Cautions:</a:t>
            </a:r>
          </a:p>
          <a:p>
            <a:r>
              <a:rPr lang="en-US" dirty="0"/>
              <a:t>Not yet universally accepted as standard of care - (awaiting larger validation datasets)</a:t>
            </a:r>
          </a:p>
          <a:p>
            <a:r>
              <a:rPr lang="en-US" dirty="0"/>
              <a:t>Comparative evidence varies – large, multicenter, prospective trials needed for definitive equivalence to SAP</a:t>
            </a:r>
          </a:p>
          <a:p>
            <a:r>
              <a:rPr lang="en-US" dirty="0"/>
              <a:t>User training &amp; calibration – performance can depend on patient familiarity with technology and quality of eye/head tracking</a:t>
            </a:r>
          </a:p>
          <a:p>
            <a:r>
              <a:rPr lang="en-US" dirty="0"/>
              <a:t>Reimbursement &amp; coding – standardization for billing continues evolving and varies by practice and payer</a:t>
            </a:r>
          </a:p>
        </p:txBody>
      </p:sp>
      <p:sp>
        <p:nvSpPr>
          <p:cNvPr id="4" name="TextBox 3">
            <a:extLst>
              <a:ext uri="{FF2B5EF4-FFF2-40B4-BE49-F238E27FC236}">
                <a16:creationId xmlns:a16="http://schemas.microsoft.com/office/drawing/2014/main" id="{477AEAC6-F617-24AC-1BC1-BA9D21E81A76}"/>
              </a:ext>
            </a:extLst>
          </p:cNvPr>
          <p:cNvSpPr txBox="1"/>
          <p:nvPr/>
        </p:nvSpPr>
        <p:spPr>
          <a:xfrm>
            <a:off x="283335" y="6105966"/>
            <a:ext cx="8950817"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600" b="1" i="1" dirty="0">
                <a:solidFill>
                  <a:schemeClr val="bg2">
                    <a:lumMod val="40000"/>
                    <a:lumOff val="60000"/>
                  </a:schemeClr>
                </a:solidFill>
                <a:latin typeface="Arial" panose="020B0604020202020204" pitchFamily="34" charset="0"/>
              </a:rPr>
              <a:t>Ophthalmic &amp; Physiological Optics, 2024;  Ophthalmology Science, 2025;   Vision, 2025.</a:t>
            </a:r>
            <a:endPar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51594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61F6D-D079-10C0-E878-685A99A0A275}"/>
              </a:ext>
            </a:extLst>
          </p:cNvPr>
          <p:cNvSpPr>
            <a:spLocks noGrp="1"/>
          </p:cNvSpPr>
          <p:nvPr>
            <p:ph type="title"/>
          </p:nvPr>
        </p:nvSpPr>
        <p:spPr/>
        <p:txBody>
          <a:bodyPr>
            <a:normAutofit/>
          </a:bodyPr>
          <a:lstStyle/>
          <a:p>
            <a:r>
              <a:rPr lang="en-US" dirty="0"/>
              <a:t>Gonioscopy: How Pitiful We All Are</a:t>
            </a:r>
          </a:p>
        </p:txBody>
      </p:sp>
      <p:sp>
        <p:nvSpPr>
          <p:cNvPr id="3" name="Content Placeholder 2">
            <a:extLst>
              <a:ext uri="{FF2B5EF4-FFF2-40B4-BE49-F238E27FC236}">
                <a16:creationId xmlns:a16="http://schemas.microsoft.com/office/drawing/2014/main" id="{7E58EF98-AAEF-3DBC-FB51-362A33F20286}"/>
              </a:ext>
            </a:extLst>
          </p:cNvPr>
          <p:cNvSpPr>
            <a:spLocks noGrp="1"/>
          </p:cNvSpPr>
          <p:nvPr>
            <p:ph idx="1"/>
          </p:nvPr>
        </p:nvSpPr>
        <p:spPr/>
        <p:txBody>
          <a:bodyPr>
            <a:normAutofit/>
          </a:bodyPr>
          <a:lstStyle/>
          <a:p>
            <a:r>
              <a:rPr lang="en-US" sz="2400" dirty="0"/>
              <a:t>Gonioscopy is the clinical standard for detecting patients at risk for angle closure, and plays a key role in the glaucoma evaluation.</a:t>
            </a:r>
          </a:p>
          <a:p>
            <a:r>
              <a:rPr lang="en-US" sz="2400" dirty="0"/>
              <a:t>Both AAO and the WGA recommend all patients receive gonioscopy at the initial evaluation for glaucoma and every 5 years thereafter</a:t>
            </a:r>
          </a:p>
          <a:p>
            <a:r>
              <a:rPr lang="en-US" sz="2400" dirty="0"/>
              <a:t>About 30% of such visits include gonioscopy!</a:t>
            </a:r>
          </a:p>
          <a:p>
            <a:r>
              <a:rPr lang="en-US" sz="2400" dirty="0"/>
              <a:t>“The Van </a:t>
            </a:r>
            <a:r>
              <a:rPr lang="en-US" sz="2400" dirty="0" err="1"/>
              <a:t>Herick</a:t>
            </a:r>
            <a:r>
              <a:rPr lang="en-US" sz="2400" dirty="0"/>
              <a:t> technique is a poor substitute for gonioscopy.”</a:t>
            </a:r>
          </a:p>
          <a:p>
            <a:r>
              <a:rPr lang="en-US" sz="2400" dirty="0"/>
              <a:t>AS-OCT can be a reasonable substitution</a:t>
            </a:r>
          </a:p>
          <a:p>
            <a:r>
              <a:rPr lang="en-US" sz="2400" dirty="0"/>
              <a:t>Website:  </a:t>
            </a:r>
            <a:r>
              <a:rPr lang="en-US" sz="2400" dirty="0">
                <a:solidFill>
                  <a:srgbClr val="0FF12A"/>
                </a:solidFill>
              </a:rPr>
              <a:t>www.gonioscopy.org</a:t>
            </a:r>
          </a:p>
        </p:txBody>
      </p:sp>
      <p:sp>
        <p:nvSpPr>
          <p:cNvPr id="4" name="TextBox 3">
            <a:extLst>
              <a:ext uri="{FF2B5EF4-FFF2-40B4-BE49-F238E27FC236}">
                <a16:creationId xmlns:a16="http://schemas.microsoft.com/office/drawing/2014/main" id="{763223E1-A7CA-3A6F-9A7D-5E7DAEC2DBCA}"/>
              </a:ext>
            </a:extLst>
          </p:cNvPr>
          <p:cNvSpPr txBox="1"/>
          <p:nvPr/>
        </p:nvSpPr>
        <p:spPr>
          <a:xfrm>
            <a:off x="1171432" y="5283304"/>
            <a:ext cx="371416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Am J </a:t>
            </a:r>
            <a:r>
              <a:rPr kumimoji="0" lang="en-US" sz="1600" b="1" i="1" u="none" strike="noStrike" kern="1200" cap="none" spc="0" normalizeH="0" baseline="0" noProof="0" dirty="0" err="1">
                <a:ln>
                  <a:noFill/>
                </a:ln>
                <a:solidFill>
                  <a:schemeClr val="bg2">
                    <a:lumMod val="40000"/>
                    <a:lumOff val="60000"/>
                  </a:schemeClr>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 August, 2024</a:t>
            </a:r>
          </a:p>
        </p:txBody>
      </p:sp>
    </p:spTree>
    <p:extLst>
      <p:ext uri="{BB962C8B-B14F-4D97-AF65-F5344CB8AC3E}">
        <p14:creationId xmlns:p14="http://schemas.microsoft.com/office/powerpoint/2010/main" val="4061944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6573"/>
            <a:ext cx="8763000" cy="752034"/>
          </a:xfrm>
        </p:spPr>
        <p:txBody>
          <a:bodyPr>
            <a:normAutofit fontScale="90000"/>
          </a:bodyPr>
          <a:lstStyle/>
          <a:p>
            <a:r>
              <a:rPr sz="3600" b="1" dirty="0"/>
              <a:t>Gonioscopy vs UBM </a:t>
            </a:r>
            <a:r>
              <a:rPr lang="en-US" sz="3600" b="1" dirty="0"/>
              <a:t>                                                                                </a:t>
            </a:r>
            <a:r>
              <a:rPr sz="3600" b="1" dirty="0"/>
              <a:t>in </a:t>
            </a:r>
            <a:r>
              <a:rPr sz="3600" b="1" dirty="0" err="1"/>
              <a:t>Occludable</a:t>
            </a:r>
            <a:r>
              <a:rPr sz="3600" b="1" dirty="0"/>
              <a:t> Angles</a:t>
            </a:r>
          </a:p>
        </p:txBody>
      </p:sp>
      <p:sp>
        <p:nvSpPr>
          <p:cNvPr id="3" name="Content Placeholder 2"/>
          <p:cNvSpPr>
            <a:spLocks noGrp="1"/>
          </p:cNvSpPr>
          <p:nvPr>
            <p:ph idx="1"/>
          </p:nvPr>
        </p:nvSpPr>
        <p:spPr>
          <a:xfrm>
            <a:off x="81643" y="1176660"/>
            <a:ext cx="8866414" cy="5556152"/>
          </a:xfrm>
        </p:spPr>
        <p:txBody>
          <a:bodyPr>
            <a:normAutofit/>
          </a:bodyPr>
          <a:lstStyle/>
          <a:p>
            <a:r>
              <a:rPr sz="2200" b="1" dirty="0">
                <a:solidFill>
                  <a:srgbClr val="FFFFFF"/>
                </a:solidFill>
              </a:rPr>
              <a:t>Study: Disagreement between </a:t>
            </a:r>
            <a:r>
              <a:rPr lang="en-US" sz="2200" b="1" dirty="0">
                <a:solidFill>
                  <a:srgbClr val="FFFFFF"/>
                </a:solidFill>
              </a:rPr>
              <a:t>                                                                         </a:t>
            </a:r>
            <a:r>
              <a:rPr sz="2200" b="1" dirty="0">
                <a:solidFill>
                  <a:srgbClr val="FFFFFF"/>
                </a:solidFill>
              </a:rPr>
              <a:t>gonioscopy and UBM in </a:t>
            </a:r>
            <a:r>
              <a:rPr sz="2200" b="1" dirty="0" err="1">
                <a:solidFill>
                  <a:srgbClr val="FFFFFF"/>
                </a:solidFill>
              </a:rPr>
              <a:t>occludable</a:t>
            </a:r>
            <a:r>
              <a:rPr sz="2200" b="1" dirty="0">
                <a:solidFill>
                  <a:srgbClr val="FFFFFF"/>
                </a:solidFill>
              </a:rPr>
              <a:t> </a:t>
            </a:r>
            <a:r>
              <a:rPr lang="en-US" sz="2200" b="1" dirty="0">
                <a:solidFill>
                  <a:srgbClr val="FFFFFF"/>
                </a:solidFill>
              </a:rPr>
              <a:t>                                                                      </a:t>
            </a:r>
            <a:r>
              <a:rPr sz="2200" b="1" dirty="0">
                <a:solidFill>
                  <a:srgbClr val="FFFFFF"/>
                </a:solidFill>
              </a:rPr>
              <a:t>angles</a:t>
            </a:r>
          </a:p>
          <a:p>
            <a:r>
              <a:rPr sz="2200" b="1" dirty="0">
                <a:solidFill>
                  <a:srgbClr val="FFFFFF"/>
                </a:solidFill>
              </a:rPr>
              <a:t>93 eyes (Van Herick ≤ grade 2), no PAS, </a:t>
            </a:r>
            <a:r>
              <a:rPr lang="en-US" sz="2200" b="1" dirty="0">
                <a:solidFill>
                  <a:srgbClr val="FFFFFF"/>
                </a:solidFill>
              </a:rPr>
              <a:t>                                                                     </a:t>
            </a:r>
            <a:r>
              <a:rPr sz="2200" b="1" dirty="0">
                <a:solidFill>
                  <a:srgbClr val="FFFFFF"/>
                </a:solidFill>
              </a:rPr>
              <a:t>evaluated in dark</a:t>
            </a:r>
          </a:p>
          <a:p>
            <a:r>
              <a:rPr sz="2200" b="1" dirty="0">
                <a:solidFill>
                  <a:srgbClr val="FFFFFF"/>
                </a:solidFill>
              </a:rPr>
              <a:t>Gonioscopy, UBM, and AS-OCT used for angle assessment</a:t>
            </a:r>
          </a:p>
          <a:p>
            <a:r>
              <a:rPr sz="2200" b="1" dirty="0">
                <a:solidFill>
                  <a:srgbClr val="FFFFFF"/>
                </a:solidFill>
              </a:rPr>
              <a:t>UBM identified more </a:t>
            </a:r>
            <a:r>
              <a:rPr sz="2200" b="1" dirty="0" err="1">
                <a:solidFill>
                  <a:srgbClr val="FFFFFF"/>
                </a:solidFill>
              </a:rPr>
              <a:t>occludable</a:t>
            </a:r>
            <a:r>
              <a:rPr sz="2200" b="1" dirty="0">
                <a:solidFill>
                  <a:srgbClr val="FFFFFF"/>
                </a:solidFill>
              </a:rPr>
              <a:t> angles than gonioscopy</a:t>
            </a:r>
          </a:p>
          <a:p>
            <a:r>
              <a:rPr sz="2200" b="1" dirty="0">
                <a:solidFill>
                  <a:srgbClr val="FFFFFF"/>
                </a:solidFill>
              </a:rPr>
              <a:t>Only moderate agreement between modalities</a:t>
            </a:r>
          </a:p>
          <a:p>
            <a:r>
              <a:rPr sz="2200" b="1" dirty="0">
                <a:solidFill>
                  <a:srgbClr val="FFFFFF"/>
                </a:solidFill>
              </a:rPr>
              <a:t>UBM overdiagnosis linked to longer axial length, deeper chambers</a:t>
            </a:r>
          </a:p>
          <a:p>
            <a:r>
              <a:rPr sz="2200" b="1" dirty="0">
                <a:solidFill>
                  <a:srgbClr val="FFFFFF"/>
                </a:solidFill>
              </a:rPr>
              <a:t>UBM underdiagnosis associated with smaller angle-opening distance</a:t>
            </a:r>
          </a:p>
          <a:p>
            <a:r>
              <a:rPr sz="2200" b="1" dirty="0">
                <a:solidFill>
                  <a:srgbClr val="FFFFFF"/>
                </a:solidFill>
              </a:rPr>
              <a:t>Posterior chamber anatomy significantly affects classification</a:t>
            </a:r>
          </a:p>
          <a:p>
            <a:r>
              <a:rPr sz="2200" b="1" dirty="0">
                <a:solidFill>
                  <a:srgbClr val="FFFFFF"/>
                </a:solidFill>
              </a:rPr>
              <a:t>Key point: modalities are not interchangeable</a:t>
            </a:r>
          </a:p>
          <a:p>
            <a:r>
              <a:rPr sz="2200" b="1" dirty="0">
                <a:solidFill>
                  <a:srgbClr val="FFFFFF"/>
                </a:solidFill>
              </a:rPr>
              <a:t>Clinical takeaway: multimodal imaging improves risk assessment</a:t>
            </a:r>
          </a:p>
        </p:txBody>
      </p:sp>
      <p:sp>
        <p:nvSpPr>
          <p:cNvPr id="4" name="TextBox 3"/>
          <p:cNvSpPr txBox="1"/>
          <p:nvPr/>
        </p:nvSpPr>
        <p:spPr>
          <a:xfrm>
            <a:off x="4882243" y="6155871"/>
            <a:ext cx="3558923" cy="307777"/>
          </a:xfrm>
          <a:prstGeom prst="rect">
            <a:avLst/>
          </a:prstGeom>
          <a:noFill/>
        </p:spPr>
        <p:txBody>
          <a:bodyPr wrap="none">
            <a:spAutoFit/>
          </a:bodyPr>
          <a:lstStyle/>
          <a:p>
            <a:r>
              <a:rPr sz="1400" i="1" dirty="0">
                <a:solidFill>
                  <a:schemeClr val="bg2">
                    <a:lumMod val="20000"/>
                    <a:lumOff val="80000"/>
                  </a:schemeClr>
                </a:solidFill>
              </a:rPr>
              <a:t>Mataki et al. J Glaucoma. 2026;35(4):218–225</a:t>
            </a:r>
          </a:p>
        </p:txBody>
      </p:sp>
      <p:pic>
        <p:nvPicPr>
          <p:cNvPr id="6" name="Picture 5">
            <a:extLst>
              <a:ext uri="{FF2B5EF4-FFF2-40B4-BE49-F238E27FC236}">
                <a16:creationId xmlns:a16="http://schemas.microsoft.com/office/drawing/2014/main" id="{91B01816-8003-27C2-6D5D-D30C06D0ED2D}"/>
              </a:ext>
            </a:extLst>
          </p:cNvPr>
          <p:cNvPicPr>
            <a:picLocks noChangeAspect="1"/>
          </p:cNvPicPr>
          <p:nvPr/>
        </p:nvPicPr>
        <p:blipFill>
          <a:blip r:embed="rId2"/>
          <a:stretch>
            <a:fillRect/>
          </a:stretch>
        </p:blipFill>
        <p:spPr>
          <a:xfrm>
            <a:off x="5257480" y="0"/>
            <a:ext cx="3886520" cy="250150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5F1E-02CB-2575-4C52-55897D2D821F}"/>
              </a:ext>
            </a:extLst>
          </p:cNvPr>
          <p:cNvSpPr>
            <a:spLocks noGrp="1"/>
          </p:cNvSpPr>
          <p:nvPr>
            <p:ph type="title"/>
          </p:nvPr>
        </p:nvSpPr>
        <p:spPr/>
        <p:txBody>
          <a:bodyPr>
            <a:normAutofit fontScale="90000"/>
          </a:bodyPr>
          <a:lstStyle/>
          <a:p>
            <a:r>
              <a:rPr lang="en-US" dirty="0"/>
              <a:t>Is Laser </a:t>
            </a:r>
            <a:r>
              <a:rPr lang="en-US" dirty="0" err="1"/>
              <a:t>Photoiridotomy</a:t>
            </a:r>
            <a:r>
              <a:rPr lang="en-US" dirty="0"/>
              <a:t> (LPI) the ”Fix” 	for Narrow Angles?</a:t>
            </a:r>
          </a:p>
        </p:txBody>
      </p:sp>
      <p:sp>
        <p:nvSpPr>
          <p:cNvPr id="3" name="Content Placeholder 2">
            <a:extLst>
              <a:ext uri="{FF2B5EF4-FFF2-40B4-BE49-F238E27FC236}">
                <a16:creationId xmlns:a16="http://schemas.microsoft.com/office/drawing/2014/main" id="{3887EE79-BD7A-B8EE-C534-44ECAE5627E2}"/>
              </a:ext>
            </a:extLst>
          </p:cNvPr>
          <p:cNvSpPr>
            <a:spLocks noGrp="1"/>
          </p:cNvSpPr>
          <p:nvPr>
            <p:ph idx="1"/>
          </p:nvPr>
        </p:nvSpPr>
        <p:spPr/>
        <p:txBody>
          <a:bodyPr/>
          <a:lstStyle/>
          <a:p>
            <a:r>
              <a:rPr lang="en-US" dirty="0"/>
              <a:t>No! but prevents angle closure in most patients</a:t>
            </a:r>
          </a:p>
          <a:p>
            <a:r>
              <a:rPr lang="en-US" dirty="0"/>
              <a:t>“Primary angle closure suspect eyes with persistent angle narrowing by anterior-segment OCT or cumulative gonioscopy score 2 weeks after LPI were at higher risk of primary angle closure and acute angle closure.”</a:t>
            </a:r>
          </a:p>
          <a:p>
            <a:r>
              <a:rPr lang="en-US" dirty="0"/>
              <a:t>Quantify (and document) angle anatomy pre-LPI, then again 2 week after LPI. You should see opening and deepening of the angle. If not, follow the patient more closely!</a:t>
            </a:r>
          </a:p>
          <a:p>
            <a:r>
              <a:rPr lang="en-US" dirty="0"/>
              <a:t>There is recent trending moving away from LPI toward earlier lens extraction.</a:t>
            </a:r>
          </a:p>
        </p:txBody>
      </p:sp>
      <p:sp>
        <p:nvSpPr>
          <p:cNvPr id="4" name="TextBox 3">
            <a:extLst>
              <a:ext uri="{FF2B5EF4-FFF2-40B4-BE49-F238E27FC236}">
                <a16:creationId xmlns:a16="http://schemas.microsoft.com/office/drawing/2014/main" id="{FCCD8644-F32B-2B94-DBA5-73A793B595FA}"/>
              </a:ext>
            </a:extLst>
          </p:cNvPr>
          <p:cNvSpPr txBox="1"/>
          <p:nvPr/>
        </p:nvSpPr>
        <p:spPr>
          <a:xfrm>
            <a:off x="5676053" y="6400801"/>
            <a:ext cx="3386668"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Arial" panose="020B0604020202020204" pitchFamily="34" charset="0"/>
              </a:rPr>
              <a:t>JAMA </a:t>
            </a:r>
            <a:r>
              <a:rPr kumimoji="0" lang="en-US" sz="1600" b="1" i="0" u="none" strike="noStrike" kern="1200" cap="none" spc="0" normalizeH="0" baseline="0" noProof="0" dirty="0" err="1">
                <a:ln>
                  <a:noFill/>
                </a:ln>
                <a:solidFill>
                  <a:srgbClr val="A6CCF6"/>
                </a:solidFill>
                <a:effectLst/>
                <a:uLnTx/>
                <a:uFillTx/>
                <a:latin typeface="Arial" panose="020B0604020202020204" pitchFamily="34" charset="0"/>
                <a:ea typeface="+mn-ea"/>
                <a:cs typeface="Arial" panose="020B0604020202020204" pitchFamily="34" charset="0"/>
              </a:rPr>
              <a:t>Ophthalmol</a:t>
            </a: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Arial" panose="020B0604020202020204" pitchFamily="34" charset="0"/>
              </a:rPr>
              <a:t>,  June 2023</a:t>
            </a:r>
          </a:p>
        </p:txBody>
      </p:sp>
    </p:spTree>
    <p:extLst>
      <p:ext uri="{BB962C8B-B14F-4D97-AF65-F5344CB8AC3E}">
        <p14:creationId xmlns:p14="http://schemas.microsoft.com/office/powerpoint/2010/main" val="571037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F084E-0D01-F2EC-3826-B36AF7F1BF34}"/>
              </a:ext>
            </a:extLst>
          </p:cNvPr>
          <p:cNvSpPr>
            <a:spLocks noGrp="1"/>
          </p:cNvSpPr>
          <p:nvPr>
            <p:ph type="title"/>
          </p:nvPr>
        </p:nvSpPr>
        <p:spPr/>
        <p:txBody>
          <a:bodyPr/>
          <a:lstStyle/>
          <a:p>
            <a:r>
              <a:rPr lang="en-US" dirty="0"/>
              <a:t>How Often Do Narrow Angles Close?</a:t>
            </a:r>
          </a:p>
        </p:txBody>
      </p:sp>
      <p:sp>
        <p:nvSpPr>
          <p:cNvPr id="3" name="Content Placeholder 2">
            <a:extLst>
              <a:ext uri="{FF2B5EF4-FFF2-40B4-BE49-F238E27FC236}">
                <a16:creationId xmlns:a16="http://schemas.microsoft.com/office/drawing/2014/main" id="{04BF6470-0695-D24C-ABDD-07D095A5B440}"/>
              </a:ext>
            </a:extLst>
          </p:cNvPr>
          <p:cNvSpPr>
            <a:spLocks noGrp="1"/>
          </p:cNvSpPr>
          <p:nvPr>
            <p:ph idx="1"/>
          </p:nvPr>
        </p:nvSpPr>
        <p:spPr/>
        <p:txBody>
          <a:bodyPr>
            <a:normAutofit lnSpcReduction="10000"/>
          </a:bodyPr>
          <a:lstStyle/>
          <a:p>
            <a:r>
              <a:rPr lang="en-US" dirty="0"/>
              <a:t>Occlusion is much more common in elderly women</a:t>
            </a:r>
          </a:p>
          <a:p>
            <a:r>
              <a:rPr lang="en-US" dirty="0"/>
              <a:t>Higher IOP and shallow central and limbal anterior chamber depth are risk factors for progression to occlusion.</a:t>
            </a:r>
          </a:p>
          <a:p>
            <a:r>
              <a:rPr lang="en-US" dirty="0"/>
              <a:t>AS-OCT very helpful at detection and in follow-up (but was no better at detection than Van Herrick!)</a:t>
            </a:r>
          </a:p>
          <a:p>
            <a:r>
              <a:rPr lang="en-US" dirty="0"/>
              <a:t>25% of “</a:t>
            </a:r>
            <a:r>
              <a:rPr lang="en-US" dirty="0" err="1"/>
              <a:t>occludable</a:t>
            </a:r>
            <a:r>
              <a:rPr lang="en-US" dirty="0"/>
              <a:t>” angles actually occluded over 14 years</a:t>
            </a:r>
          </a:p>
          <a:p>
            <a:r>
              <a:rPr lang="en-US" dirty="0"/>
              <a:t>Risk factors: old age, female, hyperopia, Asian race, + family history</a:t>
            </a:r>
          </a:p>
          <a:p>
            <a:r>
              <a:rPr lang="en-US" dirty="0"/>
              <a:t>Avoid use of sympathomimetic medications</a:t>
            </a:r>
          </a:p>
          <a:p>
            <a:r>
              <a:rPr lang="en-US" dirty="0"/>
              <a:t>Use smartphone flashlight if an attack occurs as first aid.</a:t>
            </a:r>
          </a:p>
          <a:p>
            <a:endParaRPr lang="en-US" dirty="0"/>
          </a:p>
        </p:txBody>
      </p:sp>
      <p:sp>
        <p:nvSpPr>
          <p:cNvPr id="4" name="TextBox 3">
            <a:extLst>
              <a:ext uri="{FF2B5EF4-FFF2-40B4-BE49-F238E27FC236}">
                <a16:creationId xmlns:a16="http://schemas.microsoft.com/office/drawing/2014/main" id="{DBC19BC7-75D3-34B1-D24D-0C3B40461B63}"/>
              </a:ext>
            </a:extLst>
          </p:cNvPr>
          <p:cNvSpPr txBox="1"/>
          <p:nvPr/>
        </p:nvSpPr>
        <p:spPr>
          <a:xfrm>
            <a:off x="5305425" y="6137273"/>
            <a:ext cx="364807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JAMA </a:t>
            </a:r>
            <a:r>
              <a:rPr kumimoji="0" lang="en-US" sz="1600" b="1" i="0" u="none" strike="noStrike" kern="1200" cap="none" spc="0" normalizeH="0" baseline="0" noProof="0" dirty="0" err="1">
                <a:ln>
                  <a:noFill/>
                </a:ln>
                <a:solidFill>
                  <a:schemeClr val="bg2">
                    <a:lumMod val="40000"/>
                    <a:lumOff val="60000"/>
                  </a:schemeClr>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 March 2024</a:t>
            </a:r>
          </a:p>
        </p:txBody>
      </p:sp>
    </p:spTree>
    <p:extLst>
      <p:ext uri="{BB962C8B-B14F-4D97-AF65-F5344CB8AC3E}">
        <p14:creationId xmlns:p14="http://schemas.microsoft.com/office/powerpoint/2010/main" val="1080452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Cataract Extraction on IOP</a:t>
            </a:r>
          </a:p>
        </p:txBody>
      </p:sp>
      <p:sp>
        <p:nvSpPr>
          <p:cNvPr id="3" name="Content Placeholder 2"/>
          <p:cNvSpPr>
            <a:spLocks noGrp="1"/>
          </p:cNvSpPr>
          <p:nvPr>
            <p:ph idx="1"/>
          </p:nvPr>
        </p:nvSpPr>
        <p:spPr>
          <a:xfrm>
            <a:off x="190500" y="1111348"/>
            <a:ext cx="8763000" cy="4615684"/>
          </a:xfrm>
        </p:spPr>
        <p:txBody>
          <a:bodyPr/>
          <a:lstStyle/>
          <a:p>
            <a:r>
              <a:rPr lang="en-US" dirty="0"/>
              <a:t>“The role of cataract extraction in the </a:t>
            </a:r>
            <a:r>
              <a:rPr lang="en-US" dirty="0" err="1"/>
              <a:t>alogorithm</a:t>
            </a:r>
            <a:r>
              <a:rPr lang="en-US" dirty="0"/>
              <a:t> of glaucoma treatment is undeniable.”</a:t>
            </a:r>
          </a:p>
          <a:p>
            <a:r>
              <a:rPr lang="en-US" dirty="0"/>
              <a:t>“The latest studies to include washout in the context of MIGS show surprisingly large effects of phacoemulsification alone and relatively small incremental benefit of MIGS.”</a:t>
            </a:r>
          </a:p>
          <a:p>
            <a:r>
              <a:rPr lang="en-US" dirty="0"/>
              <a:t>(M+T: Don’t be “oversold” on hyped MIGS!)</a:t>
            </a:r>
          </a:p>
          <a:p>
            <a:r>
              <a:rPr lang="en-US" dirty="0"/>
              <a:t>Results of cataract extraction</a:t>
            </a:r>
          </a:p>
          <a:p>
            <a:pPr lvl="1"/>
            <a:r>
              <a:rPr lang="en-US" dirty="0"/>
              <a:t>For angle closure, reduction averaged 6.4 mm Hg</a:t>
            </a:r>
          </a:p>
          <a:p>
            <a:pPr lvl="1"/>
            <a:r>
              <a:rPr lang="en-US" dirty="0"/>
              <a:t>For open angle glaucoma, about 2.7 mm Hg reduction</a:t>
            </a:r>
          </a:p>
        </p:txBody>
      </p:sp>
      <p:sp>
        <p:nvSpPr>
          <p:cNvPr id="4" name="TextBox 3"/>
          <p:cNvSpPr txBox="1"/>
          <p:nvPr/>
        </p:nvSpPr>
        <p:spPr>
          <a:xfrm>
            <a:off x="3645087" y="5746652"/>
            <a:ext cx="5005137"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65D7FF"/>
                </a:solidFill>
                <a:effectLst/>
                <a:uLnTx/>
                <a:uFillTx/>
                <a:latin typeface="Arial" panose="020B0604020202020204" pitchFamily="34" charset="0"/>
                <a:ea typeface="+mn-ea"/>
                <a:cs typeface="Arial" panose="020B0604020202020204" pitchFamily="34" charset="0"/>
              </a:rPr>
              <a:t>Survey </a:t>
            </a:r>
            <a:r>
              <a:rPr kumimoji="0" lang="en-US" sz="1600" b="1" i="1" u="none" strike="noStrike" kern="1200" cap="none" spc="0" normalizeH="0" baseline="0" noProof="0" dirty="0" err="1">
                <a:ln>
                  <a:noFill/>
                </a:ln>
                <a:solidFill>
                  <a:srgbClr val="65D7FF"/>
                </a:solidFill>
                <a:effectLst/>
                <a:uLnTx/>
                <a:uFillTx/>
                <a:latin typeface="Arial" panose="020B0604020202020204" pitchFamily="34" charset="0"/>
                <a:ea typeface="+mn-ea"/>
                <a:cs typeface="Arial" panose="020B0604020202020204" pitchFamily="34" charset="0"/>
              </a:rPr>
              <a:t>Ophthalmol</a:t>
            </a:r>
            <a:r>
              <a:rPr kumimoji="0" lang="en-US" sz="1600" b="1" i="1" u="none" strike="noStrike" kern="1200" cap="none" spc="0" normalizeH="0" baseline="0" noProof="0" dirty="0">
                <a:ln>
                  <a:noFill/>
                </a:ln>
                <a:solidFill>
                  <a:srgbClr val="65D7FF"/>
                </a:solidFill>
                <a:effectLst/>
                <a:uLnTx/>
                <a:uFillTx/>
                <a:latin typeface="Arial" panose="020B0604020202020204" pitchFamily="34" charset="0"/>
                <a:ea typeface="+mn-ea"/>
                <a:cs typeface="Arial" panose="020B0604020202020204" pitchFamily="34" charset="0"/>
              </a:rPr>
              <a:t>.</a:t>
            </a:r>
            <a:r>
              <a:rPr kumimoji="0" lang="en-US" sz="1600" b="1" i="0" u="none" strike="noStrike" kern="1200" cap="none" spc="0" normalizeH="0" baseline="0" noProof="0" dirty="0">
                <a:ln>
                  <a:noFill/>
                </a:ln>
                <a:solidFill>
                  <a:srgbClr val="65D7FF"/>
                </a:solidFill>
                <a:effectLst/>
                <a:uLnTx/>
                <a:uFillTx/>
                <a:latin typeface="Arial" panose="020B0604020202020204" pitchFamily="34" charset="0"/>
                <a:ea typeface="+mn-ea"/>
                <a:cs typeface="Arial" panose="020B0604020202020204" pitchFamily="34" charset="0"/>
              </a:rPr>
              <a:t> September - October, 2018</a:t>
            </a:r>
          </a:p>
        </p:txBody>
      </p:sp>
    </p:spTree>
    <p:extLst>
      <p:ext uri="{BB962C8B-B14F-4D97-AF65-F5344CB8AC3E}">
        <p14:creationId xmlns:p14="http://schemas.microsoft.com/office/powerpoint/2010/main" val="3789980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600" b="1" dirty="0"/>
              <a:t>High Pillow Sleeping &amp; IOP in Glaucoma</a:t>
            </a:r>
          </a:p>
        </p:txBody>
      </p:sp>
      <p:sp>
        <p:nvSpPr>
          <p:cNvPr id="3" name="Content Placeholder 2"/>
          <p:cNvSpPr>
            <a:spLocks noGrp="1"/>
          </p:cNvSpPr>
          <p:nvPr>
            <p:ph idx="1"/>
          </p:nvPr>
        </p:nvSpPr>
        <p:spPr/>
        <p:txBody>
          <a:bodyPr>
            <a:normAutofit fontScale="92500" lnSpcReduction="10000"/>
          </a:bodyPr>
          <a:lstStyle/>
          <a:p>
            <a:r>
              <a:rPr sz="2800" b="1" dirty="0">
                <a:solidFill>
                  <a:srgbClr val="FFFFFF"/>
                </a:solidFill>
              </a:rPr>
              <a:t>Head elevation (20–35°) associated with increased intraocular pressure (IOP)</a:t>
            </a:r>
          </a:p>
          <a:p>
            <a:r>
              <a:rPr sz="2800" b="1" dirty="0">
                <a:solidFill>
                  <a:srgbClr val="FFFFFF"/>
                </a:solidFill>
              </a:rPr>
              <a:t>High pillow position may alter episcleral venous pressure dynamics</a:t>
            </a:r>
          </a:p>
          <a:p>
            <a:r>
              <a:rPr sz="2800" b="1" dirty="0">
                <a:solidFill>
                  <a:srgbClr val="FFFFFF"/>
                </a:solidFill>
              </a:rPr>
              <a:t>Compression of jugular veins can impair venous outflow from the eye</a:t>
            </a:r>
          </a:p>
          <a:p>
            <a:r>
              <a:rPr sz="2800" b="1" dirty="0">
                <a:solidFill>
                  <a:srgbClr val="FFFFFF"/>
                </a:solidFill>
              </a:rPr>
              <a:t>Result: increased IOP and greater nocturnal IOP fluctuations</a:t>
            </a:r>
          </a:p>
          <a:p>
            <a:r>
              <a:rPr sz="2800" b="1" dirty="0">
                <a:solidFill>
                  <a:srgbClr val="FFFFFF"/>
                </a:solidFill>
              </a:rPr>
              <a:t>Flat position may allow more stable venous drainage</a:t>
            </a:r>
          </a:p>
          <a:p>
            <a:r>
              <a:rPr sz="2800" b="1" dirty="0">
                <a:solidFill>
                  <a:srgbClr val="FFFFFF"/>
                </a:solidFill>
              </a:rPr>
              <a:t>Reduced ocular perfusion possible with venous congestion</a:t>
            </a:r>
          </a:p>
          <a:p>
            <a:r>
              <a:rPr sz="2800" b="1" dirty="0">
                <a:solidFill>
                  <a:srgbClr val="FFFFFF"/>
                </a:solidFill>
              </a:rPr>
              <a:t>Nocturnal IOP spikes may contribute to glaucoma progression</a:t>
            </a:r>
          </a:p>
          <a:p>
            <a:r>
              <a:rPr sz="2800" b="1" dirty="0">
                <a:solidFill>
                  <a:srgbClr val="FFFFFF"/>
                </a:solidFill>
              </a:rPr>
              <a:t>Position-dependent IOP variation is clinically relevant</a:t>
            </a:r>
          </a:p>
          <a:p>
            <a:r>
              <a:rPr sz="2800" b="1" dirty="0">
                <a:solidFill>
                  <a:srgbClr val="FFFFFF"/>
                </a:solidFill>
              </a:rPr>
              <a:t>Counsel glaucoma patients on sleep positioning habits</a:t>
            </a:r>
          </a:p>
        </p:txBody>
      </p:sp>
      <p:sp>
        <p:nvSpPr>
          <p:cNvPr id="4" name="TextBox 3"/>
          <p:cNvSpPr txBox="1"/>
          <p:nvPr/>
        </p:nvSpPr>
        <p:spPr>
          <a:xfrm>
            <a:off x="5625193" y="6270172"/>
            <a:ext cx="351880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1F497D">
                    <a:lumMod val="20000"/>
                    <a:lumOff val="80000"/>
                  </a:srgbClr>
                </a:solidFill>
                <a:effectLst/>
                <a:uLnTx/>
                <a:uFillTx/>
                <a:latin typeface="Calibri"/>
                <a:ea typeface="+mn-ea"/>
                <a:cs typeface="+mn-cs"/>
              </a:rPr>
              <a:t>Br J Ophthalmol. 2026 (Epub Jan 27)</a:t>
            </a:r>
            <a:endParaRPr kumimoji="0" sz="1400" b="0" i="1" u="none" strike="noStrike" kern="1200" cap="none" spc="0" normalizeH="0" baseline="0" noProof="0" dirty="0">
              <a:ln>
                <a:noFill/>
              </a:ln>
              <a:solidFill>
                <a:srgbClr val="1F497D">
                  <a:lumMod val="20000"/>
                  <a:lumOff val="80000"/>
                </a:srgbClr>
              </a:solidFill>
              <a:effectLst/>
              <a:uLnTx/>
              <a:uFillTx/>
              <a:latin typeface="Calibri"/>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p:cNvSpPr>
            <a:spLocks noGrp="1"/>
          </p:cNvSpPr>
          <p:nvPr>
            <p:ph type="title"/>
          </p:nvPr>
        </p:nvSpPr>
        <p:spPr/>
        <p:txBody>
          <a:bodyPr/>
          <a:lstStyle/>
          <a:p>
            <a:r>
              <a:rPr lang="en-US" altLang="en-US"/>
              <a:t>Micromanagement in Glaucoma</a:t>
            </a:r>
          </a:p>
        </p:txBody>
      </p:sp>
      <p:sp>
        <p:nvSpPr>
          <p:cNvPr id="191491" name="Content Placeholder 2"/>
          <p:cNvSpPr>
            <a:spLocks noGrp="1"/>
          </p:cNvSpPr>
          <p:nvPr>
            <p:ph idx="1"/>
          </p:nvPr>
        </p:nvSpPr>
        <p:spPr/>
        <p:txBody>
          <a:bodyPr/>
          <a:lstStyle/>
          <a:p>
            <a:pPr marL="0" indent="0">
              <a:buFont typeface="Wingdings 3" panose="05040102010807070707" pitchFamily="18" charset="2"/>
              <a:buNone/>
            </a:pPr>
            <a:r>
              <a:rPr lang="en-US" altLang="en-US" sz="3200" b="1" i="1">
                <a:solidFill>
                  <a:srgbClr val="66FF99"/>
                </a:solidFill>
              </a:rPr>
              <a:t>DO NOT micromange these tests:</a:t>
            </a:r>
          </a:p>
          <a:p>
            <a:pPr marL="0" indent="0">
              <a:buFont typeface="Wingdings 3" panose="05040102010807070707" pitchFamily="18" charset="2"/>
              <a:buNone/>
            </a:pPr>
            <a:r>
              <a:rPr lang="en-US" altLang="en-US" b="1"/>
              <a:t>	Visual fields</a:t>
            </a:r>
          </a:p>
          <a:p>
            <a:pPr marL="0" indent="0">
              <a:buFont typeface="Wingdings 3" panose="05040102010807070707" pitchFamily="18" charset="2"/>
              <a:buNone/>
            </a:pPr>
            <a:r>
              <a:rPr lang="en-US" altLang="en-US" b="1"/>
              <a:t>	Nerve fiber analyses</a:t>
            </a:r>
          </a:p>
          <a:p>
            <a:pPr marL="0" indent="0">
              <a:buFont typeface="Wingdings 3" panose="05040102010807070707" pitchFamily="18" charset="2"/>
              <a:buNone/>
            </a:pPr>
            <a:r>
              <a:rPr lang="en-US" altLang="en-US" b="1"/>
              <a:t>	Corneal thickness</a:t>
            </a:r>
          </a:p>
          <a:p>
            <a:pPr marL="0" indent="0">
              <a:buFont typeface="Wingdings 3" panose="05040102010807070707" pitchFamily="18" charset="2"/>
              <a:buNone/>
            </a:pPr>
            <a:r>
              <a:rPr lang="en-US" altLang="en-US" b="1"/>
              <a:t>	Family History</a:t>
            </a:r>
          </a:p>
          <a:p>
            <a:pPr marL="0" indent="0">
              <a:buFont typeface="Wingdings 3" panose="05040102010807070707" pitchFamily="18" charset="2"/>
              <a:buNone/>
            </a:pPr>
            <a:r>
              <a:rPr lang="en-US" altLang="en-US" b="1"/>
              <a:t>	IOP</a:t>
            </a:r>
          </a:p>
          <a:p>
            <a:pPr marL="0" indent="0">
              <a:buFont typeface="Wingdings 3" panose="05040102010807070707" pitchFamily="18" charset="2"/>
              <a:buNone/>
            </a:pPr>
            <a:r>
              <a:rPr lang="en-US" altLang="en-US" sz="3200" b="1" i="1">
                <a:solidFill>
                  <a:srgbClr val="66FF99"/>
                </a:solidFill>
              </a:rPr>
              <a:t>ABSOLUTELY DO micromanage:</a:t>
            </a:r>
            <a:endParaRPr lang="en-US" altLang="en-US" b="1" i="1">
              <a:solidFill>
                <a:srgbClr val="66FF99"/>
              </a:solidFill>
            </a:endParaRPr>
          </a:p>
          <a:p>
            <a:pPr marL="0" indent="0">
              <a:buFont typeface="Wingdings 3" panose="05040102010807070707" pitchFamily="18" charset="2"/>
              <a:buNone/>
            </a:pPr>
            <a:r>
              <a:rPr lang="en-US" altLang="en-US" b="1"/>
              <a:t>	Optic Nerve</a:t>
            </a:r>
          </a:p>
        </p:txBody>
      </p:sp>
    </p:spTree>
    <p:extLst>
      <p:ext uri="{BB962C8B-B14F-4D97-AF65-F5344CB8AC3E}">
        <p14:creationId xmlns:p14="http://schemas.microsoft.com/office/powerpoint/2010/main" val="442002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3"/>
          <p:cNvSpPr>
            <a:spLocks noGrp="1"/>
          </p:cNvSpPr>
          <p:nvPr>
            <p:ph type="title"/>
          </p:nvPr>
        </p:nvSpPr>
        <p:spPr/>
        <p:txBody>
          <a:bodyPr/>
          <a:lstStyle/>
          <a:p>
            <a:r>
              <a:rPr lang="en-US" altLang="en-US"/>
              <a:t>When to Treat?</a:t>
            </a:r>
          </a:p>
        </p:txBody>
      </p:sp>
      <p:sp>
        <p:nvSpPr>
          <p:cNvPr id="5" name="Content Placeholder 4"/>
          <p:cNvSpPr>
            <a:spLocks noGrp="1"/>
          </p:cNvSpPr>
          <p:nvPr>
            <p:ph idx="1"/>
          </p:nvPr>
        </p:nvSpPr>
        <p:spPr>
          <a:xfrm>
            <a:off x="134938" y="1044575"/>
            <a:ext cx="8874125" cy="5595938"/>
          </a:xfrm>
        </p:spPr>
        <p:txBody>
          <a:bodyPr>
            <a:normAutofit fontScale="70000" lnSpcReduction="20000"/>
          </a:bodyPr>
          <a:lstStyle/>
          <a:p>
            <a:pPr>
              <a:defRPr/>
            </a:pPr>
            <a:r>
              <a:rPr lang="en-US" sz="3100" dirty="0"/>
              <a:t>“Patients with normal optic disc and visual field could tolerate an IOP of 30 mmHg for many years without need of treatment.”</a:t>
            </a:r>
          </a:p>
          <a:p>
            <a:pPr>
              <a:defRPr/>
            </a:pPr>
            <a:r>
              <a:rPr lang="en-US" sz="3100" dirty="0"/>
              <a:t>“What it comes down to is . . . treat young patients who are in the high-risk group, and it is worth watching the elderly in a low-risk group.  The problem remains what to do for those in the middle.”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endParaRPr>
          </a:p>
          <a:p>
            <a:pPr>
              <a:defRPr/>
            </a:pPr>
            <a:endParaRPr lang="en-US" sz="3100" dirty="0"/>
          </a:p>
          <a:p>
            <a:pPr>
              <a:defRPr/>
            </a:pPr>
            <a:endParaRPr lang="en-US" sz="3100" dirty="0"/>
          </a:p>
          <a:p>
            <a:pPr>
              <a:defRPr/>
            </a:pPr>
            <a:r>
              <a:rPr lang="en-US" sz="3100" dirty="0"/>
              <a:t>“AAO PPP states the goal is to “maintain the IOP in a range at which visual field loss is unlikely to significantly reduce a patient’s health-related quality of life.”  Intervention is recommended because untreated IOP is significantly above target.</a:t>
            </a:r>
          </a:p>
          <a:p>
            <a:pPr marL="0" indent="0">
              <a:buFont typeface="Wingdings 3" panose="05040102010807070707" pitchFamily="18" charset="2"/>
              <a:buNone/>
              <a:defRPr/>
            </a:pPr>
            <a:endParaRPr lang="en-US" sz="3100" b="1" i="1" dirty="0"/>
          </a:p>
          <a:p>
            <a:pPr marL="0" indent="0">
              <a:buFont typeface="Wingdings 3" panose="05040102010807070707" pitchFamily="18" charset="2"/>
              <a:buNone/>
              <a:defRPr/>
            </a:pPr>
            <a:endParaRPr lang="en-US" sz="3100" i="1" dirty="0"/>
          </a:p>
          <a:p>
            <a:pPr marL="0" indent="0">
              <a:buFont typeface="Wingdings 3" panose="05040102010807070707" pitchFamily="18" charset="2"/>
              <a:buNone/>
              <a:defRPr/>
            </a:pPr>
            <a:endParaRPr lang="en-US" sz="3100" b="1" i="1" dirty="0"/>
          </a:p>
          <a:p>
            <a:pPr marL="0" indent="0">
              <a:buFont typeface="Wingdings 3" panose="05040102010807070707" pitchFamily="18" charset="2"/>
              <a:buNone/>
              <a:defRPr/>
            </a:pPr>
            <a:r>
              <a:rPr lang="en-US" sz="3400" b="1" i="1" dirty="0">
                <a:solidFill>
                  <a:srgbClr val="0FF12A"/>
                </a:solidFill>
              </a:rPr>
              <a:t>Melton-Thomas:  </a:t>
            </a:r>
            <a:r>
              <a:rPr lang="en-US" sz="3400" dirty="0">
                <a:solidFill>
                  <a:srgbClr val="0FF12A"/>
                </a:solidFill>
              </a:rPr>
              <a:t>All glaucoma doctors struggle with the decision of whom to treat, and when.  Remember:  medical care is an art, and equally well-trained doctors commonly differ in clinical decision-making.</a:t>
            </a:r>
          </a:p>
          <a:p>
            <a:pPr marL="0" indent="0">
              <a:buFont typeface="Wingdings 3" panose="05040102010807070707" pitchFamily="18" charset="2"/>
              <a:buNone/>
              <a:defRPr/>
            </a:pPr>
            <a:endParaRPr lang="en-US" dirty="0"/>
          </a:p>
        </p:txBody>
      </p:sp>
      <p:sp>
        <p:nvSpPr>
          <p:cNvPr id="4" name="TextBox 3">
            <a:extLst>
              <a:ext uri="{FF2B5EF4-FFF2-40B4-BE49-F238E27FC236}">
                <a16:creationId xmlns:a16="http://schemas.microsoft.com/office/drawing/2014/main" id="{F47C88F0-72AE-55EA-0D17-8DEA8AECFDD6}"/>
              </a:ext>
            </a:extLst>
          </p:cNvPr>
          <p:cNvSpPr txBox="1"/>
          <p:nvPr/>
        </p:nvSpPr>
        <p:spPr>
          <a:xfrm>
            <a:off x="1207008" y="2510139"/>
            <a:ext cx="7595616" cy="369332"/>
          </a:xfrm>
          <a:prstGeom prst="rect">
            <a:avLst/>
          </a:prstGeom>
          <a:noFill/>
        </p:spPr>
        <p:txBody>
          <a:bodyPr wrap="square" rtlCol="0">
            <a:spAutoFit/>
          </a:bodyPr>
          <a:lstStyle/>
          <a:p>
            <a:r>
              <a:rPr lang="en-US" dirty="0">
                <a:solidFill>
                  <a:schemeClr val="bg2">
                    <a:lumMod val="40000"/>
                    <a:lumOff val="60000"/>
                  </a:schemeClr>
                </a:solidFill>
              </a:rPr>
              <a:t>Reference: A Sommer / Johns Hopkins U.,  Ophthalmology Times, January 2011</a:t>
            </a:r>
          </a:p>
        </p:txBody>
      </p:sp>
      <p:sp>
        <p:nvSpPr>
          <p:cNvPr id="8" name="TextBox 7">
            <a:extLst>
              <a:ext uri="{FF2B5EF4-FFF2-40B4-BE49-F238E27FC236}">
                <a16:creationId xmlns:a16="http://schemas.microsoft.com/office/drawing/2014/main" id="{7F72BE59-D020-329C-346E-1C32CB342DBD}"/>
              </a:ext>
            </a:extLst>
          </p:cNvPr>
          <p:cNvSpPr txBox="1"/>
          <p:nvPr/>
        </p:nvSpPr>
        <p:spPr>
          <a:xfrm>
            <a:off x="1780032" y="4163195"/>
            <a:ext cx="7473696" cy="369332"/>
          </a:xfrm>
          <a:prstGeom prst="rect">
            <a:avLst/>
          </a:prstGeom>
          <a:noFill/>
        </p:spPr>
        <p:txBody>
          <a:bodyPr wrap="square" rtlCol="0">
            <a:spAutoFit/>
          </a:bodyPr>
          <a:lstStyle/>
          <a:p>
            <a:r>
              <a:rPr lang="en-US" dirty="0">
                <a:solidFill>
                  <a:schemeClr val="bg2">
                    <a:lumMod val="40000"/>
                    <a:lumOff val="60000"/>
                  </a:schemeClr>
                </a:solidFill>
              </a:rPr>
              <a:t>American Academy of Ophthalmology – Preferred Practice Patterns 2026</a:t>
            </a:r>
          </a:p>
        </p:txBody>
      </p:sp>
    </p:spTree>
    <p:extLst>
      <p:ext uri="{BB962C8B-B14F-4D97-AF65-F5344CB8AC3E}">
        <p14:creationId xmlns:p14="http://schemas.microsoft.com/office/powerpoint/2010/main" val="915463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627" y="0"/>
            <a:ext cx="8763000" cy="752034"/>
          </a:xfrm>
        </p:spPr>
        <p:txBody>
          <a:bodyPr/>
          <a:lstStyle/>
          <a:p>
            <a:r>
              <a:rPr lang="en-US" dirty="0"/>
              <a:t>Glaucoma Treatment Options</a:t>
            </a:r>
          </a:p>
        </p:txBody>
      </p:sp>
      <p:sp>
        <p:nvSpPr>
          <p:cNvPr id="3" name="Content Placeholder 2"/>
          <p:cNvSpPr>
            <a:spLocks noGrp="1"/>
          </p:cNvSpPr>
          <p:nvPr>
            <p:ph idx="1"/>
          </p:nvPr>
        </p:nvSpPr>
        <p:spPr>
          <a:xfrm>
            <a:off x="118627" y="752034"/>
            <a:ext cx="8763000" cy="5556152"/>
          </a:xfrm>
        </p:spPr>
        <p:txBody>
          <a:bodyPr>
            <a:normAutofit fontScale="92500" lnSpcReduction="20000"/>
          </a:bodyPr>
          <a:lstStyle/>
          <a:p>
            <a:r>
              <a:rPr lang="en-US" dirty="0"/>
              <a:t>Prostaglandin Analogs (including nitric oxide moiety)</a:t>
            </a:r>
          </a:p>
          <a:p>
            <a:r>
              <a:rPr lang="en-US" dirty="0" err="1"/>
              <a:t>Timolol</a:t>
            </a:r>
            <a:endParaRPr lang="en-US" dirty="0"/>
          </a:p>
          <a:p>
            <a:r>
              <a:rPr lang="en-US" dirty="0" err="1"/>
              <a:t>Brimonidine</a:t>
            </a:r>
            <a:endParaRPr lang="en-US" dirty="0"/>
          </a:p>
          <a:p>
            <a:r>
              <a:rPr lang="en-US" dirty="0"/>
              <a:t>Carbonic Anhydrase Inhibitors (CAI’s)</a:t>
            </a:r>
          </a:p>
          <a:p>
            <a:r>
              <a:rPr lang="en-US" dirty="0"/>
              <a:t>Rho-Kinase Inhibitors</a:t>
            </a:r>
          </a:p>
          <a:p>
            <a:r>
              <a:rPr lang="en-US" dirty="0" err="1"/>
              <a:t>Timolol</a:t>
            </a:r>
            <a:r>
              <a:rPr lang="en-US" dirty="0"/>
              <a:t>/</a:t>
            </a:r>
            <a:r>
              <a:rPr lang="en-US" dirty="0" err="1"/>
              <a:t>brimonidine</a:t>
            </a:r>
            <a:endParaRPr lang="en-US" dirty="0"/>
          </a:p>
          <a:p>
            <a:r>
              <a:rPr lang="en-US" dirty="0" err="1"/>
              <a:t>Dorzolamide</a:t>
            </a:r>
            <a:r>
              <a:rPr lang="en-US" dirty="0"/>
              <a:t>/</a:t>
            </a:r>
            <a:r>
              <a:rPr lang="en-US" dirty="0" err="1"/>
              <a:t>timolol</a:t>
            </a:r>
            <a:endParaRPr lang="en-US" dirty="0"/>
          </a:p>
          <a:p>
            <a:r>
              <a:rPr lang="en-US" dirty="0" err="1"/>
              <a:t>Brinzolamide</a:t>
            </a:r>
            <a:r>
              <a:rPr lang="en-US" dirty="0"/>
              <a:t>/</a:t>
            </a:r>
            <a:r>
              <a:rPr lang="en-US" dirty="0" err="1"/>
              <a:t>brimonidine</a:t>
            </a:r>
            <a:endParaRPr lang="en-US" dirty="0"/>
          </a:p>
          <a:p>
            <a:r>
              <a:rPr lang="en-US" dirty="0" err="1"/>
              <a:t>Latanoprost</a:t>
            </a:r>
            <a:r>
              <a:rPr lang="en-US" dirty="0"/>
              <a:t>/</a:t>
            </a:r>
            <a:r>
              <a:rPr lang="en-US" dirty="0" err="1"/>
              <a:t>Rhopressa</a:t>
            </a:r>
            <a:endParaRPr lang="en-US" dirty="0"/>
          </a:p>
          <a:p>
            <a:r>
              <a:rPr lang="en-US" dirty="0"/>
              <a:t>Pilocarpine derivatives</a:t>
            </a:r>
          </a:p>
          <a:p>
            <a:r>
              <a:rPr lang="en-US" dirty="0"/>
              <a:t>Sustained-released implants</a:t>
            </a:r>
          </a:p>
          <a:p>
            <a:r>
              <a:rPr lang="en-US" dirty="0"/>
              <a:t>Laser </a:t>
            </a:r>
            <a:r>
              <a:rPr lang="en-US" dirty="0" err="1"/>
              <a:t>Trabeculoplasty</a:t>
            </a:r>
            <a:endParaRPr lang="en-US" dirty="0"/>
          </a:p>
          <a:p>
            <a:r>
              <a:rPr lang="en-US" dirty="0"/>
              <a:t>Surgical Options (trabeculectomy, tube shunts, cyclo-destruction, filtering MIGS, angle surgery)</a:t>
            </a:r>
          </a:p>
        </p:txBody>
      </p:sp>
    </p:spTree>
    <p:extLst>
      <p:ext uri="{BB962C8B-B14F-4D97-AF65-F5344CB8AC3E}">
        <p14:creationId xmlns:p14="http://schemas.microsoft.com/office/powerpoint/2010/main" val="2809999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D322-D8D8-A383-CDD6-F92726A91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184B0-C04A-52A3-6B7C-869A156C7FD8}"/>
              </a:ext>
            </a:extLst>
          </p:cNvPr>
          <p:cNvSpPr>
            <a:spLocks noGrp="1"/>
          </p:cNvSpPr>
          <p:nvPr>
            <p:ph type="title"/>
          </p:nvPr>
        </p:nvSpPr>
        <p:spPr>
          <a:xfrm>
            <a:off x="190500" y="0"/>
            <a:ext cx="8763000" cy="752034"/>
          </a:xfrm>
        </p:spPr>
        <p:txBody>
          <a:bodyPr>
            <a:normAutofit/>
          </a:bodyPr>
          <a:lstStyle/>
          <a:p>
            <a:r>
              <a:rPr lang="en-US" sz="3600" dirty="0"/>
              <a:t>Key Advancements in Glaucoma Treatment</a:t>
            </a:r>
          </a:p>
        </p:txBody>
      </p:sp>
      <p:sp>
        <p:nvSpPr>
          <p:cNvPr id="3" name="Content Placeholder 2">
            <a:extLst>
              <a:ext uri="{FF2B5EF4-FFF2-40B4-BE49-F238E27FC236}">
                <a16:creationId xmlns:a16="http://schemas.microsoft.com/office/drawing/2014/main" id="{5A5848F8-3E5A-946F-59F3-09E41F8A9945}"/>
              </a:ext>
            </a:extLst>
          </p:cNvPr>
          <p:cNvSpPr>
            <a:spLocks noGrp="1"/>
          </p:cNvSpPr>
          <p:nvPr>
            <p:ph idx="1"/>
          </p:nvPr>
        </p:nvSpPr>
        <p:spPr>
          <a:xfrm>
            <a:off x="190500" y="752959"/>
            <a:ext cx="8763000" cy="5352082"/>
          </a:xfrm>
        </p:spPr>
        <p:txBody>
          <a:bodyPr>
            <a:noAutofit/>
          </a:bodyPr>
          <a:lstStyle/>
          <a:p>
            <a:r>
              <a:rPr lang="en-US" sz="2400" dirty="0">
                <a:solidFill>
                  <a:srgbClr val="0FF12A"/>
                </a:solidFill>
              </a:rPr>
              <a:t>New Meds:  </a:t>
            </a:r>
          </a:p>
          <a:p>
            <a:pPr lvl="1"/>
            <a:r>
              <a:rPr lang="en-US" sz="2200" dirty="0">
                <a:solidFill>
                  <a:schemeClr val="tx1"/>
                </a:solidFill>
              </a:rPr>
              <a:t>Shift from traditional eye drops to sustained-release drug delivery systems. These include tiny implants that release medication over several months, reducing the need for daily eye drops and improving adherence to treatment.</a:t>
            </a:r>
          </a:p>
          <a:p>
            <a:pPr lvl="1"/>
            <a:r>
              <a:rPr lang="en-US" sz="2200" dirty="0">
                <a:solidFill>
                  <a:schemeClr val="tx1"/>
                </a:solidFill>
              </a:rPr>
              <a:t> Injectable therapies are also being explored, with clinical trials showing promising results in reducing intraocular pressure (IOP) for extended periods, up to six months. </a:t>
            </a:r>
          </a:p>
          <a:p>
            <a:r>
              <a:rPr lang="en-US" sz="2400" dirty="0">
                <a:solidFill>
                  <a:srgbClr val="0FF12A"/>
                </a:solidFill>
              </a:rPr>
              <a:t>Minimally Invasive Glaucoma Surgery (MIGS): </a:t>
            </a:r>
          </a:p>
          <a:p>
            <a:pPr lvl="1"/>
            <a:r>
              <a:rPr lang="en-US" sz="2200" dirty="0">
                <a:solidFill>
                  <a:schemeClr val="tx1"/>
                </a:solidFill>
              </a:rPr>
              <a:t>MIGS has emerged as a revolutionary approach, offering less invasive options with quicker recovery times compared to traditional surgeries. Devices like the </a:t>
            </a:r>
            <a:r>
              <a:rPr lang="en-US" sz="2200" dirty="0" err="1">
                <a:solidFill>
                  <a:schemeClr val="tx1"/>
                </a:solidFill>
              </a:rPr>
              <a:t>iStent</a:t>
            </a:r>
            <a:r>
              <a:rPr lang="en-US" sz="2200" dirty="0">
                <a:solidFill>
                  <a:schemeClr val="tx1"/>
                </a:solidFill>
              </a:rPr>
              <a:t> and Hydrus </a:t>
            </a:r>
            <a:r>
              <a:rPr lang="en-US" sz="2200" dirty="0" err="1">
                <a:solidFill>
                  <a:schemeClr val="tx1"/>
                </a:solidFill>
              </a:rPr>
              <a:t>Microstent</a:t>
            </a:r>
            <a:r>
              <a:rPr lang="en-US" sz="2200" dirty="0">
                <a:solidFill>
                  <a:schemeClr val="tx1"/>
                </a:solidFill>
              </a:rPr>
              <a:t> are enhancing fluid drainage within the eye, effectively lowering IOP without extensive surgical intervention. </a:t>
            </a:r>
          </a:p>
          <a:p>
            <a:pPr lvl="1"/>
            <a:r>
              <a:rPr lang="en-US" sz="2200" dirty="0">
                <a:solidFill>
                  <a:schemeClr val="tx1"/>
                </a:solidFill>
              </a:rPr>
              <a:t>Procedures such as canaloplasty are also gaining traction, which dilates the eye's natural drainage system to maintain long-term pressure reduction. </a:t>
            </a:r>
          </a:p>
        </p:txBody>
      </p:sp>
      <p:sp>
        <p:nvSpPr>
          <p:cNvPr id="4" name="TextBox 3">
            <a:extLst>
              <a:ext uri="{FF2B5EF4-FFF2-40B4-BE49-F238E27FC236}">
                <a16:creationId xmlns:a16="http://schemas.microsoft.com/office/drawing/2014/main" id="{618FFC5F-E619-8AC7-09FA-D59A324FE905}"/>
              </a:ext>
            </a:extLst>
          </p:cNvPr>
          <p:cNvSpPr txBox="1"/>
          <p:nvPr/>
        </p:nvSpPr>
        <p:spPr>
          <a:xfrm>
            <a:off x="5445380" y="6234702"/>
            <a:ext cx="3883068"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Glaucoma Today – 2025-2026</a:t>
            </a:r>
          </a:p>
        </p:txBody>
      </p:sp>
    </p:spTree>
    <p:extLst>
      <p:ext uri="{BB962C8B-B14F-4D97-AF65-F5344CB8AC3E}">
        <p14:creationId xmlns:p14="http://schemas.microsoft.com/office/powerpoint/2010/main" val="994557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B5F2D-D995-80DD-A465-782921E24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DE370-C72A-256F-0D8D-88BACDA4DFE5}"/>
              </a:ext>
            </a:extLst>
          </p:cNvPr>
          <p:cNvSpPr>
            <a:spLocks noGrp="1"/>
          </p:cNvSpPr>
          <p:nvPr>
            <p:ph type="title"/>
          </p:nvPr>
        </p:nvSpPr>
        <p:spPr>
          <a:xfrm>
            <a:off x="190500" y="0"/>
            <a:ext cx="8763000" cy="752034"/>
          </a:xfrm>
        </p:spPr>
        <p:txBody>
          <a:bodyPr>
            <a:normAutofit/>
          </a:bodyPr>
          <a:lstStyle/>
          <a:p>
            <a:r>
              <a:rPr lang="en-US" sz="3600" dirty="0"/>
              <a:t>Key Advancements in Glaucoma Treatment</a:t>
            </a:r>
          </a:p>
        </p:txBody>
      </p:sp>
      <p:sp>
        <p:nvSpPr>
          <p:cNvPr id="3" name="Content Placeholder 2">
            <a:extLst>
              <a:ext uri="{FF2B5EF4-FFF2-40B4-BE49-F238E27FC236}">
                <a16:creationId xmlns:a16="http://schemas.microsoft.com/office/drawing/2014/main" id="{731C1B6C-A5A2-5B36-2781-7632C67B9BBC}"/>
              </a:ext>
            </a:extLst>
          </p:cNvPr>
          <p:cNvSpPr>
            <a:spLocks noGrp="1"/>
          </p:cNvSpPr>
          <p:nvPr>
            <p:ph idx="1"/>
          </p:nvPr>
        </p:nvSpPr>
        <p:spPr>
          <a:xfrm>
            <a:off x="190500" y="752959"/>
            <a:ext cx="8763000" cy="5352082"/>
          </a:xfrm>
        </p:spPr>
        <p:txBody>
          <a:bodyPr>
            <a:noAutofit/>
          </a:bodyPr>
          <a:lstStyle/>
          <a:p>
            <a:r>
              <a:rPr lang="en-US" sz="2000" dirty="0">
                <a:solidFill>
                  <a:srgbClr val="0FF12A"/>
                </a:solidFill>
              </a:rPr>
              <a:t>Laser Innovations:  </a:t>
            </a:r>
          </a:p>
          <a:p>
            <a:pPr lvl="1"/>
            <a:r>
              <a:rPr lang="en-US" sz="2000" dirty="0">
                <a:solidFill>
                  <a:schemeClr val="tx1"/>
                </a:solidFill>
              </a:rPr>
              <a:t>Advances in selective laser trabeculoplasty (SLT) are making it a first-line treatment option in many clinics. New variations, such as </a:t>
            </a:r>
            <a:r>
              <a:rPr lang="en-US" sz="2000" dirty="0" err="1">
                <a:solidFill>
                  <a:schemeClr val="tx1"/>
                </a:solidFill>
              </a:rPr>
              <a:t>micropulse</a:t>
            </a:r>
            <a:r>
              <a:rPr lang="en-US" sz="2000" dirty="0">
                <a:solidFill>
                  <a:schemeClr val="tx1"/>
                </a:solidFill>
              </a:rPr>
              <a:t> laser trabeculoplasty, are being developed to minimize tissue damage while effectively managing IOP. </a:t>
            </a:r>
          </a:p>
          <a:p>
            <a:r>
              <a:rPr lang="en-US" sz="2000" dirty="0">
                <a:solidFill>
                  <a:srgbClr val="0FF12A"/>
                </a:solidFill>
              </a:rPr>
              <a:t>Technological Integration:  </a:t>
            </a:r>
          </a:p>
          <a:p>
            <a:pPr lvl="1"/>
            <a:r>
              <a:rPr lang="en-US" sz="2000" dirty="0">
                <a:solidFill>
                  <a:schemeClr val="tx1"/>
                </a:solidFill>
              </a:rPr>
              <a:t>The use of AI-powered diagnostic tools and wearable monitoring devices is enhancing the precision of glaucoma detection and treatment. These technologies allow for continuous monitoring of eye pressure, enabling proactive management of the condition. </a:t>
            </a:r>
          </a:p>
          <a:p>
            <a:r>
              <a:rPr lang="en-US" sz="2000" dirty="0">
                <a:solidFill>
                  <a:srgbClr val="0FF12A"/>
                </a:solidFill>
              </a:rPr>
              <a:t>Neuroprotective Treatments: </a:t>
            </a:r>
          </a:p>
          <a:p>
            <a:pPr lvl="1"/>
            <a:r>
              <a:rPr lang="en-US" sz="2000" dirty="0">
                <a:solidFill>
                  <a:schemeClr val="tx1"/>
                </a:solidFill>
              </a:rPr>
              <a:t> Research is ongoing into medications that not only lower IOP but also protect the optic nerve from degeneration, which is crucial for preserving vision in glaucoma patients. </a:t>
            </a:r>
          </a:p>
          <a:p>
            <a:pPr marL="0" indent="0">
              <a:buNone/>
            </a:pPr>
            <a:r>
              <a:rPr lang="en-US" sz="2000" dirty="0">
                <a:solidFill>
                  <a:srgbClr val="0FF12A"/>
                </a:solidFill>
              </a:rPr>
              <a:t>Conclusion:  The landscape of glaucoma management in 2026 is marked by innovative treatments and technologies that promise to improve patient care significantly. With ongoing research and development, the outlook for individuals affected by glaucoma is becoming increasingly optimistic, offering more effective options for preserving vision and enhancing quality of life.</a:t>
            </a:r>
          </a:p>
        </p:txBody>
      </p:sp>
      <p:sp>
        <p:nvSpPr>
          <p:cNvPr id="4" name="TextBox 3">
            <a:extLst>
              <a:ext uri="{FF2B5EF4-FFF2-40B4-BE49-F238E27FC236}">
                <a16:creationId xmlns:a16="http://schemas.microsoft.com/office/drawing/2014/main" id="{D11AE8ED-6EC8-C0F3-74E0-DCFD7F960665}"/>
              </a:ext>
            </a:extLst>
          </p:cNvPr>
          <p:cNvSpPr txBox="1"/>
          <p:nvPr/>
        </p:nvSpPr>
        <p:spPr>
          <a:xfrm>
            <a:off x="5626304" y="6428271"/>
            <a:ext cx="3883068"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Glaucoma Today – 2025-2026</a:t>
            </a:r>
          </a:p>
        </p:txBody>
      </p:sp>
    </p:spTree>
    <p:extLst>
      <p:ext uri="{BB962C8B-B14F-4D97-AF65-F5344CB8AC3E}">
        <p14:creationId xmlns:p14="http://schemas.microsoft.com/office/powerpoint/2010/main" val="1389327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9FCC-222D-1D5E-3160-D0A6B2496332}"/>
              </a:ext>
            </a:extLst>
          </p:cNvPr>
          <p:cNvSpPr>
            <a:spLocks noGrp="1"/>
          </p:cNvSpPr>
          <p:nvPr>
            <p:ph type="title"/>
          </p:nvPr>
        </p:nvSpPr>
        <p:spPr/>
        <p:txBody>
          <a:bodyPr>
            <a:normAutofit fontScale="90000"/>
          </a:bodyPr>
          <a:lstStyle/>
          <a:p>
            <a:r>
              <a:rPr lang="en-US" dirty="0"/>
              <a:t>Interventional Glaucoma Therapy (IGT)</a:t>
            </a:r>
          </a:p>
        </p:txBody>
      </p:sp>
      <p:sp>
        <p:nvSpPr>
          <p:cNvPr id="3" name="Content Placeholder 2">
            <a:extLst>
              <a:ext uri="{FF2B5EF4-FFF2-40B4-BE49-F238E27FC236}">
                <a16:creationId xmlns:a16="http://schemas.microsoft.com/office/drawing/2014/main" id="{147135C0-667B-B36B-B3B0-41DC2692C358}"/>
              </a:ext>
            </a:extLst>
          </p:cNvPr>
          <p:cNvSpPr>
            <a:spLocks noGrp="1"/>
          </p:cNvSpPr>
          <p:nvPr>
            <p:ph idx="1"/>
          </p:nvPr>
        </p:nvSpPr>
        <p:spPr/>
        <p:txBody>
          <a:bodyPr/>
          <a:lstStyle/>
          <a:p>
            <a:r>
              <a:rPr lang="en-US" dirty="0"/>
              <a:t>“IGT with laser and/or incisional procedures in combination with implants will play an increasing role in treating our patients with glaucoma.”</a:t>
            </a:r>
          </a:p>
          <a:p>
            <a:r>
              <a:rPr lang="en-US" dirty="0"/>
              <a:t>Ophthalmologists point to patient non-adherence to eye drops as a reason to progressively move to laser, etc., procedures. It is our opinion that if optometrists were the glaucoma doctors, we would take much better care of such patients by spending more time with them!</a:t>
            </a:r>
          </a:p>
          <a:p>
            <a:r>
              <a:rPr lang="en-US" dirty="0"/>
              <a:t>“Still, we have excellent eye drops available, which in generic form cost less than $15.00 per month with strong IOP lowering efficacy and safety.”</a:t>
            </a:r>
          </a:p>
        </p:txBody>
      </p:sp>
      <p:sp>
        <p:nvSpPr>
          <p:cNvPr id="4" name="TextBox 3">
            <a:extLst>
              <a:ext uri="{FF2B5EF4-FFF2-40B4-BE49-F238E27FC236}">
                <a16:creationId xmlns:a16="http://schemas.microsoft.com/office/drawing/2014/main" id="{BDD1160C-D5CD-9D8B-6B76-6E481990BE5C}"/>
              </a:ext>
            </a:extLst>
          </p:cNvPr>
          <p:cNvSpPr txBox="1"/>
          <p:nvPr/>
        </p:nvSpPr>
        <p:spPr>
          <a:xfrm>
            <a:off x="4860798" y="6328944"/>
            <a:ext cx="381952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Ocular Surgery News, July 10, 2025</a:t>
            </a:r>
          </a:p>
        </p:txBody>
      </p:sp>
    </p:spTree>
    <p:extLst>
      <p:ext uri="{BB962C8B-B14F-4D97-AF65-F5344CB8AC3E}">
        <p14:creationId xmlns:p14="http://schemas.microsoft.com/office/powerpoint/2010/main" val="142252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16451-B759-4C3E-8ED7-4B6434012295}"/>
              </a:ext>
            </a:extLst>
          </p:cNvPr>
          <p:cNvSpPr>
            <a:spLocks noGrp="1"/>
          </p:cNvSpPr>
          <p:nvPr>
            <p:ph type="title"/>
          </p:nvPr>
        </p:nvSpPr>
        <p:spPr/>
        <p:txBody>
          <a:bodyPr/>
          <a:lstStyle/>
          <a:p>
            <a:r>
              <a:rPr lang="en-US" dirty="0"/>
              <a:t>IGT – (</a:t>
            </a:r>
            <a:r>
              <a:rPr lang="en-US" dirty="0" err="1"/>
              <a:t>contined</a:t>
            </a:r>
            <a:r>
              <a:rPr lang="en-US" dirty="0"/>
              <a:t>)</a:t>
            </a:r>
          </a:p>
        </p:txBody>
      </p:sp>
      <p:sp>
        <p:nvSpPr>
          <p:cNvPr id="3" name="Content Placeholder 2">
            <a:extLst>
              <a:ext uri="{FF2B5EF4-FFF2-40B4-BE49-F238E27FC236}">
                <a16:creationId xmlns:a16="http://schemas.microsoft.com/office/drawing/2014/main" id="{4E53D47E-E37F-6B6F-F65D-5505065E4DA5}"/>
              </a:ext>
            </a:extLst>
          </p:cNvPr>
          <p:cNvSpPr>
            <a:spLocks noGrp="1"/>
          </p:cNvSpPr>
          <p:nvPr>
            <p:ph idx="1"/>
          </p:nvPr>
        </p:nvSpPr>
        <p:spPr/>
        <p:txBody>
          <a:bodyPr/>
          <a:lstStyle/>
          <a:p>
            <a:r>
              <a:rPr lang="en-US" dirty="0"/>
              <a:t>Because of alleged laser outcomes,…“That really gave ophthalmologists confidence that laser first is indeed the best initial treatment.”</a:t>
            </a:r>
          </a:p>
          <a:p>
            <a:r>
              <a:rPr lang="en-US" dirty="0"/>
              <a:t>“As lasers becomes more common as a first-line treatment, it is changing patient expectations.”</a:t>
            </a:r>
          </a:p>
          <a:p>
            <a:r>
              <a:rPr lang="en-US" dirty="0"/>
              <a:t>“The biggest risk of prescribing drops is that patients don’t use them.”</a:t>
            </a:r>
          </a:p>
          <a:p>
            <a:r>
              <a:rPr lang="en-US" dirty="0"/>
              <a:t>“If you wanted to help patients adhere better, it would be good to spend a little more time explaining to patients how to use their drops and  what their disease is.” (Think optometry!!)</a:t>
            </a:r>
          </a:p>
        </p:txBody>
      </p:sp>
      <p:sp>
        <p:nvSpPr>
          <p:cNvPr id="4" name="TextBox 3">
            <a:extLst>
              <a:ext uri="{FF2B5EF4-FFF2-40B4-BE49-F238E27FC236}">
                <a16:creationId xmlns:a16="http://schemas.microsoft.com/office/drawing/2014/main" id="{B18D89E2-EFDC-5284-7558-0ECA5786E310}"/>
              </a:ext>
            </a:extLst>
          </p:cNvPr>
          <p:cNvSpPr txBox="1"/>
          <p:nvPr/>
        </p:nvSpPr>
        <p:spPr>
          <a:xfrm>
            <a:off x="4909566" y="6093331"/>
            <a:ext cx="381952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Ocular Surgery News, July 10, 2025</a:t>
            </a:r>
          </a:p>
        </p:txBody>
      </p:sp>
    </p:spTree>
    <p:extLst>
      <p:ext uri="{BB962C8B-B14F-4D97-AF65-F5344CB8AC3E}">
        <p14:creationId xmlns:p14="http://schemas.microsoft.com/office/powerpoint/2010/main" val="2234107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03082-F305-CF18-8DAD-3C0EEA50E037}"/>
              </a:ext>
            </a:extLst>
          </p:cNvPr>
          <p:cNvSpPr>
            <a:spLocks noGrp="1"/>
          </p:cNvSpPr>
          <p:nvPr>
            <p:ph type="title"/>
          </p:nvPr>
        </p:nvSpPr>
        <p:spPr>
          <a:xfrm>
            <a:off x="381000" y="190502"/>
            <a:ext cx="8763000" cy="752034"/>
          </a:xfrm>
        </p:spPr>
        <p:txBody>
          <a:bodyPr>
            <a:normAutofit/>
          </a:bodyPr>
          <a:lstStyle/>
          <a:p>
            <a:r>
              <a:rPr lang="en-US" sz="3600" dirty="0"/>
              <a:t>SLT and Medical Therapy in Reducing  IOP</a:t>
            </a:r>
          </a:p>
        </p:txBody>
      </p:sp>
      <p:sp>
        <p:nvSpPr>
          <p:cNvPr id="3" name="Content Placeholder 2">
            <a:extLst>
              <a:ext uri="{FF2B5EF4-FFF2-40B4-BE49-F238E27FC236}">
                <a16:creationId xmlns:a16="http://schemas.microsoft.com/office/drawing/2014/main" id="{F3AA7A59-5742-B6A3-1C47-F9D93EC8296C}"/>
              </a:ext>
            </a:extLst>
          </p:cNvPr>
          <p:cNvSpPr>
            <a:spLocks noGrp="1"/>
          </p:cNvSpPr>
          <p:nvPr>
            <p:ph idx="1"/>
          </p:nvPr>
        </p:nvSpPr>
        <p:spPr>
          <a:xfrm>
            <a:off x="190500" y="1202788"/>
            <a:ext cx="8763000" cy="4865904"/>
          </a:xfrm>
        </p:spPr>
        <p:txBody>
          <a:bodyPr/>
          <a:lstStyle/>
          <a:p>
            <a:r>
              <a:rPr lang="en-US" dirty="0"/>
              <a:t>SLT and medical therapy are roughly equal in all regards</a:t>
            </a:r>
          </a:p>
          <a:p>
            <a:r>
              <a:rPr lang="en-US" dirty="0"/>
              <a:t>Both decreased IOP about 27%</a:t>
            </a:r>
          </a:p>
          <a:p>
            <a:r>
              <a:rPr lang="en-US" dirty="0"/>
              <a:t>“The authors found no evidence of a difference in overall quality of life scores between the 2 groups.”</a:t>
            </a:r>
          </a:p>
          <a:p>
            <a:r>
              <a:rPr lang="en-US" dirty="0"/>
              <a:t>“SLT does not provide an IOP advantage over topical medications as an initial treatment, although it may have a modest quality of life advantage.”</a:t>
            </a:r>
          </a:p>
        </p:txBody>
      </p:sp>
      <p:sp>
        <p:nvSpPr>
          <p:cNvPr id="4" name="TextBox 3">
            <a:extLst>
              <a:ext uri="{FF2B5EF4-FFF2-40B4-BE49-F238E27FC236}">
                <a16:creationId xmlns:a16="http://schemas.microsoft.com/office/drawing/2014/main" id="{87FD2988-1423-0545-0C0C-418BBDED0BC3}"/>
              </a:ext>
            </a:extLst>
          </p:cNvPr>
          <p:cNvSpPr txBox="1"/>
          <p:nvPr/>
        </p:nvSpPr>
        <p:spPr>
          <a:xfrm>
            <a:off x="5529599" y="5221361"/>
            <a:ext cx="32385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Ophthalmology, January 2024</a:t>
            </a:r>
          </a:p>
        </p:txBody>
      </p:sp>
    </p:spTree>
    <p:extLst>
      <p:ext uri="{BB962C8B-B14F-4D97-AF65-F5344CB8AC3E}">
        <p14:creationId xmlns:p14="http://schemas.microsoft.com/office/powerpoint/2010/main" val="4003507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3C9C-E3EB-4E0B-AF1D-64600F3AD07C}"/>
              </a:ext>
            </a:extLst>
          </p:cNvPr>
          <p:cNvSpPr>
            <a:spLocks noGrp="1"/>
          </p:cNvSpPr>
          <p:nvPr>
            <p:ph type="title"/>
          </p:nvPr>
        </p:nvSpPr>
        <p:spPr/>
        <p:txBody>
          <a:bodyPr>
            <a:normAutofit fontScale="90000"/>
          </a:bodyPr>
          <a:lstStyle/>
          <a:p>
            <a:r>
              <a:rPr lang="en-US" dirty="0"/>
              <a:t>Factors Affecting Laser Trabeculoplasty</a:t>
            </a:r>
          </a:p>
        </p:txBody>
      </p:sp>
      <p:sp>
        <p:nvSpPr>
          <p:cNvPr id="3" name="Content Placeholder 2">
            <a:extLst>
              <a:ext uri="{FF2B5EF4-FFF2-40B4-BE49-F238E27FC236}">
                <a16:creationId xmlns:a16="http://schemas.microsoft.com/office/drawing/2014/main" id="{ABA26A33-019F-4F87-98C7-288BEBCB1DDA}"/>
              </a:ext>
            </a:extLst>
          </p:cNvPr>
          <p:cNvSpPr>
            <a:spLocks noGrp="1"/>
          </p:cNvSpPr>
          <p:nvPr>
            <p:ph idx="1"/>
          </p:nvPr>
        </p:nvSpPr>
        <p:spPr>
          <a:xfrm>
            <a:off x="190500" y="1111348"/>
            <a:ext cx="8763000" cy="4241702"/>
          </a:xfrm>
        </p:spPr>
        <p:txBody>
          <a:bodyPr/>
          <a:lstStyle/>
          <a:p>
            <a:r>
              <a:rPr lang="en-US" dirty="0"/>
              <a:t>80% respond to LTP; 20% do not</a:t>
            </a:r>
          </a:p>
          <a:p>
            <a:r>
              <a:rPr lang="en-US" dirty="0"/>
              <a:t>Of responders, 80% remain controlled after 2 years</a:t>
            </a:r>
          </a:p>
          <a:p>
            <a:r>
              <a:rPr lang="en-US" dirty="0"/>
              <a:t>“Medication cost is also a major barrier in therapy adherence.” </a:t>
            </a:r>
            <a:r>
              <a:rPr lang="en-US" dirty="0">
                <a:solidFill>
                  <a:srgbClr val="0FF12A"/>
                </a:solidFill>
              </a:rPr>
              <a:t>(M+T: Think timolol!)</a:t>
            </a:r>
          </a:p>
          <a:p>
            <a:r>
              <a:rPr lang="en-US" dirty="0"/>
              <a:t>“Higher pretreatment IOP correlates with higher treatment success.”</a:t>
            </a:r>
          </a:p>
          <a:p>
            <a:r>
              <a:rPr lang="en-US" dirty="0"/>
              <a:t>“This analysis of 380,951 eyes revealed a modest overall LTP response rate.”</a:t>
            </a:r>
          </a:p>
        </p:txBody>
      </p:sp>
      <p:sp>
        <p:nvSpPr>
          <p:cNvPr id="4" name="TextBox 3">
            <a:extLst>
              <a:ext uri="{FF2B5EF4-FFF2-40B4-BE49-F238E27FC236}">
                <a16:creationId xmlns:a16="http://schemas.microsoft.com/office/drawing/2014/main" id="{CB28B303-2992-4C9E-B9C0-D0CE4FF13227}"/>
              </a:ext>
            </a:extLst>
          </p:cNvPr>
          <p:cNvSpPr txBox="1"/>
          <p:nvPr/>
        </p:nvSpPr>
        <p:spPr>
          <a:xfrm>
            <a:off x="5416685" y="5014496"/>
            <a:ext cx="332422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A6CCF6"/>
                </a:solidFill>
                <a:effectLst/>
                <a:uLnTx/>
                <a:uFillTx/>
                <a:latin typeface="Arial" panose="020B0604020202020204" pitchFamily="34" charset="0"/>
                <a:ea typeface="+mn-ea"/>
                <a:cs typeface="Arial" panose="020B0604020202020204" pitchFamily="34" charset="0"/>
              </a:rPr>
              <a:t>Am J </a:t>
            </a:r>
            <a:r>
              <a:rPr kumimoji="0" lang="en-US" sz="1600" b="1" i="1" u="none" strike="noStrike" kern="1200" cap="none" spc="0" normalizeH="0" baseline="0" noProof="0" dirty="0" err="1">
                <a:ln>
                  <a:noFill/>
                </a:ln>
                <a:solidFill>
                  <a:srgbClr val="A6CCF6"/>
                </a:solidFill>
                <a:effectLst/>
                <a:uLnTx/>
                <a:uFillTx/>
                <a:latin typeface="Arial" panose="020B0604020202020204" pitchFamily="34" charset="0"/>
                <a:ea typeface="+mn-ea"/>
                <a:cs typeface="Arial" panose="020B0604020202020204" pitchFamily="34" charset="0"/>
              </a:rPr>
              <a:t>Ophthalmol</a:t>
            </a: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Arial" panose="020B0604020202020204" pitchFamily="34" charset="0"/>
              </a:rPr>
              <a:t>, March, 2021</a:t>
            </a:r>
          </a:p>
        </p:txBody>
      </p:sp>
    </p:spTree>
    <p:extLst>
      <p:ext uri="{BB962C8B-B14F-4D97-AF65-F5344CB8AC3E}">
        <p14:creationId xmlns:p14="http://schemas.microsoft.com/office/powerpoint/2010/main" val="1448793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942B-766B-3658-4996-B50AFBF165EB}"/>
              </a:ext>
            </a:extLst>
          </p:cNvPr>
          <p:cNvSpPr>
            <a:spLocks noGrp="1"/>
          </p:cNvSpPr>
          <p:nvPr>
            <p:ph type="title"/>
          </p:nvPr>
        </p:nvSpPr>
        <p:spPr/>
        <p:txBody>
          <a:bodyPr/>
          <a:lstStyle/>
          <a:p>
            <a:r>
              <a:rPr lang="en-US" dirty="0"/>
              <a:t>SLT Success Assessment</a:t>
            </a:r>
          </a:p>
        </p:txBody>
      </p:sp>
      <p:sp>
        <p:nvSpPr>
          <p:cNvPr id="3" name="Content Placeholder 2">
            <a:extLst>
              <a:ext uri="{FF2B5EF4-FFF2-40B4-BE49-F238E27FC236}">
                <a16:creationId xmlns:a16="http://schemas.microsoft.com/office/drawing/2014/main" id="{E9EFD63E-734A-7180-9F37-FB3C181FF851}"/>
              </a:ext>
            </a:extLst>
          </p:cNvPr>
          <p:cNvSpPr>
            <a:spLocks noGrp="1"/>
          </p:cNvSpPr>
          <p:nvPr>
            <p:ph idx="1"/>
          </p:nvPr>
        </p:nvSpPr>
        <p:spPr>
          <a:xfrm>
            <a:off x="190500" y="1111348"/>
            <a:ext cx="8763000" cy="5270402"/>
          </a:xfrm>
        </p:spPr>
        <p:txBody>
          <a:bodyPr/>
          <a:lstStyle/>
          <a:p>
            <a:r>
              <a:rPr lang="en-US" dirty="0"/>
              <a:t>“There is often a continued need for adjunctive eye drop medication as the effect of SLT wears off.”</a:t>
            </a:r>
          </a:p>
          <a:p>
            <a:r>
              <a:rPr lang="en-US" dirty="0"/>
              <a:t>“The data show that a substantial proportion of persons who have either 1 or 2 SLT treatments will still need to take drops within 2 years.”</a:t>
            </a:r>
          </a:p>
          <a:p>
            <a:r>
              <a:rPr lang="en-US" dirty="0"/>
              <a:t>“1/3 of patients failed to achieve short-term target IOP either immediately following or within 2 years of initial SLT.”</a:t>
            </a:r>
          </a:p>
          <a:p>
            <a:r>
              <a:rPr lang="en-US" dirty="0"/>
              <a:t>“Participants who were older, female, had lower baseline IOP, or had moderate or severe visual field loss experienced worse outcomes.”</a:t>
            </a:r>
          </a:p>
        </p:txBody>
      </p:sp>
      <p:sp>
        <p:nvSpPr>
          <p:cNvPr id="4" name="TextBox 3">
            <a:extLst>
              <a:ext uri="{FF2B5EF4-FFF2-40B4-BE49-F238E27FC236}">
                <a16:creationId xmlns:a16="http://schemas.microsoft.com/office/drawing/2014/main" id="{8AAA070C-EAFB-C078-E2B0-A722C33555AB}"/>
              </a:ext>
            </a:extLst>
          </p:cNvPr>
          <p:cNvSpPr txBox="1"/>
          <p:nvPr/>
        </p:nvSpPr>
        <p:spPr>
          <a:xfrm>
            <a:off x="5051298" y="6180766"/>
            <a:ext cx="374332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JAMA </a:t>
            </a:r>
            <a:r>
              <a:rPr kumimoji="0" lang="en-US" sz="1600" b="1" i="0" u="none" strike="noStrike" kern="1200" cap="none" spc="0" normalizeH="0" baseline="0" noProof="0" dirty="0" err="1">
                <a:ln>
                  <a:noFill/>
                </a:ln>
                <a:solidFill>
                  <a:srgbClr val="1F497D">
                    <a:lumMod val="40000"/>
                    <a:lumOff val="60000"/>
                  </a:srgbClr>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 October 2024.</a:t>
            </a:r>
          </a:p>
        </p:txBody>
      </p:sp>
    </p:spTree>
    <p:extLst>
      <p:ext uri="{BB962C8B-B14F-4D97-AF65-F5344CB8AC3E}">
        <p14:creationId xmlns:p14="http://schemas.microsoft.com/office/powerpoint/2010/main" val="730721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982CB-8124-6AE1-E9A2-D90558FB95BD}"/>
              </a:ext>
            </a:extLst>
          </p:cNvPr>
          <p:cNvSpPr>
            <a:spLocks noGrp="1"/>
          </p:cNvSpPr>
          <p:nvPr>
            <p:ph type="title"/>
          </p:nvPr>
        </p:nvSpPr>
        <p:spPr/>
        <p:txBody>
          <a:bodyPr/>
          <a:lstStyle/>
          <a:p>
            <a:r>
              <a:rPr lang="en-US" dirty="0"/>
              <a:t>Direct SLT: The Voyager</a:t>
            </a:r>
          </a:p>
        </p:txBody>
      </p:sp>
      <p:sp>
        <p:nvSpPr>
          <p:cNvPr id="3" name="Content Placeholder 2">
            <a:extLst>
              <a:ext uri="{FF2B5EF4-FFF2-40B4-BE49-F238E27FC236}">
                <a16:creationId xmlns:a16="http://schemas.microsoft.com/office/drawing/2014/main" id="{FEDBE991-B709-04CC-EA0D-BC06BE7AB09C}"/>
              </a:ext>
            </a:extLst>
          </p:cNvPr>
          <p:cNvSpPr>
            <a:spLocks noGrp="1"/>
          </p:cNvSpPr>
          <p:nvPr>
            <p:ph idx="1"/>
          </p:nvPr>
        </p:nvSpPr>
        <p:spPr/>
        <p:txBody>
          <a:bodyPr>
            <a:normAutofit fontScale="92500"/>
          </a:bodyPr>
          <a:lstStyle/>
          <a:p>
            <a:r>
              <a:rPr lang="en-US" dirty="0"/>
              <a:t>“A non-touch, faster and easier technique, with fewer side effects and more comfort for the patient.”</a:t>
            </a:r>
          </a:p>
          <a:p>
            <a:r>
              <a:rPr lang="en-US" dirty="0"/>
              <a:t>“Drop therapy should no longer be considered first line.”</a:t>
            </a:r>
          </a:p>
          <a:p>
            <a:r>
              <a:rPr lang="en-US" dirty="0"/>
              <a:t>“DSLT as first-line therapy is a revenue generator for the practice.”</a:t>
            </a:r>
          </a:p>
          <a:p>
            <a:r>
              <a:rPr lang="en-US" dirty="0"/>
              <a:t>“Voyager DLT democratizes glaucoma care in allowing non-glaucoma specialists to take care of the broad base of glaucoma patients who we diagnose at the early stages in our practices.”</a:t>
            </a:r>
          </a:p>
          <a:p>
            <a:r>
              <a:rPr lang="en-US" dirty="0"/>
              <a:t>Procedure takes 2.3 seconds to apply over 360</a:t>
            </a:r>
            <a:r>
              <a:rPr lang="en-US" baseline="30000" dirty="0"/>
              <a:t>◦</a:t>
            </a:r>
          </a:p>
          <a:p>
            <a:r>
              <a:rPr lang="en-US" dirty="0"/>
              <a:t>Alcon has purchased this technology from Belkin Eagle (developed in Israel)</a:t>
            </a:r>
          </a:p>
        </p:txBody>
      </p:sp>
      <p:sp>
        <p:nvSpPr>
          <p:cNvPr id="4" name="TextBox 3">
            <a:extLst>
              <a:ext uri="{FF2B5EF4-FFF2-40B4-BE49-F238E27FC236}">
                <a16:creationId xmlns:a16="http://schemas.microsoft.com/office/drawing/2014/main" id="{9790B783-A34C-7807-BC1A-7E8868D38201}"/>
              </a:ext>
            </a:extLst>
          </p:cNvPr>
          <p:cNvSpPr txBox="1"/>
          <p:nvPr/>
        </p:nvSpPr>
        <p:spPr>
          <a:xfrm>
            <a:off x="4738334" y="6219216"/>
            <a:ext cx="3810000"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mn-cs"/>
              </a:rPr>
              <a:t>Ocular Surgery News, March 5, 2025</a:t>
            </a:r>
          </a:p>
        </p:txBody>
      </p:sp>
    </p:spTree>
    <p:extLst>
      <p:ext uri="{BB962C8B-B14F-4D97-AF65-F5344CB8AC3E}">
        <p14:creationId xmlns:p14="http://schemas.microsoft.com/office/powerpoint/2010/main" val="2662120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BFC37-8BA8-16E8-CC08-BB64474A7799}"/>
              </a:ext>
            </a:extLst>
          </p:cNvPr>
          <p:cNvSpPr>
            <a:spLocks noGrp="1"/>
          </p:cNvSpPr>
          <p:nvPr>
            <p:ph type="title"/>
          </p:nvPr>
        </p:nvSpPr>
        <p:spPr/>
        <p:txBody>
          <a:bodyPr/>
          <a:lstStyle/>
          <a:p>
            <a:r>
              <a:rPr lang="en-US" dirty="0"/>
              <a:t>A Perspective on Why SLT Matters</a:t>
            </a:r>
          </a:p>
        </p:txBody>
      </p:sp>
      <p:sp>
        <p:nvSpPr>
          <p:cNvPr id="3" name="Content Placeholder 2">
            <a:extLst>
              <a:ext uri="{FF2B5EF4-FFF2-40B4-BE49-F238E27FC236}">
                <a16:creationId xmlns:a16="http://schemas.microsoft.com/office/drawing/2014/main" id="{6FE4C9C2-887F-1DB5-37B3-1A99C4D5B4B7}"/>
              </a:ext>
            </a:extLst>
          </p:cNvPr>
          <p:cNvSpPr>
            <a:spLocks noGrp="1"/>
          </p:cNvSpPr>
          <p:nvPr>
            <p:ph idx="1"/>
          </p:nvPr>
        </p:nvSpPr>
        <p:spPr/>
        <p:txBody>
          <a:bodyPr>
            <a:normAutofit lnSpcReduction="10000"/>
          </a:bodyPr>
          <a:lstStyle/>
          <a:p>
            <a:r>
              <a:rPr lang="en-US" dirty="0"/>
              <a:t>“</a:t>
            </a:r>
            <a:r>
              <a:rPr lang="en-US" i="0" dirty="0">
                <a:effectLst/>
              </a:rPr>
              <a:t>SLT and topical drops are both recommended for the treatment of glaucoma and reduction of IOP. The 6-year LIGHT trial results, however, provide compelling evidence that SLT rather than IOP-lowering eye drops should be the initial treatment for eligible patients newly diagnosed with ocular hypertension or open-angle glaucoma.”</a:t>
            </a:r>
          </a:p>
          <a:p>
            <a:endParaRPr lang="en-US" dirty="0"/>
          </a:p>
          <a:p>
            <a:r>
              <a:rPr lang="en-US" i="0" dirty="0">
                <a:solidFill>
                  <a:srgbClr val="0FF12A"/>
                </a:solidFill>
                <a:effectLst/>
              </a:rPr>
              <a:t>M+T:  The profession of optometry needs to gain competency in this straight-forward procedure or be left behind. It’s our duty to be proactive in our ability to fully meet our patient’s needs.</a:t>
            </a:r>
            <a:r>
              <a:rPr lang="en-US" dirty="0">
                <a:solidFill>
                  <a:srgbClr val="0FF12A"/>
                </a:solidFill>
              </a:rPr>
              <a:t>	</a:t>
            </a:r>
          </a:p>
          <a:p>
            <a:pPr marL="0" indent="0">
              <a:buNone/>
            </a:pPr>
            <a:r>
              <a:rPr lang="en-US" dirty="0">
                <a:solidFill>
                  <a:srgbClr val="0FF12A"/>
                </a:solidFill>
              </a:rPr>
              <a:t>	</a:t>
            </a:r>
          </a:p>
          <a:p>
            <a:pPr marL="463550" lvl="1" indent="0">
              <a:buNone/>
            </a:pPr>
            <a:endParaRPr lang="en-US" i="0" dirty="0">
              <a:effectLst/>
            </a:endParaRPr>
          </a:p>
          <a:p>
            <a:endParaRPr lang="en-US" dirty="0"/>
          </a:p>
        </p:txBody>
      </p:sp>
      <p:sp>
        <p:nvSpPr>
          <p:cNvPr id="4" name="TextBox 3">
            <a:extLst>
              <a:ext uri="{FF2B5EF4-FFF2-40B4-BE49-F238E27FC236}">
                <a16:creationId xmlns:a16="http://schemas.microsoft.com/office/drawing/2014/main" id="{127166D5-4190-C1AA-D680-8BE9ED69C5FE}"/>
              </a:ext>
            </a:extLst>
          </p:cNvPr>
          <p:cNvSpPr txBox="1"/>
          <p:nvPr/>
        </p:nvSpPr>
        <p:spPr>
          <a:xfrm>
            <a:off x="5382705" y="3794213"/>
            <a:ext cx="376129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Arial" panose="020B0604020202020204" pitchFamily="34" charset="0"/>
              </a:rPr>
              <a:t>Glaucoma Today. Sept/Oct, 2023</a:t>
            </a:r>
          </a:p>
        </p:txBody>
      </p:sp>
    </p:spTree>
    <p:extLst>
      <p:ext uri="{BB962C8B-B14F-4D97-AF65-F5344CB8AC3E}">
        <p14:creationId xmlns:p14="http://schemas.microsoft.com/office/powerpoint/2010/main" val="1293583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78602-EA10-85F6-847F-D5AA0D91F2F4}"/>
              </a:ext>
            </a:extLst>
          </p:cNvPr>
          <p:cNvSpPr>
            <a:spLocks noGrp="1"/>
          </p:cNvSpPr>
          <p:nvPr>
            <p:ph type="title"/>
          </p:nvPr>
        </p:nvSpPr>
        <p:spPr/>
        <p:txBody>
          <a:bodyPr>
            <a:normAutofit fontScale="90000"/>
          </a:bodyPr>
          <a:lstStyle/>
          <a:p>
            <a:r>
              <a:rPr lang="en-US" dirty="0"/>
              <a:t>Just How Good is Laser Trabeculoplasty?</a:t>
            </a:r>
          </a:p>
        </p:txBody>
      </p:sp>
      <p:sp>
        <p:nvSpPr>
          <p:cNvPr id="3" name="Content Placeholder 2">
            <a:extLst>
              <a:ext uri="{FF2B5EF4-FFF2-40B4-BE49-F238E27FC236}">
                <a16:creationId xmlns:a16="http://schemas.microsoft.com/office/drawing/2014/main" id="{DF47BA8A-119E-CE3A-797F-7DE2CA73A5E6}"/>
              </a:ext>
            </a:extLst>
          </p:cNvPr>
          <p:cNvSpPr>
            <a:spLocks noGrp="1"/>
          </p:cNvSpPr>
          <p:nvPr>
            <p:ph idx="1"/>
          </p:nvPr>
        </p:nvSpPr>
        <p:spPr/>
        <p:txBody>
          <a:bodyPr/>
          <a:lstStyle/>
          <a:p>
            <a:r>
              <a:rPr lang="en-US" dirty="0"/>
              <a:t>IOP reduction is about 4 mm Hg</a:t>
            </a:r>
          </a:p>
          <a:p>
            <a:r>
              <a:rPr lang="en-US" dirty="0"/>
              <a:t>Repeat LT helps further reduce IOP about 1.0 to 1.5 mm Hg</a:t>
            </a:r>
          </a:p>
          <a:p>
            <a:r>
              <a:rPr lang="en-US" dirty="0"/>
              <a:t>Risk factors for non-responsiveness are older age, Female sex, and lower baseline IOP</a:t>
            </a:r>
          </a:p>
          <a:p>
            <a:r>
              <a:rPr lang="en-US" dirty="0"/>
              <a:t>“The data show that a substantial proportion of persons who have either 1 or 2 SLT treatments will still need to take drops within 2 years.”</a:t>
            </a:r>
          </a:p>
          <a:p>
            <a:r>
              <a:rPr lang="en-US" dirty="0"/>
              <a:t>“36% failed to achieve short-term target IOP either immediately following or within 2 years of initial SLT.”</a:t>
            </a:r>
          </a:p>
        </p:txBody>
      </p:sp>
      <p:sp>
        <p:nvSpPr>
          <p:cNvPr id="4" name="TextBox 3">
            <a:extLst>
              <a:ext uri="{FF2B5EF4-FFF2-40B4-BE49-F238E27FC236}">
                <a16:creationId xmlns:a16="http://schemas.microsoft.com/office/drawing/2014/main" id="{2DB97D9E-1554-2198-495C-C0AB8795FA27}"/>
              </a:ext>
            </a:extLst>
          </p:cNvPr>
          <p:cNvSpPr txBox="1"/>
          <p:nvPr/>
        </p:nvSpPr>
        <p:spPr>
          <a:xfrm>
            <a:off x="5257399" y="5813381"/>
            <a:ext cx="3696101"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JAMA </a:t>
            </a:r>
            <a:r>
              <a:rPr kumimoji="0" lang="en-US" sz="1600" b="1" i="0" u="none" strike="noStrike" kern="1200" cap="none" spc="0" normalizeH="0" baseline="0" noProof="0" dirty="0" err="1">
                <a:ln>
                  <a:noFill/>
                </a:ln>
                <a:solidFill>
                  <a:srgbClr val="1F497D">
                    <a:lumMod val="40000"/>
                    <a:lumOff val="60000"/>
                  </a:srgbClr>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mn-cs"/>
              </a:rPr>
              <a:t>, October 2024</a:t>
            </a:r>
          </a:p>
        </p:txBody>
      </p:sp>
    </p:spTree>
    <p:extLst>
      <p:ext uri="{BB962C8B-B14F-4D97-AF65-F5344CB8AC3E}">
        <p14:creationId xmlns:p14="http://schemas.microsoft.com/office/powerpoint/2010/main" val="2693659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C274-408E-4A16-D171-F074DED4E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AB3F83-3BCF-BE0F-4658-76356930C125}"/>
              </a:ext>
            </a:extLst>
          </p:cNvPr>
          <p:cNvSpPr>
            <a:spLocks noGrp="1"/>
          </p:cNvSpPr>
          <p:nvPr>
            <p:ph type="title"/>
          </p:nvPr>
        </p:nvSpPr>
        <p:spPr>
          <a:xfrm>
            <a:off x="190500" y="0"/>
            <a:ext cx="8763000" cy="752034"/>
          </a:xfrm>
        </p:spPr>
        <p:txBody>
          <a:bodyPr>
            <a:normAutofit/>
          </a:bodyPr>
          <a:lstStyle/>
          <a:p>
            <a:r>
              <a:rPr lang="en-US" sz="3600" dirty="0"/>
              <a:t>MINIMALLY INVASIVE GLAUCOMA SURGERY</a:t>
            </a:r>
          </a:p>
        </p:txBody>
      </p:sp>
      <p:sp>
        <p:nvSpPr>
          <p:cNvPr id="3" name="Content Placeholder 2">
            <a:extLst>
              <a:ext uri="{FF2B5EF4-FFF2-40B4-BE49-F238E27FC236}">
                <a16:creationId xmlns:a16="http://schemas.microsoft.com/office/drawing/2014/main" id="{AE28D888-C5FE-3071-B63D-97631EFAFB16}"/>
              </a:ext>
            </a:extLst>
          </p:cNvPr>
          <p:cNvSpPr>
            <a:spLocks noGrp="1"/>
          </p:cNvSpPr>
          <p:nvPr>
            <p:ph idx="1"/>
          </p:nvPr>
        </p:nvSpPr>
        <p:spPr>
          <a:xfrm>
            <a:off x="190500" y="650924"/>
            <a:ext cx="8763000" cy="5556152"/>
          </a:xfrm>
        </p:spPr>
        <p:txBody>
          <a:bodyPr>
            <a:noAutofit/>
          </a:bodyPr>
          <a:lstStyle/>
          <a:p>
            <a:r>
              <a:rPr lang="en-US" sz="2400" dirty="0"/>
              <a:t>While cataract surgery alone will often achieve a degree of IOP reduction for glaucoma patients, combining planned cataract surgery with a MIGS device achieves greater reductions in IOP.</a:t>
            </a:r>
          </a:p>
          <a:p>
            <a:r>
              <a:rPr lang="en-US" sz="2400" dirty="0"/>
              <a:t>Additionally, there is a greater likelihood of the patient achieving post-operative drop-independence compared to cataract surgery alone.  </a:t>
            </a:r>
          </a:p>
          <a:p>
            <a:r>
              <a:rPr lang="en-US" sz="2400" dirty="0"/>
              <a:t>Fan Gaskin et al. reported that 57% of eyes with mild to moderate glaucoma undergoing cataract surgery with MIGS achieved drop independence versus 36% for patients undergoing cataract surgery alone. </a:t>
            </a:r>
          </a:p>
          <a:p>
            <a:r>
              <a:rPr lang="en-US" sz="2400" dirty="0"/>
              <a:t>Readers will be familiar with the current array of MIGS devices, the most common of which are Glaukos’ </a:t>
            </a:r>
            <a:r>
              <a:rPr lang="en-US" sz="2400" dirty="0" err="1"/>
              <a:t>iStent</a:t>
            </a:r>
            <a:r>
              <a:rPr lang="en-US" sz="2400" dirty="0"/>
              <a:t> trabecular </a:t>
            </a:r>
            <a:r>
              <a:rPr lang="en-US" sz="2400" dirty="0" err="1"/>
              <a:t>microbypass</a:t>
            </a:r>
            <a:r>
              <a:rPr lang="en-US" sz="2400" dirty="0"/>
              <a:t> system in its various generations, and Alcon’s Hydrus </a:t>
            </a:r>
            <a:r>
              <a:rPr lang="en-US" sz="2400" dirty="0" err="1"/>
              <a:t>microstent</a:t>
            </a:r>
            <a:r>
              <a:rPr lang="en-US" sz="2400" dirty="0"/>
              <a:t>. Initially developed to be used in combination with cataract surgery, these MIGS devices lower IOP by enhancing conventional aqueous outflow. </a:t>
            </a:r>
            <a:endParaRPr lang="en-US" sz="1400" dirty="0"/>
          </a:p>
        </p:txBody>
      </p:sp>
      <p:sp>
        <p:nvSpPr>
          <p:cNvPr id="4" name="TextBox 3">
            <a:extLst>
              <a:ext uri="{FF2B5EF4-FFF2-40B4-BE49-F238E27FC236}">
                <a16:creationId xmlns:a16="http://schemas.microsoft.com/office/drawing/2014/main" id="{9B981D15-33A0-99A7-52B8-F942B4D4B2D3}"/>
              </a:ext>
            </a:extLst>
          </p:cNvPr>
          <p:cNvSpPr txBox="1"/>
          <p:nvPr/>
        </p:nvSpPr>
        <p:spPr>
          <a:xfrm>
            <a:off x="3841255" y="6330942"/>
            <a:ext cx="4994148" cy="30777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A6CCF6"/>
                </a:solidFill>
                <a:effectLst/>
                <a:uLnTx/>
                <a:uFillTx/>
                <a:latin typeface="Arial" panose="020B0604020202020204" pitchFamily="34" charset="0"/>
                <a:ea typeface="+mn-ea"/>
                <a:cs typeface="+mn-cs"/>
              </a:rPr>
              <a:t>MIVISION–The Ophthalmic Journal (9/2025) P Moore, MD</a:t>
            </a:r>
          </a:p>
        </p:txBody>
      </p:sp>
    </p:spTree>
    <p:extLst>
      <p:ext uri="{BB962C8B-B14F-4D97-AF65-F5344CB8AC3E}">
        <p14:creationId xmlns:p14="http://schemas.microsoft.com/office/powerpoint/2010/main" val="1811745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390F-427D-A31C-C567-A82693C78069}"/>
              </a:ext>
            </a:extLst>
          </p:cNvPr>
          <p:cNvSpPr>
            <a:spLocks noGrp="1"/>
          </p:cNvSpPr>
          <p:nvPr>
            <p:ph type="title"/>
          </p:nvPr>
        </p:nvSpPr>
        <p:spPr/>
        <p:txBody>
          <a:bodyPr/>
          <a:lstStyle/>
          <a:p>
            <a:r>
              <a:rPr lang="en-US" dirty="0"/>
              <a:t>Special Report on MIGS</a:t>
            </a:r>
          </a:p>
        </p:txBody>
      </p:sp>
      <p:sp>
        <p:nvSpPr>
          <p:cNvPr id="3" name="Content Placeholder 2">
            <a:extLst>
              <a:ext uri="{FF2B5EF4-FFF2-40B4-BE49-F238E27FC236}">
                <a16:creationId xmlns:a16="http://schemas.microsoft.com/office/drawing/2014/main" id="{73ED2D8F-EEA9-A6C6-9E74-52180FE6B218}"/>
              </a:ext>
            </a:extLst>
          </p:cNvPr>
          <p:cNvSpPr>
            <a:spLocks noGrp="1"/>
          </p:cNvSpPr>
          <p:nvPr>
            <p:ph idx="1"/>
          </p:nvPr>
        </p:nvSpPr>
        <p:spPr>
          <a:xfrm>
            <a:off x="190500" y="1111348"/>
            <a:ext cx="8763000" cy="4803677"/>
          </a:xfrm>
        </p:spPr>
        <p:txBody>
          <a:bodyPr/>
          <a:lstStyle/>
          <a:p>
            <a:r>
              <a:rPr lang="en-US" dirty="0"/>
              <a:t>New metric: Minimal Clinically Important Difference (MICD) (Much more relevant than “statistical significance”)</a:t>
            </a:r>
          </a:p>
          <a:p>
            <a:r>
              <a:rPr lang="en-US" dirty="0"/>
              <a:t>Generally, a 20% reduction in IOP</a:t>
            </a:r>
          </a:p>
          <a:p>
            <a:r>
              <a:rPr lang="en-US" dirty="0"/>
              <a:t>For MIGS, 50% at 2 years </a:t>
            </a:r>
          </a:p>
          <a:p>
            <a:pPr lvl="1"/>
            <a:r>
              <a:rPr lang="en-US" dirty="0"/>
              <a:t>For cataract surgery alone, 50-60% at 2 years</a:t>
            </a:r>
          </a:p>
          <a:p>
            <a:pPr lvl="1"/>
            <a:r>
              <a:rPr lang="en-US" dirty="0"/>
              <a:t>For cataract surgery plus MIGS, 65% at 2 years</a:t>
            </a:r>
          </a:p>
          <a:p>
            <a:r>
              <a:rPr lang="en-US" dirty="0"/>
              <a:t>“Long-term studies assessing the safety and efficacy of MIGS are needed to better define it’s role in the surgical treatment of glaucoma.”</a:t>
            </a:r>
          </a:p>
        </p:txBody>
      </p:sp>
      <p:sp>
        <p:nvSpPr>
          <p:cNvPr id="5" name="TextBox 4">
            <a:extLst>
              <a:ext uri="{FF2B5EF4-FFF2-40B4-BE49-F238E27FC236}">
                <a16:creationId xmlns:a16="http://schemas.microsoft.com/office/drawing/2014/main" id="{1CF360DD-BA79-8777-83F0-7C36DEFEE1B1}"/>
              </a:ext>
            </a:extLst>
          </p:cNvPr>
          <p:cNvSpPr txBox="1"/>
          <p:nvPr/>
        </p:nvSpPr>
        <p:spPr>
          <a:xfrm>
            <a:off x="5218557" y="5746652"/>
            <a:ext cx="338137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Ophthalmology, February, 2025</a:t>
            </a:r>
          </a:p>
        </p:txBody>
      </p:sp>
    </p:spTree>
    <p:extLst>
      <p:ext uri="{BB962C8B-B14F-4D97-AF65-F5344CB8AC3E}">
        <p14:creationId xmlns:p14="http://schemas.microsoft.com/office/powerpoint/2010/main" val="746307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1CAC9-981C-7EB5-02A8-23D51EF1E683}"/>
              </a:ext>
            </a:extLst>
          </p:cNvPr>
          <p:cNvSpPr>
            <a:spLocks noGrp="1"/>
          </p:cNvSpPr>
          <p:nvPr>
            <p:ph type="title"/>
          </p:nvPr>
        </p:nvSpPr>
        <p:spPr/>
        <p:txBody>
          <a:bodyPr/>
          <a:lstStyle/>
          <a:p>
            <a:r>
              <a:rPr lang="en-US" dirty="0"/>
              <a:t>Latanoprost Cup </a:t>
            </a:r>
            <a:r>
              <a:rPr lang="en-US" dirty="0" err="1"/>
              <a:t>Runneth</a:t>
            </a:r>
            <a:r>
              <a:rPr lang="en-US" dirty="0"/>
              <a:t> Over</a:t>
            </a:r>
          </a:p>
        </p:txBody>
      </p:sp>
      <p:sp>
        <p:nvSpPr>
          <p:cNvPr id="3" name="Content Placeholder 2">
            <a:extLst>
              <a:ext uri="{FF2B5EF4-FFF2-40B4-BE49-F238E27FC236}">
                <a16:creationId xmlns:a16="http://schemas.microsoft.com/office/drawing/2014/main" id="{F7EFE1A1-FC3B-F6FE-CB26-8A57D89C8C34}"/>
              </a:ext>
            </a:extLst>
          </p:cNvPr>
          <p:cNvSpPr>
            <a:spLocks noGrp="1"/>
          </p:cNvSpPr>
          <p:nvPr>
            <p:ph idx="1"/>
          </p:nvPr>
        </p:nvSpPr>
        <p:spPr>
          <a:xfrm>
            <a:off x="190501" y="942536"/>
            <a:ext cx="8763000" cy="5556152"/>
          </a:xfrm>
        </p:spPr>
        <p:txBody>
          <a:bodyPr/>
          <a:lstStyle/>
          <a:p>
            <a:r>
              <a:rPr lang="en-US" dirty="0"/>
              <a:t>First was Xalatan® 1996</a:t>
            </a:r>
          </a:p>
          <a:p>
            <a:r>
              <a:rPr lang="en-US" dirty="0"/>
              <a:t>Then a bunch of generics after patent expiration</a:t>
            </a:r>
          </a:p>
          <a:p>
            <a:r>
              <a:rPr lang="en-US" dirty="0"/>
              <a:t>Then </a:t>
            </a:r>
            <a:r>
              <a:rPr lang="en-US" dirty="0" err="1"/>
              <a:t>Xelpros</a:t>
            </a:r>
            <a:r>
              <a:rPr lang="en-US" dirty="0"/>
              <a:t>® preserved with potassium sorbate</a:t>
            </a:r>
          </a:p>
          <a:p>
            <a:r>
              <a:rPr lang="en-US" dirty="0"/>
              <a:t>Then </a:t>
            </a:r>
            <a:r>
              <a:rPr lang="en-US" dirty="0" err="1"/>
              <a:t>Iyuzeh</a:t>
            </a:r>
            <a:r>
              <a:rPr lang="en-US" dirty="0"/>
              <a:t>™ by Thea has it’s PF product</a:t>
            </a:r>
          </a:p>
          <a:p>
            <a:r>
              <a:rPr lang="en-US" dirty="0"/>
              <a:t>Imprimis has its PF product line as well</a:t>
            </a:r>
          </a:p>
          <a:p>
            <a:r>
              <a:rPr lang="en-US" dirty="0"/>
              <a:t>A sort of hybrid, </a:t>
            </a:r>
            <a:r>
              <a:rPr lang="en-US" dirty="0" err="1"/>
              <a:t>Vyzulta</a:t>
            </a:r>
            <a:r>
              <a:rPr lang="en-US" dirty="0"/>
              <a:t>® (</a:t>
            </a:r>
            <a:r>
              <a:rPr lang="en-US" dirty="0" err="1"/>
              <a:t>latanoprostene</a:t>
            </a:r>
            <a:r>
              <a:rPr lang="en-US" dirty="0"/>
              <a:t> </a:t>
            </a:r>
            <a:r>
              <a:rPr lang="en-US" dirty="0" err="1"/>
              <a:t>bunod</a:t>
            </a:r>
            <a:r>
              <a:rPr lang="en-US" dirty="0"/>
              <a:t>) contains latanoprost with a fixed nitric oxide moiety.</a:t>
            </a:r>
          </a:p>
        </p:txBody>
      </p:sp>
    </p:spTree>
    <p:extLst>
      <p:ext uri="{BB962C8B-B14F-4D97-AF65-F5344CB8AC3E}">
        <p14:creationId xmlns:p14="http://schemas.microsoft.com/office/powerpoint/2010/main" val="1974197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9261B-FED3-3F48-7F31-16C56A0F4812}"/>
            </a:ext>
          </a:extLst>
        </p:cNvPr>
        <p:cNvGrpSpPr/>
        <p:nvPr/>
      </p:nvGrpSpPr>
      <p:grpSpPr>
        <a:xfrm>
          <a:off x="0" y="0"/>
          <a:ext cx="0" cy="0"/>
          <a:chOff x="0" y="0"/>
          <a:chExt cx="0" cy="0"/>
        </a:xfrm>
      </p:grpSpPr>
      <p:sp>
        <p:nvSpPr>
          <p:cNvPr id="141314" name="Title 1">
            <a:extLst>
              <a:ext uri="{FF2B5EF4-FFF2-40B4-BE49-F238E27FC236}">
                <a16:creationId xmlns:a16="http://schemas.microsoft.com/office/drawing/2014/main" id="{FDB32040-71EC-7BE7-DCBD-B0F386DCDFA2}"/>
              </a:ext>
            </a:extLst>
          </p:cNvPr>
          <p:cNvSpPr>
            <a:spLocks noGrp="1"/>
          </p:cNvSpPr>
          <p:nvPr>
            <p:ph type="title"/>
          </p:nvPr>
        </p:nvSpPr>
        <p:spPr>
          <a:xfrm>
            <a:off x="392113" y="422275"/>
            <a:ext cx="8615362" cy="619125"/>
          </a:xfrm>
        </p:spPr>
        <p:txBody>
          <a:bodyPr>
            <a:normAutofit fontScale="90000"/>
          </a:bodyPr>
          <a:lstStyle/>
          <a:p>
            <a:r>
              <a:rPr lang="en-US" altLang="en-US" sz="2800" dirty="0"/>
              <a:t>The Efficacy and Safety of Once-Daily Versus Once-Weekly Latanoprost Treatment for Increased Intraocular Pressure</a:t>
            </a:r>
          </a:p>
        </p:txBody>
      </p:sp>
      <p:sp>
        <p:nvSpPr>
          <p:cNvPr id="141315" name="Content Placeholder 2">
            <a:extLst>
              <a:ext uri="{FF2B5EF4-FFF2-40B4-BE49-F238E27FC236}">
                <a16:creationId xmlns:a16="http://schemas.microsoft.com/office/drawing/2014/main" id="{161E087A-86AF-9236-7567-3D57EE16B5D3}"/>
              </a:ext>
            </a:extLst>
          </p:cNvPr>
          <p:cNvSpPr>
            <a:spLocks noGrp="1"/>
          </p:cNvSpPr>
          <p:nvPr>
            <p:ph idx="1"/>
          </p:nvPr>
        </p:nvSpPr>
        <p:spPr>
          <a:xfrm>
            <a:off x="528638" y="2189163"/>
            <a:ext cx="8027987" cy="4451350"/>
          </a:xfrm>
        </p:spPr>
        <p:txBody>
          <a:bodyPr/>
          <a:lstStyle/>
          <a:p>
            <a:pPr marL="0" indent="0">
              <a:buFont typeface="Wingdings 3" panose="05040102010807070707" pitchFamily="18" charset="2"/>
              <a:buNone/>
            </a:pPr>
            <a:r>
              <a:rPr lang="en-US" altLang="en-US" dirty="0"/>
              <a:t>“Latanoprost treatment for ocular hypertension or early glaucoma once-weekly was as effective as once-daily after 3 months of follow-up, and there were fewer, and only minor, side effects with this protocol.”</a:t>
            </a:r>
          </a:p>
          <a:p>
            <a:pPr marL="0" indent="0">
              <a:buFont typeface="Wingdings 3" panose="05040102010807070707" pitchFamily="18" charset="2"/>
              <a:buNone/>
            </a:pPr>
            <a:endParaRPr lang="en-US" altLang="en-US" dirty="0"/>
          </a:p>
          <a:p>
            <a:pPr marL="0" indent="0">
              <a:buFont typeface="Wingdings 3" panose="05040102010807070707" pitchFamily="18" charset="2"/>
              <a:buNone/>
            </a:pPr>
            <a:r>
              <a:rPr lang="en-US" altLang="en-US" sz="2000" i="1" dirty="0">
                <a:solidFill>
                  <a:schemeClr val="bg2">
                    <a:lumMod val="40000"/>
                    <a:lumOff val="60000"/>
                  </a:schemeClr>
                </a:solidFill>
              </a:rPr>
              <a:t>Reference: S. Kurtz, MD and G. Shemesh, MD.  Journal of Ocular Pharmacology and Therapeutics, November 2004</a:t>
            </a:r>
          </a:p>
        </p:txBody>
      </p:sp>
    </p:spTree>
    <p:extLst>
      <p:ext uri="{BB962C8B-B14F-4D97-AF65-F5344CB8AC3E}">
        <p14:creationId xmlns:p14="http://schemas.microsoft.com/office/powerpoint/2010/main" val="3342353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Content Placeholder 2"/>
          <p:cNvSpPr>
            <a:spLocks noGrp="1"/>
          </p:cNvSpPr>
          <p:nvPr>
            <p:ph idx="1"/>
          </p:nvPr>
        </p:nvSpPr>
        <p:spPr>
          <a:xfrm>
            <a:off x="0" y="866775"/>
            <a:ext cx="9034733" cy="5865813"/>
          </a:xfrm>
        </p:spPr>
        <p:txBody>
          <a:bodyPr>
            <a:normAutofit/>
          </a:bodyPr>
          <a:lstStyle/>
          <a:p>
            <a:r>
              <a:rPr lang="en-US" altLang="en-US" dirty="0"/>
              <a:t>First FDA-approved biodegradable, intracameral               implant </a:t>
            </a:r>
          </a:p>
          <a:p>
            <a:r>
              <a:rPr lang="en-US" altLang="en-US" dirty="0"/>
              <a:t>Indicated to reduce IOP in patients with open angle glaucoma or ocular hypertension via a sustained-release drug delivery system</a:t>
            </a:r>
          </a:p>
          <a:p>
            <a:r>
              <a:rPr lang="en-US" altLang="en-US" dirty="0"/>
              <a:t>Reduces IOP approximately 5-8  mmHg and engineered to release bimatoprost 3-4 months</a:t>
            </a:r>
          </a:p>
          <a:p>
            <a:r>
              <a:rPr lang="en-US" altLang="en-US" dirty="0"/>
              <a:t>Currently FDA approval limited to one implant per eye (no re-retreatment) </a:t>
            </a:r>
          </a:p>
          <a:p>
            <a:r>
              <a:rPr lang="en-US" altLang="en-US" dirty="0"/>
              <a:t>Most common adverse reaction was conjunctival hyperemia (27%); </a:t>
            </a:r>
            <a:r>
              <a:rPr lang="en-US" altLang="en-US" dirty="0" err="1"/>
              <a:t>nonocular</a:t>
            </a:r>
            <a:r>
              <a:rPr lang="en-US" altLang="en-US" dirty="0"/>
              <a:t> was headache (5%)</a:t>
            </a:r>
          </a:p>
          <a:p>
            <a:r>
              <a:rPr lang="en-US" altLang="en-US" dirty="0" err="1"/>
              <a:t>Durysta</a:t>
            </a:r>
            <a:r>
              <a:rPr lang="en-US" altLang="en-US" dirty="0"/>
              <a:t>  is manufactured by Allergan							</a:t>
            </a:r>
            <a:r>
              <a:rPr lang="en-US" altLang="en-US" sz="2000" dirty="0">
                <a:solidFill>
                  <a:srgbClr val="6FD1FD"/>
                </a:solidFill>
              </a:rPr>
              <a:t>  </a:t>
            </a:r>
            <a:r>
              <a:rPr lang="en-US" altLang="en-US" sz="2000" baseline="30000" dirty="0">
                <a:solidFill>
                  <a:srgbClr val="FFFFFF"/>
                </a:solidFill>
              </a:rPr>
              <a:t> </a:t>
            </a:r>
            <a:endParaRPr lang="en-US" altLang="en-US" sz="2000" dirty="0">
              <a:solidFill>
                <a:srgbClr val="6FD1FD"/>
              </a:solidFill>
            </a:endParaRPr>
          </a:p>
        </p:txBody>
      </p:sp>
      <p:sp>
        <p:nvSpPr>
          <p:cNvPr id="246787" name="Title 1"/>
          <p:cNvSpPr>
            <a:spLocks noGrp="1"/>
          </p:cNvSpPr>
          <p:nvPr>
            <p:ph type="title"/>
          </p:nvPr>
        </p:nvSpPr>
        <p:spPr>
          <a:xfrm>
            <a:off x="0" y="23812"/>
            <a:ext cx="9283289" cy="842963"/>
          </a:xfrm>
        </p:spPr>
        <p:txBody>
          <a:bodyPr>
            <a:normAutofit/>
          </a:bodyPr>
          <a:lstStyle/>
          <a:p>
            <a:r>
              <a:rPr lang="en-US" altLang="en-US" dirty="0"/>
              <a:t>  (Bimatoprost Implant) 10 mcg</a:t>
            </a:r>
          </a:p>
        </p:txBody>
      </p:sp>
    </p:spTree>
    <p:extLst>
      <p:ext uri="{BB962C8B-B14F-4D97-AF65-F5344CB8AC3E}">
        <p14:creationId xmlns:p14="http://schemas.microsoft.com/office/powerpoint/2010/main" val="1951562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B16E5-0C52-7976-353C-031B6A5714D6}"/>
              </a:ext>
            </a:extLst>
          </p:cNvPr>
          <p:cNvSpPr>
            <a:spLocks noGrp="1"/>
          </p:cNvSpPr>
          <p:nvPr>
            <p:ph type="title"/>
          </p:nvPr>
        </p:nvSpPr>
        <p:spPr>
          <a:xfrm>
            <a:off x="190500" y="108859"/>
            <a:ext cx="8763000" cy="752034"/>
          </a:xfrm>
        </p:spPr>
        <p:txBody>
          <a:bodyPr/>
          <a:lstStyle/>
          <a:p>
            <a:r>
              <a:rPr lang="en-US" dirty="0" err="1"/>
              <a:t>Travoprost</a:t>
            </a:r>
            <a:r>
              <a:rPr lang="en-US" dirty="0"/>
              <a:t> Intracameral Device</a:t>
            </a:r>
          </a:p>
        </p:txBody>
      </p:sp>
      <p:sp>
        <p:nvSpPr>
          <p:cNvPr id="3" name="Content Placeholder 2">
            <a:extLst>
              <a:ext uri="{FF2B5EF4-FFF2-40B4-BE49-F238E27FC236}">
                <a16:creationId xmlns:a16="http://schemas.microsoft.com/office/drawing/2014/main" id="{90FBCBE9-3A78-DC14-EE6F-54D7782805A3}"/>
              </a:ext>
            </a:extLst>
          </p:cNvPr>
          <p:cNvSpPr>
            <a:spLocks noGrp="1"/>
          </p:cNvSpPr>
          <p:nvPr>
            <p:ph idx="1"/>
          </p:nvPr>
        </p:nvSpPr>
        <p:spPr>
          <a:xfrm>
            <a:off x="190500" y="964391"/>
            <a:ext cx="8763000" cy="5556152"/>
          </a:xfrm>
        </p:spPr>
        <p:txBody>
          <a:bodyPr>
            <a:normAutofit lnSpcReduction="10000"/>
          </a:bodyPr>
          <a:lstStyle/>
          <a:p>
            <a:r>
              <a:rPr lang="en-US" dirty="0"/>
              <a:t>For about 2 decades, </a:t>
            </a:r>
            <a:r>
              <a:rPr lang="en-US" dirty="0" err="1"/>
              <a:t>Travatan</a:t>
            </a:r>
            <a:r>
              <a:rPr lang="en-US" dirty="0"/>
              <a:t>-Z® has been available</a:t>
            </a:r>
          </a:p>
          <a:p>
            <a:r>
              <a:rPr lang="en-US" dirty="0"/>
              <a:t>Intracameral device approved December 2023</a:t>
            </a:r>
          </a:p>
          <a:p>
            <a:r>
              <a:rPr lang="en-US" dirty="0" err="1"/>
              <a:t>iDose</a:t>
            </a:r>
            <a:r>
              <a:rPr lang="en-US" dirty="0"/>
              <a:t>® TR </a:t>
            </a:r>
            <a:r>
              <a:rPr lang="en-US" i="0" dirty="0">
                <a:effectLst/>
              </a:rPr>
              <a:t>(travoprost intracameral implant) </a:t>
            </a:r>
            <a:r>
              <a:rPr lang="en-US" dirty="0"/>
              <a:t>uses a metallic (titanium) delivery device</a:t>
            </a:r>
          </a:p>
          <a:p>
            <a:r>
              <a:rPr lang="en-US" dirty="0"/>
              <a:t>The implant is MRI-Conditional, not fully            “MRI-safe” universally </a:t>
            </a:r>
          </a:p>
          <a:p>
            <a:r>
              <a:rPr lang="en-US" dirty="0"/>
              <a:t>Engineered to control </a:t>
            </a:r>
            <a:r>
              <a:rPr lang="en-US" dirty="0" err="1"/>
              <a:t>iop</a:t>
            </a:r>
            <a:r>
              <a:rPr lang="en-US" dirty="0"/>
              <a:t> for 3 months</a:t>
            </a:r>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a:pPr>
            <a:r>
              <a:rPr kumimoji="0" lang="en-US" sz="3000" b="1" i="0" u="none" strike="noStrike" kern="1200" cap="none" spc="0" normalizeH="0" baseline="0" noProof="0" dirty="0">
                <a:ln>
                  <a:noFill/>
                </a:ln>
                <a:solidFill>
                  <a:prstClr val="white"/>
                </a:solidFill>
                <a:effectLst/>
                <a:uLnTx/>
                <a:uFillTx/>
                <a:latin typeface="Calibri"/>
                <a:ea typeface="+mn-ea"/>
                <a:cs typeface="+mn-cs"/>
              </a:rPr>
              <a:t>IOP change from baseline 6.6-8.4 mmHg, and for timolol 6.5-7.7 mmHg</a:t>
            </a:r>
          </a:p>
          <a:p>
            <a:r>
              <a:rPr lang="en-US" dirty="0" err="1"/>
              <a:t>iDose</a:t>
            </a:r>
            <a:r>
              <a:rPr lang="en-US" dirty="0"/>
              <a:t> TR is marketed by Glaukos</a:t>
            </a:r>
          </a:p>
          <a:p>
            <a:r>
              <a:rPr lang="en-US" dirty="0"/>
              <a:t>FDA recently approved repeat dosing</a:t>
            </a:r>
          </a:p>
        </p:txBody>
      </p:sp>
      <p:sp>
        <p:nvSpPr>
          <p:cNvPr id="5" name="TextBox 4">
            <a:extLst>
              <a:ext uri="{FF2B5EF4-FFF2-40B4-BE49-F238E27FC236}">
                <a16:creationId xmlns:a16="http://schemas.microsoft.com/office/drawing/2014/main" id="{41DE8D52-67AE-97E1-444F-3EF33D7CBB18}"/>
              </a:ext>
            </a:extLst>
          </p:cNvPr>
          <p:cNvSpPr txBox="1"/>
          <p:nvPr/>
        </p:nvSpPr>
        <p:spPr>
          <a:xfrm>
            <a:off x="5009418" y="6258079"/>
            <a:ext cx="4602772" cy="33855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CCF6"/>
                </a:solidFill>
                <a:effectLst/>
                <a:uLnTx/>
                <a:uFillTx/>
                <a:latin typeface="Arial" panose="020B0604020202020204" pitchFamily="34" charset="0"/>
                <a:ea typeface="+mn-ea"/>
                <a:cs typeface="+mn-cs"/>
              </a:rPr>
              <a:t>Ophthalmology, September 2024</a:t>
            </a:r>
          </a:p>
        </p:txBody>
      </p:sp>
    </p:spTree>
    <p:extLst>
      <p:ext uri="{BB962C8B-B14F-4D97-AF65-F5344CB8AC3E}">
        <p14:creationId xmlns:p14="http://schemas.microsoft.com/office/powerpoint/2010/main" val="690896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212725" y="0"/>
            <a:ext cx="8718550" cy="1044575"/>
          </a:xfrm>
        </p:spPr>
        <p:txBody>
          <a:bodyPr/>
          <a:lstStyle/>
          <a:p>
            <a:r>
              <a:rPr lang="en-US" altLang="en-US" dirty="0"/>
              <a:t>Topical Beta-Blockers</a:t>
            </a:r>
          </a:p>
        </p:txBody>
      </p:sp>
      <p:sp>
        <p:nvSpPr>
          <p:cNvPr id="161795" name="Rectangle 3"/>
          <p:cNvSpPr>
            <a:spLocks noGrp="1" noChangeArrowheads="1"/>
          </p:cNvSpPr>
          <p:nvPr>
            <p:ph type="body" idx="1"/>
          </p:nvPr>
        </p:nvSpPr>
        <p:spPr>
          <a:xfrm>
            <a:off x="177800" y="991393"/>
            <a:ext cx="8753475" cy="5307013"/>
          </a:xfrm>
        </p:spPr>
        <p:txBody>
          <a:bodyPr/>
          <a:lstStyle/>
          <a:p>
            <a:pPr>
              <a:spcBef>
                <a:spcPct val="0"/>
              </a:spcBef>
            </a:pPr>
            <a:r>
              <a:rPr lang="en-US" altLang="en-US" dirty="0"/>
              <a:t>Decrease aqueous production</a:t>
            </a:r>
          </a:p>
          <a:p>
            <a:pPr>
              <a:spcBef>
                <a:spcPct val="0"/>
              </a:spcBef>
            </a:pPr>
            <a:r>
              <a:rPr lang="en-US" altLang="en-US" dirty="0"/>
              <a:t>Reduces IOP .25%; no response 15%</a:t>
            </a:r>
          </a:p>
          <a:p>
            <a:pPr>
              <a:spcBef>
                <a:spcPct val="0"/>
              </a:spcBef>
            </a:pPr>
            <a:r>
              <a:rPr lang="en-US" altLang="en-US" dirty="0"/>
              <a:t>R/O asthma</a:t>
            </a:r>
          </a:p>
          <a:p>
            <a:pPr>
              <a:spcBef>
                <a:spcPct val="0"/>
              </a:spcBef>
            </a:pPr>
            <a:r>
              <a:rPr lang="en-US" altLang="en-US" dirty="0"/>
              <a:t>Recommend monocular trial with lowest concentration once daily</a:t>
            </a:r>
          </a:p>
          <a:p>
            <a:pPr>
              <a:spcBef>
                <a:spcPct val="0"/>
              </a:spcBef>
            </a:pPr>
            <a:r>
              <a:rPr lang="en-US" altLang="en-US" dirty="0"/>
              <a:t>Possible diminished effect if used with systemic beta-blockers</a:t>
            </a:r>
          </a:p>
          <a:p>
            <a:pPr>
              <a:spcBef>
                <a:spcPct val="0"/>
              </a:spcBef>
            </a:pPr>
            <a:r>
              <a:rPr lang="en-US" altLang="en-US" dirty="0"/>
              <a:t>No advantage to gel-forming solution</a:t>
            </a:r>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a:pPr>
            <a:r>
              <a:rPr kumimoji="0" lang="en-US" altLang="en-US" sz="3000" b="1" i="0" u="none" strike="noStrike" kern="1200" cap="none" spc="0" normalizeH="0" baseline="0" noProof="0" dirty="0">
                <a:ln>
                  <a:noFill/>
                </a:ln>
                <a:solidFill>
                  <a:prstClr val="white"/>
                </a:solidFill>
                <a:effectLst/>
                <a:uLnTx/>
                <a:uFillTx/>
                <a:latin typeface="Calibri"/>
                <a:ea typeface="+mn-ea"/>
                <a:cs typeface="+mn-cs"/>
              </a:rPr>
              <a:t>Available preservative-free in unit doses as .25% and .5% in .2mL individual units of solution from B+L (Timoptic in </a:t>
            </a:r>
            <a:r>
              <a:rPr kumimoji="0" lang="en-US" altLang="en-US" sz="3000" b="1" i="0" u="none" strike="noStrike" kern="1200" cap="none" spc="0" normalizeH="0" baseline="0" noProof="0" dirty="0" err="1">
                <a:ln>
                  <a:noFill/>
                </a:ln>
                <a:solidFill>
                  <a:prstClr val="white"/>
                </a:solidFill>
                <a:effectLst/>
                <a:uLnTx/>
                <a:uFillTx/>
                <a:latin typeface="Calibri"/>
                <a:ea typeface="+mn-ea"/>
                <a:cs typeface="+mn-cs"/>
              </a:rPr>
              <a:t>Ocudose</a:t>
            </a:r>
            <a:r>
              <a:rPr kumimoji="0" lang="en-US" altLang="en-US" sz="3000" b="1" i="0" u="none" strike="noStrike" kern="1200" cap="none" spc="0" normalizeH="0" baseline="0" noProof="0" dirty="0">
                <a:ln>
                  <a:noFill/>
                </a:ln>
                <a:solidFill>
                  <a:prstClr val="white"/>
                </a:solidFill>
                <a:effectLst/>
                <a:uLnTx/>
                <a:uFillTx/>
                <a:latin typeface="Calibri"/>
                <a:ea typeface="+mn-ea"/>
                <a:cs typeface="+mn-cs"/>
              </a:rPr>
              <a:t>)</a:t>
            </a:r>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a:pPr>
            <a:endParaRPr kumimoji="0" lang="en-US" altLang="en-US" sz="3000" b="1" i="0" u="none" strike="noStrike" kern="1200" cap="none" spc="0" normalizeH="0" baseline="0" noProof="0" dirty="0">
              <a:ln>
                <a:noFill/>
              </a:ln>
              <a:solidFill>
                <a:prstClr val="white"/>
              </a:solidFill>
              <a:effectLst/>
              <a:uLnTx/>
              <a:uFillTx/>
              <a:latin typeface="Calibri"/>
              <a:ea typeface="+mn-ea"/>
              <a:cs typeface="+mn-cs"/>
            </a:endParaRPr>
          </a:p>
          <a:p>
            <a:pPr>
              <a:spcBef>
                <a:spcPct val="0"/>
              </a:spcBef>
            </a:pPr>
            <a:endParaRPr lang="en-US" altLang="en-US" dirty="0"/>
          </a:p>
          <a:p>
            <a:pPr>
              <a:spcBef>
                <a:spcPct val="0"/>
              </a:spcBef>
            </a:pPr>
            <a:endParaRPr lang="en-US" altLang="en-US" dirty="0"/>
          </a:p>
        </p:txBody>
      </p:sp>
    </p:spTree>
    <p:extLst>
      <p:ext uri="{BB962C8B-B14F-4D97-AF65-F5344CB8AC3E}">
        <p14:creationId xmlns:p14="http://schemas.microsoft.com/office/powerpoint/2010/main" val="2738144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DC138-03A2-493A-92A8-02F36CE692BB}"/>
              </a:ext>
            </a:extLst>
          </p:cNvPr>
          <p:cNvSpPr>
            <a:spLocks noGrp="1"/>
          </p:cNvSpPr>
          <p:nvPr>
            <p:ph type="title"/>
          </p:nvPr>
        </p:nvSpPr>
        <p:spPr/>
        <p:txBody>
          <a:bodyPr>
            <a:normAutofit fontScale="90000"/>
          </a:bodyPr>
          <a:lstStyle/>
          <a:p>
            <a:r>
              <a:rPr lang="en-US" dirty="0"/>
              <a:t>Do Systemic Beta-Blockers Preclude use of Topical Beta-Blockers?</a:t>
            </a:r>
          </a:p>
        </p:txBody>
      </p:sp>
      <p:sp>
        <p:nvSpPr>
          <p:cNvPr id="3" name="Content Placeholder 2">
            <a:extLst>
              <a:ext uri="{FF2B5EF4-FFF2-40B4-BE49-F238E27FC236}">
                <a16:creationId xmlns:a16="http://schemas.microsoft.com/office/drawing/2014/main" id="{AE95E70F-454E-4493-964D-B80A9557311F}"/>
              </a:ext>
            </a:extLst>
          </p:cNvPr>
          <p:cNvSpPr>
            <a:spLocks noGrp="1"/>
          </p:cNvSpPr>
          <p:nvPr>
            <p:ph idx="1"/>
          </p:nvPr>
        </p:nvSpPr>
        <p:spPr/>
        <p:txBody>
          <a:bodyPr>
            <a:normAutofit fontScale="92500" lnSpcReduction="10000"/>
          </a:bodyPr>
          <a:lstStyle/>
          <a:p>
            <a:r>
              <a:rPr lang="en-US" dirty="0"/>
              <a:t>Tradition teaching says they do</a:t>
            </a:r>
          </a:p>
          <a:p>
            <a:r>
              <a:rPr lang="en-US" dirty="0"/>
              <a:t>Newer research says not</a:t>
            </a:r>
          </a:p>
          <a:p>
            <a:r>
              <a:rPr lang="en-US" dirty="0"/>
              <a:t>“Patients taking a systemic beta blocker still achieve more than a 75% lowering (about 5 mmHg), on average, when using a topical beta blocker. Therefore, withholding a topical beta blocker from these patients seems unwarranted.”</a:t>
            </a:r>
          </a:p>
          <a:p>
            <a:r>
              <a:rPr lang="en-US" dirty="0"/>
              <a:t>“The present data suggests that the use of a systemic beta blocker does not meaningfully affect the IOP-lowering effectiveness of glaucoma eyedrop regimens as prescribed and used in a real-world scenario.”</a:t>
            </a:r>
          </a:p>
          <a:p>
            <a:r>
              <a:rPr lang="en-US" dirty="0"/>
              <a:t>In summary, being on a systemic beta blocker may ever so slightly dampen the effectiveness of a topical beta blocker, but in no way precludes the beneficial use of topical beta blocker treatment.</a:t>
            </a:r>
          </a:p>
        </p:txBody>
      </p:sp>
      <p:sp>
        <p:nvSpPr>
          <p:cNvPr id="4" name="TextBox 3">
            <a:extLst>
              <a:ext uri="{FF2B5EF4-FFF2-40B4-BE49-F238E27FC236}">
                <a16:creationId xmlns:a16="http://schemas.microsoft.com/office/drawing/2014/main" id="{AF96CC76-127F-4E4C-860E-CA40DC7C1C22}"/>
              </a:ext>
            </a:extLst>
          </p:cNvPr>
          <p:cNvSpPr txBox="1"/>
          <p:nvPr/>
        </p:nvSpPr>
        <p:spPr>
          <a:xfrm>
            <a:off x="5836597" y="6497758"/>
            <a:ext cx="3307404"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6FD1FD"/>
                </a:solidFill>
                <a:effectLst/>
                <a:uLnTx/>
                <a:uFillTx/>
                <a:latin typeface="Arial" panose="020B0604020202020204" pitchFamily="34" charset="0"/>
                <a:ea typeface="+mn-ea"/>
                <a:cs typeface="+mn-cs"/>
              </a:rPr>
              <a:t>Ophthalmology</a:t>
            </a:r>
            <a:r>
              <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mn-cs"/>
              </a:rPr>
              <a:t>, February 2021</a:t>
            </a:r>
          </a:p>
        </p:txBody>
      </p:sp>
    </p:spTree>
    <p:extLst>
      <p:ext uri="{BB962C8B-B14F-4D97-AF65-F5344CB8AC3E}">
        <p14:creationId xmlns:p14="http://schemas.microsoft.com/office/powerpoint/2010/main" val="50502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81950"/>
            <a:ext cx="9113520" cy="564026"/>
          </a:xfrm>
        </p:spPr>
        <p:txBody>
          <a:bodyPr>
            <a:noAutofit/>
          </a:bodyPr>
          <a:lstStyle/>
          <a:p>
            <a:r>
              <a:rPr lang="el-GR" altLang="en-US" sz="3600" dirty="0">
                <a:cs typeface="Tahoma" panose="020B0604030504040204" pitchFamily="34" charset="0"/>
              </a:rPr>
              <a:t>β</a:t>
            </a:r>
            <a:r>
              <a:rPr lang="en-US" altLang="en-US" sz="3600" dirty="0"/>
              <a:t>-Blockers Are Helpful In Patients with COPD!</a:t>
            </a:r>
            <a:endParaRPr lang="en-US" sz="3600" dirty="0"/>
          </a:p>
        </p:txBody>
      </p:sp>
      <p:sp>
        <p:nvSpPr>
          <p:cNvPr id="3" name="Content Placeholder 2"/>
          <p:cNvSpPr>
            <a:spLocks noGrp="1"/>
          </p:cNvSpPr>
          <p:nvPr>
            <p:ph idx="1"/>
          </p:nvPr>
        </p:nvSpPr>
        <p:spPr>
          <a:xfrm>
            <a:off x="291465" y="1091565"/>
            <a:ext cx="8561070" cy="4543425"/>
          </a:xfrm>
        </p:spPr>
        <p:txBody>
          <a:bodyPr>
            <a:normAutofit fontScale="55000" lnSpcReduction="20000"/>
          </a:bodyPr>
          <a:lstStyle/>
          <a:p>
            <a:r>
              <a:rPr lang="en-US" altLang="en-US" sz="5100" dirty="0"/>
              <a:t>“Conclusion:  Treatment with </a:t>
            </a:r>
            <a:r>
              <a:rPr lang="el-GR" altLang="en-US" sz="5100" dirty="0">
                <a:cs typeface="Tahoma" panose="020B0604030504040204" pitchFamily="34" charset="0"/>
              </a:rPr>
              <a:t>β</a:t>
            </a:r>
            <a:r>
              <a:rPr lang="en-US" altLang="en-US" sz="5100" dirty="0"/>
              <a:t>-blockers may reduce the risk of exacerbations and improve survival in patients with COPD, possibly as a result of dual cardiopulmonary protective properties.”</a:t>
            </a:r>
            <a:r>
              <a:rPr lang="en-US" altLang="en-US" sz="5100" baseline="30000" dirty="0"/>
              <a:t>1</a:t>
            </a:r>
          </a:p>
          <a:p>
            <a:endParaRPr lang="en-US" altLang="en-US" sz="5100" dirty="0"/>
          </a:p>
          <a:p>
            <a:r>
              <a:rPr lang="en-US" altLang="en-US" sz="5100" dirty="0"/>
              <a:t>“Patients with COPD often do not receive </a:t>
            </a:r>
            <a:r>
              <a:rPr lang="el-GR" altLang="en-US" sz="5100" dirty="0">
                <a:cs typeface="Tahoma" panose="020B0604030504040204" pitchFamily="34" charset="0"/>
              </a:rPr>
              <a:t>β</a:t>
            </a:r>
            <a:r>
              <a:rPr lang="en-US" altLang="en-US" sz="5100" dirty="0"/>
              <a:t>-blockers because of concerns that they might exacerbate respiratory symptoms.”</a:t>
            </a:r>
          </a:p>
          <a:p>
            <a:endParaRPr lang="en-US" altLang="en-US" sz="5100" dirty="0"/>
          </a:p>
          <a:p>
            <a:r>
              <a:rPr lang="en-US" altLang="en-US" sz="5100" dirty="0"/>
              <a:t>“Beta-blocker users who subsequently received diagnosis of COPD didn’t have worse outcomes; indeed, outcomes were better in the beta-blocker cohort.”</a:t>
            </a:r>
            <a:r>
              <a:rPr lang="en-US" altLang="en-US" sz="5100" baseline="30000" dirty="0"/>
              <a:t>2</a:t>
            </a:r>
            <a:endParaRPr lang="en-US" altLang="en-US" sz="5100" dirty="0"/>
          </a:p>
          <a:p>
            <a:endParaRPr lang="en-US" dirty="0"/>
          </a:p>
        </p:txBody>
      </p:sp>
      <p:sp>
        <p:nvSpPr>
          <p:cNvPr id="4" name="Rectangle 3"/>
          <p:cNvSpPr/>
          <p:nvPr/>
        </p:nvSpPr>
        <p:spPr>
          <a:xfrm>
            <a:off x="2857500" y="2563379"/>
            <a:ext cx="3429000" cy="276999"/>
          </a:xfrm>
          <a:prstGeom prst="rect">
            <a:avLst/>
          </a:prstGeom>
        </p:spPr>
        <p:txBody>
          <a:bodyPr>
            <a:spAutoFit/>
          </a:bodyPr>
          <a:lstStyle/>
          <a:p>
            <a:pPr marL="0" marR="0" lvl="0" indent="0" algn="r" defTabSz="685800" rtl="0" eaLnBrk="0" fontAlgn="base" latinLnBrk="0" hangingPunct="0">
              <a:lnSpc>
                <a:spcPct val="100000"/>
              </a:lnSpc>
              <a:spcBef>
                <a:spcPct val="0"/>
              </a:spcBef>
              <a:spcAft>
                <a:spcPct val="0"/>
              </a:spcAft>
              <a:buClrTx/>
              <a:buSzTx/>
              <a:buFontTx/>
              <a:buNone/>
              <a:tabLst/>
              <a:defRPr/>
            </a:pPr>
            <a:endParaRPr kumimoji="0" lang="en-US" altLang="en-US" sz="1200" b="1" i="1" u="none" strike="noStrike" kern="1200" cap="none" spc="0" normalizeH="0" baseline="0" noProof="0" dirty="0">
              <a:ln>
                <a:noFill/>
              </a:ln>
              <a:solidFill>
                <a:srgbClr val="6FD1FD"/>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466725" y="5498415"/>
            <a:ext cx="8561070" cy="923330"/>
          </a:xfrm>
          <a:prstGeom prst="rect">
            <a:avLst/>
          </a:prstGeom>
        </p:spPr>
        <p:txBody>
          <a:bodyPr wrap="squar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References: </a:t>
            </a:r>
          </a:p>
          <a:p>
            <a:pPr marL="298847" marR="0" lvl="0" indent="-298847" algn="l" defTabSz="685800" rtl="0" eaLnBrk="0" fontAlgn="base" latinLnBrk="0" hangingPunct="0">
              <a:lnSpc>
                <a:spcPct val="100000"/>
              </a:lnSpc>
              <a:spcBef>
                <a:spcPct val="0"/>
              </a:spcBef>
              <a:spcAft>
                <a:spcPct val="0"/>
              </a:spcAft>
              <a:buClrTx/>
              <a:buSzTx/>
              <a:buFont typeface="+mj-lt"/>
              <a:buAutoNum type="arabicPeriod"/>
              <a:tabLst/>
              <a:defRPr/>
            </a:pPr>
            <a:r>
              <a:rPr kumimoji="0" lang="en-US" altLang="en-US" sz="1800" b="1" i="0" u="none" strike="noStrike" kern="1200" cap="none" spc="0" normalizeH="0" baseline="0" noProof="0" dirty="0" err="1">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Rutten</a:t>
            </a:r>
            <a:r>
              <a:rPr kumimoji="0" lang="en-US" altLang="en-US" sz="18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 F, et al.  </a:t>
            </a:r>
            <a:r>
              <a:rPr kumimoji="0" lang="en-US" altLang="en-US" sz="1800" b="1" i="1"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Arch </a:t>
            </a:r>
            <a:r>
              <a:rPr kumimoji="0" lang="en-US" altLang="en-US" sz="1800" b="1" i="1" u="none" strike="noStrike" kern="1200" cap="none" spc="0" normalizeH="0" baseline="0" noProof="0" dirty="0" err="1">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Int</a:t>
            </a:r>
            <a:r>
              <a:rPr kumimoji="0" lang="en-US" altLang="en-US" sz="1800" b="1" i="1"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 Med.  </a:t>
            </a:r>
            <a:r>
              <a:rPr kumimoji="0" lang="en-US" altLang="en-US" sz="18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2010;170(10)</a:t>
            </a:r>
          </a:p>
          <a:p>
            <a:pPr marL="298847" marR="0" lvl="0" indent="-298847" algn="l" defTabSz="685800" rtl="0" eaLnBrk="0" fontAlgn="base" latinLnBrk="0" hangingPunct="0">
              <a:lnSpc>
                <a:spcPct val="100000"/>
              </a:lnSpc>
              <a:spcBef>
                <a:spcPct val="0"/>
              </a:spcBef>
              <a:spcAft>
                <a:spcPct val="0"/>
              </a:spcAft>
              <a:buClrTx/>
              <a:buSzTx/>
              <a:buFont typeface="+mj-lt"/>
              <a:buAutoNum type="arabicPeriod"/>
              <a:tabLst/>
              <a:defRPr/>
            </a:pPr>
            <a:r>
              <a:rPr kumimoji="0" lang="en-US" altLang="en-US" sz="1800" b="1" i="1"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E-</a:t>
            </a:r>
            <a:r>
              <a:rPr kumimoji="0" lang="en-US" altLang="en-US" sz="1800" b="1" i="1" u="none" strike="noStrike" kern="1200" cap="none" spc="0" normalizeH="0" baseline="0" noProof="0" dirty="0" err="1">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Clin</a:t>
            </a:r>
            <a:r>
              <a:rPr kumimoji="0" lang="en-US" altLang="en-US" sz="1800" b="1" i="1"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 Med, </a:t>
            </a:r>
            <a:r>
              <a:rPr kumimoji="0" lang="en-US" altLang="en-US" sz="18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January, 2019 (as reported in </a:t>
            </a:r>
            <a:r>
              <a:rPr kumimoji="0" lang="en-US" altLang="en-US" sz="1800" b="1" i="1"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Journal Watch</a:t>
            </a:r>
            <a:r>
              <a:rPr kumimoji="0" lang="en-US" altLang="en-US" sz="1800" b="1" i="0" u="none" strike="noStrike" kern="1200" cap="none" spc="0" normalizeH="0" baseline="0" noProof="0" dirty="0">
                <a:ln>
                  <a:noFill/>
                </a:ln>
                <a:solidFill>
                  <a:srgbClr val="1F497D">
                    <a:lumMod val="40000"/>
                    <a:lumOff val="60000"/>
                  </a:srgbClr>
                </a:solidFill>
                <a:effectLst/>
                <a:uLnTx/>
                <a:uFillTx/>
                <a:latin typeface="Arial" panose="020B0604020202020204" pitchFamily="34" charset="0"/>
                <a:ea typeface="+mn-ea"/>
                <a:cs typeface="Arial" panose="020B0604020202020204" pitchFamily="34" charset="0"/>
              </a:rPr>
              <a:t> , April 1, 2019.</a:t>
            </a:r>
          </a:p>
        </p:txBody>
      </p:sp>
    </p:spTree>
    <p:extLst>
      <p:ext uri="{BB962C8B-B14F-4D97-AF65-F5344CB8AC3E}">
        <p14:creationId xmlns:p14="http://schemas.microsoft.com/office/powerpoint/2010/main" val="3973839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E69D-8933-48CA-BB01-6FAC8DE28212}"/>
              </a:ext>
            </a:extLst>
          </p:cNvPr>
          <p:cNvSpPr>
            <a:spLocks noGrp="1"/>
          </p:cNvSpPr>
          <p:nvPr>
            <p:ph type="title"/>
          </p:nvPr>
        </p:nvSpPr>
        <p:spPr>
          <a:xfrm>
            <a:off x="190500" y="153674"/>
            <a:ext cx="8763000" cy="752034"/>
          </a:xfrm>
        </p:spPr>
        <p:txBody>
          <a:bodyPr>
            <a:normAutofit/>
          </a:bodyPr>
          <a:lstStyle/>
          <a:p>
            <a:r>
              <a:rPr lang="en-US" sz="3600" dirty="0"/>
              <a:t>Timolol Eyedrops to Treat </a:t>
            </a:r>
            <a:r>
              <a:rPr lang="en-US" sz="3600" dirty="0" err="1"/>
              <a:t>Migrane</a:t>
            </a:r>
            <a:r>
              <a:rPr lang="en-US" sz="3600" dirty="0"/>
              <a:t> Headache</a:t>
            </a:r>
          </a:p>
        </p:txBody>
      </p:sp>
      <p:sp>
        <p:nvSpPr>
          <p:cNvPr id="3" name="Content Placeholder 2">
            <a:extLst>
              <a:ext uri="{FF2B5EF4-FFF2-40B4-BE49-F238E27FC236}">
                <a16:creationId xmlns:a16="http://schemas.microsoft.com/office/drawing/2014/main" id="{A4A093A7-F2A5-4CBF-91F0-31D70BA239E1}"/>
              </a:ext>
            </a:extLst>
          </p:cNvPr>
          <p:cNvSpPr>
            <a:spLocks noGrp="1"/>
          </p:cNvSpPr>
          <p:nvPr>
            <p:ph idx="1"/>
          </p:nvPr>
        </p:nvSpPr>
        <p:spPr>
          <a:xfrm>
            <a:off x="190500" y="920380"/>
            <a:ext cx="8763000" cy="5238652"/>
          </a:xfrm>
        </p:spPr>
        <p:txBody>
          <a:bodyPr>
            <a:normAutofit lnSpcReduction="10000"/>
          </a:bodyPr>
          <a:lstStyle/>
          <a:p>
            <a:r>
              <a:rPr lang="en-US" dirty="0"/>
              <a:t>Oral timolol or propranolol are effective in helping  prevent migraine HAs, but are ineffective for treating acute HA.</a:t>
            </a:r>
          </a:p>
          <a:p>
            <a:r>
              <a:rPr lang="en-US" dirty="0"/>
              <a:t>Oral beta blockers have to be metabolized in the liver which is why they are not effective for acute treatment.</a:t>
            </a:r>
          </a:p>
          <a:p>
            <a:r>
              <a:rPr lang="en-US" dirty="0"/>
              <a:t>However, “the use of eyedrops has the advantage of attaining peak plasma levels quickly at levels high enough to abort the acute migraine attacks effectively.”</a:t>
            </a:r>
          </a:p>
          <a:p>
            <a:r>
              <a:rPr lang="en-US" dirty="0"/>
              <a:t>Instill 1-2 drops at the onset of the attack; 80% were significantly helped in 20 min.</a:t>
            </a:r>
          </a:p>
        </p:txBody>
      </p:sp>
      <p:sp>
        <p:nvSpPr>
          <p:cNvPr id="4" name="TextBox 3">
            <a:extLst>
              <a:ext uri="{FF2B5EF4-FFF2-40B4-BE49-F238E27FC236}">
                <a16:creationId xmlns:a16="http://schemas.microsoft.com/office/drawing/2014/main" id="{29254281-9142-4A66-B362-F25766BB9AE0}"/>
              </a:ext>
            </a:extLst>
          </p:cNvPr>
          <p:cNvSpPr txBox="1"/>
          <p:nvPr/>
        </p:nvSpPr>
        <p:spPr>
          <a:xfrm>
            <a:off x="5486400" y="5820478"/>
            <a:ext cx="3326674"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JAMA </a:t>
            </a:r>
            <a:r>
              <a:rPr kumimoji="0" lang="en-US" sz="1600" b="1" i="1" u="none" strike="noStrike" kern="1200" cap="none" spc="0" normalizeH="0" baseline="0" noProof="0" dirty="0" err="1">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Ophthalmol</a:t>
            </a: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Nov 2020</a:t>
            </a:r>
          </a:p>
        </p:txBody>
      </p:sp>
    </p:spTree>
    <p:extLst>
      <p:ext uri="{BB962C8B-B14F-4D97-AF65-F5344CB8AC3E}">
        <p14:creationId xmlns:p14="http://schemas.microsoft.com/office/powerpoint/2010/main" val="1105727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BAA34-1B8C-4584-8A4C-FCEE638D4B23}"/>
              </a:ext>
            </a:extLst>
          </p:cNvPr>
          <p:cNvSpPr>
            <a:spLocks noGrp="1"/>
          </p:cNvSpPr>
          <p:nvPr>
            <p:ph type="title"/>
          </p:nvPr>
        </p:nvSpPr>
        <p:spPr>
          <a:xfrm>
            <a:off x="114300" y="108104"/>
            <a:ext cx="8915400" cy="752034"/>
          </a:xfrm>
        </p:spPr>
        <p:txBody>
          <a:bodyPr>
            <a:normAutofit/>
          </a:bodyPr>
          <a:lstStyle/>
          <a:p>
            <a:pPr>
              <a:lnSpc>
                <a:spcPct val="80000"/>
              </a:lnSpc>
            </a:pPr>
            <a:r>
              <a:rPr lang="en-US" sz="3800" dirty="0"/>
              <a:t>Topical Ophthalmic Timolol in Dermatology</a:t>
            </a:r>
          </a:p>
        </p:txBody>
      </p:sp>
      <p:sp>
        <p:nvSpPr>
          <p:cNvPr id="3" name="Content Placeholder 2">
            <a:extLst>
              <a:ext uri="{FF2B5EF4-FFF2-40B4-BE49-F238E27FC236}">
                <a16:creationId xmlns:a16="http://schemas.microsoft.com/office/drawing/2014/main" id="{519FF00B-D47E-4D41-8E39-2D6CE8C46CB1}"/>
              </a:ext>
            </a:extLst>
          </p:cNvPr>
          <p:cNvSpPr>
            <a:spLocks noGrp="1"/>
          </p:cNvSpPr>
          <p:nvPr>
            <p:ph idx="1"/>
          </p:nvPr>
        </p:nvSpPr>
        <p:spPr>
          <a:xfrm>
            <a:off x="114300" y="973170"/>
            <a:ext cx="8915400" cy="3623742"/>
          </a:xfrm>
        </p:spPr>
        <p:txBody>
          <a:bodyPr>
            <a:noAutofit/>
          </a:bodyPr>
          <a:lstStyle/>
          <a:p>
            <a:pPr>
              <a:lnSpc>
                <a:spcPct val="80000"/>
              </a:lnSpc>
              <a:spcAft>
                <a:spcPts val="300"/>
              </a:spcAft>
            </a:pPr>
            <a:r>
              <a:rPr lang="en-US" sz="2800" dirty="0"/>
              <a:t>Timolol is used to treat congenital capillary hemangiomas, and to stop early onset migraine HA.</a:t>
            </a:r>
          </a:p>
          <a:p>
            <a:pPr>
              <a:lnSpc>
                <a:spcPct val="80000"/>
              </a:lnSpc>
              <a:spcAft>
                <a:spcPts val="300"/>
              </a:spcAft>
            </a:pPr>
            <a:r>
              <a:rPr lang="en-US" sz="2800" dirty="0"/>
              <a:t>Now it has been found to cure a rare, post traumatic </a:t>
            </a:r>
            <a:r>
              <a:rPr lang="en-US" sz="2800" dirty="0" err="1"/>
              <a:t>vasculodermatopathy</a:t>
            </a:r>
            <a:r>
              <a:rPr lang="en-US" sz="2800" dirty="0"/>
              <a:t>.</a:t>
            </a:r>
          </a:p>
          <a:p>
            <a:pPr>
              <a:lnSpc>
                <a:spcPct val="80000"/>
              </a:lnSpc>
              <a:spcAft>
                <a:spcPts val="300"/>
              </a:spcAft>
            </a:pPr>
            <a:r>
              <a:rPr lang="en-US" sz="2800" dirty="0"/>
              <a:t>Reactive </a:t>
            </a:r>
            <a:r>
              <a:rPr lang="en-US" sz="2800" dirty="0" err="1"/>
              <a:t>angioendotheliomatosis</a:t>
            </a:r>
            <a:r>
              <a:rPr lang="en-US" sz="2800" dirty="0"/>
              <a:t> is a benign </a:t>
            </a:r>
            <a:r>
              <a:rPr lang="en-US" sz="2800" dirty="0" err="1"/>
              <a:t>vasculoproliferation</a:t>
            </a:r>
            <a:r>
              <a:rPr lang="en-US" sz="2800" dirty="0"/>
              <a:t> disease often occurring at the site of traumatic scars.</a:t>
            </a:r>
          </a:p>
          <a:p>
            <a:pPr>
              <a:lnSpc>
                <a:spcPct val="80000"/>
              </a:lnSpc>
              <a:spcAft>
                <a:spcPts val="300"/>
              </a:spcAft>
            </a:pPr>
            <a:r>
              <a:rPr lang="en-US" sz="2800" dirty="0"/>
              <a:t>Treatment was 0.5% timolol eye drops (two drops three times a day for six weeks)</a:t>
            </a:r>
          </a:p>
          <a:p>
            <a:pPr>
              <a:lnSpc>
                <a:spcPct val="80000"/>
              </a:lnSpc>
              <a:spcAft>
                <a:spcPts val="300"/>
              </a:spcAft>
            </a:pPr>
            <a:r>
              <a:rPr lang="en-US" sz="2800" dirty="0"/>
              <a:t>It appears that beta adrenergic receptor blockade has a role in some forms of vascular lesions.</a:t>
            </a:r>
          </a:p>
          <a:p>
            <a:endParaRPr lang="en-US" sz="2400" dirty="0"/>
          </a:p>
        </p:txBody>
      </p:sp>
      <p:sp>
        <p:nvSpPr>
          <p:cNvPr id="4" name="TextBox 3">
            <a:extLst>
              <a:ext uri="{FF2B5EF4-FFF2-40B4-BE49-F238E27FC236}">
                <a16:creationId xmlns:a16="http://schemas.microsoft.com/office/drawing/2014/main" id="{2D985318-B423-45AE-AFE8-BEA4430BB7F5}"/>
              </a:ext>
            </a:extLst>
          </p:cNvPr>
          <p:cNvSpPr txBox="1"/>
          <p:nvPr/>
        </p:nvSpPr>
        <p:spPr>
          <a:xfrm>
            <a:off x="5705475" y="5162834"/>
            <a:ext cx="343852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JAMA Dermatology</a:t>
            </a: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 July 2021</a:t>
            </a:r>
          </a:p>
        </p:txBody>
      </p:sp>
    </p:spTree>
    <p:extLst>
      <p:ext uri="{BB962C8B-B14F-4D97-AF65-F5344CB8AC3E}">
        <p14:creationId xmlns:p14="http://schemas.microsoft.com/office/powerpoint/2010/main" val="3575048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300038" y="338138"/>
            <a:ext cx="5257800" cy="990600"/>
          </a:xfrm>
        </p:spPr>
        <p:txBody>
          <a:bodyPr>
            <a:normAutofit fontScale="90000"/>
          </a:bodyPr>
          <a:lstStyle/>
          <a:p>
            <a:pPr eaLnBrk="1" hangingPunct="1"/>
            <a:r>
              <a:rPr lang="en-US" altLang="en-US"/>
              <a:t>Adrenergic</a:t>
            </a:r>
            <a:br>
              <a:rPr lang="en-US" altLang="en-US"/>
            </a:br>
            <a:r>
              <a:rPr lang="en-US" altLang="en-US"/>
              <a:t>Receptor Agonists</a:t>
            </a:r>
          </a:p>
        </p:txBody>
      </p:sp>
      <p:sp>
        <p:nvSpPr>
          <p:cNvPr id="178179" name="Rectangle 3"/>
          <p:cNvSpPr>
            <a:spLocks noGrp="1" noChangeArrowheads="1"/>
          </p:cNvSpPr>
          <p:nvPr>
            <p:ph type="body" idx="1"/>
          </p:nvPr>
        </p:nvSpPr>
        <p:spPr>
          <a:xfrm>
            <a:off x="430213" y="1849438"/>
            <a:ext cx="4141787" cy="4422775"/>
          </a:xfrm>
        </p:spPr>
        <p:txBody>
          <a:bodyPr/>
          <a:lstStyle/>
          <a:p>
            <a:pPr marL="393700" indent="-393700" eaLnBrk="1" hangingPunct="1"/>
            <a:r>
              <a:rPr lang="en-US" altLang="en-US" sz="3000" dirty="0"/>
              <a:t>Brimonidine</a:t>
            </a:r>
          </a:p>
          <a:p>
            <a:pPr marL="393700" indent="-393700" eaLnBrk="1" hangingPunct="1"/>
            <a:r>
              <a:rPr lang="en-US" altLang="en-US" sz="3000" dirty="0"/>
              <a:t>Apraclonidine</a:t>
            </a:r>
          </a:p>
          <a:p>
            <a:pPr marL="0" indent="0" eaLnBrk="1" hangingPunct="1">
              <a:buNone/>
            </a:pPr>
            <a:endParaRPr lang="en-US" altLang="en-US" sz="3000" dirty="0"/>
          </a:p>
          <a:p>
            <a:pPr marL="0" indent="0" eaLnBrk="1" hangingPunct="1">
              <a:buNone/>
            </a:pPr>
            <a:endParaRPr lang="en-US" altLang="en-US" sz="3000" dirty="0"/>
          </a:p>
        </p:txBody>
      </p:sp>
    </p:spTree>
    <p:extLst>
      <p:ext uri="{BB962C8B-B14F-4D97-AF65-F5344CB8AC3E}">
        <p14:creationId xmlns:p14="http://schemas.microsoft.com/office/powerpoint/2010/main" val="684421969"/>
      </p:ext>
    </p:extLst>
  </p:cSld>
  <p:clrMapOvr>
    <a:masterClrMapping/>
  </p:clrMapOvr>
  <p:transition>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231775" y="90045"/>
            <a:ext cx="8651875" cy="1143000"/>
          </a:xfrm>
        </p:spPr>
        <p:txBody>
          <a:bodyPr/>
          <a:lstStyle/>
          <a:p>
            <a:pPr eaLnBrk="1" hangingPunct="1"/>
            <a:r>
              <a:rPr lang="en-US" altLang="en-US" dirty="0"/>
              <a:t>Brimonidine Tartrate</a:t>
            </a:r>
          </a:p>
        </p:txBody>
      </p:sp>
      <p:sp>
        <p:nvSpPr>
          <p:cNvPr id="227331" name="Rectangle 3"/>
          <p:cNvSpPr>
            <a:spLocks noGrp="1" noChangeArrowheads="1"/>
          </p:cNvSpPr>
          <p:nvPr>
            <p:ph type="body" sz="half" idx="1"/>
          </p:nvPr>
        </p:nvSpPr>
        <p:spPr>
          <a:xfrm>
            <a:off x="146050" y="1092200"/>
            <a:ext cx="8896350" cy="5556250"/>
          </a:xfrm>
        </p:spPr>
        <p:txBody>
          <a:bodyPr>
            <a:normAutofit/>
          </a:bodyPr>
          <a:lstStyle/>
          <a:p>
            <a:pPr eaLnBrk="1" hangingPunct="1">
              <a:spcAft>
                <a:spcPct val="30000"/>
              </a:spcAft>
              <a:defRPr/>
            </a:pPr>
            <a:r>
              <a:rPr lang="en-US" sz="2400" dirty="0"/>
              <a:t>Alpha-2 adrenergic agonist; tid FDA approval</a:t>
            </a:r>
          </a:p>
          <a:p>
            <a:pPr eaLnBrk="1" hangingPunct="1">
              <a:spcAft>
                <a:spcPct val="30000"/>
              </a:spcAft>
              <a:defRPr/>
            </a:pPr>
            <a:r>
              <a:rPr lang="en-US" sz="2400" dirty="0"/>
              <a:t>Acts by reducing aqueous production with some enhancement of uveoscleral outflow</a:t>
            </a:r>
          </a:p>
          <a:p>
            <a:pPr eaLnBrk="1" hangingPunct="1">
              <a:spcAft>
                <a:spcPct val="30000"/>
              </a:spcAft>
              <a:defRPr/>
            </a:pPr>
            <a:r>
              <a:rPr lang="en-US" sz="2400" dirty="0"/>
              <a:t>Reduces IOP similar to timolol 0.5% bid</a:t>
            </a:r>
          </a:p>
          <a:p>
            <a:pPr eaLnBrk="1" hangingPunct="1">
              <a:spcAft>
                <a:spcPct val="30000"/>
              </a:spcAft>
              <a:defRPr/>
            </a:pPr>
            <a:r>
              <a:rPr lang="en-US" sz="2400" dirty="0"/>
              <a:t>Side effects:  fatigue and dry mouth most common side effects; uveitis reported; may reduce systolic BP 10 mmHg</a:t>
            </a:r>
          </a:p>
          <a:p>
            <a:pPr eaLnBrk="1" hangingPunct="1">
              <a:spcAft>
                <a:spcPct val="30000"/>
              </a:spcAft>
              <a:defRPr/>
            </a:pPr>
            <a:r>
              <a:rPr lang="en-US" sz="2400" dirty="0"/>
              <a:t>Less tachyphylaxis or allergy development than the other alpha-2 agonists</a:t>
            </a:r>
          </a:p>
          <a:p>
            <a:pPr eaLnBrk="1" hangingPunct="1">
              <a:spcAft>
                <a:spcPct val="30000"/>
              </a:spcAft>
              <a:defRPr/>
            </a:pPr>
            <a:r>
              <a:rPr lang="en-US" sz="2400" dirty="0"/>
              <a:t>Neuro-protective potential unknown </a:t>
            </a:r>
            <a:r>
              <a:rPr lang="en-US" sz="2400" dirty="0">
                <a:solidFill>
                  <a:srgbClr val="0FF12A"/>
                </a:solidFill>
              </a:rPr>
              <a:t>(as of late 2025, there is still no FDA approved “neuroprotective glaucoma drop”)</a:t>
            </a:r>
          </a:p>
          <a:p>
            <a:pPr eaLnBrk="1" hangingPunct="1">
              <a:spcAft>
                <a:spcPct val="30000"/>
              </a:spcAft>
              <a:defRPr/>
            </a:pPr>
            <a:r>
              <a:rPr lang="en-US" sz="2400" dirty="0"/>
              <a:t>Alphagan (0.2%) by Allergan, and generic                                 Alphagan P (0.15%) by Allergan and generic                                                        Alphagan P (0.1%) by Allergan and </a:t>
            </a:r>
            <a:r>
              <a:rPr lang="en-US" sz="2400" dirty="0">
                <a:solidFill>
                  <a:srgbClr val="66FF66"/>
                </a:solidFill>
              </a:rPr>
              <a:t>recently generic</a:t>
            </a:r>
          </a:p>
        </p:txBody>
      </p:sp>
    </p:spTree>
    <p:extLst>
      <p:ext uri="{BB962C8B-B14F-4D97-AF65-F5344CB8AC3E}">
        <p14:creationId xmlns:p14="http://schemas.microsoft.com/office/powerpoint/2010/main" val="40641017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339725" y="312738"/>
            <a:ext cx="7645400" cy="838200"/>
          </a:xfrm>
        </p:spPr>
        <p:txBody>
          <a:bodyPr/>
          <a:lstStyle/>
          <a:p>
            <a:pPr eaLnBrk="1" hangingPunct="1"/>
            <a:r>
              <a:rPr lang="en-US" altLang="en-US"/>
              <a:t>Topical CAI’s</a:t>
            </a:r>
          </a:p>
        </p:txBody>
      </p:sp>
      <p:sp>
        <p:nvSpPr>
          <p:cNvPr id="186371" name="Rectangle 3"/>
          <p:cNvSpPr>
            <a:spLocks noGrp="1" noChangeArrowheads="1"/>
          </p:cNvSpPr>
          <p:nvPr>
            <p:ph type="body" idx="1"/>
          </p:nvPr>
        </p:nvSpPr>
        <p:spPr>
          <a:xfrm>
            <a:off x="146050" y="1136650"/>
            <a:ext cx="8294688" cy="5370513"/>
          </a:xfrm>
        </p:spPr>
        <p:txBody>
          <a:bodyPr/>
          <a:lstStyle/>
          <a:p>
            <a:pPr eaLnBrk="1" hangingPunct="1"/>
            <a:r>
              <a:rPr lang="en-US" altLang="en-US" sz="2400" dirty="0"/>
              <a:t>Dorzolamide 2% sol. and Brinzolamide 1% </a:t>
            </a:r>
            <a:r>
              <a:rPr lang="en-US" altLang="en-US" sz="2400" dirty="0" err="1"/>
              <a:t>susp</a:t>
            </a:r>
            <a:r>
              <a:rPr lang="en-US" altLang="en-US" sz="2400" dirty="0"/>
              <a:t>.</a:t>
            </a:r>
          </a:p>
          <a:p>
            <a:pPr eaLnBrk="1" hangingPunct="1"/>
            <a:r>
              <a:rPr lang="en-US" altLang="en-US" sz="2400" dirty="0"/>
              <a:t>Mechanism: decreases aqueous humor secretion</a:t>
            </a:r>
          </a:p>
          <a:p>
            <a:pPr eaLnBrk="1" hangingPunct="1"/>
            <a:r>
              <a:rPr lang="en-US" altLang="en-US" sz="2400" dirty="0"/>
              <a:t>Reduces IOP approximately 15%</a:t>
            </a:r>
          </a:p>
          <a:p>
            <a:pPr eaLnBrk="1" hangingPunct="1"/>
            <a:r>
              <a:rPr lang="en-US" altLang="en-US" sz="2400" dirty="0"/>
              <a:t>FDA dosage: tid, practical dosage bid</a:t>
            </a:r>
          </a:p>
          <a:p>
            <a:pPr eaLnBrk="1" hangingPunct="1"/>
            <a:r>
              <a:rPr lang="en-US" altLang="en-US" sz="2400" dirty="0"/>
              <a:t>Contraindications: Allergy to sulfa and/or history of blood dyscrasias</a:t>
            </a:r>
          </a:p>
          <a:p>
            <a:pPr eaLnBrk="1" hangingPunct="1"/>
            <a:r>
              <a:rPr lang="en-US" altLang="en-US" sz="2400" dirty="0"/>
              <a:t>Side effects: minimal; some burning, bitter taste, rare allergic reaction</a:t>
            </a:r>
          </a:p>
          <a:p>
            <a:pPr eaLnBrk="1" hangingPunct="1"/>
            <a:r>
              <a:rPr lang="en-US" altLang="en-US" sz="2400" dirty="0"/>
              <a:t>Most all patients controlled with oral acetazolamide were successfully controlled with a topical CAI</a:t>
            </a:r>
          </a:p>
          <a:p>
            <a:pPr eaLnBrk="1" hangingPunct="1"/>
            <a:r>
              <a:rPr lang="en-US" altLang="en-US" sz="2400" dirty="0"/>
              <a:t>Brinzolamide 1.0% (Azopt susp-Alcon); Dorzolamide 2.0% (</a:t>
            </a:r>
            <a:r>
              <a:rPr lang="en-US" altLang="en-US" sz="2400" dirty="0" err="1"/>
              <a:t>Trusopt</a:t>
            </a:r>
            <a:r>
              <a:rPr lang="en-US" altLang="en-US" sz="2400" dirty="0"/>
              <a:t> sol-Merck) </a:t>
            </a:r>
          </a:p>
        </p:txBody>
      </p:sp>
    </p:spTree>
    <p:extLst>
      <p:ext uri="{BB962C8B-B14F-4D97-AF65-F5344CB8AC3E}">
        <p14:creationId xmlns:p14="http://schemas.microsoft.com/office/powerpoint/2010/main" val="6116957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ABC0-9538-4304-9F19-30387CB42C51}"/>
              </a:ext>
            </a:extLst>
          </p:cNvPr>
          <p:cNvSpPr>
            <a:spLocks noGrp="1"/>
          </p:cNvSpPr>
          <p:nvPr>
            <p:ph type="title"/>
          </p:nvPr>
        </p:nvSpPr>
        <p:spPr/>
        <p:txBody>
          <a:bodyPr/>
          <a:lstStyle/>
          <a:p>
            <a:r>
              <a:rPr lang="en-US" dirty="0"/>
              <a:t>Efficacy of Glaucoma Drugs at Night</a:t>
            </a:r>
          </a:p>
        </p:txBody>
      </p:sp>
      <p:sp>
        <p:nvSpPr>
          <p:cNvPr id="3" name="Content Placeholder 2">
            <a:extLst>
              <a:ext uri="{FF2B5EF4-FFF2-40B4-BE49-F238E27FC236}">
                <a16:creationId xmlns:a16="http://schemas.microsoft.com/office/drawing/2014/main" id="{14654B99-8991-46E6-B33B-84BC6C2C1930}"/>
              </a:ext>
            </a:extLst>
          </p:cNvPr>
          <p:cNvSpPr>
            <a:spLocks noGrp="1"/>
          </p:cNvSpPr>
          <p:nvPr>
            <p:ph idx="1"/>
          </p:nvPr>
        </p:nvSpPr>
        <p:spPr>
          <a:xfrm>
            <a:off x="190500" y="1111348"/>
            <a:ext cx="8763000" cy="4705792"/>
          </a:xfrm>
        </p:spPr>
        <p:txBody>
          <a:bodyPr/>
          <a:lstStyle/>
          <a:p>
            <a:r>
              <a:rPr lang="en-US" dirty="0"/>
              <a:t>“Alpha agonists and beta-blockers have reduced, or even lack, IOP lowering during the nocturnal period.”</a:t>
            </a:r>
          </a:p>
          <a:p>
            <a:r>
              <a:rPr lang="en-US" dirty="0"/>
              <a:t>All prostaglandins reduce nocturnal IOP, but with a “reduced magnitude” as compared to diurnal efficacy.</a:t>
            </a:r>
          </a:p>
          <a:p>
            <a:r>
              <a:rPr lang="en-US" dirty="0"/>
              <a:t>CAI’s might reduce IOP about 15% around the clock, but BID dorzolamide “failed to reduce IOP versus baseline at any of the nighttime measurements.”</a:t>
            </a:r>
          </a:p>
        </p:txBody>
      </p:sp>
      <p:sp>
        <p:nvSpPr>
          <p:cNvPr id="4" name="TextBox 3">
            <a:extLst>
              <a:ext uri="{FF2B5EF4-FFF2-40B4-BE49-F238E27FC236}">
                <a16:creationId xmlns:a16="http://schemas.microsoft.com/office/drawing/2014/main" id="{806C77FE-0890-4B42-840D-C138E15CB637}"/>
              </a:ext>
            </a:extLst>
          </p:cNvPr>
          <p:cNvSpPr txBox="1"/>
          <p:nvPr/>
        </p:nvSpPr>
        <p:spPr>
          <a:xfrm>
            <a:off x="5368173" y="5408098"/>
            <a:ext cx="284047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Survey </a:t>
            </a:r>
            <a:r>
              <a:rPr kumimoji="0" lang="en-US" sz="1600" b="1" i="1" u="none" strike="noStrike" kern="1200" cap="none" spc="0" normalizeH="0" baseline="0" noProof="0" dirty="0" err="1">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Ophthalmol</a:t>
            </a: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 2020</a:t>
            </a:r>
          </a:p>
        </p:txBody>
      </p:sp>
    </p:spTree>
    <p:extLst>
      <p:ext uri="{BB962C8B-B14F-4D97-AF65-F5344CB8AC3E}">
        <p14:creationId xmlns:p14="http://schemas.microsoft.com/office/powerpoint/2010/main" val="7849812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itle 1"/>
          <p:cNvSpPr>
            <a:spLocks noGrp="1"/>
          </p:cNvSpPr>
          <p:nvPr>
            <p:ph type="title"/>
          </p:nvPr>
        </p:nvSpPr>
        <p:spPr>
          <a:xfrm>
            <a:off x="381000" y="137746"/>
            <a:ext cx="8763000" cy="752034"/>
          </a:xfrm>
        </p:spPr>
        <p:txBody>
          <a:bodyPr/>
          <a:lstStyle/>
          <a:p>
            <a:r>
              <a:rPr lang="en-US" altLang="en-US" dirty="0" err="1"/>
              <a:t>Netarsudil</a:t>
            </a:r>
            <a:r>
              <a:rPr lang="en-US" altLang="en-US" dirty="0"/>
              <a:t> 0.02%</a:t>
            </a:r>
          </a:p>
        </p:txBody>
      </p:sp>
      <p:sp>
        <p:nvSpPr>
          <p:cNvPr id="3" name="Content Placeholder 2"/>
          <p:cNvSpPr>
            <a:spLocks noGrp="1"/>
          </p:cNvSpPr>
          <p:nvPr>
            <p:ph idx="1"/>
          </p:nvPr>
        </p:nvSpPr>
        <p:spPr>
          <a:xfrm>
            <a:off x="323408" y="1061106"/>
            <a:ext cx="8763000" cy="5556152"/>
          </a:xfrm>
        </p:spPr>
        <p:txBody>
          <a:bodyPr>
            <a:noAutofit/>
          </a:bodyPr>
          <a:lstStyle/>
          <a:p>
            <a:r>
              <a:rPr lang="en-US" sz="2600" dirty="0"/>
              <a:t>FDA approved in December 2017</a:t>
            </a:r>
          </a:p>
          <a:p>
            <a:r>
              <a:rPr lang="en-US" sz="2600" dirty="0"/>
              <a:t>First rho-kinase inhibitor</a:t>
            </a:r>
          </a:p>
          <a:p>
            <a:r>
              <a:rPr lang="en-US" sz="2600" dirty="0"/>
              <a:t>MOA purported to be enhancement                                       of conventional trabecular outflow</a:t>
            </a:r>
          </a:p>
          <a:p>
            <a:r>
              <a:rPr lang="en-US" sz="2600" dirty="0"/>
              <a:t>Use once daily in the evening</a:t>
            </a:r>
          </a:p>
          <a:p>
            <a:r>
              <a:rPr lang="en-US" sz="2600" dirty="0"/>
              <a:t>Reduces IOP about 4-5 mm Hg </a:t>
            </a:r>
          </a:p>
          <a:p>
            <a:r>
              <a:rPr lang="en-US" sz="2600" dirty="0"/>
              <a:t>Preserved with 0.015% BAK</a:t>
            </a:r>
          </a:p>
          <a:p>
            <a:r>
              <a:rPr lang="en-US" sz="2600" dirty="0"/>
              <a:t>Comes in a 2.5 ml bottle</a:t>
            </a:r>
          </a:p>
          <a:p>
            <a:r>
              <a:rPr lang="en-US" sz="2600" dirty="0"/>
              <a:t>Potential Side Effects: </a:t>
            </a:r>
          </a:p>
          <a:p>
            <a:pPr lvl="1"/>
            <a:r>
              <a:rPr lang="en-US" sz="2200" dirty="0">
                <a:solidFill>
                  <a:schemeClr val="tx1"/>
                </a:solidFill>
              </a:rPr>
              <a:t>In phase III, 53% experienced red eyes;</a:t>
            </a:r>
          </a:p>
          <a:p>
            <a:pPr lvl="1"/>
            <a:r>
              <a:rPr lang="en-US" sz="2200" dirty="0">
                <a:solidFill>
                  <a:schemeClr val="tx1"/>
                </a:solidFill>
              </a:rPr>
              <a:t>Can cause subconjunctival hemorrhages</a:t>
            </a:r>
          </a:p>
          <a:p>
            <a:pPr lvl="1"/>
            <a:r>
              <a:rPr lang="en-US" sz="2200" dirty="0">
                <a:solidFill>
                  <a:schemeClr val="tx1"/>
                </a:solidFill>
              </a:rPr>
              <a:t>Can cause an amiodarone-like vortex keratopathy </a:t>
            </a:r>
          </a:p>
          <a:p>
            <a:r>
              <a:rPr lang="en-US" sz="2600" dirty="0"/>
              <a:t>Marketed as </a:t>
            </a:r>
            <a:r>
              <a:rPr lang="en-US" sz="2600" dirty="0" err="1"/>
              <a:t>Rhopressa</a:t>
            </a:r>
            <a:r>
              <a:rPr lang="en-US" sz="2600" dirty="0"/>
              <a:t> by Alcon</a:t>
            </a:r>
          </a:p>
        </p:txBody>
      </p:sp>
    </p:spTree>
    <p:extLst>
      <p:ext uri="{BB962C8B-B14F-4D97-AF65-F5344CB8AC3E}">
        <p14:creationId xmlns:p14="http://schemas.microsoft.com/office/powerpoint/2010/main" val="3959528997"/>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Netarsudil</a:t>
            </a:r>
            <a:r>
              <a:rPr lang="en-US" sz="4000" dirty="0"/>
              <a:t> 0.02% + Latanoprost 0.005%</a:t>
            </a:r>
          </a:p>
        </p:txBody>
      </p:sp>
      <p:sp>
        <p:nvSpPr>
          <p:cNvPr id="3" name="Content Placeholder 2"/>
          <p:cNvSpPr>
            <a:spLocks noGrp="1"/>
          </p:cNvSpPr>
          <p:nvPr>
            <p:ph idx="1"/>
          </p:nvPr>
        </p:nvSpPr>
        <p:spPr>
          <a:xfrm>
            <a:off x="104775" y="1214218"/>
            <a:ext cx="8763000" cy="5556152"/>
          </a:xfrm>
        </p:spPr>
        <p:txBody>
          <a:bodyPr>
            <a:normAutofit/>
          </a:bodyPr>
          <a:lstStyle/>
          <a:p>
            <a:r>
              <a:rPr lang="en-US" sz="2800" dirty="0"/>
              <a:t>A combination of </a:t>
            </a:r>
            <a:r>
              <a:rPr lang="en-US" sz="2800" dirty="0" err="1"/>
              <a:t>netarsudil</a:t>
            </a:r>
            <a:r>
              <a:rPr lang="en-US" sz="2800" dirty="0"/>
              <a:t> 0.02% (</a:t>
            </a:r>
            <a:r>
              <a:rPr lang="en-US" sz="2800" dirty="0" err="1"/>
              <a:t>Rhopressa</a:t>
            </a:r>
            <a:r>
              <a:rPr lang="en-US" sz="2800" dirty="0"/>
              <a:t>)           and latanoprost 0.005%</a:t>
            </a:r>
          </a:p>
          <a:p>
            <a:r>
              <a:rPr lang="en-US" sz="2800" dirty="0"/>
              <a:t>First combination drug of a prostaglandin and                  a rho-kinase inhibitor</a:t>
            </a:r>
          </a:p>
          <a:p>
            <a:r>
              <a:rPr lang="en-US" sz="2800" dirty="0"/>
              <a:t>Both ingredient drugs are “once daily”       administration</a:t>
            </a:r>
          </a:p>
          <a:p>
            <a:r>
              <a:rPr lang="en-US" sz="2800" dirty="0"/>
              <a:t>As with new drugs, coupons may be essential to achieve cost-effectiveness</a:t>
            </a:r>
          </a:p>
          <a:p>
            <a:r>
              <a:rPr lang="en-US" sz="2800" dirty="0" err="1"/>
              <a:t>Conjunctival</a:t>
            </a:r>
            <a:r>
              <a:rPr lang="en-US" sz="2800" dirty="0"/>
              <a:t> hyperemia (59%) may be a limiting factor</a:t>
            </a:r>
          </a:p>
          <a:p>
            <a:r>
              <a:rPr lang="en-US" sz="2800" dirty="0"/>
              <a:t>Marketed by Alcon</a:t>
            </a:r>
          </a:p>
        </p:txBody>
      </p:sp>
    </p:spTree>
    <p:extLst>
      <p:ext uri="{BB962C8B-B14F-4D97-AF65-F5344CB8AC3E}">
        <p14:creationId xmlns:p14="http://schemas.microsoft.com/office/powerpoint/2010/main" val="3943807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165894" y="114570"/>
            <a:ext cx="7075488" cy="949325"/>
          </a:xfrm>
        </p:spPr>
        <p:txBody>
          <a:bodyPr/>
          <a:lstStyle/>
          <a:p>
            <a:pPr eaLnBrk="1" hangingPunct="1"/>
            <a:r>
              <a:rPr lang="en-US" altLang="en-US" sz="3800" dirty="0"/>
              <a:t>Brimonidine 0.2% + Timolol 0.5%</a:t>
            </a:r>
          </a:p>
        </p:txBody>
      </p:sp>
      <p:sp>
        <p:nvSpPr>
          <p:cNvPr id="182275" name="Rectangle 3"/>
          <p:cNvSpPr>
            <a:spLocks noGrp="1" noChangeArrowheads="1"/>
          </p:cNvSpPr>
          <p:nvPr>
            <p:ph type="body" sz="half" idx="1"/>
          </p:nvPr>
        </p:nvSpPr>
        <p:spPr>
          <a:xfrm>
            <a:off x="165894" y="1139272"/>
            <a:ext cx="8783637" cy="5256212"/>
          </a:xfrm>
        </p:spPr>
        <p:txBody>
          <a:bodyPr>
            <a:normAutofit/>
          </a:bodyPr>
          <a:lstStyle/>
          <a:p>
            <a:pPr eaLnBrk="1" hangingPunct="1"/>
            <a:r>
              <a:rPr lang="en-US" altLang="en-US" sz="2800" dirty="0"/>
              <a:t>Combination of 0.2% brimonidine and 0.5% timolol</a:t>
            </a:r>
          </a:p>
          <a:p>
            <a:pPr eaLnBrk="1" hangingPunct="1"/>
            <a:r>
              <a:rPr lang="en-US" altLang="en-US" sz="2800" dirty="0"/>
              <a:t>Reduces IOP 4.4 – 7.6 mmHg (27-35%)</a:t>
            </a:r>
          </a:p>
          <a:p>
            <a:pPr eaLnBrk="1" hangingPunct="1"/>
            <a:r>
              <a:rPr lang="en-US" altLang="en-US" sz="2800" dirty="0"/>
              <a:t>With ANY combination drug, always try one of the component drugs as monotherapy, and only use the combination product if or when the  monotherapy drug comes close, but does not achieve target IOP</a:t>
            </a:r>
          </a:p>
          <a:p>
            <a:pPr eaLnBrk="1" hangingPunct="1"/>
            <a:r>
              <a:rPr lang="en-US" altLang="en-US" sz="2800" dirty="0"/>
              <a:t>Remember, most all drugs have a non-response rate of about 10%, so there is a 20% chance that one of the components of any combination drug is not performing</a:t>
            </a:r>
          </a:p>
          <a:p>
            <a:pPr eaLnBrk="1" hangingPunct="1"/>
            <a:r>
              <a:rPr lang="en-US" altLang="en-US" sz="2800" dirty="0"/>
              <a:t>Marketed as Combigan by Allergan and generic,                                               preserved with BAK .005%                                 </a:t>
            </a:r>
          </a:p>
        </p:txBody>
      </p:sp>
    </p:spTree>
    <p:extLst>
      <p:ext uri="{BB962C8B-B14F-4D97-AF65-F5344CB8AC3E}">
        <p14:creationId xmlns:p14="http://schemas.microsoft.com/office/powerpoint/2010/main" val="461650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Rectangle 3"/>
          <p:cNvSpPr>
            <a:spLocks noGrp="1" noChangeArrowheads="1"/>
          </p:cNvSpPr>
          <p:nvPr>
            <p:ph type="title"/>
          </p:nvPr>
        </p:nvSpPr>
        <p:spPr>
          <a:xfrm>
            <a:off x="231775" y="91220"/>
            <a:ext cx="8651875" cy="1093788"/>
          </a:xfrm>
        </p:spPr>
        <p:txBody>
          <a:bodyPr>
            <a:normAutofit/>
          </a:bodyPr>
          <a:lstStyle/>
          <a:p>
            <a:pPr eaLnBrk="1" hangingPunct="1"/>
            <a:r>
              <a:rPr lang="en-US" altLang="en-US" sz="4000" dirty="0"/>
              <a:t>Dorzolamide 2.0% –Timolol  0.5%  </a:t>
            </a:r>
          </a:p>
        </p:txBody>
      </p:sp>
      <p:sp>
        <p:nvSpPr>
          <p:cNvPr id="188420" name="Rectangle 4"/>
          <p:cNvSpPr>
            <a:spLocks noGrp="1" noChangeArrowheads="1"/>
          </p:cNvSpPr>
          <p:nvPr>
            <p:ph type="body" idx="1"/>
          </p:nvPr>
        </p:nvSpPr>
        <p:spPr>
          <a:xfrm>
            <a:off x="231775" y="1185008"/>
            <a:ext cx="7534275" cy="4670425"/>
          </a:xfrm>
        </p:spPr>
        <p:txBody>
          <a:bodyPr/>
          <a:lstStyle/>
          <a:p>
            <a:pPr eaLnBrk="1" hangingPunct="1"/>
            <a:r>
              <a:rPr lang="en-US" altLang="en-US" sz="2600" dirty="0"/>
              <a:t>Both components decrease IOP by reducing aqueous humor secretion</a:t>
            </a:r>
          </a:p>
          <a:p>
            <a:pPr eaLnBrk="1" hangingPunct="1"/>
            <a:r>
              <a:rPr lang="en-US" altLang="en-US" sz="2600" dirty="0"/>
              <a:t>Reduces IOP by 5-9 mmHg (25-30%)</a:t>
            </a:r>
          </a:p>
          <a:p>
            <a:pPr eaLnBrk="1" hangingPunct="1"/>
            <a:r>
              <a:rPr lang="en-US" altLang="en-US" sz="2600" dirty="0"/>
              <a:t>Because of the CAI, must be used bid, which results in excessive beta-blocker therapy</a:t>
            </a:r>
          </a:p>
          <a:p>
            <a:pPr eaLnBrk="1" hangingPunct="1"/>
            <a:r>
              <a:rPr lang="en-US" altLang="en-US" sz="2600" dirty="0"/>
              <a:t>Contraindications: patients with asthma, heart disease, or allergy to sulfa drugs </a:t>
            </a:r>
          </a:p>
          <a:p>
            <a:pPr eaLnBrk="1" hangingPunct="1"/>
            <a:r>
              <a:rPr lang="en-US" altLang="en-US" sz="2600" dirty="0"/>
              <a:t>Ocular side effects: burning/stinging</a:t>
            </a:r>
            <a:br>
              <a:rPr lang="en-US" altLang="en-US" sz="2600" dirty="0"/>
            </a:br>
            <a:r>
              <a:rPr lang="en-US" altLang="en-US" sz="2600" dirty="0"/>
              <a:t>and perversion in taste</a:t>
            </a:r>
          </a:p>
          <a:p>
            <a:pPr eaLnBrk="1" hangingPunct="1"/>
            <a:r>
              <a:rPr lang="en-US" altLang="en-US" sz="2600" dirty="0"/>
              <a:t>Marketed as Cosopt by Merck bottle, PF and generic</a:t>
            </a:r>
          </a:p>
        </p:txBody>
      </p:sp>
    </p:spTree>
    <p:extLst>
      <p:ext uri="{BB962C8B-B14F-4D97-AF65-F5344CB8AC3E}">
        <p14:creationId xmlns:p14="http://schemas.microsoft.com/office/powerpoint/2010/main" val="1067187083"/>
      </p:ext>
    </p:extLst>
  </p:cSld>
  <p:clrMapOvr>
    <a:masterClrMapping/>
  </p:clrMapOvr>
  <p:transition>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p:cNvSpPr>
            <a:spLocks noGrp="1"/>
          </p:cNvSpPr>
          <p:nvPr>
            <p:ph type="title"/>
          </p:nvPr>
        </p:nvSpPr>
        <p:spPr>
          <a:xfrm>
            <a:off x="378069" y="-96715"/>
            <a:ext cx="9289915" cy="1404937"/>
          </a:xfrm>
        </p:spPr>
        <p:txBody>
          <a:bodyPr>
            <a:normAutofit/>
          </a:bodyPr>
          <a:lstStyle/>
          <a:p>
            <a:r>
              <a:rPr lang="en-US" altLang="en-US" sz="4000" dirty="0"/>
              <a:t>Brinzolamide 1.0%-Brimonidine 0.2%  </a:t>
            </a:r>
          </a:p>
        </p:txBody>
      </p:sp>
      <p:sp>
        <p:nvSpPr>
          <p:cNvPr id="191491" name="Content Placeholder 2"/>
          <p:cNvSpPr>
            <a:spLocks noGrp="1"/>
          </p:cNvSpPr>
          <p:nvPr>
            <p:ph idx="1"/>
          </p:nvPr>
        </p:nvSpPr>
        <p:spPr>
          <a:xfrm>
            <a:off x="146050" y="1029314"/>
            <a:ext cx="8619881" cy="5421313"/>
          </a:xfrm>
        </p:spPr>
        <p:txBody>
          <a:bodyPr>
            <a:normAutofit/>
          </a:bodyPr>
          <a:lstStyle/>
          <a:p>
            <a:r>
              <a:rPr lang="en-US" altLang="en-US" sz="2800" dirty="0"/>
              <a:t>Combination drug without a beta blocker where both ingredient drugs are dosed the same (b.i.d.)</a:t>
            </a:r>
          </a:p>
          <a:p>
            <a:r>
              <a:rPr lang="en-US" altLang="en-US" sz="2800" dirty="0"/>
              <a:t>Combines 1% brinzolamide (Azopt ophthalmic suspension) with 0.2% brimonidine</a:t>
            </a:r>
          </a:p>
          <a:p>
            <a:r>
              <a:rPr lang="en-US" altLang="en-US" sz="2800" dirty="0"/>
              <a:t>Offers a wide range of treatment possibilities due to its strong efficacy and ability to decrease elevated IOP by 5-9 mmHg (21- 35%)</a:t>
            </a:r>
          </a:p>
          <a:p>
            <a:r>
              <a:rPr lang="en-US" altLang="en-US" sz="2800" dirty="0"/>
              <a:t>Marketed as Simbrinza by Alcon </a:t>
            </a:r>
          </a:p>
        </p:txBody>
      </p:sp>
    </p:spTree>
    <p:extLst>
      <p:ext uri="{BB962C8B-B14F-4D97-AF65-F5344CB8AC3E}">
        <p14:creationId xmlns:p14="http://schemas.microsoft.com/office/powerpoint/2010/main" val="3311126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292100" y="180975"/>
            <a:ext cx="7366000" cy="1330325"/>
          </a:xfrm>
        </p:spPr>
        <p:txBody>
          <a:bodyPr/>
          <a:lstStyle/>
          <a:p>
            <a:r>
              <a:rPr lang="en-US" altLang="en-US"/>
              <a:t>Contemporary Glaucoma Medication Flow</a:t>
            </a:r>
          </a:p>
        </p:txBody>
      </p:sp>
      <p:sp>
        <p:nvSpPr>
          <p:cNvPr id="244739" name="Rectangle 3"/>
          <p:cNvSpPr>
            <a:spLocks noGrp="1" noChangeArrowheads="1"/>
          </p:cNvSpPr>
          <p:nvPr>
            <p:ph type="body" idx="1"/>
          </p:nvPr>
        </p:nvSpPr>
        <p:spPr>
          <a:xfrm>
            <a:off x="503238" y="1689100"/>
            <a:ext cx="8488362" cy="4919663"/>
          </a:xfrm>
        </p:spPr>
        <p:txBody>
          <a:bodyPr>
            <a:normAutofit fontScale="85000" lnSpcReduction="20000"/>
          </a:bodyPr>
          <a:lstStyle/>
          <a:p>
            <a:pPr marL="2119313" indent="-2119313">
              <a:buFont typeface="Wingdings 3" panose="05040102010807070707" pitchFamily="18" charset="2"/>
              <a:buNone/>
              <a:tabLst>
                <a:tab pos="1770063" algn="l"/>
              </a:tabLst>
              <a:defRPr/>
            </a:pPr>
            <a:r>
              <a:rPr lang="en-US" b="1" dirty="0">
                <a:solidFill>
                  <a:srgbClr val="00FF00"/>
                </a:solidFill>
              </a:rPr>
              <a:t>1st  Tier: </a:t>
            </a:r>
            <a:r>
              <a:rPr lang="en-US" dirty="0"/>
              <a:t>	Latanoprostene bunod , prostaglandin, or timolol </a:t>
            </a:r>
          </a:p>
          <a:p>
            <a:pPr marL="2119313" indent="-2119313">
              <a:buFont typeface="Wingdings 3" panose="05040102010807070707" pitchFamily="18" charset="2"/>
              <a:buNone/>
              <a:tabLst>
                <a:tab pos="1770063" algn="l"/>
              </a:tabLst>
              <a:defRPr/>
            </a:pPr>
            <a:endParaRPr lang="en-US" dirty="0"/>
          </a:p>
          <a:p>
            <a:pPr marL="2119313" indent="-2119313">
              <a:buFont typeface="Wingdings 3" panose="05040102010807070707" pitchFamily="18" charset="2"/>
              <a:buNone/>
              <a:tabLst>
                <a:tab pos="1770063" algn="l"/>
              </a:tabLst>
              <a:defRPr/>
            </a:pPr>
            <a:r>
              <a:rPr lang="en-US" b="1" dirty="0">
                <a:solidFill>
                  <a:srgbClr val="00FF00"/>
                </a:solidFill>
              </a:rPr>
              <a:t>2nd  Tier:</a:t>
            </a:r>
            <a:r>
              <a:rPr lang="en-US" dirty="0"/>
              <a:t>	Topical CAI, brimonidine, or </a:t>
            </a:r>
            <a:r>
              <a:rPr lang="en-US" dirty="0" err="1"/>
              <a:t>netarsudil</a:t>
            </a:r>
            <a:r>
              <a:rPr lang="en-US" dirty="0"/>
              <a:t> </a:t>
            </a:r>
          </a:p>
          <a:p>
            <a:pPr marL="2119313" indent="-2119313">
              <a:buFont typeface="Wingdings 3" panose="05040102010807070707" pitchFamily="18" charset="2"/>
              <a:buNone/>
              <a:tabLst>
                <a:tab pos="1770063" algn="l"/>
              </a:tabLst>
              <a:defRPr/>
            </a:pPr>
            <a:endParaRPr lang="en-US" dirty="0"/>
          </a:p>
          <a:p>
            <a:pPr marL="2119313" indent="-2119313">
              <a:buFont typeface="Wingdings 3" panose="05040102010807070707" pitchFamily="18" charset="2"/>
              <a:buNone/>
              <a:tabLst>
                <a:tab pos="1770063" algn="l"/>
              </a:tabLst>
              <a:defRPr/>
            </a:pPr>
            <a:r>
              <a:rPr lang="en-US" b="1" dirty="0">
                <a:solidFill>
                  <a:srgbClr val="00FF00"/>
                </a:solidFill>
              </a:rPr>
              <a:t>3rd  Tier:</a:t>
            </a:r>
            <a:r>
              <a:rPr lang="en-US" b="1" dirty="0"/>
              <a:t>	Fixed Combinations</a:t>
            </a:r>
          </a:p>
          <a:p>
            <a:pPr marL="2119313" indent="-2119313">
              <a:buFont typeface="Wingdings 3" panose="05040102010807070707" pitchFamily="18" charset="2"/>
              <a:buNone/>
              <a:tabLst>
                <a:tab pos="1770063" algn="l"/>
              </a:tabLst>
              <a:defRPr/>
            </a:pPr>
            <a:r>
              <a:rPr lang="en-US" b="1" dirty="0"/>
              <a:t>	     Brimonidine 0.2% + Timolol 0.5%</a:t>
            </a:r>
          </a:p>
          <a:p>
            <a:pPr marL="2119313" indent="-2119313">
              <a:buFont typeface="Wingdings 3" panose="05040102010807070707" pitchFamily="18" charset="2"/>
              <a:buNone/>
              <a:tabLst>
                <a:tab pos="1770063" algn="l"/>
              </a:tabLst>
              <a:defRPr/>
            </a:pPr>
            <a:r>
              <a:rPr lang="en-US" dirty="0"/>
              <a:t>		Dorzolamide 2.0% + Timolol 0.5%, Brinzolamide 1.0% + </a:t>
            </a:r>
            <a:r>
              <a:rPr lang="en-US" dirty="0" err="1"/>
              <a:t>Brmonidine</a:t>
            </a:r>
            <a:r>
              <a:rPr lang="en-US" dirty="0"/>
              <a:t> 0.2%, Latanoprost 0.005% + </a:t>
            </a:r>
            <a:r>
              <a:rPr lang="en-US" dirty="0" err="1"/>
              <a:t>Netarsudil</a:t>
            </a:r>
            <a:r>
              <a:rPr lang="en-US" dirty="0"/>
              <a:t> 0.02% </a:t>
            </a:r>
          </a:p>
          <a:p>
            <a:pPr marL="2119313" indent="-2119313">
              <a:buFont typeface="Wingdings 3" panose="05040102010807070707" pitchFamily="18" charset="2"/>
              <a:buNone/>
              <a:tabLst>
                <a:tab pos="1770063" algn="l"/>
              </a:tabLst>
              <a:defRPr/>
            </a:pPr>
            <a:endParaRPr lang="en-US" dirty="0"/>
          </a:p>
          <a:p>
            <a:pPr marL="2119313" indent="-2119313">
              <a:buFont typeface="Wingdings 3" panose="05040102010807070707" pitchFamily="18" charset="2"/>
              <a:buNone/>
              <a:tabLst>
                <a:tab pos="1770063" algn="l"/>
              </a:tabLst>
              <a:defRPr/>
            </a:pPr>
            <a:r>
              <a:rPr lang="en-US" b="1" dirty="0">
                <a:solidFill>
                  <a:srgbClr val="00FF00"/>
                </a:solidFill>
              </a:rPr>
              <a:t>4th  Tier:</a:t>
            </a:r>
            <a:r>
              <a:rPr lang="en-US" b="1" dirty="0"/>
              <a:t>	</a:t>
            </a:r>
            <a:r>
              <a:rPr lang="en-US" dirty="0"/>
              <a:t>Pilocarpine </a:t>
            </a:r>
          </a:p>
          <a:p>
            <a:pPr marL="2119313" indent="-2119313">
              <a:buFont typeface="Wingdings 3" panose="05040102010807070707" pitchFamily="18" charset="2"/>
              <a:buNone/>
              <a:tabLst>
                <a:tab pos="1770063" algn="l"/>
              </a:tabLst>
              <a:defRPr/>
            </a:pPr>
            <a:r>
              <a:rPr lang="en-US" dirty="0"/>
              <a:t>	Oral CAI (preferably </a:t>
            </a:r>
            <a:r>
              <a:rPr lang="en-US" dirty="0" err="1"/>
              <a:t>methazolamide</a:t>
            </a:r>
            <a:r>
              <a:rPr lang="en-US" dirty="0"/>
              <a:t>)</a:t>
            </a:r>
          </a:p>
          <a:p>
            <a:pPr marL="2063750" indent="-2063750">
              <a:buFont typeface="Wingdings 3" panose="05040102010807070707" pitchFamily="18" charset="2"/>
              <a:buNone/>
              <a:tabLst>
                <a:tab pos="1773238" algn="l"/>
              </a:tabLst>
              <a:defRPr/>
            </a:pPr>
            <a:endParaRPr lang="en-US" dirty="0"/>
          </a:p>
        </p:txBody>
      </p:sp>
    </p:spTree>
    <p:extLst>
      <p:ext uri="{BB962C8B-B14F-4D97-AF65-F5344CB8AC3E}">
        <p14:creationId xmlns:p14="http://schemas.microsoft.com/office/powerpoint/2010/main" val="4004845709"/>
      </p:ext>
    </p:extLst>
  </p:cSld>
  <p:clrMapOvr>
    <a:masterClrMapping/>
  </p:clrMapOvr>
  <p:transition>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182495" y="-16548"/>
            <a:ext cx="8316045" cy="997744"/>
          </a:xfrm>
        </p:spPr>
        <p:txBody>
          <a:bodyPr>
            <a:noAutofit/>
          </a:bodyPr>
          <a:lstStyle/>
          <a:p>
            <a:r>
              <a:rPr lang="en-US" altLang="en-US" sz="3600" dirty="0"/>
              <a:t>Contemporary Glaucoma Medication Flow</a:t>
            </a:r>
          </a:p>
        </p:txBody>
      </p:sp>
      <p:sp>
        <p:nvSpPr>
          <p:cNvPr id="244739" name="Rectangle 3"/>
          <p:cNvSpPr>
            <a:spLocks noGrp="1" noChangeArrowheads="1"/>
          </p:cNvSpPr>
          <p:nvPr>
            <p:ph type="body" idx="1"/>
          </p:nvPr>
        </p:nvSpPr>
        <p:spPr>
          <a:xfrm>
            <a:off x="297757" y="1353751"/>
            <a:ext cx="8846243" cy="3689747"/>
          </a:xfrm>
        </p:spPr>
        <p:txBody>
          <a:bodyPr>
            <a:normAutofit fontScale="25000" lnSpcReduction="20000"/>
          </a:bodyPr>
          <a:lstStyle/>
          <a:p>
            <a:pPr marL="1589485" indent="-1589485">
              <a:buNone/>
              <a:tabLst>
                <a:tab pos="1327547" algn="l"/>
              </a:tabLst>
              <a:defRPr/>
            </a:pPr>
            <a:r>
              <a:rPr lang="en-US" sz="10000" b="1" dirty="0">
                <a:solidFill>
                  <a:srgbClr val="00B0F0"/>
                </a:solidFill>
              </a:rPr>
              <a:t>1st  Tier: </a:t>
            </a:r>
            <a:r>
              <a:rPr lang="en-US" sz="10000" dirty="0">
                <a:solidFill>
                  <a:srgbClr val="00B0F0"/>
                </a:solidFill>
              </a:rPr>
              <a:t>	</a:t>
            </a:r>
            <a:r>
              <a:rPr lang="en-US" sz="10000" dirty="0"/>
              <a:t>Prostaglandin or timolol </a:t>
            </a:r>
          </a:p>
          <a:p>
            <a:pPr marL="1589485" indent="-1589485">
              <a:buNone/>
              <a:tabLst>
                <a:tab pos="1327547" algn="l"/>
              </a:tabLst>
              <a:defRPr/>
            </a:pPr>
            <a:endParaRPr lang="en-US" sz="10000" dirty="0"/>
          </a:p>
          <a:p>
            <a:pPr marL="1589485" indent="-1589485">
              <a:buNone/>
              <a:tabLst>
                <a:tab pos="1327547" algn="l"/>
              </a:tabLst>
              <a:defRPr/>
            </a:pPr>
            <a:r>
              <a:rPr lang="en-US" sz="10000" b="1" dirty="0">
                <a:solidFill>
                  <a:srgbClr val="00B0F0"/>
                </a:solidFill>
              </a:rPr>
              <a:t>2nd  Tier:</a:t>
            </a:r>
            <a:r>
              <a:rPr lang="en-US" sz="10000" dirty="0"/>
              <a:t>	 </a:t>
            </a:r>
            <a:r>
              <a:rPr lang="en-US" sz="10000" dirty="0" err="1"/>
              <a:t>Latanoprostene</a:t>
            </a:r>
            <a:r>
              <a:rPr lang="en-US" sz="10000" dirty="0"/>
              <a:t> </a:t>
            </a:r>
            <a:r>
              <a:rPr lang="en-US" sz="10000" dirty="0" err="1"/>
              <a:t>bunod</a:t>
            </a:r>
            <a:r>
              <a:rPr lang="en-US" sz="10000" dirty="0"/>
              <a:t>, topical CAI, brimonidine, or </a:t>
            </a:r>
            <a:r>
              <a:rPr lang="en-US" sz="10000" dirty="0" err="1"/>
              <a:t>netarsudil</a:t>
            </a:r>
            <a:r>
              <a:rPr lang="en-US" sz="10000" dirty="0"/>
              <a:t> </a:t>
            </a:r>
          </a:p>
          <a:p>
            <a:pPr marL="1589485" indent="-1589485">
              <a:buNone/>
              <a:tabLst>
                <a:tab pos="1327547" algn="l"/>
              </a:tabLst>
              <a:defRPr/>
            </a:pPr>
            <a:endParaRPr lang="en-US" sz="10000" dirty="0"/>
          </a:p>
          <a:p>
            <a:pPr marL="1589485" indent="-1589485">
              <a:buNone/>
              <a:tabLst>
                <a:tab pos="1327547" algn="l"/>
              </a:tabLst>
              <a:defRPr/>
            </a:pPr>
            <a:r>
              <a:rPr lang="en-US" sz="10000" b="1" dirty="0">
                <a:solidFill>
                  <a:srgbClr val="00B0F0"/>
                </a:solidFill>
              </a:rPr>
              <a:t>3rd  Tier:</a:t>
            </a:r>
            <a:r>
              <a:rPr lang="en-US" sz="10000" b="1" dirty="0"/>
              <a:t>	</a:t>
            </a:r>
            <a:r>
              <a:rPr lang="en-US" sz="10000" dirty="0"/>
              <a:t>Fixed Combinations</a:t>
            </a:r>
          </a:p>
          <a:p>
            <a:pPr marL="1589485" indent="-1589485">
              <a:buNone/>
              <a:tabLst>
                <a:tab pos="1327547" algn="l"/>
              </a:tabLst>
              <a:defRPr/>
            </a:pPr>
            <a:r>
              <a:rPr lang="en-US" sz="10000" dirty="0"/>
              <a:t>	    Brimonidine 0.2% + Timolol 0.5%</a:t>
            </a:r>
          </a:p>
          <a:p>
            <a:pPr marL="1589485" indent="-1589485">
              <a:buNone/>
              <a:tabLst>
                <a:tab pos="1327547" algn="l"/>
              </a:tabLst>
              <a:defRPr/>
            </a:pPr>
            <a:r>
              <a:rPr lang="en-US" sz="10000" dirty="0"/>
              <a:t>		Dorzolamide 2.0% + Timolol 0.5%</a:t>
            </a:r>
          </a:p>
          <a:p>
            <a:pPr marL="1589485" indent="-1589485">
              <a:buNone/>
              <a:tabLst>
                <a:tab pos="1327547" algn="l"/>
              </a:tabLst>
              <a:defRPr/>
            </a:pPr>
            <a:r>
              <a:rPr lang="en-US" sz="10000" dirty="0"/>
              <a:t>		Brinzolamide 1.0% + Brimonidine 0.2%</a:t>
            </a:r>
          </a:p>
          <a:p>
            <a:pPr marL="1589485" indent="-1589485">
              <a:buNone/>
              <a:tabLst>
                <a:tab pos="1327547" algn="l"/>
              </a:tabLst>
              <a:defRPr/>
            </a:pPr>
            <a:r>
              <a:rPr lang="en-US" sz="10000" dirty="0"/>
              <a:t>		Latanoprost 0.005% + </a:t>
            </a:r>
            <a:r>
              <a:rPr lang="en-US" sz="10000" dirty="0" err="1"/>
              <a:t>Netarsudil</a:t>
            </a:r>
            <a:r>
              <a:rPr lang="en-US" sz="10000" dirty="0"/>
              <a:t> 0.02% </a:t>
            </a:r>
          </a:p>
          <a:p>
            <a:pPr marL="1589485" indent="-1589485">
              <a:buNone/>
              <a:tabLst>
                <a:tab pos="1327547" algn="l"/>
              </a:tabLst>
              <a:defRPr/>
            </a:pPr>
            <a:endParaRPr lang="en-US" sz="10000" dirty="0"/>
          </a:p>
          <a:p>
            <a:pPr marL="1589485" indent="-1589485">
              <a:buNone/>
              <a:tabLst>
                <a:tab pos="1327547" algn="l"/>
              </a:tabLst>
              <a:defRPr/>
            </a:pPr>
            <a:r>
              <a:rPr lang="en-US" sz="10000" b="1" dirty="0">
                <a:solidFill>
                  <a:srgbClr val="00B0F0"/>
                </a:solidFill>
              </a:rPr>
              <a:t>4th  Tier:</a:t>
            </a:r>
            <a:r>
              <a:rPr lang="en-US" sz="10000" b="1" dirty="0"/>
              <a:t>	</a:t>
            </a:r>
            <a:r>
              <a:rPr lang="en-US" sz="10000" dirty="0"/>
              <a:t>Pilocarpine </a:t>
            </a:r>
          </a:p>
          <a:p>
            <a:pPr marL="1589485" indent="-1589485">
              <a:buNone/>
              <a:tabLst>
                <a:tab pos="1327547" algn="l"/>
              </a:tabLst>
              <a:defRPr/>
            </a:pPr>
            <a:r>
              <a:rPr lang="en-US" sz="10000" dirty="0"/>
              <a:t>	Oral CAI (preferably </a:t>
            </a:r>
            <a:r>
              <a:rPr lang="en-US" sz="10000" dirty="0" err="1"/>
              <a:t>methazolamide</a:t>
            </a:r>
            <a:r>
              <a:rPr lang="en-US" sz="10000" dirty="0"/>
              <a:t>)</a:t>
            </a:r>
          </a:p>
          <a:p>
            <a:pPr marL="1547813" indent="-1547813">
              <a:buNone/>
              <a:tabLst>
                <a:tab pos="1329929" algn="l"/>
              </a:tabLst>
              <a:defRPr/>
            </a:pPr>
            <a:endParaRPr lang="en-US" dirty="0"/>
          </a:p>
        </p:txBody>
      </p:sp>
    </p:spTree>
    <p:extLst>
      <p:ext uri="{BB962C8B-B14F-4D97-AF65-F5344CB8AC3E}">
        <p14:creationId xmlns:p14="http://schemas.microsoft.com/office/powerpoint/2010/main" val="1621748067"/>
      </p:ext>
    </p:extLst>
  </p:cSld>
  <p:clrMapOvr>
    <a:masterClrMapping/>
  </p:clrMapOvr>
  <p:transition>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itle 1"/>
          <p:cNvSpPr>
            <a:spLocks noGrp="1"/>
          </p:cNvSpPr>
          <p:nvPr>
            <p:ph type="title"/>
          </p:nvPr>
        </p:nvSpPr>
        <p:spPr>
          <a:xfrm>
            <a:off x="135005" y="-61546"/>
            <a:ext cx="8866187" cy="914400"/>
          </a:xfrm>
        </p:spPr>
        <p:txBody>
          <a:bodyPr>
            <a:normAutofit/>
          </a:bodyPr>
          <a:lstStyle/>
          <a:p>
            <a:pPr>
              <a:defRPr/>
            </a:pPr>
            <a:r>
              <a:rPr lang="en-US" dirty="0"/>
              <a:t>After a Prostaglandin; What to Add</a:t>
            </a:r>
          </a:p>
        </p:txBody>
      </p:sp>
      <p:sp>
        <p:nvSpPr>
          <p:cNvPr id="39939" name="Content Placeholder 2"/>
          <p:cNvSpPr>
            <a:spLocks noGrp="1"/>
          </p:cNvSpPr>
          <p:nvPr>
            <p:ph idx="1"/>
          </p:nvPr>
        </p:nvSpPr>
        <p:spPr>
          <a:xfrm>
            <a:off x="-7802" y="748209"/>
            <a:ext cx="9151802" cy="5562528"/>
          </a:xfrm>
        </p:spPr>
        <p:txBody>
          <a:bodyPr>
            <a:normAutofit fontScale="85000" lnSpcReduction="20000"/>
          </a:bodyPr>
          <a:lstStyle/>
          <a:p>
            <a:pPr>
              <a:spcBef>
                <a:spcPts val="1200"/>
              </a:spcBef>
              <a:defRPr/>
            </a:pPr>
            <a:r>
              <a:rPr lang="en-US" sz="2600" dirty="0"/>
              <a:t>Meta-analysis of studies regarding what drug to add to a prostaglandin</a:t>
            </a:r>
          </a:p>
          <a:p>
            <a:pPr>
              <a:spcBef>
                <a:spcPts val="1200"/>
              </a:spcBef>
              <a:defRPr/>
            </a:pPr>
            <a:r>
              <a:rPr lang="en-US" sz="2600" dirty="0"/>
              <a:t>Is it brimonidine, a beta-blocker, or a CAI?</a:t>
            </a:r>
          </a:p>
          <a:p>
            <a:pPr>
              <a:spcBef>
                <a:spcPts val="1200"/>
              </a:spcBef>
              <a:defRPr/>
            </a:pPr>
            <a:r>
              <a:rPr lang="en-US" sz="2600" dirty="0"/>
              <a:t>Conclusions:  “All 3 classes are similarly effective in lowering mean diurnal IOP when used in combination with PGAs.  Brimonidine is statistically less effective in reducing IOP at trough compared with the beta-blockers and CAI’s.”</a:t>
            </a:r>
          </a:p>
          <a:p>
            <a:pPr>
              <a:spcBef>
                <a:spcPts val="1200"/>
              </a:spcBef>
              <a:defRPr/>
            </a:pPr>
            <a:r>
              <a:rPr lang="en-US" sz="2600" dirty="0"/>
              <a:t>Additional lowering of IOP was, on average, 2.5 to 3 mmHg for all three</a:t>
            </a:r>
          </a:p>
          <a:p>
            <a:pPr marL="465137" lvl="1" indent="0">
              <a:spcBef>
                <a:spcPts val="1200"/>
              </a:spcBef>
              <a:buNone/>
              <a:defRPr/>
            </a:pPr>
            <a:r>
              <a:rPr lang="en-US" sz="2200" dirty="0"/>
              <a:t>							</a:t>
            </a:r>
            <a:r>
              <a:rPr lang="en-US" sz="2200" dirty="0">
                <a:solidFill>
                  <a:schemeClr val="bg2">
                    <a:lumMod val="40000"/>
                    <a:lumOff val="60000"/>
                  </a:schemeClr>
                </a:solidFill>
              </a:rPr>
              <a:t>Arch. Oph.  July 2010</a:t>
            </a:r>
          </a:p>
          <a:p>
            <a:pPr>
              <a:spcBef>
                <a:spcPts val="1200"/>
              </a:spcBef>
              <a:defRPr/>
            </a:pPr>
            <a:r>
              <a:rPr lang="en-US" sz="2600" dirty="0"/>
              <a:t>Modern alternative add-ons include </a:t>
            </a:r>
            <a:r>
              <a:rPr lang="en-US" sz="2600" dirty="0" err="1"/>
              <a:t>netarsudil</a:t>
            </a:r>
            <a:r>
              <a:rPr lang="en-US" sz="2600" dirty="0"/>
              <a:t> (1-3 mmHg additional) </a:t>
            </a:r>
            <a:r>
              <a:rPr lang="en-US" sz="2400" dirty="0"/>
              <a:t>									                                 								    		</a:t>
            </a:r>
            <a:r>
              <a:rPr lang="en-US" sz="2000" i="1" dirty="0">
                <a:solidFill>
                  <a:srgbClr val="99CCFF"/>
                </a:solidFill>
                <a:latin typeface="Calibri"/>
              </a:rPr>
              <a:t>2025-20</a:t>
            </a:r>
            <a:r>
              <a:rPr lang="en-US" sz="2000" i="1" dirty="0">
                <a:solidFill>
                  <a:schemeClr val="bg2">
                    <a:lumMod val="40000"/>
                    <a:lumOff val="60000"/>
                  </a:schemeClr>
                </a:solidFill>
                <a:latin typeface="Calibri"/>
              </a:rPr>
              <a:t>2</a:t>
            </a:r>
            <a:r>
              <a:rPr lang="en-US" sz="2000" i="1" dirty="0">
                <a:solidFill>
                  <a:srgbClr val="99CCFF"/>
                </a:solidFill>
                <a:latin typeface="Calibri"/>
              </a:rPr>
              <a:t>6 Data</a:t>
            </a:r>
            <a:endParaRPr kumimoji="0" lang="en-US" sz="2000" b="1" i="1" u="none" strike="noStrike" kern="1200" cap="none" spc="0" normalizeH="0" baseline="0" noProof="0" dirty="0">
              <a:ln>
                <a:noFill/>
              </a:ln>
              <a:solidFill>
                <a:srgbClr val="99CCFF"/>
              </a:solidFill>
              <a:effectLst/>
              <a:uLnTx/>
              <a:uFillTx/>
              <a:latin typeface="Calibri"/>
              <a:ea typeface="+mn-ea"/>
              <a:cs typeface="+mn-cs"/>
            </a:endParaRPr>
          </a:p>
          <a:p>
            <a:pPr marL="0" indent="0">
              <a:spcBef>
                <a:spcPts val="1200"/>
              </a:spcBef>
              <a:buNone/>
              <a:defRPr/>
            </a:pPr>
            <a:endParaRPr lang="en-US" sz="2400" i="1" dirty="0"/>
          </a:p>
          <a:p>
            <a:pPr>
              <a:spcBef>
                <a:spcPts val="1200"/>
              </a:spcBef>
              <a:defRPr/>
            </a:pPr>
            <a:r>
              <a:rPr lang="en-US" sz="2600" dirty="0">
                <a:latin typeface="Calibri"/>
              </a:rPr>
              <a:t>If a patient does not respond well to prostaglandin medication A, it is of little value to switch to another prostaglandin medication B or to add another prostaglandin medication.</a:t>
            </a:r>
          </a:p>
          <a:p>
            <a:pPr marL="0" indent="0">
              <a:spcBef>
                <a:spcPts val="1200"/>
              </a:spcBef>
              <a:buNone/>
              <a:defRPr/>
            </a:pPr>
            <a:r>
              <a:rPr lang="en-US" sz="2000" i="1" dirty="0">
                <a:solidFill>
                  <a:srgbClr val="99CCFF"/>
                </a:solidFill>
              </a:rPr>
              <a:t>							Arch. Oph.  July 2010</a:t>
            </a:r>
          </a:p>
        </p:txBody>
      </p:sp>
    </p:spTree>
    <p:extLst>
      <p:ext uri="{BB962C8B-B14F-4D97-AF65-F5344CB8AC3E}">
        <p14:creationId xmlns:p14="http://schemas.microsoft.com/office/powerpoint/2010/main" val="1322335314"/>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EFED-06FE-6AC9-DBA7-1A7872E80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A0D18-5237-199A-0FC8-81D61C0D2A5E}"/>
              </a:ext>
            </a:extLst>
          </p:cNvPr>
          <p:cNvSpPr>
            <a:spLocks noGrp="1"/>
          </p:cNvSpPr>
          <p:nvPr>
            <p:ph type="title"/>
          </p:nvPr>
        </p:nvSpPr>
        <p:spPr>
          <a:xfrm>
            <a:off x="190500" y="36855"/>
            <a:ext cx="8763000" cy="752034"/>
          </a:xfrm>
        </p:spPr>
        <p:txBody>
          <a:bodyPr>
            <a:normAutofit/>
          </a:bodyPr>
          <a:lstStyle/>
          <a:p>
            <a:r>
              <a:rPr lang="en-US" sz="3600" dirty="0"/>
              <a:t>After Prostaglandin First-Line Therapy</a:t>
            </a:r>
          </a:p>
        </p:txBody>
      </p:sp>
      <p:sp>
        <p:nvSpPr>
          <p:cNvPr id="3" name="Content Placeholder 2">
            <a:extLst>
              <a:ext uri="{FF2B5EF4-FFF2-40B4-BE49-F238E27FC236}">
                <a16:creationId xmlns:a16="http://schemas.microsoft.com/office/drawing/2014/main" id="{D0EBF5F5-62D5-A55D-CF01-1DE53BC681EB}"/>
              </a:ext>
            </a:extLst>
          </p:cNvPr>
          <p:cNvSpPr>
            <a:spLocks noGrp="1"/>
          </p:cNvSpPr>
          <p:nvPr>
            <p:ph idx="1"/>
          </p:nvPr>
        </p:nvSpPr>
        <p:spPr>
          <a:xfrm>
            <a:off x="0" y="880990"/>
            <a:ext cx="8953500" cy="5327159"/>
          </a:xfrm>
        </p:spPr>
        <p:txBody>
          <a:bodyPr>
            <a:noAutofit/>
          </a:bodyPr>
          <a:lstStyle/>
          <a:p>
            <a:r>
              <a:rPr lang="en-US" sz="2400" dirty="0">
                <a:solidFill>
                  <a:srgbClr val="0FF12A"/>
                </a:solidFill>
              </a:rPr>
              <a:t>1</a:t>
            </a:r>
            <a:r>
              <a:rPr lang="en-US" sz="2400" baseline="30000" dirty="0">
                <a:solidFill>
                  <a:srgbClr val="0FF12A"/>
                </a:solidFill>
              </a:rPr>
              <a:t>st</a:t>
            </a:r>
            <a:r>
              <a:rPr lang="en-US" sz="2400" dirty="0">
                <a:solidFill>
                  <a:srgbClr val="0FF12A"/>
                </a:solidFill>
              </a:rPr>
              <a:t>  - First-Line</a:t>
            </a:r>
          </a:p>
          <a:p>
            <a:pPr lvl="1"/>
            <a:r>
              <a:rPr lang="en-US" sz="2400" dirty="0">
                <a:solidFill>
                  <a:schemeClr val="tx1"/>
                </a:solidFill>
              </a:rPr>
              <a:t>Prostaglandin analog (QHS) or SLT ( reduce IOP 25-30 %) </a:t>
            </a:r>
          </a:p>
          <a:p>
            <a:r>
              <a:rPr lang="en-US" sz="2400" dirty="0">
                <a:solidFill>
                  <a:srgbClr val="0FF12A"/>
                </a:solidFill>
              </a:rPr>
              <a:t>2</a:t>
            </a:r>
            <a:r>
              <a:rPr lang="en-US" sz="2400" baseline="30000" dirty="0">
                <a:solidFill>
                  <a:srgbClr val="0FF12A"/>
                </a:solidFill>
              </a:rPr>
              <a:t>nd</a:t>
            </a:r>
            <a:r>
              <a:rPr lang="en-US" sz="2400" dirty="0">
                <a:solidFill>
                  <a:srgbClr val="0FF12A"/>
                </a:solidFill>
              </a:rPr>
              <a:t>  - Most Common Add-On</a:t>
            </a:r>
          </a:p>
          <a:p>
            <a:pPr lvl="1"/>
            <a:r>
              <a:rPr lang="en-US" sz="2400" dirty="0">
                <a:solidFill>
                  <a:schemeClr val="tx1"/>
                </a:solidFill>
              </a:rPr>
              <a:t>Beta-blocker (Timolol </a:t>
            </a:r>
            <a:r>
              <a:rPr lang="en-US" sz="2400" dirty="0" err="1">
                <a:solidFill>
                  <a:schemeClr val="tx1"/>
                </a:solidFill>
              </a:rPr>
              <a:t>qAM</a:t>
            </a:r>
            <a:r>
              <a:rPr lang="en-US" sz="2400" dirty="0">
                <a:solidFill>
                  <a:schemeClr val="tx1"/>
                </a:solidFill>
              </a:rPr>
              <a:t>) or SLT</a:t>
            </a:r>
          </a:p>
          <a:p>
            <a:pPr lvl="2"/>
            <a:r>
              <a:rPr lang="en-US" dirty="0"/>
              <a:t>Best daytime control</a:t>
            </a:r>
          </a:p>
          <a:p>
            <a:pPr lvl="2"/>
            <a:r>
              <a:rPr lang="en-US" dirty="0"/>
              <a:t>Avoid in asthma/bradycardia</a:t>
            </a:r>
          </a:p>
          <a:p>
            <a:r>
              <a:rPr lang="en-US" sz="2400" dirty="0">
                <a:solidFill>
                  <a:srgbClr val="0FF12A"/>
                </a:solidFill>
              </a:rPr>
              <a:t>3</a:t>
            </a:r>
            <a:r>
              <a:rPr lang="en-US" sz="2400" baseline="30000" dirty="0">
                <a:solidFill>
                  <a:srgbClr val="0FF12A"/>
                </a:solidFill>
              </a:rPr>
              <a:t>rd</a:t>
            </a:r>
            <a:r>
              <a:rPr lang="en-US" sz="2400" dirty="0">
                <a:solidFill>
                  <a:srgbClr val="0FF12A"/>
                </a:solidFill>
              </a:rPr>
              <a:t> - If More Reduction Needed or BB Contraindicated</a:t>
            </a:r>
          </a:p>
          <a:p>
            <a:pPr lvl="1"/>
            <a:r>
              <a:rPr lang="en-US" sz="2400" dirty="0" err="1">
                <a:solidFill>
                  <a:schemeClr val="tx1"/>
                </a:solidFill>
              </a:rPr>
              <a:t>Bromonidine</a:t>
            </a:r>
            <a:r>
              <a:rPr lang="en-US" sz="2400" dirty="0">
                <a:solidFill>
                  <a:schemeClr val="tx1"/>
                </a:solidFill>
              </a:rPr>
              <a:t> or Carbonic Anhydrase Inhibitor (CAI)</a:t>
            </a:r>
            <a:endParaRPr lang="en-US" dirty="0">
              <a:solidFill>
                <a:schemeClr val="tx1"/>
              </a:solidFill>
            </a:endParaRPr>
          </a:p>
          <a:p>
            <a:pPr lvl="1"/>
            <a:r>
              <a:rPr lang="en-US" sz="2400" dirty="0">
                <a:solidFill>
                  <a:schemeClr val="tx1"/>
                </a:solidFill>
              </a:rPr>
              <a:t>Rho-kinase Inhibitor</a:t>
            </a:r>
          </a:p>
          <a:p>
            <a:r>
              <a:rPr lang="en-US" sz="2400" dirty="0">
                <a:solidFill>
                  <a:srgbClr val="0FF12A"/>
                </a:solidFill>
              </a:rPr>
              <a:t>4</a:t>
            </a:r>
            <a:r>
              <a:rPr lang="en-US" sz="2400" baseline="30000" dirty="0">
                <a:solidFill>
                  <a:srgbClr val="0FF12A"/>
                </a:solidFill>
              </a:rPr>
              <a:t>th</a:t>
            </a:r>
            <a:r>
              <a:rPr lang="en-US" sz="2400" dirty="0">
                <a:solidFill>
                  <a:srgbClr val="0FF12A"/>
                </a:solidFill>
              </a:rPr>
              <a:t> - Fixed Combinations (preferred over multiple) </a:t>
            </a:r>
          </a:p>
          <a:p>
            <a:r>
              <a:rPr lang="en-US" sz="2400" dirty="0">
                <a:solidFill>
                  <a:srgbClr val="0FF12A"/>
                </a:solidFill>
              </a:rPr>
              <a:t>5</a:t>
            </a:r>
            <a:r>
              <a:rPr lang="en-US" sz="2400" baseline="30000" dirty="0">
                <a:solidFill>
                  <a:srgbClr val="0FF12A"/>
                </a:solidFill>
              </a:rPr>
              <a:t>th</a:t>
            </a:r>
            <a:r>
              <a:rPr lang="en-US" sz="2400" dirty="0">
                <a:solidFill>
                  <a:srgbClr val="0FF12A"/>
                </a:solidFill>
              </a:rPr>
              <a:t> - Escalation Beyond Drops</a:t>
            </a:r>
          </a:p>
          <a:p>
            <a:pPr lvl="1"/>
            <a:r>
              <a:rPr lang="en-US" sz="2400" dirty="0">
                <a:solidFill>
                  <a:schemeClr val="tx1"/>
                </a:solidFill>
              </a:rPr>
              <a:t>SLT (often earlier than a 3</a:t>
            </a:r>
            <a:r>
              <a:rPr lang="en-US" sz="2400" baseline="30000" dirty="0">
                <a:solidFill>
                  <a:schemeClr val="tx1"/>
                </a:solidFill>
              </a:rPr>
              <a:t>rd</a:t>
            </a:r>
            <a:r>
              <a:rPr lang="en-US" sz="2400" dirty="0">
                <a:solidFill>
                  <a:schemeClr val="tx1"/>
                </a:solidFill>
              </a:rPr>
              <a:t>-4</a:t>
            </a:r>
            <a:r>
              <a:rPr lang="en-US" sz="2400" baseline="30000" dirty="0">
                <a:solidFill>
                  <a:schemeClr val="tx1"/>
                </a:solidFill>
              </a:rPr>
              <a:t>th</a:t>
            </a:r>
            <a:r>
              <a:rPr lang="en-US" sz="2400" dirty="0">
                <a:solidFill>
                  <a:schemeClr val="tx1"/>
                </a:solidFill>
              </a:rPr>
              <a:t> drop)</a:t>
            </a:r>
          </a:p>
          <a:p>
            <a:pPr lvl="1"/>
            <a:r>
              <a:rPr lang="en-US" sz="2400" dirty="0">
                <a:solidFill>
                  <a:schemeClr val="tx1"/>
                </a:solidFill>
              </a:rPr>
              <a:t>MIGS/incisional surgery if progression continues</a:t>
            </a:r>
          </a:p>
        </p:txBody>
      </p:sp>
    </p:spTree>
    <p:extLst>
      <p:ext uri="{BB962C8B-B14F-4D97-AF65-F5344CB8AC3E}">
        <p14:creationId xmlns:p14="http://schemas.microsoft.com/office/powerpoint/2010/main" val="9839064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CACEB-C901-CC4F-C80E-46A22BD5F5E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4B1548B-9108-2FEA-E7C7-D0EFF009B6C6}"/>
              </a:ext>
            </a:extLst>
          </p:cNvPr>
          <p:cNvPicPr>
            <a:picLocks noGrp="1" noChangeAspect="1"/>
          </p:cNvPicPr>
          <p:nvPr>
            <p:ph idx="1"/>
          </p:nvPr>
        </p:nvPicPr>
        <p:blipFill>
          <a:blip r:embed="rId2"/>
          <a:stretch>
            <a:fillRect/>
          </a:stretch>
        </p:blipFill>
        <p:spPr>
          <a:xfrm>
            <a:off x="61338" y="190502"/>
            <a:ext cx="9021324" cy="2848160"/>
          </a:xfrm>
          <a:prstGeom prst="rect">
            <a:avLst/>
          </a:prstGeom>
        </p:spPr>
      </p:pic>
      <p:pic>
        <p:nvPicPr>
          <p:cNvPr id="7" name="Picture 6">
            <a:extLst>
              <a:ext uri="{FF2B5EF4-FFF2-40B4-BE49-F238E27FC236}">
                <a16:creationId xmlns:a16="http://schemas.microsoft.com/office/drawing/2014/main" id="{8E658CD7-801A-7FBB-867D-60DF5E03624F}"/>
              </a:ext>
            </a:extLst>
          </p:cNvPr>
          <p:cNvPicPr>
            <a:picLocks noChangeAspect="1"/>
          </p:cNvPicPr>
          <p:nvPr/>
        </p:nvPicPr>
        <p:blipFill>
          <a:blip r:embed="rId3"/>
          <a:stretch>
            <a:fillRect/>
          </a:stretch>
        </p:blipFill>
        <p:spPr>
          <a:xfrm>
            <a:off x="310931" y="3254188"/>
            <a:ext cx="8522138" cy="2854706"/>
          </a:xfrm>
          <a:prstGeom prst="rect">
            <a:avLst/>
          </a:prstGeom>
        </p:spPr>
      </p:pic>
    </p:spTree>
    <p:extLst>
      <p:ext uri="{BB962C8B-B14F-4D97-AF65-F5344CB8AC3E}">
        <p14:creationId xmlns:p14="http://schemas.microsoft.com/office/powerpoint/2010/main" val="26612113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Content Placeholder 2"/>
          <p:cNvSpPr>
            <a:spLocks noGrp="1"/>
          </p:cNvSpPr>
          <p:nvPr>
            <p:ph idx="1"/>
          </p:nvPr>
        </p:nvSpPr>
        <p:spPr>
          <a:xfrm>
            <a:off x="138113" y="1419911"/>
            <a:ext cx="8869362" cy="5865813"/>
          </a:xfrm>
        </p:spPr>
        <p:txBody>
          <a:bodyPr>
            <a:normAutofit/>
          </a:bodyPr>
          <a:lstStyle/>
          <a:p>
            <a:r>
              <a:rPr lang="en-US" altLang="en-US" sz="2400" dirty="0"/>
              <a:t>Recommended:  150 minutes of moderate intensity aerobic exercise and 2 days of resistance exercise each week</a:t>
            </a:r>
          </a:p>
          <a:p>
            <a:r>
              <a:rPr lang="en-US" altLang="en-US" sz="2400" dirty="0"/>
              <a:t>Such exercise may reduce glaucoma risk by about 40-50%</a:t>
            </a:r>
          </a:p>
          <a:p>
            <a:r>
              <a:rPr lang="en-US" altLang="en-US" sz="2400" dirty="0"/>
              <a:t>“The magnitude of a 40-50% reduced risk of developing glaucoma by being active and fit is surprising, and may be one of the strongest factors in glaucoma prevention besides aging.”</a:t>
            </a:r>
          </a:p>
          <a:p>
            <a:pPr marL="0" indent="0">
              <a:buNone/>
            </a:pPr>
            <a:r>
              <a:rPr kumimoji="0" lang="en-US" altLang="en-US" sz="2400" b="1" i="0" u="none" strike="noStrike" kern="1200" cap="none" spc="0" normalizeH="0" baseline="30000" noProof="0" dirty="0">
                <a:ln>
                  <a:noFill/>
                </a:ln>
                <a:solidFill>
                  <a:srgbClr val="99CCFF"/>
                </a:solidFill>
                <a:effectLst/>
                <a:uLnTx/>
                <a:uFillTx/>
                <a:latin typeface="Calibri"/>
                <a:ea typeface="+mn-ea"/>
                <a:cs typeface="+mn-cs"/>
              </a:rPr>
              <a:t>					</a:t>
            </a:r>
            <a:r>
              <a:rPr lang="en-US" altLang="en-US" sz="2400" baseline="30000" dirty="0">
                <a:solidFill>
                  <a:srgbClr val="99CCFF"/>
                </a:solidFill>
                <a:latin typeface="Calibri"/>
              </a:rPr>
              <a:t>	</a:t>
            </a:r>
            <a:r>
              <a:rPr kumimoji="0" lang="en-US" altLang="en-US" sz="2400" b="1" i="0" u="none" strike="noStrike" kern="1200" cap="none" spc="0" normalizeH="0" baseline="30000" noProof="0" dirty="0">
                <a:ln>
                  <a:noFill/>
                </a:ln>
                <a:solidFill>
                  <a:srgbClr val="99CCFF"/>
                </a:solidFill>
                <a:effectLst/>
                <a:uLnTx/>
                <a:uFillTx/>
                <a:latin typeface="Calibri"/>
                <a:ea typeface="+mn-ea"/>
                <a:cs typeface="+mn-cs"/>
              </a:rPr>
              <a:t>Medical Science &amp; Sports Exercise, August, 2018</a:t>
            </a:r>
            <a:endParaRPr lang="en-US" altLang="en-US" sz="2400" dirty="0"/>
          </a:p>
          <a:p>
            <a:r>
              <a:rPr lang="en-US" altLang="en-US" sz="2400" dirty="0"/>
              <a:t>“Our study found that physical activity was associated with less visual field progression in patients with glaucoma.”’</a:t>
            </a:r>
          </a:p>
          <a:p>
            <a:r>
              <a:rPr lang="en-US" altLang="en-US" sz="2400" dirty="0"/>
              <a:t>“Increased steps per day, minutes of non-sedentary activity, and minutes of moderate-to-vigorous physical activity were associated with slower rates of decline.”</a:t>
            </a:r>
          </a:p>
          <a:p>
            <a:pPr marL="0" indent="0">
              <a:buNone/>
            </a:pPr>
            <a:r>
              <a:rPr lang="en-US" altLang="en-US" sz="2400" dirty="0"/>
              <a:t>								</a:t>
            </a:r>
            <a:r>
              <a:rPr kumimoji="0" lang="en-US" altLang="en-US" sz="2400" b="1" i="0" u="none" strike="noStrike" kern="1200" cap="none" spc="0" normalizeH="0" baseline="30000" noProof="0" dirty="0">
                <a:ln>
                  <a:noFill/>
                </a:ln>
                <a:solidFill>
                  <a:srgbClr val="99CCFF"/>
                </a:solidFill>
                <a:effectLst/>
                <a:uLnTx/>
                <a:uFillTx/>
                <a:latin typeface="Calibri"/>
                <a:ea typeface="+mn-ea"/>
                <a:cs typeface="+mn-cs"/>
              </a:rPr>
              <a:t> Ophthalmology, July, 2019</a:t>
            </a:r>
            <a:endParaRPr lang="en-US" altLang="en-US" sz="2400" dirty="0">
              <a:solidFill>
                <a:srgbClr val="99CCFF"/>
              </a:solidFill>
            </a:endParaRPr>
          </a:p>
        </p:txBody>
      </p:sp>
      <p:sp>
        <p:nvSpPr>
          <p:cNvPr id="246787" name="Title 1"/>
          <p:cNvSpPr>
            <a:spLocks noGrp="1"/>
          </p:cNvSpPr>
          <p:nvPr>
            <p:ph type="title"/>
          </p:nvPr>
        </p:nvSpPr>
        <p:spPr>
          <a:xfrm>
            <a:off x="274638" y="265968"/>
            <a:ext cx="8869362" cy="842963"/>
          </a:xfrm>
        </p:spPr>
        <p:txBody>
          <a:bodyPr>
            <a:normAutofit fontScale="90000"/>
          </a:bodyPr>
          <a:lstStyle/>
          <a:p>
            <a:r>
              <a:rPr lang="en-US" altLang="en-US" dirty="0"/>
              <a:t>Preventing / Delaying Glaucoma   Through Exercise</a:t>
            </a:r>
          </a:p>
        </p:txBody>
      </p:sp>
    </p:spTree>
    <p:extLst>
      <p:ext uri="{BB962C8B-B14F-4D97-AF65-F5344CB8AC3E}">
        <p14:creationId xmlns:p14="http://schemas.microsoft.com/office/powerpoint/2010/main" val="31889013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338504" y="0"/>
            <a:ext cx="8466992" cy="1143000"/>
          </a:xfrm>
        </p:spPr>
        <p:txBody>
          <a:bodyPr>
            <a:normAutofit fontScale="90000"/>
          </a:bodyPr>
          <a:lstStyle/>
          <a:p>
            <a:pPr eaLnBrk="1" hangingPunct="1"/>
            <a:r>
              <a:rPr lang="en-US" altLang="en-US" dirty="0"/>
              <a:t>Angle Closure Management Options</a:t>
            </a:r>
          </a:p>
        </p:txBody>
      </p:sp>
      <p:sp>
        <p:nvSpPr>
          <p:cNvPr id="303107" name="Rectangle 3"/>
          <p:cNvSpPr>
            <a:spLocks noGrp="1" noChangeArrowheads="1"/>
          </p:cNvSpPr>
          <p:nvPr>
            <p:ph type="body" idx="1"/>
          </p:nvPr>
        </p:nvSpPr>
        <p:spPr>
          <a:xfrm>
            <a:off x="338504" y="1043721"/>
            <a:ext cx="7827963" cy="4176712"/>
          </a:xfrm>
        </p:spPr>
        <p:txBody>
          <a:bodyPr/>
          <a:lstStyle/>
          <a:p>
            <a:r>
              <a:rPr lang="en-US" altLang="en-US" dirty="0"/>
              <a:t>500 mg of acetazolamide in tablet form</a:t>
            </a:r>
          </a:p>
          <a:p>
            <a:r>
              <a:rPr lang="en-US" altLang="en-US" dirty="0"/>
              <a:t>Brimonidine q 15 min x 2 doses</a:t>
            </a:r>
          </a:p>
          <a:p>
            <a:r>
              <a:rPr lang="en-US" altLang="en-US" dirty="0"/>
              <a:t>A beta-blocker, q 15 min x 2 doses</a:t>
            </a:r>
          </a:p>
          <a:p>
            <a:r>
              <a:rPr lang="en-US" altLang="en-US" dirty="0"/>
              <a:t>Pilocarpine 2% once above steps completed</a:t>
            </a:r>
          </a:p>
          <a:p>
            <a:r>
              <a:rPr lang="en-US" altLang="en-US" dirty="0"/>
              <a:t>Potent steroid q 1h if there is much associated  inflammation</a:t>
            </a:r>
          </a:p>
          <a:p>
            <a:r>
              <a:rPr lang="en-US" altLang="en-US" dirty="0"/>
              <a:t>YAG </a:t>
            </a:r>
            <a:r>
              <a:rPr lang="en-US" altLang="en-US" dirty="0" err="1"/>
              <a:t>photoiridotomy</a:t>
            </a:r>
            <a:r>
              <a:rPr lang="en-US" altLang="en-US" dirty="0"/>
              <a:t> once control is achieved</a:t>
            </a:r>
          </a:p>
        </p:txBody>
      </p:sp>
    </p:spTree>
    <p:extLst>
      <p:ext uri="{BB962C8B-B14F-4D97-AF65-F5344CB8AC3E}">
        <p14:creationId xmlns:p14="http://schemas.microsoft.com/office/powerpoint/2010/main" val="2051115156"/>
      </p:ext>
    </p:extLst>
  </p:cSld>
  <p:clrMapOvr>
    <a:masterClrMapping/>
  </p:clrMapOvr>
  <p:transition>
    <p:zo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55010-A613-28E8-C384-C43E47F6774F}"/>
              </a:ext>
            </a:extLst>
          </p:cNvPr>
          <p:cNvSpPr>
            <a:spLocks noGrp="1"/>
          </p:cNvSpPr>
          <p:nvPr>
            <p:ph type="title"/>
          </p:nvPr>
        </p:nvSpPr>
        <p:spPr/>
        <p:txBody>
          <a:bodyPr>
            <a:normAutofit fontScale="90000"/>
          </a:bodyPr>
          <a:lstStyle/>
          <a:p>
            <a:r>
              <a:rPr lang="en-US" dirty="0"/>
              <a:t>Don’t Forget Oral CAI’s When Needed</a:t>
            </a:r>
          </a:p>
        </p:txBody>
      </p:sp>
      <p:sp>
        <p:nvSpPr>
          <p:cNvPr id="3" name="Content Placeholder 2">
            <a:extLst>
              <a:ext uri="{FF2B5EF4-FFF2-40B4-BE49-F238E27FC236}">
                <a16:creationId xmlns:a16="http://schemas.microsoft.com/office/drawing/2014/main" id="{3E3F95F1-D46F-42A7-D7D1-1E50BEC04236}"/>
              </a:ext>
            </a:extLst>
          </p:cNvPr>
          <p:cNvSpPr>
            <a:spLocks noGrp="1"/>
          </p:cNvSpPr>
          <p:nvPr>
            <p:ph idx="1"/>
          </p:nvPr>
        </p:nvSpPr>
        <p:spPr>
          <a:xfrm>
            <a:off x="190500" y="1014633"/>
            <a:ext cx="8763000" cy="5327159"/>
          </a:xfrm>
        </p:spPr>
        <p:txBody>
          <a:bodyPr>
            <a:normAutofit lnSpcReduction="10000"/>
          </a:bodyPr>
          <a:lstStyle/>
          <a:p>
            <a:r>
              <a:rPr lang="en-US" dirty="0"/>
              <a:t>Topical CAI’s reduce IOP about 20%, whereas systemic CAI’s reduce IOP about 30%</a:t>
            </a:r>
          </a:p>
          <a:p>
            <a:r>
              <a:rPr lang="en-US" dirty="0"/>
              <a:t>The risk of a “severe complicated adverse reaction” is about 3 per 1,000 patients for systemic, and about 2 per 1,000 patients for topical CAI. Such events are not necessarily seen right after initiation, but can occur over time.</a:t>
            </a:r>
          </a:p>
          <a:p>
            <a:r>
              <a:rPr lang="en-US" dirty="0"/>
              <a:t>Dosages of acetazolamide are safe and tolerable up to 4 gm per day. Only dysgeusia and paresthesia side effects are dose dependent.</a:t>
            </a:r>
          </a:p>
          <a:p>
            <a:r>
              <a:rPr lang="en-US" dirty="0"/>
              <a:t>Sulfa allergy does not contraindicate CAI use.</a:t>
            </a:r>
          </a:p>
          <a:p>
            <a:r>
              <a:rPr lang="en-US" dirty="0"/>
              <a:t>We should not be reluctant to prescribe an oral CAI given the low risk of severe adverse events.</a:t>
            </a:r>
          </a:p>
        </p:txBody>
      </p:sp>
      <p:sp>
        <p:nvSpPr>
          <p:cNvPr id="4" name="TextBox 3">
            <a:extLst>
              <a:ext uri="{FF2B5EF4-FFF2-40B4-BE49-F238E27FC236}">
                <a16:creationId xmlns:a16="http://schemas.microsoft.com/office/drawing/2014/main" id="{FEFDFF28-E45D-0246-BA86-A60B4AF615BC}"/>
              </a:ext>
            </a:extLst>
          </p:cNvPr>
          <p:cNvSpPr txBox="1"/>
          <p:nvPr/>
        </p:nvSpPr>
        <p:spPr>
          <a:xfrm>
            <a:off x="5147035" y="6269230"/>
            <a:ext cx="380646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JAMA </a:t>
            </a:r>
            <a:r>
              <a:rPr kumimoji="0" lang="en-US" sz="1600" b="1" i="1" u="none" strike="noStrike" kern="1200" cap="none" spc="0" normalizeH="0" baseline="0" noProof="0" dirty="0" err="1">
                <a:ln>
                  <a:noFill/>
                </a:ln>
                <a:solidFill>
                  <a:schemeClr val="bg2">
                    <a:lumMod val="40000"/>
                    <a:lumOff val="60000"/>
                  </a:schemeClr>
                </a:solidFill>
                <a:effectLst/>
                <a:uLnTx/>
                <a:uFillTx/>
                <a:latin typeface="Arial" panose="020B0604020202020204" pitchFamily="34" charset="0"/>
                <a:ea typeface="+mn-ea"/>
                <a:cs typeface="+mn-cs"/>
              </a:rPr>
              <a:t>Ophthalmol</a:t>
            </a:r>
            <a:r>
              <a:rPr kumimoji="0" lang="en-US" sz="1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mn-cs"/>
              </a:rPr>
              <a:t>, March, 2022</a:t>
            </a:r>
          </a:p>
        </p:txBody>
      </p:sp>
    </p:spTree>
    <p:extLst>
      <p:ext uri="{BB962C8B-B14F-4D97-AF65-F5344CB8AC3E}">
        <p14:creationId xmlns:p14="http://schemas.microsoft.com/office/powerpoint/2010/main" val="15177569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1765-4218-5669-6187-CC6C25EE9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5998F-8DE2-E943-BFCF-861F1DE0840F}"/>
              </a:ext>
            </a:extLst>
          </p:cNvPr>
          <p:cNvSpPr>
            <a:spLocks noGrp="1"/>
          </p:cNvSpPr>
          <p:nvPr>
            <p:ph type="title"/>
          </p:nvPr>
        </p:nvSpPr>
        <p:spPr>
          <a:xfrm>
            <a:off x="247255" y="146512"/>
            <a:ext cx="9144000" cy="752034"/>
          </a:xfrm>
        </p:spPr>
        <p:txBody>
          <a:bodyPr>
            <a:noAutofit/>
          </a:bodyPr>
          <a:lstStyle/>
          <a:p>
            <a:r>
              <a:rPr lang="en-US" sz="3600" dirty="0">
                <a:effectLst/>
              </a:rPr>
              <a:t>Key Developments in the </a:t>
            </a:r>
            <a:br>
              <a:rPr lang="en-US" sz="3600" dirty="0">
                <a:effectLst/>
              </a:rPr>
            </a:br>
            <a:r>
              <a:rPr lang="en-US" sz="3600" dirty="0">
                <a:effectLst/>
              </a:rPr>
              <a:t>Glaucoma Pipeline</a:t>
            </a:r>
            <a:endParaRPr lang="en-US" sz="3600" dirty="0"/>
          </a:p>
        </p:txBody>
      </p:sp>
      <p:sp>
        <p:nvSpPr>
          <p:cNvPr id="3" name="Content Placeholder 2">
            <a:extLst>
              <a:ext uri="{FF2B5EF4-FFF2-40B4-BE49-F238E27FC236}">
                <a16:creationId xmlns:a16="http://schemas.microsoft.com/office/drawing/2014/main" id="{69D2671B-151A-939F-7042-F3C456A1B2A8}"/>
              </a:ext>
            </a:extLst>
          </p:cNvPr>
          <p:cNvSpPr>
            <a:spLocks noGrp="1"/>
          </p:cNvSpPr>
          <p:nvPr>
            <p:ph idx="1"/>
          </p:nvPr>
        </p:nvSpPr>
        <p:spPr>
          <a:xfrm>
            <a:off x="79830" y="1046822"/>
            <a:ext cx="8763000" cy="5064152"/>
          </a:xfrm>
        </p:spPr>
        <p:txBody>
          <a:bodyPr>
            <a:normAutofit fontScale="25000" lnSpcReduction="20000"/>
          </a:bodyPr>
          <a:lstStyle/>
          <a:p>
            <a:r>
              <a:rPr lang="en-US" sz="11200" dirty="0">
                <a:solidFill>
                  <a:srgbClr val="0FF12A"/>
                </a:solidFill>
              </a:rPr>
              <a:t>Innovative Surgical Techniques:  </a:t>
            </a:r>
          </a:p>
          <a:p>
            <a:pPr lvl="1"/>
            <a:r>
              <a:rPr lang="en-US" sz="8800" dirty="0">
                <a:solidFill>
                  <a:schemeClr val="tx1"/>
                </a:solidFill>
              </a:rPr>
              <a:t>A novel class of glaucoma surgery is being explored that targets the supraciliary space, which may help modulate aqueous flow and minimize complications. This includes the development of a new drainage device designed to enhance glaucoma treatment. </a:t>
            </a:r>
          </a:p>
          <a:p>
            <a:pPr lvl="1"/>
            <a:r>
              <a:rPr lang="en-US" sz="8800" dirty="0">
                <a:solidFill>
                  <a:schemeClr val="tx1"/>
                </a:solidFill>
              </a:rPr>
              <a:t>The Eagle system, which performs direct selective laser trabeculoplasty (DSLT), received FDA clearance in December 2023. This automated system allows for efficient laser delivery without the need for contact with the eye, potentially improving patient comfort and compliance. </a:t>
            </a:r>
          </a:p>
          <a:p>
            <a:pPr marL="0" indent="0">
              <a:buNone/>
            </a:pPr>
            <a:endParaRPr lang="en-US" sz="11200" dirty="0">
              <a:solidFill>
                <a:srgbClr val="0FF12A"/>
              </a:solidFill>
            </a:endParaRPr>
          </a:p>
          <a:p>
            <a:r>
              <a:rPr lang="en-US" sz="11200" dirty="0">
                <a:solidFill>
                  <a:srgbClr val="0FF12A"/>
                </a:solidFill>
              </a:rPr>
              <a:t>Emerging Therapies:</a:t>
            </a:r>
          </a:p>
          <a:p>
            <a:pPr lvl="1"/>
            <a:r>
              <a:rPr lang="en-US" sz="8800" dirty="0" err="1">
                <a:solidFill>
                  <a:schemeClr val="tx1"/>
                </a:solidFill>
              </a:rPr>
              <a:t>DelveInsight's</a:t>
            </a:r>
            <a:r>
              <a:rPr lang="en-US" sz="8800" dirty="0">
                <a:solidFill>
                  <a:schemeClr val="tx1"/>
                </a:solidFill>
              </a:rPr>
              <a:t> report highlights over 20 pipeline drugs for open-angle glaucoma, including promising candidates like NCX 470, a nitric oxide-donating prostaglandin analog currently in Phase 3 trials, and DE-126, a once-daily eye drop from Santen Pharmaceuticals. </a:t>
            </a:r>
          </a:p>
          <a:p>
            <a:pPr lvl="1"/>
            <a:r>
              <a:rPr lang="en-US" sz="8800" dirty="0">
                <a:solidFill>
                  <a:schemeClr val="tx1"/>
                </a:solidFill>
              </a:rPr>
              <a:t>Other notable therapies include XEN45, a glaucoma gel stent, and BTQ-1902, an </a:t>
            </a:r>
            <a:r>
              <a:rPr lang="en-US" sz="8800" dirty="0" err="1">
                <a:solidFill>
                  <a:schemeClr val="tx1"/>
                </a:solidFill>
              </a:rPr>
              <a:t>EyeSol</a:t>
            </a:r>
            <a:r>
              <a:rPr lang="en-US" sz="8800" dirty="0">
                <a:solidFill>
                  <a:schemeClr val="tx1"/>
                </a:solidFill>
              </a:rPr>
              <a:t>-based formulation of timolol, both of which are in various stages of clinical trials. </a:t>
            </a:r>
          </a:p>
          <a:p>
            <a:pPr lvl="1"/>
            <a:endParaRPr lang="en-US" dirty="0"/>
          </a:p>
        </p:txBody>
      </p:sp>
      <p:sp>
        <p:nvSpPr>
          <p:cNvPr id="4" name="TextBox 3">
            <a:extLst>
              <a:ext uri="{FF2B5EF4-FFF2-40B4-BE49-F238E27FC236}">
                <a16:creationId xmlns:a16="http://schemas.microsoft.com/office/drawing/2014/main" id="{67C1BF63-C05E-E885-BED6-8E53448F52E5}"/>
              </a:ext>
            </a:extLst>
          </p:cNvPr>
          <p:cNvSpPr txBox="1"/>
          <p:nvPr/>
        </p:nvSpPr>
        <p:spPr>
          <a:xfrm>
            <a:off x="5748169" y="6259250"/>
            <a:ext cx="364308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600" b="1" i="1" dirty="0">
                <a:solidFill>
                  <a:srgbClr val="6FD1FD"/>
                </a:solidFill>
                <a:latin typeface="Arial" panose="020B0604020202020204" pitchFamily="34" charset="0"/>
              </a:rPr>
              <a:t>Glaucoma Today 2025 - 2026</a:t>
            </a: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331704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9EA32-DC4A-4790-BA90-4361E4D5B5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90BD24-5850-5F7F-8933-C5B7A9E716FD}"/>
              </a:ext>
            </a:extLst>
          </p:cNvPr>
          <p:cNvSpPr>
            <a:spLocks noGrp="1"/>
          </p:cNvSpPr>
          <p:nvPr>
            <p:ph idx="1"/>
          </p:nvPr>
        </p:nvSpPr>
        <p:spPr>
          <a:xfrm>
            <a:off x="190500" y="1348849"/>
            <a:ext cx="8763000" cy="4469395"/>
          </a:xfrm>
        </p:spPr>
        <p:txBody>
          <a:bodyPr>
            <a:normAutofit fontScale="25000" lnSpcReduction="20000"/>
          </a:bodyPr>
          <a:lstStyle/>
          <a:p>
            <a:r>
              <a:rPr lang="en-US" sz="11200" dirty="0">
                <a:solidFill>
                  <a:srgbClr val="0FF12A"/>
                </a:solidFill>
              </a:rPr>
              <a:t>Technological Innovations</a:t>
            </a:r>
            <a:r>
              <a:rPr lang="en-US" dirty="0">
                <a:solidFill>
                  <a:srgbClr val="0FF12A"/>
                </a:solidFill>
              </a:rPr>
              <a:t>:</a:t>
            </a:r>
          </a:p>
          <a:p>
            <a:pPr marL="801688" marR="0" lvl="1" indent="-338138" algn="l" defTabSz="685800" rtl="0" eaLnBrk="1" fontAlgn="auto" latinLnBrk="0" hangingPunct="1">
              <a:lnSpc>
                <a:spcPct val="90000"/>
              </a:lnSpc>
              <a:spcBef>
                <a:spcPts val="0"/>
              </a:spcBef>
              <a:spcAft>
                <a:spcPts val="600"/>
              </a:spcAft>
              <a:buClr>
                <a:prstClr val="white"/>
              </a:buClr>
              <a:buSzPct val="100000"/>
              <a:buFont typeface="Calibri" panose="020F0502020204030204" pitchFamily="34" charset="0"/>
              <a:buChar char="»"/>
              <a:tabLst/>
              <a:defRPr/>
            </a:pPr>
            <a:r>
              <a:rPr kumimoji="0" lang="en-US" sz="9600" b="1" i="0" u="none" strike="noStrike" kern="1200" cap="none" spc="0" normalizeH="0" baseline="0" noProof="0" dirty="0">
                <a:ln>
                  <a:noFill/>
                </a:ln>
                <a:solidFill>
                  <a:schemeClr val="tx1"/>
                </a:solidFill>
                <a:effectLst/>
                <a:uLnTx/>
                <a:uFillTx/>
                <a:latin typeface="Calibri"/>
                <a:ea typeface="+mn-ea"/>
                <a:cs typeface="+mn-cs"/>
              </a:rPr>
              <a:t>The integration of minimally invasive glaucoma surgery (MIGS) is becoming more prevalent, with techniques that allow for better intraocular pressure control and reduced reliance on daily medications. This includes devices that can be implanted during cataract surgery to enhance treatment outcomes. </a:t>
            </a:r>
          </a:p>
          <a:p>
            <a:pPr marL="801688" marR="0" lvl="1" indent="-338138" algn="l" defTabSz="685800" rtl="0" eaLnBrk="1" fontAlgn="auto" latinLnBrk="0" hangingPunct="1">
              <a:lnSpc>
                <a:spcPct val="90000"/>
              </a:lnSpc>
              <a:spcBef>
                <a:spcPts val="0"/>
              </a:spcBef>
              <a:spcAft>
                <a:spcPts val="600"/>
              </a:spcAft>
              <a:buClr>
                <a:prstClr val="white"/>
              </a:buClr>
              <a:buSzPct val="100000"/>
              <a:buFont typeface="Calibri" panose="020F0502020204030204" pitchFamily="34" charset="0"/>
              <a:buChar char="»"/>
              <a:tabLst/>
              <a:defRPr/>
            </a:pPr>
            <a:r>
              <a:rPr kumimoji="0" lang="en-US" sz="9600" b="1" i="0" u="none" strike="noStrike" kern="1200" cap="none" spc="0" normalizeH="0" baseline="0" noProof="0" dirty="0">
                <a:ln>
                  <a:noFill/>
                </a:ln>
                <a:solidFill>
                  <a:schemeClr val="tx1"/>
                </a:solidFill>
                <a:effectLst/>
                <a:uLnTx/>
                <a:uFillTx/>
                <a:latin typeface="Calibri"/>
                <a:ea typeface="+mn-ea"/>
                <a:cs typeface="+mn-cs"/>
              </a:rPr>
              <a:t>Remote monitoring technologies are also being explored to improve patient management and adherence to treatment protocols, which is crucial for effective glaucoma care. </a:t>
            </a:r>
            <a:endParaRPr lang="en-US" sz="9600" dirty="0">
              <a:solidFill>
                <a:schemeClr val="tx1"/>
              </a:solidFill>
            </a:endParaRPr>
          </a:p>
          <a:p>
            <a:endParaRPr lang="en-US" sz="9600" dirty="0"/>
          </a:p>
          <a:p>
            <a:r>
              <a:rPr lang="en-US" sz="11200" dirty="0">
                <a:solidFill>
                  <a:srgbClr val="0FF12A"/>
                </a:solidFill>
              </a:rPr>
              <a:t>Conclusion</a:t>
            </a:r>
            <a:r>
              <a:rPr lang="en-US" sz="9600" dirty="0">
                <a:solidFill>
                  <a:srgbClr val="0FF12A"/>
                </a:solidFill>
              </a:rPr>
              <a:t>:   </a:t>
            </a:r>
            <a:r>
              <a:rPr lang="en-US" sz="9600" dirty="0"/>
              <a:t>The glaucoma pipeline is evolving rapidly, with numerous innovative treatments and technologies on the horizon. These advancements aim to enhance the efficacy of glaucoma management, reduce patient burden, and improve overall outcomes. Keeping abreast of these developments is essential for healthcare providers and patients alike as they navigate the complexities of glaucoma treatment</a:t>
            </a:r>
            <a:r>
              <a:rPr lang="en-US" sz="11200" dirty="0"/>
              <a:t>.</a:t>
            </a:r>
          </a:p>
        </p:txBody>
      </p:sp>
      <p:sp>
        <p:nvSpPr>
          <p:cNvPr id="4" name="TextBox 3">
            <a:extLst>
              <a:ext uri="{FF2B5EF4-FFF2-40B4-BE49-F238E27FC236}">
                <a16:creationId xmlns:a16="http://schemas.microsoft.com/office/drawing/2014/main" id="{9C68B3CE-5C72-A0DA-D623-298774501032}"/>
              </a:ext>
            </a:extLst>
          </p:cNvPr>
          <p:cNvSpPr txBox="1"/>
          <p:nvPr/>
        </p:nvSpPr>
        <p:spPr>
          <a:xfrm>
            <a:off x="5606502" y="6439448"/>
            <a:ext cx="3643086"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6FD1FD"/>
                </a:solidFill>
                <a:effectLst/>
                <a:uLnTx/>
                <a:uFillTx/>
                <a:latin typeface="Arial" panose="020B0604020202020204" pitchFamily="34" charset="0"/>
                <a:ea typeface="+mn-ea"/>
                <a:cs typeface="+mn-cs"/>
              </a:rPr>
              <a:t>Glaucoma Today 2025 - 2026</a:t>
            </a:r>
            <a:endParaRPr kumimoji="0" lang="en-US" sz="1600" b="1" i="0" u="none" strike="noStrike" kern="1200" cap="none" spc="0" normalizeH="0" baseline="0" noProof="0" dirty="0">
              <a:ln>
                <a:noFill/>
              </a:ln>
              <a:solidFill>
                <a:srgbClr val="6FD1FD"/>
              </a:solidFill>
              <a:effectLst/>
              <a:uLnTx/>
              <a:uFillTx/>
              <a:latin typeface="Arial" panose="020B0604020202020204" pitchFamily="34" charset="0"/>
              <a:ea typeface="+mn-ea"/>
              <a:cs typeface="+mn-cs"/>
            </a:endParaRPr>
          </a:p>
        </p:txBody>
      </p:sp>
      <p:sp>
        <p:nvSpPr>
          <p:cNvPr id="7" name="Title 6">
            <a:extLst>
              <a:ext uri="{FF2B5EF4-FFF2-40B4-BE49-F238E27FC236}">
                <a16:creationId xmlns:a16="http://schemas.microsoft.com/office/drawing/2014/main" id="{59B89848-3FC1-DDEA-F1DE-A033D459E55A}"/>
              </a:ext>
            </a:extLst>
          </p:cNvPr>
          <p:cNvSpPr>
            <a:spLocks noGrp="1"/>
          </p:cNvSpPr>
          <p:nvPr>
            <p:ph type="title"/>
          </p:nvPr>
        </p:nvSpPr>
        <p:spPr>
          <a:xfrm>
            <a:off x="381000" y="286213"/>
            <a:ext cx="8763000" cy="752034"/>
          </a:xfrm>
        </p:spPr>
        <p:txBody>
          <a:bodyPr>
            <a:noAutofit/>
          </a:bodyPr>
          <a:lstStyle/>
          <a:p>
            <a:r>
              <a:rPr kumimoji="0" lang="en-US" sz="4000" b="1" i="0" u="none" strike="noStrike" kern="1200" cap="none" spc="0" normalizeH="0" baseline="0" noProof="0" dirty="0">
                <a:ln>
                  <a:noFill/>
                </a:ln>
                <a:solidFill>
                  <a:srgbClr val="FFFF00"/>
                </a:solidFill>
                <a:effectLst/>
                <a:uLnTx/>
                <a:uFillTx/>
                <a:latin typeface="Calibri"/>
                <a:ea typeface="+mj-ea"/>
                <a:cs typeface="+mj-cs"/>
              </a:rPr>
              <a:t>Key Developments in the </a:t>
            </a:r>
            <a:br>
              <a:rPr kumimoji="0" lang="en-US" sz="4000" b="1" i="0" u="none" strike="noStrike" kern="1200" cap="none" spc="0" normalizeH="0" baseline="0" noProof="0" dirty="0">
                <a:ln>
                  <a:noFill/>
                </a:ln>
                <a:solidFill>
                  <a:srgbClr val="FFFF00"/>
                </a:solidFill>
                <a:effectLst/>
                <a:uLnTx/>
                <a:uFillTx/>
                <a:latin typeface="Calibri"/>
                <a:ea typeface="+mj-ea"/>
                <a:cs typeface="+mj-cs"/>
              </a:rPr>
            </a:br>
            <a:r>
              <a:rPr kumimoji="0" lang="en-US" sz="4000" b="1" i="0" u="none" strike="noStrike" kern="1200" cap="none" spc="0" normalizeH="0" baseline="0" noProof="0" dirty="0">
                <a:ln>
                  <a:noFill/>
                </a:ln>
                <a:solidFill>
                  <a:srgbClr val="FFFF00"/>
                </a:solidFill>
                <a:effectLst/>
                <a:uLnTx/>
                <a:uFillTx/>
                <a:latin typeface="Calibri"/>
                <a:ea typeface="+mj-ea"/>
                <a:cs typeface="+mj-cs"/>
              </a:rPr>
              <a:t>Glaucoma Pipeline (continued)</a:t>
            </a:r>
            <a:endParaRPr lang="en-US" sz="4000" dirty="0"/>
          </a:p>
        </p:txBody>
      </p:sp>
    </p:spTree>
    <p:extLst>
      <p:ext uri="{BB962C8B-B14F-4D97-AF65-F5344CB8AC3E}">
        <p14:creationId xmlns:p14="http://schemas.microsoft.com/office/powerpoint/2010/main" val="194579520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ue - farm">
  <a:themeElements>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ue star">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lnDef>
  </a:objectDefaults>
  <a:extraClrSchemeLst>
    <a:extraClrScheme>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sta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sta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sta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sta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sta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sta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sta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sta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sta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sta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sta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ue star">
  <a:themeElements>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ue star">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lnDef>
  </a:objectDefaults>
  <a:extraClrSchemeLst>
    <a:extraClrScheme>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sta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sta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sta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sta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sta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sta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sta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sta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sta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sta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sta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CCFF"/>
        </a:solidFill>
        <a:ln w="12700" cap="flat" cmpd="sng" algn="ctr">
          <a:noFill/>
          <a:prstDash val="solid"/>
          <a:round/>
          <a:headEnd type="none" w="med" len="med"/>
          <a:tailEnd type="none" w="med" len="med"/>
        </a:ln>
        <a:effectLst>
          <a:outerShdw dist="35921" dir="2700000" algn="ctr" rotWithShape="0">
            <a:srgbClr val="292929"/>
          </a:outerShdw>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80000"/>
          </a:lnSpc>
          <a:spcBef>
            <a:spcPct val="0"/>
          </a:spcBef>
          <a:spcAft>
            <a:spcPct val="0"/>
          </a:spcAft>
          <a:buClrTx/>
          <a:buSzTx/>
          <a:buFontTx/>
          <a:buNone/>
          <a:tabLst/>
          <a:defRPr kumimoji="0" lang="en-US" sz="4400" b="0" i="0" u="none" strike="noStrike" cap="none" normalizeH="0" baseline="0" smtClean="0">
            <a:ln>
              <a:noFill/>
            </a:ln>
            <a:solidFill>
              <a:srgbClr val="99CCFF"/>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rgbClr val="99CCFF"/>
        </a:solidFill>
        <a:ln w="12700" cap="flat" cmpd="sng" algn="ctr">
          <a:noFill/>
          <a:prstDash val="solid"/>
          <a:round/>
          <a:headEnd type="none" w="med" len="med"/>
          <a:tailEnd type="none" w="med" len="med"/>
        </a:ln>
        <a:effectLst>
          <a:outerShdw dist="35921" dir="2700000" algn="ctr" rotWithShape="0">
            <a:srgbClr val="292929"/>
          </a:outerShdw>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80000"/>
          </a:lnSpc>
          <a:spcBef>
            <a:spcPct val="0"/>
          </a:spcBef>
          <a:spcAft>
            <a:spcPct val="0"/>
          </a:spcAft>
          <a:buClrTx/>
          <a:buSzTx/>
          <a:buFontTx/>
          <a:buNone/>
          <a:tabLst/>
          <a:defRPr kumimoji="0" lang="en-US" sz="4400" b="0" i="0" u="none" strike="noStrike" cap="none" normalizeH="0" baseline="0" smtClean="0">
            <a:ln>
              <a:noFill/>
            </a:ln>
            <a:solidFill>
              <a:srgbClr val="99CCFF"/>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2835</TotalTime>
  <Words>7261</Words>
  <Application>Microsoft Office PowerPoint</Application>
  <PresentationFormat>On-screen Show (4:3)</PresentationFormat>
  <Paragraphs>589</Paragraphs>
  <Slides>65</Slides>
  <Notes>40</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65</vt:i4>
      </vt:variant>
    </vt:vector>
  </HeadingPairs>
  <TitlesOfParts>
    <vt:vector size="87" baseType="lpstr">
      <vt:lpstr>Aptos</vt:lpstr>
      <vt:lpstr>Arial</vt:lpstr>
      <vt:lpstr>BlinkMacSystemFont</vt:lpstr>
      <vt:lpstr>Calibri</vt:lpstr>
      <vt:lpstr>Elsevier Sans</vt:lpstr>
      <vt:lpstr>Fira Sans</vt:lpstr>
      <vt:lpstr>Gotham</vt:lpstr>
      <vt:lpstr>Guardian TextSans Web</vt:lpstr>
      <vt:lpstr>Helvetica</vt:lpstr>
      <vt:lpstr>Merriweather</vt:lpstr>
      <vt:lpstr>Roboto Condensed</vt:lpstr>
      <vt:lpstr>source-sans-pro</vt:lpstr>
      <vt:lpstr>Symbol</vt:lpstr>
      <vt:lpstr>Tahoma</vt:lpstr>
      <vt:lpstr>Times New Roman</vt:lpstr>
      <vt:lpstr>Wingdings</vt:lpstr>
      <vt:lpstr>Wingdings 2</vt:lpstr>
      <vt:lpstr>Wingdings 3</vt:lpstr>
      <vt:lpstr>1_Office Theme</vt:lpstr>
      <vt:lpstr>blue - farm</vt:lpstr>
      <vt:lpstr>blue star</vt:lpstr>
      <vt:lpstr>1_Edge</vt:lpstr>
      <vt:lpstr>Glaucoma’s Next Move: Deep Dive 2006</vt:lpstr>
      <vt:lpstr>Financial Disclosure</vt:lpstr>
      <vt:lpstr>Is Glaucoma Over or Under Diagnosed?</vt:lpstr>
      <vt:lpstr>The Pressure on Glaucoma Clinics</vt:lpstr>
      <vt:lpstr>Optometry Increasingly Shoulders Medical Eye Care  as Ophthalmology Shrinks</vt:lpstr>
      <vt:lpstr>Thoughts and Perspectives on Glaucoma</vt:lpstr>
      <vt:lpstr>Is 22 mm Hg Still a Valid Benchmark?</vt:lpstr>
      <vt:lpstr>Egregious Over-referral of Glaucoma Suspects</vt:lpstr>
      <vt:lpstr>Progression from OHT to POAG</vt:lpstr>
      <vt:lpstr>Glaucoma “Suspect” Conversion Rate to Glaucoma</vt:lpstr>
      <vt:lpstr>Expert Perspective on Rebound Tonometry</vt:lpstr>
      <vt:lpstr>Rebound Tonometry More Stable Than Goldmann</vt:lpstr>
      <vt:lpstr>IOP Can Be Misleading and Unimportant???</vt:lpstr>
      <vt:lpstr>Influence of IOP on Clinical Decision-Making in Glaucoma Management</vt:lpstr>
      <vt:lpstr>Rapid Progression in Glaucoma</vt:lpstr>
      <vt:lpstr>Virtual Visual Field Testing </vt:lpstr>
      <vt:lpstr>Gonioscopy: How Pitiful We All Are</vt:lpstr>
      <vt:lpstr>Gonioscopy vs UBM                                                                                 in Occludable Angles</vt:lpstr>
      <vt:lpstr>Is Laser Photoiridotomy (LPI) the ”Fix”  for Narrow Angles?</vt:lpstr>
      <vt:lpstr>How Often Do Narrow Angles Close?</vt:lpstr>
      <vt:lpstr>Role of Cataract Extraction on IOP</vt:lpstr>
      <vt:lpstr>High Pillow Sleeping &amp; IOP in Glaucoma</vt:lpstr>
      <vt:lpstr>Micromanagement in Glaucoma</vt:lpstr>
      <vt:lpstr>When to Treat?</vt:lpstr>
      <vt:lpstr>Glaucoma Treatment Options</vt:lpstr>
      <vt:lpstr>Key Advancements in Glaucoma Treatment</vt:lpstr>
      <vt:lpstr>Key Advancements in Glaucoma Treatment</vt:lpstr>
      <vt:lpstr>Interventional Glaucoma Therapy (IGT)</vt:lpstr>
      <vt:lpstr>IGT – (contined)</vt:lpstr>
      <vt:lpstr>SLT and Medical Therapy in Reducing  IOP</vt:lpstr>
      <vt:lpstr>Factors Affecting Laser Trabeculoplasty</vt:lpstr>
      <vt:lpstr>SLT Success Assessment</vt:lpstr>
      <vt:lpstr>Direct SLT: The Voyager</vt:lpstr>
      <vt:lpstr>A Perspective on Why SLT Matters</vt:lpstr>
      <vt:lpstr>Just How Good is Laser Trabeculoplasty?</vt:lpstr>
      <vt:lpstr>MINIMALLY INVASIVE GLAUCOMA SURGERY</vt:lpstr>
      <vt:lpstr>Special Report on MIGS</vt:lpstr>
      <vt:lpstr>Latanoprost Cup Runneth Over</vt:lpstr>
      <vt:lpstr>The Efficacy and Safety of Once-Daily Versus Once-Weekly Latanoprost Treatment for Increased Intraocular Pressure</vt:lpstr>
      <vt:lpstr>  (Bimatoprost Implant) 10 mcg</vt:lpstr>
      <vt:lpstr>Travoprost Intracameral Device</vt:lpstr>
      <vt:lpstr>Topical Beta-Blockers</vt:lpstr>
      <vt:lpstr>Do Systemic Beta-Blockers Preclude use of Topical Beta-Blockers?</vt:lpstr>
      <vt:lpstr>β-Blockers Are Helpful In Patients with COPD!</vt:lpstr>
      <vt:lpstr>Timolol Eyedrops to Treat Migrane Headache</vt:lpstr>
      <vt:lpstr>Topical Ophthalmic Timolol in Dermatology</vt:lpstr>
      <vt:lpstr>Adrenergic Receptor Agonists</vt:lpstr>
      <vt:lpstr>Brimonidine Tartrate</vt:lpstr>
      <vt:lpstr>Topical CAI’s</vt:lpstr>
      <vt:lpstr>Efficacy of Glaucoma Drugs at Night</vt:lpstr>
      <vt:lpstr>Netarsudil 0.02%</vt:lpstr>
      <vt:lpstr>Netarsudil 0.02% + Latanoprost 0.005%</vt:lpstr>
      <vt:lpstr>Brimonidine 0.2% + Timolol 0.5%</vt:lpstr>
      <vt:lpstr>Dorzolamide 2.0% –Timolol  0.5%  </vt:lpstr>
      <vt:lpstr>Brinzolamide 1.0%-Brimonidine 0.2%  </vt:lpstr>
      <vt:lpstr>Contemporary Glaucoma Medication Flow</vt:lpstr>
      <vt:lpstr>Contemporary Glaucoma Medication Flow</vt:lpstr>
      <vt:lpstr>After a Prostaglandin; What to Add</vt:lpstr>
      <vt:lpstr>After Prostaglandin First-Line Therapy</vt:lpstr>
      <vt:lpstr>PowerPoint Presentation</vt:lpstr>
      <vt:lpstr>Preventing / Delaying Glaucoma   Through Exercise</vt:lpstr>
      <vt:lpstr>Angle Closure Management Options</vt:lpstr>
      <vt:lpstr>Don’t Forget Oral CAI’s When Needed</vt:lpstr>
      <vt:lpstr>Key Developments in the  Glaucoma Pipeline</vt:lpstr>
      <vt:lpstr>Key Developments in the  Glaucoma Pipeline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Randall Thomas</dc:creator>
  <cp:lastModifiedBy>Ron Melton</cp:lastModifiedBy>
  <cp:revision>24</cp:revision>
  <dcterms:created xsi:type="dcterms:W3CDTF">2025-11-13T22:24:49Z</dcterms:created>
  <dcterms:modified xsi:type="dcterms:W3CDTF">2026-05-11T01:23:01Z</dcterms:modified>
</cp:coreProperties>
</file>