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9532" r:id="rId1"/>
    <p:sldMasterId id="2147489560" r:id="rId2"/>
    <p:sldMasterId id="2147489617" r:id="rId3"/>
  </p:sldMasterIdLst>
  <p:notesMasterIdLst>
    <p:notesMasterId r:id="rId61"/>
  </p:notesMasterIdLst>
  <p:handoutMasterIdLst>
    <p:handoutMasterId r:id="rId62"/>
  </p:handoutMasterIdLst>
  <p:sldIdLst>
    <p:sldId id="2145711853" r:id="rId4"/>
    <p:sldId id="2145711854" r:id="rId5"/>
    <p:sldId id="2145711837" r:id="rId6"/>
    <p:sldId id="2145711836" r:id="rId7"/>
    <p:sldId id="2147473372" r:id="rId8"/>
    <p:sldId id="2145711857" r:id="rId9"/>
    <p:sldId id="2145711815" r:id="rId10"/>
    <p:sldId id="2145709498" r:id="rId11"/>
    <p:sldId id="2145711809" r:id="rId12"/>
    <p:sldId id="265" r:id="rId13"/>
    <p:sldId id="2147473356" r:id="rId14"/>
    <p:sldId id="267" r:id="rId15"/>
    <p:sldId id="2145711582" r:id="rId16"/>
    <p:sldId id="2145711840" r:id="rId17"/>
    <p:sldId id="2145711858" r:id="rId18"/>
    <p:sldId id="2145711859" r:id="rId19"/>
    <p:sldId id="256" r:id="rId20"/>
    <p:sldId id="262" r:id="rId21"/>
    <p:sldId id="2147473396" r:id="rId22"/>
    <p:sldId id="276" r:id="rId23"/>
    <p:sldId id="2145711866" r:id="rId24"/>
    <p:sldId id="2145711862" r:id="rId25"/>
    <p:sldId id="2147471667" r:id="rId26"/>
    <p:sldId id="2147471670" r:id="rId27"/>
    <p:sldId id="2145711844" r:id="rId28"/>
    <p:sldId id="2147473397" r:id="rId29"/>
    <p:sldId id="286" r:id="rId30"/>
    <p:sldId id="287" r:id="rId31"/>
    <p:sldId id="2145711754" r:id="rId32"/>
    <p:sldId id="2145711864" r:id="rId33"/>
    <p:sldId id="292" r:id="rId34"/>
    <p:sldId id="2147473394" r:id="rId35"/>
    <p:sldId id="2145711820" r:id="rId36"/>
    <p:sldId id="2145711843" r:id="rId37"/>
    <p:sldId id="2145711865" r:id="rId38"/>
    <p:sldId id="2145711821" r:id="rId39"/>
    <p:sldId id="302" r:id="rId40"/>
    <p:sldId id="303" r:id="rId41"/>
    <p:sldId id="2145711822" r:id="rId42"/>
    <p:sldId id="2147473342" r:id="rId43"/>
    <p:sldId id="307" r:id="rId44"/>
    <p:sldId id="308" r:id="rId45"/>
    <p:sldId id="2145711845" r:id="rId46"/>
    <p:sldId id="312" r:id="rId47"/>
    <p:sldId id="2145711823" r:id="rId48"/>
    <p:sldId id="2147473369" r:id="rId49"/>
    <p:sldId id="2147473378" r:id="rId50"/>
    <p:sldId id="2145711846" r:id="rId51"/>
    <p:sldId id="270" r:id="rId52"/>
    <p:sldId id="2145711847" r:id="rId53"/>
    <p:sldId id="2145711848" r:id="rId54"/>
    <p:sldId id="2145711849" r:id="rId55"/>
    <p:sldId id="2145711850" r:id="rId56"/>
    <p:sldId id="2145711750" r:id="rId57"/>
    <p:sldId id="2145711851" r:id="rId58"/>
    <p:sldId id="2145711852" r:id="rId59"/>
    <p:sldId id="333" r:id="rId60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pos="28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CF6"/>
    <a:srgbClr val="00FF00"/>
    <a:srgbClr val="72A9F2"/>
    <a:srgbClr val="6FD1FD"/>
    <a:srgbClr val="65D7FF"/>
    <a:srgbClr val="FFFF66"/>
    <a:srgbClr val="FFFF99"/>
    <a:srgbClr val="800000"/>
    <a:srgbClr val="0CB2FC"/>
    <a:srgbClr val="027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D8191-297B-4766-8B82-C24B35A304E9}" v="25" dt="2026-05-04T21:23:49.7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3459" autoAdjust="0"/>
    <p:restoredTop sz="95464" autoAdjust="0"/>
  </p:normalViewPr>
  <p:slideViewPr>
    <p:cSldViewPr snapToGrid="0" showGuides="1">
      <p:cViewPr varScale="1">
        <p:scale>
          <a:sx n="118" d="100"/>
          <a:sy n="118" d="100"/>
        </p:scale>
        <p:origin x="1002" y="84"/>
      </p:cViewPr>
      <p:guideLst>
        <p:guide orient="horz" pos="2160"/>
        <p:guide pos="288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60" d="100"/>
        <a:sy n="160" d="100"/>
      </p:scale>
      <p:origin x="0" y="-25272"/>
    </p:cViewPr>
  </p:sorterViewPr>
  <p:notesViewPr>
    <p:cSldViewPr snapToGrid="0" showGuides="1">
      <p:cViewPr>
        <p:scale>
          <a:sx n="90" d="100"/>
          <a:sy n="90" d="100"/>
        </p:scale>
        <p:origin x="-1764" y="-72"/>
      </p:cViewPr>
      <p:guideLst>
        <p:guide orient="horz" pos="2957"/>
        <p:guide pos="2238"/>
      </p:guideLst>
    </p:cSldViewPr>
  </p:notesViewPr>
  <p:gridSpacing cx="228600" cy="2286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microsoft.com/office/2016/11/relationships/changesInfo" Target="changesInfos/changesInfo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 Melton" userId="5553941352b42db9" providerId="LiveId" clId="{7E4D1007-9335-4103-A81A-5E9B8234535B}"/>
    <pc:docChg chg="custSel addSld delSld modSld sldOrd">
      <pc:chgData name="Ron Melton" userId="5553941352b42db9" providerId="LiveId" clId="{7E4D1007-9335-4103-A81A-5E9B8234535B}" dt="2026-05-04T21:23:49.785" v="754"/>
      <pc:docMkLst>
        <pc:docMk/>
      </pc:docMkLst>
      <pc:sldChg chg="modSp mod">
        <pc:chgData name="Ron Melton" userId="5553941352b42db9" providerId="LiveId" clId="{7E4D1007-9335-4103-A81A-5E9B8234535B}" dt="2026-05-04T18:14:11.162" v="726" actId="20577"/>
        <pc:sldMkLst>
          <pc:docMk/>
          <pc:sldMk cId="0" sldId="262"/>
        </pc:sldMkLst>
        <pc:spChg chg="mod">
          <ac:chgData name="Ron Melton" userId="5553941352b42db9" providerId="LiveId" clId="{7E4D1007-9335-4103-A81A-5E9B8234535B}" dt="2026-05-04T18:14:11.162" v="726" actId="20577"/>
          <ac:spMkLst>
            <pc:docMk/>
            <pc:sldMk cId="0" sldId="262"/>
            <ac:spMk id="3" creationId="{00000000-0000-0000-0000-000000000000}"/>
          </ac:spMkLst>
        </pc:spChg>
      </pc:sldChg>
      <pc:sldChg chg="del">
        <pc:chgData name="Ron Melton" userId="5553941352b42db9" providerId="LiveId" clId="{7E4D1007-9335-4103-A81A-5E9B8234535B}" dt="2026-05-04T20:55:07.712" v="741" actId="47"/>
        <pc:sldMkLst>
          <pc:docMk/>
          <pc:sldMk cId="0" sldId="279"/>
        </pc:sldMkLst>
      </pc:sldChg>
      <pc:sldChg chg="add">
        <pc:chgData name="Ron Melton" userId="5553941352b42db9" providerId="LiveId" clId="{7E4D1007-9335-4103-A81A-5E9B8234535B}" dt="2026-05-04T21:13:56.970" v="752"/>
        <pc:sldMkLst>
          <pc:docMk/>
          <pc:sldMk cId="0" sldId="287"/>
        </pc:sldMkLst>
      </pc:sldChg>
      <pc:sldChg chg="add">
        <pc:chgData name="Ron Melton" userId="5553941352b42db9" providerId="LiveId" clId="{7E4D1007-9335-4103-A81A-5E9B8234535B}" dt="2026-05-04T18:18:32.849" v="728"/>
        <pc:sldMkLst>
          <pc:docMk/>
          <pc:sldMk cId="0" sldId="302"/>
        </pc:sldMkLst>
      </pc:sldChg>
      <pc:sldChg chg="add">
        <pc:chgData name="Ron Melton" userId="5553941352b42db9" providerId="LiveId" clId="{7E4D1007-9335-4103-A81A-5E9B8234535B}" dt="2026-05-04T18:18:43.341" v="729"/>
        <pc:sldMkLst>
          <pc:docMk/>
          <pc:sldMk cId="0" sldId="303"/>
        </pc:sldMkLst>
      </pc:sldChg>
      <pc:sldChg chg="add">
        <pc:chgData name="Ron Melton" userId="5553941352b42db9" providerId="LiveId" clId="{7E4D1007-9335-4103-A81A-5E9B8234535B}" dt="2026-05-04T18:19:08.136" v="731"/>
        <pc:sldMkLst>
          <pc:docMk/>
          <pc:sldMk cId="0" sldId="307"/>
        </pc:sldMkLst>
      </pc:sldChg>
      <pc:sldChg chg="add">
        <pc:chgData name="Ron Melton" userId="5553941352b42db9" providerId="LiveId" clId="{7E4D1007-9335-4103-A81A-5E9B8234535B}" dt="2026-05-04T18:19:14.545" v="732"/>
        <pc:sldMkLst>
          <pc:docMk/>
          <pc:sldMk cId="0" sldId="308"/>
        </pc:sldMkLst>
      </pc:sldChg>
      <pc:sldChg chg="add del">
        <pc:chgData name="Ron Melton" userId="5553941352b42db9" providerId="LiveId" clId="{7E4D1007-9335-4103-A81A-5E9B8234535B}" dt="2026-05-04T20:58:48.823" v="745" actId="47"/>
        <pc:sldMkLst>
          <pc:docMk/>
          <pc:sldMk cId="0" sldId="311"/>
        </pc:sldMkLst>
      </pc:sldChg>
      <pc:sldChg chg="add">
        <pc:chgData name="Ron Melton" userId="5553941352b42db9" providerId="LiveId" clId="{7E4D1007-9335-4103-A81A-5E9B8234535B}" dt="2026-05-04T20:58:56.002" v="746"/>
        <pc:sldMkLst>
          <pc:docMk/>
          <pc:sldMk cId="0" sldId="312"/>
        </pc:sldMkLst>
      </pc:sldChg>
      <pc:sldChg chg="add">
        <pc:chgData name="Ron Melton" userId="5553941352b42db9" providerId="LiveId" clId="{7E4D1007-9335-4103-A81A-5E9B8234535B}" dt="2026-05-04T17:57:49.481" v="709"/>
        <pc:sldMkLst>
          <pc:docMk/>
          <pc:sldMk cId="0" sldId="2145711582"/>
        </pc:sldMkLst>
      </pc:sldChg>
      <pc:sldChg chg="add">
        <pc:chgData name="Ron Melton" userId="5553941352b42db9" providerId="LiveId" clId="{7E4D1007-9335-4103-A81A-5E9B8234535B}" dt="2026-05-04T21:23:49.785" v="754"/>
        <pc:sldMkLst>
          <pc:docMk/>
          <pc:sldMk cId="1204969791" sldId="2145711750"/>
        </pc:sldMkLst>
      </pc:sldChg>
      <pc:sldChg chg="add">
        <pc:chgData name="Ron Melton" userId="5553941352b42db9" providerId="LiveId" clId="{7E4D1007-9335-4103-A81A-5E9B8234535B}" dt="2026-05-04T21:16:28.536" v="753"/>
        <pc:sldMkLst>
          <pc:docMk/>
          <pc:sldMk cId="2155491594" sldId="2145711754"/>
        </pc:sldMkLst>
      </pc:sldChg>
      <pc:sldChg chg="add">
        <pc:chgData name="Ron Melton" userId="5553941352b42db9" providerId="LiveId" clId="{7E4D1007-9335-4103-A81A-5E9B8234535B}" dt="2026-05-04T18:18:17.418" v="727"/>
        <pc:sldMkLst>
          <pc:docMk/>
          <pc:sldMk cId="0" sldId="2145711821"/>
        </pc:sldMkLst>
      </pc:sldChg>
      <pc:sldChg chg="add">
        <pc:chgData name="Ron Melton" userId="5553941352b42db9" providerId="LiveId" clId="{7E4D1007-9335-4103-A81A-5E9B8234535B}" dt="2026-05-04T18:18:54.905" v="730"/>
        <pc:sldMkLst>
          <pc:docMk/>
          <pc:sldMk cId="0" sldId="2145711822"/>
        </pc:sldMkLst>
      </pc:sldChg>
      <pc:sldChg chg="add">
        <pc:chgData name="Ron Melton" userId="5553941352b42db9" providerId="LiveId" clId="{7E4D1007-9335-4103-A81A-5E9B8234535B}" dt="2026-05-04T20:59:04.076" v="747"/>
        <pc:sldMkLst>
          <pc:docMk/>
          <pc:sldMk cId="0" sldId="2145711823"/>
        </pc:sldMkLst>
      </pc:sldChg>
      <pc:sldChg chg="del">
        <pc:chgData name="Ron Melton" userId="5553941352b42db9" providerId="LiveId" clId="{7E4D1007-9335-4103-A81A-5E9B8234535B}" dt="2026-05-04T20:54:42.265" v="739" actId="47"/>
        <pc:sldMkLst>
          <pc:docMk/>
          <pc:sldMk cId="0" sldId="2145711842"/>
        </pc:sldMkLst>
      </pc:sldChg>
      <pc:sldChg chg="add ord">
        <pc:chgData name="Ron Melton" userId="5553941352b42db9" providerId="LiveId" clId="{7E4D1007-9335-4103-A81A-5E9B8234535B}" dt="2026-05-04T21:10:39.293" v="751"/>
        <pc:sldMkLst>
          <pc:docMk/>
          <pc:sldMk cId="0" sldId="2145711844"/>
        </pc:sldMkLst>
      </pc:sldChg>
      <pc:sldChg chg="add">
        <pc:chgData name="Ron Melton" userId="5553941352b42db9" providerId="LiveId" clId="{7E4D1007-9335-4103-A81A-5E9B8234535B}" dt="2026-05-04T20:58:44.870" v="744"/>
        <pc:sldMkLst>
          <pc:docMk/>
          <pc:sldMk cId="1746724301" sldId="2145711845"/>
        </pc:sldMkLst>
      </pc:sldChg>
      <pc:sldChg chg="addSp delSp modSp mod">
        <pc:chgData name="Ron Melton" userId="5553941352b42db9" providerId="LiveId" clId="{7E4D1007-9335-4103-A81A-5E9B8234535B}" dt="2026-05-03T22:59:23.393" v="706" actId="1076"/>
        <pc:sldMkLst>
          <pc:docMk/>
          <pc:sldMk cId="3543114332" sldId="2145711853"/>
        </pc:sldMkLst>
        <pc:spChg chg="add mod">
          <ac:chgData name="Ron Melton" userId="5553941352b42db9" providerId="LiveId" clId="{7E4D1007-9335-4103-A81A-5E9B8234535B}" dt="2026-05-03T22:59:23.393" v="706" actId="1076"/>
          <ac:spMkLst>
            <pc:docMk/>
            <pc:sldMk cId="3543114332" sldId="2145711853"/>
            <ac:spMk id="4" creationId="{77DB20C6-6F98-7BDA-742C-150524A788C2}"/>
          </ac:spMkLst>
        </pc:spChg>
        <pc:spChg chg="mod">
          <ac:chgData name="Ron Melton" userId="5553941352b42db9" providerId="LiveId" clId="{7E4D1007-9335-4103-A81A-5E9B8234535B}" dt="2026-04-19T17:44:01.140" v="702" actId="1076"/>
          <ac:spMkLst>
            <pc:docMk/>
            <pc:sldMk cId="3543114332" sldId="2145711853"/>
            <ac:spMk id="10" creationId="{5318B435-0050-8148-7EB4-36372D67EAA7}"/>
          </ac:spMkLst>
        </pc:spChg>
        <pc:picChg chg="add del mod">
          <ac:chgData name="Ron Melton" userId="5553941352b42db9" providerId="LiveId" clId="{7E4D1007-9335-4103-A81A-5E9B8234535B}" dt="2026-05-03T22:59:17.053" v="705" actId="478"/>
          <ac:picMkLst>
            <pc:docMk/>
            <pc:sldMk cId="3543114332" sldId="2145711853"/>
            <ac:picMk id="3" creationId="{41852B4C-EED6-25DC-0242-C901632F8F32}"/>
          </ac:picMkLst>
        </pc:picChg>
      </pc:sldChg>
      <pc:sldChg chg="del">
        <pc:chgData name="Ron Melton" userId="5553941352b42db9" providerId="LiveId" clId="{7E4D1007-9335-4103-A81A-5E9B8234535B}" dt="2026-05-04T20:52:29.009" v="735" actId="47"/>
        <pc:sldMkLst>
          <pc:docMk/>
          <pc:sldMk cId="3405257916" sldId="2145711860"/>
        </pc:sldMkLst>
      </pc:sldChg>
      <pc:sldChg chg="add">
        <pc:chgData name="Ron Melton" userId="5553941352b42db9" providerId="LiveId" clId="{7E4D1007-9335-4103-A81A-5E9B8234535B}" dt="2026-05-04T20:52:53.585" v="736"/>
        <pc:sldMkLst>
          <pc:docMk/>
          <pc:sldMk cId="2207478870" sldId="2147471667"/>
        </pc:sldMkLst>
      </pc:sldChg>
      <pc:sldChg chg="add">
        <pc:chgData name="Ron Melton" userId="5553941352b42db9" providerId="LiveId" clId="{7E4D1007-9335-4103-A81A-5E9B8234535B}" dt="2026-05-04T20:52:59.194" v="737"/>
        <pc:sldMkLst>
          <pc:docMk/>
          <pc:sldMk cId="3039848998" sldId="2147471670"/>
        </pc:sldMkLst>
      </pc:sldChg>
      <pc:sldChg chg="add">
        <pc:chgData name="Ron Melton" userId="5553941352b42db9" providerId="LiveId" clId="{7E4D1007-9335-4103-A81A-5E9B8234535B}" dt="2026-05-04T20:56:57.123" v="743"/>
        <pc:sldMkLst>
          <pc:docMk/>
          <pc:sldMk cId="1944180291" sldId="2147473342"/>
        </pc:sldMkLst>
      </pc:sldChg>
      <pc:sldChg chg="add">
        <pc:chgData name="Ron Melton" userId="5553941352b42db9" providerId="LiveId" clId="{7E4D1007-9335-4103-A81A-5E9B8234535B}" dt="2026-05-04T17:55:58.059" v="708"/>
        <pc:sldMkLst>
          <pc:docMk/>
          <pc:sldMk cId="2915866197" sldId="2147473356"/>
        </pc:sldMkLst>
      </pc:sldChg>
      <pc:sldChg chg="add">
        <pc:chgData name="Ron Melton" userId="5553941352b42db9" providerId="LiveId" clId="{7E4D1007-9335-4103-A81A-5E9B8234535B}" dt="2026-05-04T20:59:09.691" v="748"/>
        <pc:sldMkLst>
          <pc:docMk/>
          <pc:sldMk cId="1723230184" sldId="2147473369"/>
        </pc:sldMkLst>
      </pc:sldChg>
      <pc:sldChg chg="add">
        <pc:chgData name="Ron Melton" userId="5553941352b42db9" providerId="LiveId" clId="{7E4D1007-9335-4103-A81A-5E9B8234535B}" dt="2026-05-04T17:48:28.956" v="707"/>
        <pc:sldMkLst>
          <pc:docMk/>
          <pc:sldMk cId="3714704861" sldId="2147473372"/>
        </pc:sldMkLst>
      </pc:sldChg>
      <pc:sldChg chg="add">
        <pc:chgData name="Ron Melton" userId="5553941352b42db9" providerId="LiveId" clId="{7E4D1007-9335-4103-A81A-5E9B8234535B}" dt="2026-05-04T20:59:21.042" v="749"/>
        <pc:sldMkLst>
          <pc:docMk/>
          <pc:sldMk cId="495939601" sldId="2147473378"/>
        </pc:sldMkLst>
      </pc:sldChg>
      <pc:sldChg chg="add">
        <pc:chgData name="Ron Melton" userId="5553941352b42db9" providerId="LiveId" clId="{7E4D1007-9335-4103-A81A-5E9B8234535B}" dt="2026-05-04T20:56:16.958" v="742"/>
        <pc:sldMkLst>
          <pc:docMk/>
          <pc:sldMk cId="1689333180" sldId="2147473394"/>
        </pc:sldMkLst>
      </pc:sldChg>
      <pc:sldChg chg="add">
        <pc:chgData name="Ron Melton" userId="5553941352b42db9" providerId="LiveId" clId="{7E4D1007-9335-4103-A81A-5E9B8234535B}" dt="2026-05-04T20:52:22.009" v="734"/>
        <pc:sldMkLst>
          <pc:docMk/>
          <pc:sldMk cId="2448837123" sldId="2147473396"/>
        </pc:sldMkLst>
      </pc:sldChg>
      <pc:sldChg chg="add">
        <pc:chgData name="Ron Melton" userId="5553941352b42db9" providerId="LiveId" clId="{7E4D1007-9335-4103-A81A-5E9B8234535B}" dt="2026-05-04T20:55:04.296" v="740"/>
        <pc:sldMkLst>
          <pc:docMk/>
          <pc:sldMk cId="0" sldId="214747339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096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096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</a:defRPr>
            </a:lvl1pPr>
          </a:lstStyle>
          <a:p>
            <a:pPr>
              <a:defRPr/>
            </a:pPr>
            <a:fld id="{C37C9506-95F6-4FB4-AED3-10107FB4D2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28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096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3263"/>
            <a:ext cx="4692650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894" y="4458565"/>
            <a:ext cx="5680693" cy="4226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096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</a:defRPr>
            </a:lvl1pPr>
          </a:lstStyle>
          <a:p>
            <a:pPr>
              <a:defRPr/>
            </a:pPr>
            <a:fld id="{A20C34B4-2AE9-4BB2-99B2-D9BF555EE4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468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6ED52-93A5-9848-93E6-18E437E9B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CFA424E1-1E62-9B61-0D18-5BC0D68E31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3192" indent="-2889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9007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1636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5888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3387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0886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8384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55883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3499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077DF0-9E06-4F80-ACFD-F59900969F5B}" type="slidenum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3499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1FB5F2F-91A8-E1B6-2DF0-42013E9032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2698AB67-3833-7AB8-513C-6C01131B0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9965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88C6E-DFCD-AD65-E767-3AE82F92D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348B99-D03D-E662-738C-A688A12D15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A17627-8303-7612-92FB-F313336AA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Congdon N, 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interfaceregular"/>
              </a:rPr>
              <a:t>Azuara</a:t>
            </a:r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-Blanco A, Solberg Y On behalf of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interfaceregular"/>
              </a:rPr>
              <a:t>GLAUrious</a:t>
            </a:r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 study group</a:t>
            </a:r>
            <a:r>
              <a:rPr lang="en-US" b="0" i="1" dirty="0">
                <a:solidFill>
                  <a:srgbClr val="333333"/>
                </a:solidFill>
                <a:effectLst/>
                <a:latin typeface="interfaceregular"/>
              </a:rPr>
              <a:t>, et al</a:t>
            </a:r>
            <a:endParaRPr lang="en-US" b="0" i="0" dirty="0">
              <a:solidFill>
                <a:srgbClr val="333333"/>
              </a:solidFill>
              <a:effectLst/>
              <a:latin typeface="interfaceregular"/>
            </a:endParaRPr>
          </a:p>
          <a:p>
            <a:pPr algn="l"/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Direct selective laser trabeculoplasty in open angle glaucoma study design: a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interfaceregular"/>
              </a:rPr>
              <a:t>multicentre</a:t>
            </a:r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, 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interfaceregular"/>
              </a:rPr>
              <a:t>randomised</a:t>
            </a:r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, controlled, investigator-masked trial (</a:t>
            </a:r>
            <a:r>
              <a:rPr lang="en-US" b="0" i="0" dirty="0" err="1">
                <a:solidFill>
                  <a:srgbClr val="333333"/>
                </a:solidFill>
                <a:effectLst/>
                <a:latin typeface="interfaceregular"/>
              </a:rPr>
              <a:t>GLAUrious</a:t>
            </a:r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)</a:t>
            </a:r>
          </a:p>
          <a:p>
            <a:pPr algn="l"/>
            <a:r>
              <a:rPr lang="en-US" b="0" i="1" dirty="0">
                <a:solidFill>
                  <a:srgbClr val="333333"/>
                </a:solidFill>
                <a:effectLst/>
                <a:latin typeface="interfaceregular"/>
              </a:rPr>
              <a:t>British Journal of Ophthalmology </a:t>
            </a:r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2023;</a:t>
            </a:r>
            <a:r>
              <a:rPr lang="en-US" b="1" i="0" dirty="0">
                <a:solidFill>
                  <a:srgbClr val="333333"/>
                </a:solidFill>
                <a:effectLst/>
                <a:latin typeface="interfaceregular"/>
              </a:rPr>
              <a:t>107:</a:t>
            </a:r>
            <a:r>
              <a:rPr lang="en-US" b="0" i="0" dirty="0">
                <a:solidFill>
                  <a:srgbClr val="333333"/>
                </a:solidFill>
                <a:effectLst/>
                <a:latin typeface="interfaceregular"/>
              </a:rPr>
              <a:t>62-65.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0BE7B-81C7-19E7-B6A6-22F244630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21984">
              <a:defRPr/>
            </a:pPr>
            <a:fld id="{A20C34B4-2AE9-4BB2-99B2-D9BF555EE40B}" type="slidenum">
              <a:rPr lang="en-US">
                <a:solidFill>
                  <a:srgbClr val="000000"/>
                </a:solidFill>
              </a:rPr>
              <a:pPr defTabSz="921984">
                <a:defRPr/>
              </a:pPr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692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E0D6BF-AFB1-FE47-A3CD-1A10735DD6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146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E0D6BF-AFB1-FE47-A3CD-1A10735DD6E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377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EA35B-E8EA-CF5D-AF2F-786AA866D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9C5AA-E738-B082-2127-54B5658E19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207192-2B69-B3BC-1CF6-A15A66C76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RINVOQ is indicated for the treatment of adults with moderately to</a:t>
            </a:r>
          </a:p>
          <a:p>
            <a:r>
              <a:rPr lang="en-US" dirty="0"/>
              <a:t>severely active rheumatoid arthritis who have had an inadequate response</a:t>
            </a:r>
          </a:p>
          <a:p>
            <a:r>
              <a:rPr lang="en-US" dirty="0"/>
              <a:t>or intolerance to one or more TNF blockers. (1.1)</a:t>
            </a:r>
          </a:p>
          <a:p>
            <a:r>
              <a:rPr lang="en-US" dirty="0"/>
              <a:t> RINVOQ/RINVOQ LQ is indicated for the treatment of adults and</a:t>
            </a:r>
          </a:p>
          <a:p>
            <a:r>
              <a:rPr lang="en-US" dirty="0"/>
              <a:t>pediatric patients 2 years of age and older with active psoriatic arthritis</a:t>
            </a:r>
          </a:p>
          <a:p>
            <a:r>
              <a:rPr lang="en-US" dirty="0"/>
              <a:t>who have had an inadequate response or intolerance to one or more TNF</a:t>
            </a:r>
          </a:p>
          <a:p>
            <a:r>
              <a:rPr lang="en-US" dirty="0"/>
              <a:t>blockers. (1.2)</a:t>
            </a:r>
          </a:p>
          <a:p>
            <a:r>
              <a:rPr lang="en-US" dirty="0"/>
              <a:t> RINVOQ is indicated for the treatment of adults and pediatric patients 12</a:t>
            </a:r>
          </a:p>
          <a:p>
            <a:r>
              <a:rPr lang="en-US" dirty="0"/>
              <a:t>years of age and older with refractory, moderate to severe atopic dermatitis</a:t>
            </a:r>
          </a:p>
          <a:p>
            <a:r>
              <a:rPr lang="en-US" dirty="0"/>
              <a:t>whose disease is not adequately controlled with other systemic drug</a:t>
            </a:r>
          </a:p>
          <a:p>
            <a:r>
              <a:rPr lang="en-US" dirty="0"/>
              <a:t>products, including biologics, or when use of those therapies are</a:t>
            </a:r>
          </a:p>
          <a:p>
            <a:r>
              <a:rPr lang="en-US" dirty="0"/>
              <a:t>inadvisable. (1.3)</a:t>
            </a:r>
          </a:p>
          <a:p>
            <a:r>
              <a:rPr lang="en-US" dirty="0"/>
              <a:t> RINVOQ is indicated for the treatment of adults with moderately to</a:t>
            </a:r>
          </a:p>
          <a:p>
            <a:r>
              <a:rPr lang="en-US" dirty="0"/>
              <a:t>severely active ulcerative colitis who have had an inadequate </a:t>
            </a:r>
            <a:r>
              <a:rPr lang="en-US" dirty="0" err="1"/>
              <a:t>respo</a:t>
            </a:r>
            <a:endParaRPr lang="en-US" dirty="0"/>
          </a:p>
          <a:p>
            <a:r>
              <a:rPr lang="en-US" dirty="0"/>
              <a:t> RINVOQ is indicated for the treatment of adults with Crohn’s 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BA179-1C0C-6CC3-1E9F-DB5E437C15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32FF99-3CD0-9742-810A-390F5243BD3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518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1382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9597" indent="-292152" defTabSz="941382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8613" indent="-233722" defTabSz="941382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6057" indent="-233722" defTabSz="941382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03502" indent="-233722" defTabSz="941382"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70947" indent="-233722" defTabSz="941382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38392" indent="-233722" defTabSz="941382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05837" indent="-233722" defTabSz="941382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73282" indent="-233722" defTabSz="941382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4138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860D0F6-DC6E-40A3-B77A-649F970C8A54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4138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7212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9C5D-E5EE-4F0B-BD06-922E4908D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040B-879C-4C0E-AC9C-23869CF40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786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C31B-9B81-43A2-A4A6-AECF351D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90502"/>
            <a:ext cx="8763000" cy="75203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4049E-7460-4D9F-A1DB-D95B0DA3B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11348"/>
            <a:ext cx="8763000" cy="5556152"/>
          </a:xfrm>
        </p:spPr>
        <p:txBody>
          <a:bodyPr/>
          <a:lstStyle>
            <a:lvl1pPr marL="463550" indent="-4635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Calibri" panose="020F0502020204030204" pitchFamily="34" charset="0"/>
              <a:buChar char="•"/>
              <a:defRPr/>
            </a:lvl1pPr>
            <a:lvl2pPr marL="801688" indent="-33813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»"/>
              <a:defRPr>
                <a:solidFill>
                  <a:srgbClr val="00FF00"/>
                </a:solidFill>
              </a:defRPr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1422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12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EB0D-B54E-457E-A8C9-1DBB4568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BA45-686D-43B4-BCF3-F96871E5F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10955-A475-4323-B6DB-ACBA47B0D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E1381-FD9E-4C26-8375-C417BD1D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C1FF1-7734-468A-B85F-21ACDB11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D384611-8534-4693-9B0E-12DA08C81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1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29DE-18D0-4CA5-B701-8445F94B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470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47D3270-BCBB-42C5-891B-1E21545D2F3B}"/>
              </a:ext>
            </a:extLst>
          </p:cNvPr>
          <p:cNvSpPr txBox="1">
            <a:spLocks noGrp="1"/>
          </p:cNvSpPr>
          <p:nvPr userDrawn="1"/>
        </p:nvSpPr>
        <p:spPr bwMode="gray">
          <a:xfrm>
            <a:off x="41275" y="6597650"/>
            <a:ext cx="485775" cy="1841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21C6834-0756-4276-B740-FFAC869BF4EF}" type="slidenum">
              <a:rPr lang="en-US" altLang="en-US" sz="1000" smtClean="0"/>
              <a:pPr algn="ctr" eaLnBrk="1" hangingPunct="1">
                <a:defRPr/>
              </a:pPr>
              <a:t>‹#›</a:t>
            </a:fld>
            <a:endParaRPr lang="en-US" altLang="en-US" sz="1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5793" y="58713"/>
            <a:ext cx="9012414" cy="666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6075894"/>
            <a:ext cx="8261350" cy="4572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99149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3527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8939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8113" y="1235034"/>
            <a:ext cx="8869362" cy="54982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8114" y="83128"/>
            <a:ext cx="8869362" cy="902524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395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903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74625"/>
            <a:ext cx="9005887" cy="8143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8113" y="1600200"/>
            <a:ext cx="4357687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59275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5003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 shadeToTitle="1">
        <a:gradFill rotWithShape="0">
          <a:gsLst>
            <a:gs pos="0">
              <a:srgbClr val="003C3E"/>
            </a:gs>
            <a:gs pos="100000">
              <a:srgbClr val="00868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7CE773B4-177F-4869-A8FE-A125B1E74F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313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AFD42FA-117D-4A29-A838-5DA9F08F911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78900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03526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83344" y="391430"/>
            <a:ext cx="8983662" cy="7620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35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4775" y="2363788"/>
            <a:ext cx="6400800" cy="457200"/>
          </a:xfrm>
        </p:spPr>
        <p:txBody>
          <a:bodyPr lIns="45720" rIns="45720" anchorCtr="1">
            <a:spAutoFit/>
          </a:bodyPr>
          <a:lstStyle>
            <a:lvl1pPr marL="0" indent="0" algn="ctr">
              <a:buFont typeface="Wingdings 2" pitchFamily="18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62193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/>
          <a:lstStyle>
            <a:lvl1pPr>
              <a:spcBef>
                <a:spcPts val="0"/>
              </a:spcBef>
              <a:defRPr b="1">
                <a:effectLst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8638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effectLst/>
              </a:defRPr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7780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2456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/ ta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 lIns="45720" rIns="45720">
            <a:normAutofit/>
          </a:bodyPr>
          <a:lstStyle>
            <a:lvl1pPr marL="0" indent="0" defTabSz="914400">
              <a:spcBef>
                <a:spcPts val="0"/>
              </a:spcBef>
              <a:buNone/>
              <a:tabLst>
                <a:tab pos="465138" algn="l"/>
                <a:tab pos="914400" algn="l"/>
                <a:tab pos="1379538" algn="l"/>
                <a:tab pos="1828800" algn="l"/>
                <a:tab pos="2293938" algn="l"/>
                <a:tab pos="2743200" algn="l"/>
                <a:tab pos="3208338" algn="l"/>
                <a:tab pos="3657600" algn="l"/>
                <a:tab pos="4122738" algn="l"/>
                <a:tab pos="4572000" algn="l"/>
                <a:tab pos="5037138" algn="l"/>
                <a:tab pos="5486400" algn="l"/>
              </a:tabLst>
              <a:defRPr b="1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7780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8528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694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2876" y="406400"/>
            <a:ext cx="8864599" cy="6299200"/>
          </a:xfrm>
        </p:spPr>
        <p:txBody>
          <a:bodyPr/>
          <a:lstStyle>
            <a:lvl1pPr>
              <a:spcBef>
                <a:spcPts val="0"/>
              </a:spcBef>
              <a:defRPr>
                <a:effectLst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803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2876" y="406400"/>
            <a:ext cx="8864599" cy="6299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effectLst/>
              </a:defRPr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7780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4092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8804275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876" y="1028700"/>
            <a:ext cx="4432300" cy="5676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6" y="1028700"/>
            <a:ext cx="4432299" cy="5676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841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pread out more 1.5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D61CB56D-04A0-42C3-BCBB-51E22B320F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609306" y="-3201193"/>
            <a:ext cx="61913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43838"/>
            <a:ext cx="8866187" cy="1130158"/>
          </a:xfrm>
        </p:spPr>
        <p:txBody>
          <a:bodyPr rIns="0"/>
          <a:lstStyle>
            <a:lvl1pPr>
              <a:spcAft>
                <a:spcPts val="1800"/>
              </a:spcAft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510302"/>
            <a:ext cx="8866187" cy="5208998"/>
          </a:xfrm>
        </p:spPr>
        <p:txBody>
          <a:bodyPr/>
          <a:lstStyle>
            <a:lvl1pPr marL="406400" indent="-406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defRPr/>
            </a:lvl1pPr>
            <a:lvl2pPr marL="914400" indent="-44926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388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F3470-2FE8-4F6D-9179-BDAD201C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1"/>
            <a:ext cx="8763000" cy="7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33DD6-7C48-4D4C-B576-A1ED5C3E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00" y="1139483"/>
            <a:ext cx="8763000" cy="5556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90500" y="6063175"/>
            <a:ext cx="357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F0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09245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9533" r:id="rId1"/>
    <p:sldLayoutId id="2147489534" r:id="rId2"/>
    <p:sldLayoutId id="2147489539" r:id="rId3"/>
    <p:sldLayoutId id="2147489536" r:id="rId4"/>
    <p:sldLayoutId id="2147489538" r:id="rId5"/>
    <p:sldLayoutId id="2147489546" r:id="rId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8138" indent="-338138" algn="l" defTabSz="685800" rtl="0" eaLnBrk="1" latinLnBrk="0" hangingPunct="1">
        <a:lnSpc>
          <a:spcPct val="100000"/>
        </a:lnSpc>
        <a:spcBef>
          <a:spcPts val="0"/>
        </a:spcBef>
        <a:buClr>
          <a:srgbClr val="FFFF00"/>
        </a:buClr>
        <a:buFont typeface="Calibri" panose="020F0502020204030204" pitchFamily="34" charset="0"/>
        <a:buChar char="•"/>
        <a:defRPr sz="3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50838" algn="l" defTabSz="685800" rtl="0" eaLnBrk="1" latinLnBrk="0" hangingPunct="1">
        <a:lnSpc>
          <a:spcPct val="100000"/>
        </a:lnSpc>
        <a:spcBef>
          <a:spcPts val="0"/>
        </a:spcBef>
        <a:buClr>
          <a:srgbClr val="00FF00"/>
        </a:buClr>
        <a:buSzPct val="100000"/>
        <a:buFont typeface="Calibri" panose="020F0502020204030204" pitchFamily="34" charset="0"/>
        <a:buChar char="»"/>
        <a:defRPr sz="2600" b="1" kern="1200">
          <a:solidFill>
            <a:srgbClr val="FFFF00"/>
          </a:solidFill>
          <a:latin typeface="+mn-lt"/>
          <a:ea typeface="+mn-ea"/>
          <a:cs typeface="+mn-cs"/>
        </a:defRPr>
      </a:lvl2pPr>
      <a:lvl3pPr marL="1027113" indent="-33813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b="1" kern="1200">
          <a:solidFill>
            <a:srgbClr val="FFFF99"/>
          </a:solidFill>
          <a:latin typeface="+mn-lt"/>
          <a:ea typeface="+mn-ea"/>
          <a:cs typeface="+mn-cs"/>
        </a:defRPr>
      </a:lvl3pPr>
      <a:lvl4pPr marL="1308100" indent="-28098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603375" indent="-295275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pos="12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orient="horz" pos="12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2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CC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8113" y="95250"/>
            <a:ext cx="8869362" cy="78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Title goes here</a:t>
            </a:r>
          </a:p>
        </p:txBody>
      </p:sp>
      <p:sp>
        <p:nvSpPr>
          <p:cNvPr id="1027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113" y="1246188"/>
            <a:ext cx="8869362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704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61" r:id="rId1"/>
    <p:sldLayoutId id="2147489562" r:id="rId2"/>
    <p:sldLayoutId id="2147489563" r:id="rId3"/>
    <p:sldLayoutId id="2147489564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9pPr>
    </p:titleStyle>
    <p:bodyStyle>
      <a:lvl1pPr marL="347663" indent="-347663" algn="l" rtl="0" eaLnBrk="0" fontAlgn="base" hangingPunct="0">
        <a:spcBef>
          <a:spcPct val="20000"/>
        </a:spcBef>
        <a:spcAft>
          <a:spcPct val="0"/>
        </a:spcAft>
        <a:buClr>
          <a:srgbClr val="A1C2E7"/>
        </a:buClr>
        <a:buSzPct val="75000"/>
        <a:buFont typeface="Wingdings" panose="05000000000000000000" pitchFamily="2" charset="2"/>
        <a:buChar char="n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914400" indent="-33655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SzPct val="80000"/>
        <a:buFont typeface="Wingdings 3" panose="05040102010807070707" pitchFamily="18" charset="2"/>
        <a:buChar char=""/>
        <a:defRPr sz="2600">
          <a:solidFill>
            <a:schemeClr val="bg1"/>
          </a:solidFill>
          <a:latin typeface="+mn-lt"/>
        </a:defRPr>
      </a:lvl2pPr>
      <a:lvl3pPr marL="1376363" indent="-228600" algn="l" rtl="0" eaLnBrk="0" fontAlgn="base" hangingPunct="0">
        <a:spcBef>
          <a:spcPct val="20000"/>
        </a:spcBef>
        <a:spcAft>
          <a:spcPct val="0"/>
        </a:spcAft>
        <a:buClr>
          <a:srgbClr val="99CCFF"/>
        </a:buClr>
        <a:buSzPct val="75000"/>
        <a:buFont typeface="Wingdings 2" panose="05020102010507070707" pitchFamily="18" charset="2"/>
        <a:buChar char="®"/>
        <a:defRPr sz="2400">
          <a:solidFill>
            <a:schemeClr val="bg1"/>
          </a:solidFill>
          <a:latin typeface="+mn-lt"/>
        </a:defRPr>
      </a:lvl3pPr>
      <a:lvl4pPr marL="17192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621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93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65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337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909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008689"/>
            </a:gs>
            <a:gs pos="100000">
              <a:srgbClr val="003C3E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3" name="Rectangle 23">
            <a:extLst>
              <a:ext uri="{FF2B5EF4-FFF2-40B4-BE49-F238E27FC236}">
                <a16:creationId xmlns:a16="http://schemas.microsoft.com/office/drawing/2014/main" id="{F5A8BC99-EDBA-4BED-9778-D7B794193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88" y="1014413"/>
            <a:ext cx="882967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83066" name="Rectangle 26">
            <a:extLst>
              <a:ext uri="{FF2B5EF4-FFF2-40B4-BE49-F238E27FC236}">
                <a16:creationId xmlns:a16="http://schemas.microsoft.com/office/drawing/2014/main" id="{D1A643BB-D6FD-41DB-BCBF-26A7A48E0D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983065" name="Rectangle 25">
            <a:extLst>
              <a:ext uri="{FF2B5EF4-FFF2-40B4-BE49-F238E27FC236}">
                <a16:creationId xmlns:a16="http://schemas.microsoft.com/office/drawing/2014/main" id="{76847D32-49EF-4BDE-A666-ED02DDB27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228600"/>
            <a:ext cx="8878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750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618" r:id="rId1"/>
    <p:sldLayoutId id="2147489619" r:id="rId2"/>
    <p:sldLayoutId id="2147489620" r:id="rId3"/>
    <p:sldLayoutId id="2147489621" r:id="rId4"/>
    <p:sldLayoutId id="2147489622" r:id="rId5"/>
    <p:sldLayoutId id="2147489623" r:id="rId6"/>
    <p:sldLayoutId id="2147489624" r:id="rId7"/>
    <p:sldLayoutId id="2147489625" r:id="rId8"/>
    <p:sldLayoutId id="2147489626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8B"/>
        </a:buClr>
        <a:buSzPct val="90000"/>
        <a:buFont typeface="Wingdings 2" panose="05020102010507070707" pitchFamily="18" charset="2"/>
        <a:buChar char="®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9300" indent="-292100" algn="l" rtl="0" eaLnBrk="0" fontAlgn="base" hangingPunct="0">
        <a:spcBef>
          <a:spcPct val="20000"/>
        </a:spcBef>
        <a:spcAft>
          <a:spcPct val="0"/>
        </a:spcAft>
        <a:buClr>
          <a:srgbClr val="E6B3FF"/>
        </a:buClr>
        <a:buSzPct val="75000"/>
        <a:buFont typeface="Wingdings 3" panose="05040102010807070707" pitchFamily="18" charset="2"/>
        <a:buChar char=""/>
        <a:defRPr sz="26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CCFF"/>
        </a:buClr>
        <a:buFont typeface="Arial" panose="020B0604020202020204" pitchFamily="34" charset="0"/>
        <a:buChar char="~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06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463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21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378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35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71FDDF3-DCEB-922B-9626-E4981E14F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318B435-0050-8148-7EB4-36372D67EAA7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-86009" y="429945"/>
            <a:ext cx="9316015" cy="1470025"/>
          </a:xfrm>
        </p:spPr>
        <p:txBody>
          <a:bodyPr>
            <a:no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6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The Ophthalmic Pipeline:  </a:t>
            </a:r>
            <a:br>
              <a:rPr lang="en-US" sz="36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en-US" sz="36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Riding the New Wave </a:t>
            </a:r>
            <a:br>
              <a:rPr lang="en-US" sz="36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</a:br>
            <a:r>
              <a:rPr lang="en-US" sz="36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of Ophthalmic Therapeutics</a:t>
            </a:r>
            <a:endParaRPr lang="en-US" sz="3600" i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DB20C6-6F98-7BDA-742C-150524A788C2}"/>
              </a:ext>
            </a:extLst>
          </p:cNvPr>
          <p:cNvSpPr txBox="1"/>
          <p:nvPr/>
        </p:nvSpPr>
        <p:spPr>
          <a:xfrm>
            <a:off x="2241492" y="2534216"/>
            <a:ext cx="46610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Ron Melton, OD, FAAO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HAWAIIAN OPHTHALMIC SUMMIT  2026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TARR TREK ELEVATED EYE EDUCATION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Oahu, Hawaii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October 17-20, 2026 </a:t>
            </a:r>
          </a:p>
        </p:txBody>
      </p:sp>
    </p:spTree>
    <p:extLst>
      <p:ext uri="{BB962C8B-B14F-4D97-AF65-F5344CB8AC3E}">
        <p14:creationId xmlns:p14="http://schemas.microsoft.com/office/powerpoint/2010/main" val="354311433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2B3E2-2184-571D-EC56-9350760D8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0C611-0766-1D20-ABCC-02798EFC2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Financial 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DB176-F3D3-7658-D57C-949BC6B0C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Drs Ron Melton  is a consultant to, on the speakers bureau of, on the advisory committee of, or involved in research for the following companies:  ICARE and B+L. </a:t>
            </a:r>
          </a:p>
          <a:p>
            <a:endParaRPr/>
          </a:p>
          <a:p>
            <a:r>
              <a:t>“All relevant relationships have been mitigated.”</a:t>
            </a:r>
          </a:p>
        </p:txBody>
      </p:sp>
    </p:spTree>
    <p:extLst>
      <p:ext uri="{BB962C8B-B14F-4D97-AF65-F5344CB8AC3E}">
        <p14:creationId xmlns:p14="http://schemas.microsoft.com/office/powerpoint/2010/main" val="158235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Review recently approved ophthalmic therapies.</a:t>
            </a:r>
          </a:p>
          <a:p>
            <a:r>
              <a:rPr lang="en-US" dirty="0"/>
              <a:t>Interpret key clinical trial outcomes.</a:t>
            </a:r>
          </a:p>
          <a:p>
            <a:r>
              <a:rPr lang="en-US" dirty="0"/>
              <a:t>Identify clinical indications for new treatments.</a:t>
            </a:r>
          </a:p>
          <a:p>
            <a:r>
              <a:rPr lang="en-US" dirty="0"/>
              <a:t>Recognize safety considerations and contraindications.</a:t>
            </a:r>
          </a:p>
          <a:p>
            <a:r>
              <a:rPr lang="en-US" dirty="0"/>
              <a:t>Counsel patients realistically</a:t>
            </a:r>
          </a:p>
          <a:p>
            <a:r>
              <a:rPr lang="en-US" dirty="0"/>
              <a:t>Encourage continued literature review.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49" y="94708"/>
            <a:ext cx="8953501" cy="752034"/>
          </a:xfrm>
        </p:spPr>
        <p:txBody>
          <a:bodyPr>
            <a:normAutofit/>
          </a:bodyPr>
          <a:lstStyle/>
          <a:p>
            <a:r>
              <a:rPr lang="en-US" dirty="0"/>
              <a:t>Why t</a:t>
            </a:r>
            <a:r>
              <a:rPr dirty="0"/>
              <a:t>he Ophthalmic Pipeline</a:t>
            </a:r>
            <a:r>
              <a:rPr lang="en-US" dirty="0"/>
              <a:t> Matters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499" y="989428"/>
            <a:ext cx="8763000" cy="5556152"/>
          </a:xfrm>
        </p:spPr>
        <p:txBody>
          <a:bodyPr>
            <a:normAutofit lnSpcReduction="10000"/>
          </a:bodyPr>
          <a:lstStyle/>
          <a:p>
            <a:r>
              <a:rPr dirty="0"/>
              <a:t>Rapid growth of ophthalmic therapeutics is reshaping eye care.</a:t>
            </a:r>
          </a:p>
          <a:p>
            <a:r>
              <a:rPr dirty="0"/>
              <a:t>Late‑phase drugs are targeting both anterior and posterior segment disease.</a:t>
            </a:r>
          </a:p>
          <a:p>
            <a:r>
              <a:rPr dirty="0"/>
              <a:t>New delivery systems aim to reduce treatment burden.</a:t>
            </a:r>
          </a:p>
          <a:p>
            <a:r>
              <a:rPr dirty="0"/>
              <a:t>Optometrists play a key role in identifying candidates for new therapies.</a:t>
            </a:r>
          </a:p>
          <a:p>
            <a:r>
              <a:rPr dirty="0"/>
              <a:t>Pipeline awareness improves patient counseling.</a:t>
            </a:r>
          </a:p>
          <a:p>
            <a:r>
              <a:rPr dirty="0"/>
              <a:t>Understanding pivotal trials helps guide co‑management.</a:t>
            </a:r>
          </a:p>
          <a:p>
            <a:r>
              <a:rPr dirty="0"/>
              <a:t>Many therapies aim to modify disease rather than just treat symptoms.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5DD5B-A9EA-5546-4F99-422691463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D8258B-9771-B87B-0C8A-5A682FF0322B}"/>
              </a:ext>
            </a:extLst>
          </p:cNvPr>
          <p:cNvSpPr txBox="1"/>
          <p:nvPr/>
        </p:nvSpPr>
        <p:spPr>
          <a:xfrm>
            <a:off x="150495" y="-23542"/>
            <a:ext cx="7972054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 dirty="0">
                <a:solidFill>
                  <a:srgbClr val="FFFF00"/>
                </a:solidFill>
              </a:rPr>
              <a:t>Substandard Generic Drugs: </a:t>
            </a:r>
            <a:endParaRPr lang="en-US" sz="3200" b="1" dirty="0">
              <a:solidFill>
                <a:srgbClr val="FFFF00"/>
              </a:solidFill>
            </a:endParaRPr>
          </a:p>
          <a:p>
            <a:r>
              <a:rPr sz="3200" b="1" dirty="0">
                <a:solidFill>
                  <a:srgbClr val="FFFF00"/>
                </a:solidFill>
              </a:rPr>
              <a:t>Patient Safety &amp; National Security Risks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AEA5A3-802E-3589-6B1F-321C6A9B7EBA}"/>
              </a:ext>
            </a:extLst>
          </p:cNvPr>
          <p:cNvSpPr txBox="1"/>
          <p:nvPr/>
        </p:nvSpPr>
        <p:spPr>
          <a:xfrm>
            <a:off x="93852" y="1053676"/>
            <a:ext cx="895629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Generic drugs = &gt;90% of U.S. prescriptions; assumed therapeutically equivalent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Hatch–Waxman Act enabled rapid approval → $2.2T savings (2009–2019)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Manufacturing shifted offshore → reduced FDA oversight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61% of foreign plants not inspected within 5 years (GAO)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Document falsification &amp; contamination reported in overseas plants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&gt;60% of drug shortages linked to quality failures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Nitrosamine contamination → recalls (metformin, ARBs, ranitidine)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Higher adverse event signals with some foreign-manufactured generics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2008 contaminated heparin → 238 U.S. deaths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FDA may prioritize shortage mitigation over strict quality enforcement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FDA does NOT routinely test finished generic drug products</a:t>
            </a:r>
          </a:p>
          <a:p>
            <a:pPr marL="457200" indent="-457200">
              <a:buFont typeface="Arial" panose="020B0604020202020204" pitchFamily="34" charset="0"/>
              <a:buChar char="•"/>
              <a:defRPr sz="2600" b="0">
                <a:solidFill>
                  <a:srgbClr val="000000"/>
                </a:solidFill>
              </a:defRPr>
            </a:pPr>
            <a:r>
              <a:rPr lang="en-US" sz="2000" b="1" dirty="0">
                <a:solidFill>
                  <a:schemeClr val="tx1">
                    <a:lumMod val="95000"/>
                  </a:schemeClr>
                </a:solidFill>
              </a:rPr>
              <a:t>Solutions: independent testing, quality scoring, transparency, U.S. manufacturing (NEJM-4/29/26)</a:t>
            </a:r>
          </a:p>
        </p:txBody>
      </p:sp>
    </p:spTree>
    <p:extLst>
      <p:ext uri="{BB962C8B-B14F-4D97-AF65-F5344CB8AC3E}">
        <p14:creationId xmlns:p14="http://schemas.microsoft.com/office/powerpoint/2010/main" val="371470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C8C9-0304-7990-FD13-FA9898987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" y="68582"/>
            <a:ext cx="8953499" cy="752034"/>
          </a:xfrm>
        </p:spPr>
        <p:txBody>
          <a:bodyPr>
            <a:normAutofit fontScale="90000"/>
          </a:bodyPr>
          <a:lstStyle/>
          <a:p>
            <a:r>
              <a:rPr lang="en-US" dirty="0"/>
              <a:t>Phentolamine 0.75% for Dilation Reversal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3193F-4720-A706-99E6-4A66D8B54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499" y="884925"/>
            <a:ext cx="8763000" cy="5556152"/>
          </a:xfrm>
        </p:spPr>
        <p:txBody>
          <a:bodyPr>
            <a:normAutofit/>
          </a:bodyPr>
          <a:lstStyle/>
          <a:p>
            <a:r>
              <a:rPr lang="en-US" dirty="0"/>
              <a:t>Last was Rev-Eyes™ (0.5% </a:t>
            </a:r>
            <a:r>
              <a:rPr lang="en-US" dirty="0" err="1"/>
              <a:t>dapiprazole</a:t>
            </a:r>
            <a:r>
              <a:rPr lang="en-US" dirty="0"/>
              <a:t>) 1990’s</a:t>
            </a:r>
          </a:p>
          <a:p>
            <a:r>
              <a:rPr lang="en-US" dirty="0"/>
              <a:t>Phentolamine ophthalmic solution 0.75% by </a:t>
            </a:r>
            <a:r>
              <a:rPr lang="en-US" dirty="0" err="1"/>
              <a:t>Ocuphire</a:t>
            </a:r>
            <a:r>
              <a:rPr lang="en-US" dirty="0"/>
              <a:t>/</a:t>
            </a:r>
            <a:r>
              <a:rPr lang="en-US" dirty="0" err="1"/>
              <a:t>Viatris</a:t>
            </a:r>
            <a:endParaRPr lang="en-US" dirty="0"/>
          </a:p>
          <a:p>
            <a:r>
              <a:rPr lang="en-US" dirty="0"/>
              <a:t>Blocks alpha-1 receptors on iris radial muscles</a:t>
            </a:r>
          </a:p>
          <a:p>
            <a:r>
              <a:rPr lang="en-US" dirty="0"/>
              <a:t>Approved down to age 3: One to two drops post-exam for adults; only one drop &lt;12 years</a:t>
            </a:r>
          </a:p>
          <a:p>
            <a:r>
              <a:rPr lang="en-US" dirty="0"/>
              <a:t>Comes in preservative-free individual unit dose: 5 per foil pack - 6 foil packs per carton                     (0.31 mL per unit)</a:t>
            </a:r>
          </a:p>
          <a:p>
            <a:r>
              <a:rPr lang="en-US" dirty="0"/>
              <a:t>Store under refrigeration, but once foil is opened, can stay at room temperature for 2 weeks</a:t>
            </a:r>
          </a:p>
          <a:p>
            <a:r>
              <a:rPr lang="en-US" dirty="0"/>
              <a:t>Consult drugs.com/</a:t>
            </a:r>
            <a:r>
              <a:rPr lang="en-US" dirty="0" err="1"/>
              <a:t>Ryzumvi</a:t>
            </a:r>
            <a:r>
              <a:rPr lang="en-US" dirty="0"/>
              <a:t> or ryzumvi.com</a:t>
            </a:r>
          </a:p>
        </p:txBody>
      </p:sp>
    </p:spTree>
    <p:extLst>
      <p:ext uri="{BB962C8B-B14F-4D97-AF65-F5344CB8AC3E}">
        <p14:creationId xmlns:p14="http://schemas.microsoft.com/office/powerpoint/2010/main" val="2531543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592" y="207917"/>
            <a:ext cx="8763000" cy="737967"/>
          </a:xfrm>
        </p:spPr>
        <p:txBody>
          <a:bodyPr>
            <a:normAutofit/>
          </a:bodyPr>
          <a:lstStyle/>
          <a:p>
            <a:r>
              <a:rPr sz="2400" dirty="0">
                <a:latin typeface="Calibri"/>
              </a:rPr>
              <a:t>FDA‑Approved Presbyopia Eye Drops: Comparison (Label‑Based)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63582" y="1062446"/>
          <a:ext cx="8416836" cy="4206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28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28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16447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Drug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Active Ingredient(s)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FDA‑Approved Indication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Dosing (Label)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Best Candidate / Common Complaints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t>Class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4448">
                <a:tc>
                  <a:txBody>
                    <a:bodyPr/>
                    <a:lstStyle/>
                    <a:p>
                      <a:r>
                        <a:t>Yuvezzi®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Carbachol 2.75% + Brimonidine tartrate 0.01%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Presbyopia in adults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Once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Patients desiring longer duration; avoid if miotic intolerance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Combination</a:t>
                      </a:r>
                    </a:p>
                  </a:txBody>
                  <a:tcPr>
                    <a:solidFill>
                      <a:srgbClr val="C8E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2449">
                <a:tc>
                  <a:txBody>
                    <a:bodyPr/>
                    <a:lstStyle/>
                    <a:p>
                      <a:r>
                        <a:t>Vuity®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Pilocarpine HCl 1.25%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Presbyopia in adults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Once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Younger presbyopes; night vision complaints possible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Single‑agent</a:t>
                      </a:r>
                    </a:p>
                  </a:txBody>
                  <a:tcPr>
                    <a:solidFill>
                      <a:srgbClr val="E3F2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447">
                <a:tc>
                  <a:txBody>
                    <a:bodyPr/>
                    <a:lstStyle/>
                    <a:p>
                      <a:r>
                        <a:t>Qlosi®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Pilocarpine HCl 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Presbyopia in adults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Twice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Lower‑dose option; shorter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Single‑agent</a:t>
                      </a:r>
                    </a:p>
                  </a:txBody>
                  <a:tcPr>
                    <a:solidFill>
                      <a:srgbClr val="E3F2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6447">
                <a:tc>
                  <a:txBody>
                    <a:bodyPr/>
                    <a:lstStyle/>
                    <a:p>
                      <a:r>
                        <a:t>Vizz™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Pilocarpine‑based (low‑dose)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Presbyopia in adults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Once 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Patients seeking improved tolerability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Single‑agent</a:t>
                      </a:r>
                    </a:p>
                  </a:txBody>
                  <a:tcPr>
                    <a:solidFill>
                      <a:srgbClr val="E3F2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AA5EF-F0E1-0D8E-FC8C-C6EDA25EA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92" y="190500"/>
            <a:ext cx="8763000" cy="752034"/>
          </a:xfrm>
        </p:spPr>
        <p:txBody>
          <a:bodyPr>
            <a:normAutofit/>
          </a:bodyPr>
          <a:lstStyle/>
          <a:p>
            <a:r>
              <a:rPr lang="en-US" sz="4000" dirty="0"/>
              <a:t>Non-Pilo for Presby - (Aceclidine 1.44%)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97C5B-D68B-751C-B299-184AC0BA2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949701"/>
            <a:ext cx="8763000" cy="5556152"/>
          </a:xfrm>
        </p:spPr>
        <p:txBody>
          <a:bodyPr>
            <a:normAutofit/>
          </a:bodyPr>
          <a:lstStyle/>
          <a:p>
            <a:r>
              <a:rPr lang="en-US" dirty="0"/>
              <a:t>Approved July 2025</a:t>
            </a:r>
          </a:p>
          <a:p>
            <a:r>
              <a:rPr lang="en-US" dirty="0"/>
              <a:t>A new, </a:t>
            </a:r>
            <a:r>
              <a:rPr lang="en-US" dirty="0">
                <a:solidFill>
                  <a:srgbClr val="00FF00"/>
                </a:solidFill>
              </a:rPr>
              <a:t>non-pilocarpine</a:t>
            </a:r>
            <a:r>
              <a:rPr lang="en-US" dirty="0"/>
              <a:t>, presbyopia enhancer</a:t>
            </a:r>
          </a:p>
          <a:p>
            <a:r>
              <a:rPr lang="en-US" dirty="0"/>
              <a:t>As a selective cholinergic agonist, affects primarily the iris sphincter with minimal ciliary body effect</a:t>
            </a:r>
          </a:p>
          <a:p>
            <a:r>
              <a:rPr lang="en-US" dirty="0"/>
              <a:t>Near vision improvement in as little as 30 minutes, with effects lasting up to 10 hours</a:t>
            </a:r>
          </a:p>
          <a:p>
            <a:r>
              <a:rPr lang="en-US" dirty="0"/>
              <a:t>Pinhole effect with trace myopic shift</a:t>
            </a:r>
          </a:p>
          <a:p>
            <a:r>
              <a:rPr lang="en-US" dirty="0"/>
              <a:t>Instill 2 drops, once daily with up to 10 hour effect</a:t>
            </a:r>
          </a:p>
          <a:p>
            <a:r>
              <a:rPr lang="en-US" dirty="0"/>
              <a:t>Marketed as VIZZ by LENZ Therapeutics Inc., in unit-dose vials</a:t>
            </a:r>
          </a:p>
        </p:txBody>
      </p:sp>
    </p:spTree>
    <p:extLst>
      <p:ext uri="{BB962C8B-B14F-4D97-AF65-F5344CB8AC3E}">
        <p14:creationId xmlns:p14="http://schemas.microsoft.com/office/powerpoint/2010/main" val="81966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3600" dirty="0"/>
              <a:t>First Dual-Agent Presbyopia Eye Drop</a:t>
            </a:r>
            <a:r>
              <a:rPr lang="en-US" sz="3600" dirty="0"/>
              <a:t> (Carbachol 2.75% + Brimonidine 0.1%)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Yuvezzi</a:t>
            </a:r>
            <a:r>
              <a:rPr dirty="0"/>
              <a:t>® is the first FDA-approved fixed-combination eye drop for presbyopia in adults</a:t>
            </a:r>
            <a:r>
              <a:rPr lang="en-US" dirty="0"/>
              <a:t> (</a:t>
            </a:r>
            <a:r>
              <a:rPr lang="en-US" dirty="0" err="1"/>
              <a:t>TenPoint</a:t>
            </a:r>
            <a:r>
              <a:rPr lang="en-US" dirty="0"/>
              <a:t>)</a:t>
            </a:r>
            <a:endParaRPr dirty="0"/>
          </a:p>
          <a:p>
            <a:r>
              <a:rPr dirty="0"/>
              <a:t>Combines carbachol</a:t>
            </a:r>
            <a:r>
              <a:rPr lang="en-US" dirty="0"/>
              <a:t> 2.75%</a:t>
            </a:r>
            <a:r>
              <a:rPr dirty="0"/>
              <a:t> (cholinergic miotic) with brimonidine tartrate</a:t>
            </a:r>
            <a:r>
              <a:rPr lang="en-US" dirty="0"/>
              <a:t> 0.1%</a:t>
            </a:r>
            <a:r>
              <a:rPr dirty="0"/>
              <a:t> (alpha-2 adrenergic agonist).</a:t>
            </a:r>
          </a:p>
          <a:p>
            <a:r>
              <a:rPr dirty="0"/>
              <a:t>Mechanism creates a pinhole effect, increasing depth of focus and improving near vision.</a:t>
            </a:r>
          </a:p>
          <a:p>
            <a:r>
              <a:rPr dirty="0"/>
              <a:t>Brimonidine sustains miosis and may improve tolerability versus miotic monotherapy.</a:t>
            </a:r>
          </a:p>
          <a:p>
            <a:r>
              <a:rPr dirty="0"/>
              <a:t>Once-daily dosing provides near-vision improvement lasting up to 8–10 hours.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Approval supported by two pivotal Phase 3 trials (BRIO-I and BRIO-II) with over 800 participants.</a:t>
            </a:r>
          </a:p>
          <a:p>
            <a:r>
              <a:rPr dirty="0"/>
              <a:t>BRIO-I showed superior near-vision improvement versus individual components.</a:t>
            </a:r>
          </a:p>
          <a:p>
            <a:r>
              <a:rPr dirty="0"/>
              <a:t>BRIO-II demonstrated statistically significant ≥3-line improvement in binocular uncorrected near visual acuity.</a:t>
            </a:r>
          </a:p>
          <a:p>
            <a:r>
              <a:rPr dirty="0"/>
              <a:t>Near-vision gains occurred without clinically meaningful loss of distance acuity.</a:t>
            </a:r>
          </a:p>
          <a:p>
            <a:r>
              <a:rPr dirty="0"/>
              <a:t>Adverse events were generally mild and transient, including headache and temporary visual disturbance.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4E7F7E8-B65E-5482-82FA-8450627F6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Calibri"/>
              </a:rPr>
              <a:t>(Carbachol 2.75% + Brimonidine 0.1%)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Phase 3 Trials: Key Results Supporting FDA Approval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1645A-6877-501A-756A-551E05160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82" y="0"/>
            <a:ext cx="8763000" cy="752034"/>
          </a:xfrm>
        </p:spPr>
        <p:txBody>
          <a:bodyPr>
            <a:normAutofit/>
          </a:bodyPr>
          <a:lstStyle/>
          <a:p>
            <a:r>
              <a:rPr lang="en-US" sz="3600" dirty="0"/>
              <a:t>Approved and Emerging Presbyopia Drops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71E6D02-C19D-8C8F-B2E9-C4C3AA41FA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12" y="752034"/>
            <a:ext cx="9122988" cy="458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866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Clinical Takeaways for Presbyopia Drops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Presbyopia drops may offer a non-surgical alternative to reading glasses.</a:t>
            </a:r>
          </a:p>
          <a:p>
            <a:r>
              <a:t>Best suited for motivated patients with early to moderate presbyopia.</a:t>
            </a:r>
          </a:p>
          <a:p>
            <a:r>
              <a:t>Patients should be counseled on duration of effect and visual side effects.</a:t>
            </a:r>
          </a:p>
          <a:p>
            <a:r>
              <a:t>Caution advised for patients who require optimal night vision.Ongoing research will refine patient selection and dosing strategies.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Anterior Segment: Unmet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Persistent dry eye symptoms</a:t>
            </a:r>
          </a:p>
          <a:p>
            <a:r>
              <a:t>Evaporative disease under-treatment</a:t>
            </a:r>
          </a:p>
          <a:p>
            <a:r>
              <a:t>Chronic blepharitis</a:t>
            </a:r>
          </a:p>
          <a:p>
            <a:r>
              <a:t>Steroid dependence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Dry Eye Pipeline 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Rapid symptom relief is a key development goal.</a:t>
            </a:r>
          </a:p>
          <a:p>
            <a:r>
              <a:t>New anti‑inflammatory mechanisms are emerging.</a:t>
            </a:r>
          </a:p>
          <a:p>
            <a:r>
              <a:t>Improved drug delivery systems increase tolerability.</a:t>
            </a:r>
          </a:p>
          <a:p>
            <a:r>
              <a:t>Neuromodulation therapies stimulate tear production.</a:t>
            </a:r>
          </a:p>
          <a:p>
            <a:r>
              <a:t>Lipid layer stabilization targets evaporative dry eye.</a:t>
            </a:r>
          </a:p>
          <a:p>
            <a:r>
              <a:t>Combination therapies address multiple disease pathways.</a:t>
            </a:r>
          </a:p>
          <a:p>
            <a:r>
              <a:t>Personalized treatment strategies are emerging.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070E-3E91-70D6-81CE-389A573E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0185E-9D43-098B-E915-74E431AED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1346"/>
            <a:ext cx="8953500" cy="5556152"/>
          </a:xfrm>
        </p:spPr>
        <p:txBody>
          <a:bodyPr>
            <a:normAutofit/>
          </a:bodyPr>
          <a:lstStyle/>
          <a:p>
            <a:r>
              <a:rPr lang="en-US" sz="2800" dirty="0"/>
              <a:t>October, 2020 marks the first FDA-approved steroid treatment for DED</a:t>
            </a:r>
          </a:p>
          <a:p>
            <a:r>
              <a:rPr lang="en-US" sz="2800" dirty="0"/>
              <a:t>A 0.25% ophthalmic suspension formulation, however, only 2 or 3 shakes is necessary</a:t>
            </a:r>
          </a:p>
          <a:p>
            <a:r>
              <a:rPr lang="en-US" sz="2800" dirty="0"/>
              <a:t>Unique “Mucus Penetrating” nanoparticle formulation enhances tear film residency time</a:t>
            </a:r>
          </a:p>
          <a:p>
            <a:r>
              <a:rPr lang="en-US" sz="2800" dirty="0"/>
              <a:t>Approved for up to 2 weeks of QID therapy</a:t>
            </a:r>
          </a:p>
          <a:p>
            <a:r>
              <a:rPr lang="en-US" sz="2800" dirty="0"/>
              <a:t>Can be “re-pulsed” as needed over time</a:t>
            </a:r>
          </a:p>
          <a:p>
            <a:r>
              <a:rPr lang="en-US" sz="2800" dirty="0"/>
              <a:t>“Adverse events and IOP increases were comparable to those seen with vehicle.”</a:t>
            </a:r>
          </a:p>
          <a:p>
            <a:r>
              <a:rPr lang="en-US" sz="2800" dirty="0"/>
              <a:t>Marketed by Alcon as </a:t>
            </a:r>
            <a:r>
              <a:rPr lang="en-US" sz="2800" dirty="0" err="1"/>
              <a:t>Eysuvis</a:t>
            </a:r>
            <a:r>
              <a:rPr lang="en-US" sz="2800" dirty="0"/>
              <a:t> Ophthalmic Suspension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E4ED0A-DAD0-0E55-B12F-3BC4B8534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2"/>
            <a:ext cx="8763000" cy="752034"/>
          </a:xfrm>
        </p:spPr>
        <p:txBody>
          <a:bodyPr/>
          <a:lstStyle/>
          <a:p>
            <a:r>
              <a:rPr lang="en-US" dirty="0"/>
              <a:t>Loteprednol Approved for Dry Eye</a:t>
            </a:r>
          </a:p>
        </p:txBody>
      </p:sp>
    </p:spTree>
    <p:extLst>
      <p:ext uri="{BB962C8B-B14F-4D97-AF65-F5344CB8AC3E}">
        <p14:creationId xmlns:p14="http://schemas.microsoft.com/office/powerpoint/2010/main" val="2474954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45911-DBC7-37CC-CAB0-8971967D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2ADF2-1952-3E60-6EC2-B7F5FCC87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dirty="0"/>
              <a:t>lobetasol propionate 0.05%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2E864-0981-C548-6097-93018C2EE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 newer “very high potency” corticosteroid ophthalmic suspension approved Mar 2024</a:t>
            </a:r>
          </a:p>
          <a:p>
            <a:r>
              <a:rPr dirty="0" err="1"/>
              <a:t>Uniue</a:t>
            </a:r>
            <a:r>
              <a:rPr dirty="0"/>
              <a:t> nanoparticle formulation minimizes                       particle settling allowing consistent dosing;            There is no “shake well” in the PI or on the                   bottle.</a:t>
            </a:r>
          </a:p>
          <a:p>
            <a:r>
              <a:rPr dirty="0"/>
              <a:t>Used only bid for 2 weeks “for the relief of pain and inflammation following ocular surgery.”</a:t>
            </a:r>
          </a:p>
          <a:p>
            <a:r>
              <a:rPr dirty="0"/>
              <a:t>About 85% of patients were pain-free in a week</a:t>
            </a:r>
          </a:p>
          <a:p>
            <a:r>
              <a:rPr dirty="0"/>
              <a:t>Marketed as BYQLOVI by Harrow Health, Inc.</a:t>
            </a:r>
          </a:p>
        </p:txBody>
      </p:sp>
    </p:spTree>
    <p:extLst>
      <p:ext uri="{BB962C8B-B14F-4D97-AF65-F5344CB8AC3E}">
        <p14:creationId xmlns:p14="http://schemas.microsoft.com/office/powerpoint/2010/main" val="3071415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-39020"/>
            <a:ext cx="8763000" cy="752034"/>
          </a:xfrm>
        </p:spPr>
        <p:txBody>
          <a:bodyPr>
            <a:normAutofit/>
          </a:bodyPr>
          <a:lstStyle/>
          <a:p>
            <a:r>
              <a:rPr dirty="0"/>
              <a:t>Perfluorohexyloctane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588834"/>
            <a:ext cx="8763000" cy="5556152"/>
          </a:xfrm>
        </p:spPr>
        <p:txBody>
          <a:bodyPr>
            <a:noAutofit/>
          </a:bodyPr>
          <a:lstStyle/>
          <a:p>
            <a:r>
              <a:rPr sz="2200" dirty="0"/>
              <a:t>Perfluorohexyloctane is a </a:t>
            </a:r>
            <a:r>
              <a:rPr sz="2200" dirty="0" err="1"/>
              <a:t>semifluorinated</a:t>
            </a:r>
            <a:r>
              <a:rPr sz="2200" dirty="0"/>
              <a:t> alkane indicated for evaporative dry eye disease.</a:t>
            </a:r>
          </a:p>
          <a:p>
            <a:r>
              <a:rPr sz="2200" dirty="0"/>
              <a:t>It targets tear film instability by stabilizing the lipid layer of the tear film.</a:t>
            </a:r>
          </a:p>
          <a:p>
            <a:r>
              <a:rPr sz="2200" dirty="0"/>
              <a:t>The molecule spreads rapidly across the ocular surface due to extremely low surface tension.</a:t>
            </a:r>
          </a:p>
          <a:p>
            <a:r>
              <a:rPr sz="2200" dirty="0"/>
              <a:t>Creates a thin anti‑evaporative barrier that reduces tear film evaporation.</a:t>
            </a:r>
          </a:p>
          <a:p>
            <a:r>
              <a:rPr sz="2200" dirty="0"/>
              <a:t>Particularly beneficial in patients with meibomian gland dysfunction (MGD).</a:t>
            </a:r>
          </a:p>
          <a:p>
            <a:r>
              <a:rPr sz="2200" dirty="0"/>
              <a:t>Formulation contains no water and no preservatives, improving tolerability.</a:t>
            </a:r>
          </a:p>
          <a:p>
            <a:r>
              <a:rPr sz="2200" dirty="0"/>
              <a:t>Clinical trials demonstrated improvements in both dry eye symptoms and corneal staining.</a:t>
            </a:r>
          </a:p>
          <a:p>
            <a:r>
              <a:rPr lang="en-US" sz="2200" dirty="0"/>
              <a:t>Marketed as </a:t>
            </a:r>
            <a:r>
              <a:rPr lang="en-US" sz="2200" dirty="0" err="1"/>
              <a:t>Miebo</a:t>
            </a:r>
            <a:r>
              <a:rPr lang="en-US" sz="2200" dirty="0"/>
              <a:t> by B+L and approved for qid dosing.</a:t>
            </a:r>
            <a:endParaRPr sz="2200" dirty="0"/>
          </a:p>
          <a:p>
            <a:r>
              <a:rPr sz="2200" dirty="0"/>
              <a:t>Represents a novel mechanism focused on evaporation rather than inflammation.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Cyclosporine</a:t>
            </a:r>
            <a:r>
              <a:rPr lang="en-US" dirty="0"/>
              <a:t> Solution 0.1%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800" dirty="0"/>
              <a:t>Cyclosporine reduces T‑cell mediated inflammation.</a:t>
            </a:r>
            <a:endParaRPr lang="en-US" sz="2800" dirty="0"/>
          </a:p>
          <a:p>
            <a:r>
              <a:rPr lang="en-US" sz="2800" dirty="0"/>
              <a:t>Contains</a:t>
            </a:r>
            <a:r>
              <a:rPr sz="2800" dirty="0"/>
              <a:t> a water‑free formulation</a:t>
            </a:r>
            <a:r>
              <a:rPr lang="en-US" sz="2800" dirty="0"/>
              <a:t>, </a:t>
            </a:r>
            <a:r>
              <a:rPr lang="it-IT" sz="2800" dirty="0"/>
              <a:t>in perfluorobutylpentane (PFBP), a semifluorinated alkane.</a:t>
            </a:r>
            <a:endParaRPr sz="2800" dirty="0"/>
          </a:p>
          <a:p>
            <a:r>
              <a:rPr sz="2800" dirty="0"/>
              <a:t>Improves drug tolerability.</a:t>
            </a:r>
          </a:p>
          <a:p>
            <a:r>
              <a:rPr sz="2800" dirty="0"/>
              <a:t>Reduces ocular surface inflammation.</a:t>
            </a:r>
          </a:p>
          <a:p>
            <a:r>
              <a:rPr sz="2800" dirty="0"/>
              <a:t>Used for chronic dry eye disease.</a:t>
            </a:r>
          </a:p>
          <a:p>
            <a:r>
              <a:rPr sz="2800" dirty="0"/>
              <a:t>Preservative‑free design enhances comfort.</a:t>
            </a:r>
          </a:p>
          <a:p>
            <a:r>
              <a:rPr sz="2800" dirty="0"/>
              <a:t>Represents improved formulation of existing therapy.</a:t>
            </a:r>
            <a:endParaRPr lang="en-US" sz="2800" dirty="0"/>
          </a:p>
          <a:p>
            <a:r>
              <a:rPr lang="en-US" sz="2800" dirty="0"/>
              <a:t>Available as </a:t>
            </a:r>
            <a:r>
              <a:rPr lang="en-US" sz="2800" dirty="0" err="1"/>
              <a:t>Vevye</a:t>
            </a:r>
            <a:r>
              <a:rPr lang="en-US" sz="2800" dirty="0"/>
              <a:t> by Harrow in a 2ml solution.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54826-76F9-AA5F-563F-2739B60D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54E5-3261-47EE-A9E2-072D09D8F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r>
              <a:rPr lang="en-US" sz="3600" dirty="0" err="1"/>
              <a:t>Acoltremon</a:t>
            </a:r>
            <a:r>
              <a:rPr lang="en-US" sz="3600" dirty="0"/>
              <a:t> ophthalmic solution 0.003%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DDA70-D5C3-27F7-DA7B-4E8D35DFF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330" y="752034"/>
            <a:ext cx="8921578" cy="515610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Approved May 28, 2025</a:t>
            </a:r>
          </a:p>
          <a:p>
            <a:r>
              <a:rPr lang="en-US" dirty="0"/>
              <a:t>Transient Receptor Potential </a:t>
            </a:r>
            <a:r>
              <a:rPr lang="en-US" dirty="0" err="1"/>
              <a:t>Melastatin</a:t>
            </a:r>
            <a:r>
              <a:rPr lang="en-US" dirty="0"/>
              <a:t> 8 receptor</a:t>
            </a:r>
          </a:p>
          <a:p>
            <a:r>
              <a:rPr lang="en-US" dirty="0"/>
              <a:t>“TRPM8” is neuromodulator agonist receptor which senses “coolness”</a:t>
            </a:r>
          </a:p>
          <a:p>
            <a:r>
              <a:rPr lang="en-US" dirty="0"/>
              <a:t>Activation of these unique receptors causes tear production</a:t>
            </a:r>
          </a:p>
          <a:p>
            <a:r>
              <a:rPr lang="en-US" dirty="0"/>
              <a:t>This activation can affect multiple body tissues, but increasing “basal tear production” is it’s MOA</a:t>
            </a:r>
          </a:p>
          <a:p>
            <a:r>
              <a:rPr lang="en-US" dirty="0"/>
              <a:t>Since MGD is the weak link in the DED chain, drugs whose primary expression is increasing tear production                                       such as Restasis, Xiidra, and </a:t>
            </a:r>
            <a:r>
              <a:rPr lang="en-US" dirty="0" err="1"/>
              <a:t>Tryptyr</a:t>
            </a:r>
            <a:r>
              <a:rPr lang="en-US" dirty="0"/>
              <a:t> may be most effective when combined with a lipid layer stabilizing artificial tear</a:t>
            </a:r>
          </a:p>
          <a:p>
            <a:r>
              <a:rPr lang="en-US" dirty="0" err="1"/>
              <a:t>Tryptyr</a:t>
            </a:r>
            <a:r>
              <a:rPr lang="en-US" dirty="0"/>
              <a:t> is manufactured in single dose vials by Alcon (also makers of </a:t>
            </a:r>
            <a:r>
              <a:rPr lang="en-US" dirty="0" err="1"/>
              <a:t>Eysuvis</a:t>
            </a:r>
            <a:r>
              <a:rPr lang="en-US" dirty="0"/>
              <a:t> for DED); BID recommended dosing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84D197-80B7-4FAC-73BA-3FA5F8DF052E}"/>
              </a:ext>
            </a:extLst>
          </p:cNvPr>
          <p:cNvSpPr txBox="1"/>
          <p:nvPr/>
        </p:nvSpPr>
        <p:spPr>
          <a:xfrm>
            <a:off x="5657850" y="5640572"/>
            <a:ext cx="3295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Br J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Ophthalmol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A6CCF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October 2023</a:t>
            </a:r>
          </a:p>
        </p:txBody>
      </p:sp>
    </p:spTree>
    <p:extLst>
      <p:ext uri="{BB962C8B-B14F-4D97-AF65-F5344CB8AC3E}">
        <p14:creationId xmlns:p14="http://schemas.microsoft.com/office/powerpoint/2010/main" val="2448837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Oral Azithromycin vs Oral Doxycycline in Treating MGD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Doxycycline 100 mg twice a day for 6 weeks or oral azithromycin 1g  once a week for 3 weeks</a:t>
            </a:r>
          </a:p>
          <a:p>
            <a:r>
              <a:t>With equivalent efficacy, fewer frequent side effects and a less frequent dosing regimen, azithromycin could be an attractive alternative to doxycycline in patients with MGD. “However, long-term follow-up in each group would be needed to determine if these outcomes persist for this chronic condition.”</a:t>
            </a:r>
          </a:p>
          <a:p>
            <a:r>
              <a:t>OSN, July 23, 2023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77290"/>
            <a:ext cx="8763000" cy="752034"/>
          </a:xfrm>
        </p:spPr>
        <p:txBody>
          <a:bodyPr>
            <a:noAutofit/>
          </a:bodyPr>
          <a:lstStyle/>
          <a:p>
            <a:r>
              <a:rPr sz="3200" dirty="0"/>
              <a:t>Re‑Esterified Omega‑3 Fatty Acids in Dry Eye Disease (JAMA Ophthalmology 2024)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" y="954593"/>
            <a:ext cx="9144000" cy="5556152"/>
          </a:xfrm>
        </p:spPr>
        <p:txBody>
          <a:bodyPr>
            <a:noAutofit/>
          </a:bodyPr>
          <a:lstStyle/>
          <a:p>
            <a:r>
              <a:rPr sz="2000" dirty="0"/>
              <a:t>A randomized, double‑masked clinical trial evaluated re‑esterified triglyceride (</a:t>
            </a:r>
            <a:r>
              <a:rPr sz="2000" dirty="0" err="1"/>
              <a:t>rTG</a:t>
            </a:r>
            <a:r>
              <a:rPr sz="2000" dirty="0"/>
              <a:t>) omega‑3 supplementation for dry eye disease associated with meibomian gland dysfunction (MGD).</a:t>
            </a:r>
          </a:p>
          <a:p>
            <a:r>
              <a:rPr sz="2000" dirty="0"/>
              <a:t>132 patients with DED and MGD were enrolled across 7 institutions and randomized to </a:t>
            </a:r>
            <a:r>
              <a:rPr sz="2000" dirty="0" err="1"/>
              <a:t>rTG</a:t>
            </a:r>
            <a:r>
              <a:rPr sz="2000" dirty="0"/>
              <a:t> omega‑3 fatty acids or grape‑seed oil placebo.</a:t>
            </a:r>
          </a:p>
          <a:p>
            <a:r>
              <a:rPr sz="2000" dirty="0"/>
              <a:t>Omega‑3 dosing: 1680 mg EPA + 560 mg DHA daily; control group received 3000 mg grape‑seed oil.</a:t>
            </a:r>
          </a:p>
          <a:p>
            <a:r>
              <a:rPr sz="2000" dirty="0"/>
              <a:t>Primary outcome: change in Ocular Surface Disease Index (OSDI) scores at 6 and 12 weeks.</a:t>
            </a:r>
          </a:p>
          <a:p>
            <a:r>
              <a:rPr sz="2000" dirty="0"/>
              <a:t>Results showed no statistically significant improvement in symptoms with </a:t>
            </a:r>
            <a:r>
              <a:rPr sz="2000" dirty="0" err="1"/>
              <a:t>rTG</a:t>
            </a:r>
            <a:r>
              <a:rPr sz="2000" dirty="0"/>
              <a:t> omega‑3 compared with placebo.</a:t>
            </a:r>
          </a:p>
          <a:p>
            <a:r>
              <a:rPr sz="2000" dirty="0"/>
              <a:t>Mean OSDI score changes were similar between groups, indicating no clinically meaningful benefit.</a:t>
            </a:r>
          </a:p>
          <a:p>
            <a:r>
              <a:rPr sz="2000" dirty="0"/>
              <a:t>Compliance was high and no significant safety concerns or adverse events were reported.</a:t>
            </a:r>
          </a:p>
          <a:p>
            <a:r>
              <a:rPr sz="2000" dirty="0"/>
              <a:t>Authors concluded </a:t>
            </a:r>
            <a:r>
              <a:rPr sz="2000" dirty="0" err="1"/>
              <a:t>rTG</a:t>
            </a:r>
            <a:r>
              <a:rPr sz="2000" dirty="0"/>
              <a:t> omega‑3 supplementation did not improve symptoms of DED associated with MGD.</a:t>
            </a:r>
          </a:p>
          <a:p>
            <a:r>
              <a:rPr sz="2000" dirty="0"/>
              <a:t>Clinical Pearl: Current evidence does not support routine omega‑3 supplementation for MGD‑related dry eye.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4068" y="0"/>
            <a:ext cx="8763000" cy="737967"/>
          </a:xfrm>
        </p:spPr>
        <p:txBody>
          <a:bodyPr/>
          <a:lstStyle/>
          <a:p>
            <a:r>
              <a:rPr dirty="0"/>
              <a:t>Omega-3 Evidence in Dry Eye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0" y="831668"/>
          <a:ext cx="9144000" cy="2730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028">
                <a:tc>
                  <a:txBody>
                    <a:bodyPr/>
                    <a:lstStyle/>
                    <a:p>
                      <a:r>
                        <a:rPr dirty="0"/>
                        <a:t>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028">
                <a:tc>
                  <a:txBody>
                    <a:bodyPr/>
                    <a:lstStyle/>
                    <a:p>
                      <a:r>
                        <a:t>DREAM Trial — NEJM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 significant benefit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028">
                <a:tc>
                  <a:txBody>
                    <a:bodyPr/>
                    <a:lstStyle/>
                    <a:p>
                      <a:r>
                        <a:rPr dirty="0"/>
                        <a:t>JAMA Ophthalmology </a:t>
                      </a:r>
                      <a:r>
                        <a:rPr dirty="0" err="1"/>
                        <a:t>rTG</a:t>
                      </a:r>
                      <a:r>
                        <a:rPr dirty="0"/>
                        <a:t> Trial — JAMA Ophthalmology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 benefit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28">
                <a:tc>
                  <a:txBody>
                    <a:bodyPr/>
                    <a:lstStyle/>
                    <a:p>
                      <a:r>
                        <a:t>Oleñik et al. — Clin Interv Aging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Improvement in TBUT and symptoms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028">
                <a:tc>
                  <a:txBody>
                    <a:bodyPr/>
                    <a:lstStyle/>
                    <a:p>
                      <a:r>
                        <a:t>Kangari et al. — Ophthalmology 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Improved tear stability and symptoms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9669" y="3655509"/>
            <a:ext cx="8987245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dirty="0">
                <a:solidFill>
                  <a:srgbClr val="00FF00"/>
                </a:solidFill>
              </a:rPr>
              <a:t>Key Evidence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1800" dirty="0"/>
              <a:t>DREAM Trial (NEJM 2018): Large multicenter randomized trial found omega‑3 supplementation was no better than placebo for improving dry eye symptoms or signs.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1800" dirty="0"/>
              <a:t>JAMA Ophthalmology </a:t>
            </a:r>
            <a:r>
              <a:rPr sz="1800" dirty="0" err="1"/>
              <a:t>rTG</a:t>
            </a:r>
            <a:r>
              <a:rPr sz="1800" dirty="0"/>
              <a:t> Trial (2024): Re‑esterified triglyceride omega‑3 fatty acids showed no significant improvement in dry eye disease associated with meibomian gland dysfunction.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1800" dirty="0"/>
              <a:t>Earlier small trials (2013) reported improvements in tear breakup time and symptoms, contributing to mixed literature prior to larger randomized trials.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04430-63A5-436B-86BC-2FD2EE53F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40" y="146348"/>
            <a:ext cx="6859787" cy="560367"/>
          </a:xfrm>
        </p:spPr>
        <p:txBody>
          <a:bodyPr anchor="t">
            <a:noAutofit/>
          </a:bodyPr>
          <a:lstStyle/>
          <a:p>
            <a:r>
              <a:rPr lang="en-US" sz="3600" dirty="0"/>
              <a:t>Omega-3 Fatty Acids…?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2E221-D7A5-C71A-1C60-EF01E7654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3" y="834909"/>
            <a:ext cx="9085427" cy="3421560"/>
          </a:xfrm>
        </p:spPr>
        <p:txBody>
          <a:bodyPr>
            <a:noAutofit/>
          </a:bodyPr>
          <a:lstStyle/>
          <a:p>
            <a:r>
              <a:rPr lang="en-US" sz="2400" dirty="0"/>
              <a:t>19 related Randomized Clinical Trials assessed by </a:t>
            </a:r>
            <a:r>
              <a:rPr lang="en-US" sz="2400" i="1" dirty="0">
                <a:solidFill>
                  <a:srgbClr val="A6CCF6"/>
                </a:solidFill>
              </a:rPr>
              <a:t>Cochrane Risk of 	Bias</a:t>
            </a:r>
            <a:r>
              <a:rPr lang="en-US" sz="2400" dirty="0"/>
              <a:t> tool (Total n= 4246 DED pts) </a:t>
            </a:r>
          </a:p>
          <a:p>
            <a:r>
              <a:rPr lang="en-US" sz="2400" dirty="0"/>
              <a:t>Pts given Omega-3 treatment demonstrated more significant 	improvements in:</a:t>
            </a:r>
          </a:p>
          <a:p>
            <a:pPr lvl="1"/>
            <a:r>
              <a:rPr lang="en-US" sz="2400" dirty="0"/>
              <a:t>Symptoms (Hedges' g = -1.047; p &lt; 0.001)</a:t>
            </a:r>
          </a:p>
          <a:p>
            <a:pPr lvl="1"/>
            <a:r>
              <a:rPr lang="en-US" sz="2400" dirty="0"/>
              <a:t>TBUT [standardized mean difference (SMD) = -0.939; p &lt; 0.001]</a:t>
            </a:r>
          </a:p>
          <a:p>
            <a:pPr lvl="1"/>
            <a:r>
              <a:rPr lang="en-US" sz="2400" dirty="0"/>
              <a:t>Schirmer Scores (SMD = -0.372; p &lt; 0.001)</a:t>
            </a:r>
          </a:p>
          <a:p>
            <a:pPr lvl="1"/>
            <a:r>
              <a:rPr lang="en-US" sz="2400" dirty="0"/>
              <a:t>Corneal Fluorescein Staining (SMD = -0.299; p = 0.037)</a:t>
            </a:r>
          </a:p>
          <a:p>
            <a:pPr lvl="1"/>
            <a:r>
              <a:rPr lang="en-US" sz="2400" dirty="0"/>
              <a:t>Osmolarity (SMD = -0.721; p &lt; 0.001) vs placebo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64B7AF-6503-46C5-7D3A-B21B61D35138}"/>
              </a:ext>
            </a:extLst>
          </p:cNvPr>
          <p:cNvSpPr txBox="1"/>
          <p:nvPr/>
        </p:nvSpPr>
        <p:spPr>
          <a:xfrm>
            <a:off x="1148008" y="4457846"/>
            <a:ext cx="7247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srgbClr val="A6CCF6"/>
                </a:solidFill>
                <a:latin typeface="Palatino Linotype" panose="02040502050505030304"/>
              </a:rPr>
              <a:t>Wang WX, Ko ML. Efficacy of Omega-3 Intake in Managing Dry Eye Disease: A Systematic Review and Meta-Analysis of Randomized Controlled Trials. J Clin Med. 2023 Nov 10;12(22):7026. </a:t>
            </a:r>
            <a:r>
              <a:rPr lang="en-US" sz="1350" dirty="0" err="1">
                <a:solidFill>
                  <a:srgbClr val="A6CCF6"/>
                </a:solidFill>
                <a:latin typeface="Palatino Linotype" panose="02040502050505030304"/>
              </a:rPr>
              <a:t>doi</a:t>
            </a:r>
            <a:r>
              <a:rPr lang="en-US" sz="1350" dirty="0">
                <a:solidFill>
                  <a:srgbClr val="A6CCF6"/>
                </a:solidFill>
                <a:latin typeface="Palatino Linotype" panose="02040502050505030304"/>
              </a:rPr>
              <a:t>: 10.3390/jcm12227026. PMID: 38002640; PMCID: PMC10672334.</a:t>
            </a:r>
          </a:p>
        </p:txBody>
      </p:sp>
    </p:spTree>
    <p:extLst>
      <p:ext uri="{BB962C8B-B14F-4D97-AF65-F5344CB8AC3E}">
        <p14:creationId xmlns:p14="http://schemas.microsoft.com/office/powerpoint/2010/main" val="220747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804430-63A5-436B-86BC-2FD2EE53F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06" y="88881"/>
            <a:ext cx="6859787" cy="560367"/>
          </a:xfrm>
        </p:spPr>
        <p:txBody>
          <a:bodyPr anchor="t">
            <a:noAutofit/>
          </a:bodyPr>
          <a:lstStyle/>
          <a:p>
            <a:r>
              <a:rPr lang="en-US" sz="3600" dirty="0"/>
              <a:t>Omega-3 Fatty Acids…?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2E221-D7A5-C71A-1C60-EF01E7654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6799" y="771548"/>
            <a:ext cx="9277597" cy="3086101"/>
          </a:xfrm>
        </p:spPr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US" sz="2250" dirty="0"/>
              <a:t>In the meta-regression analysis of DED symptoms, </a:t>
            </a:r>
            <a:r>
              <a:rPr lang="en-US" sz="2250" dirty="0" err="1"/>
              <a:t>signif</a:t>
            </a:r>
            <a:r>
              <a:rPr lang="en-US" sz="2250" dirty="0"/>
              <a:t>. positive correlation with reduction in DED symptoms were assoc. with:</a:t>
            </a:r>
          </a:p>
          <a:p>
            <a:pPr lvl="1"/>
            <a:r>
              <a:rPr lang="en-US" sz="2250" i="1" dirty="0">
                <a:solidFill>
                  <a:srgbClr val="A6CCF6"/>
                </a:solidFill>
              </a:rPr>
              <a:t>Daily dose</a:t>
            </a:r>
            <a:r>
              <a:rPr lang="en-US" sz="2250" dirty="0">
                <a:solidFill>
                  <a:srgbClr val="A6CCF6"/>
                </a:solidFill>
              </a:rPr>
              <a:t> of omega-3 (coefficient = -0.0005, p = 0.002).</a:t>
            </a:r>
          </a:p>
          <a:p>
            <a:pPr lvl="1"/>
            <a:r>
              <a:rPr lang="en-US" sz="2250" i="1" dirty="0">
                <a:solidFill>
                  <a:srgbClr val="A6CCF6"/>
                </a:solidFill>
              </a:rPr>
              <a:t>Duration</a:t>
            </a:r>
            <a:r>
              <a:rPr lang="en-US" sz="2250" dirty="0">
                <a:solidFill>
                  <a:srgbClr val="A6CCF6"/>
                </a:solidFill>
              </a:rPr>
              <a:t> of omega-3 intake (coefficient = -0.1399, p = 0.021)</a:t>
            </a:r>
          </a:p>
          <a:p>
            <a:pPr lvl="1"/>
            <a:r>
              <a:rPr lang="en-US" sz="2250" i="1" dirty="0">
                <a:solidFill>
                  <a:srgbClr val="A6CCF6"/>
                </a:solidFill>
              </a:rPr>
              <a:t>% of </a:t>
            </a:r>
            <a:r>
              <a:rPr lang="en-US" sz="2250" i="1" dirty="0" err="1">
                <a:solidFill>
                  <a:srgbClr val="A6CCF6"/>
                </a:solidFill>
              </a:rPr>
              <a:t>eicosapentaenoic</a:t>
            </a:r>
            <a:r>
              <a:rPr lang="en-US" sz="2250" i="1" dirty="0">
                <a:solidFill>
                  <a:srgbClr val="A6CCF6"/>
                </a:solidFill>
              </a:rPr>
              <a:t> acid (EPA)</a:t>
            </a:r>
            <a:r>
              <a:rPr lang="en-US" sz="2250" dirty="0">
                <a:solidFill>
                  <a:srgbClr val="A6CCF6"/>
                </a:solidFill>
              </a:rPr>
              <a:t> (coefficient = -0.0154, p &lt; 0.001)</a:t>
            </a:r>
          </a:p>
          <a:p>
            <a:pPr>
              <a:spcBef>
                <a:spcPts val="450"/>
              </a:spcBef>
            </a:pPr>
            <a:r>
              <a:rPr lang="en-US" sz="2250" i="1" dirty="0">
                <a:solidFill>
                  <a:srgbClr val="00FF00"/>
                </a:solidFill>
              </a:rPr>
              <a:t>“Based on the evidence, omega-3 FAs effectively reduce DED symptoms, especially in high doses, for a long duration, and with increased EPA levels. However, given the heterogeneity in study results and diverse patient characteristics, caution is needed in generalizing these findings. In conclusion, omega-3 FA supplementation is still recommended for DED management in clinical settings.”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64B7AF-6503-46C5-7D3A-B21B61D35138}"/>
              </a:ext>
            </a:extLst>
          </p:cNvPr>
          <p:cNvSpPr txBox="1"/>
          <p:nvPr/>
        </p:nvSpPr>
        <p:spPr>
          <a:xfrm>
            <a:off x="1099456" y="4668240"/>
            <a:ext cx="753812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schemeClr val="accent6">
                    <a:lumMod val="20000"/>
                    <a:lumOff val="80000"/>
                  </a:schemeClr>
                </a:solidFill>
                <a:latin typeface="Palatino Linotype" panose="02040502050505030304"/>
              </a:rPr>
              <a:t>Wang WX, Ko ML. Efficacy of Omega-3 Intake in Managing Dry Eye Disease: A Systematic Review and Meta-Analysis of Randomized Controlled Trials. J Clin Med. 2023 Nov 10;12(22):7026. </a:t>
            </a:r>
            <a:r>
              <a:rPr lang="en-US" sz="1350" dirty="0" err="1">
                <a:solidFill>
                  <a:schemeClr val="accent6">
                    <a:lumMod val="20000"/>
                    <a:lumOff val="80000"/>
                  </a:schemeClr>
                </a:solidFill>
                <a:latin typeface="Palatino Linotype" panose="02040502050505030304"/>
              </a:rPr>
              <a:t>doi</a:t>
            </a:r>
            <a:r>
              <a:rPr lang="en-US" sz="1350" dirty="0">
                <a:solidFill>
                  <a:schemeClr val="accent6">
                    <a:lumMod val="20000"/>
                    <a:lumOff val="80000"/>
                  </a:schemeClr>
                </a:solidFill>
                <a:latin typeface="Palatino Linotype" panose="02040502050505030304"/>
              </a:rPr>
              <a:t>: 10.3390/jcm12227026. PMID: 38002640; PMCID: PMC10672334.</a:t>
            </a:r>
          </a:p>
        </p:txBody>
      </p:sp>
    </p:spTree>
    <p:extLst>
      <p:ext uri="{BB962C8B-B14F-4D97-AF65-F5344CB8AC3E}">
        <p14:creationId xmlns:p14="http://schemas.microsoft.com/office/powerpoint/2010/main" val="303984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499" y="0"/>
            <a:ext cx="8953499" cy="752034"/>
          </a:xfrm>
        </p:spPr>
        <p:txBody>
          <a:bodyPr>
            <a:noAutofit/>
          </a:bodyPr>
          <a:lstStyle/>
          <a:p>
            <a:r>
              <a:rPr lang="en-US" sz="3600" dirty="0"/>
              <a:t>Blink </a:t>
            </a:r>
            <a:r>
              <a:rPr lang="en-US" sz="3600" dirty="0" err="1"/>
              <a:t>NutriTears</a:t>
            </a:r>
            <a:r>
              <a:rPr lang="en-US" sz="3600" dirty="0"/>
              <a:t> - Nutritional Therapy for DES</a:t>
            </a:r>
            <a:endParaRPr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499" y="837340"/>
            <a:ext cx="8763000" cy="5556152"/>
          </a:xfrm>
        </p:spPr>
        <p:txBody>
          <a:bodyPr>
            <a:normAutofit fontScale="92500"/>
          </a:bodyPr>
          <a:lstStyle/>
          <a:p>
            <a:r>
              <a:rPr lang="en-US" dirty="0"/>
              <a:t>NutriTears is not an omega-3 formulation; instead it combines carotenoids (lutein 20mg/zeaxanthin 4mg), anti-inflammatory curcumin 200mg, and vitamin D 600 IU to target tear film stability and ocular surface inflammation from a nutritional pathway. </a:t>
            </a:r>
            <a:endParaRPr dirty="0"/>
          </a:p>
          <a:p>
            <a:r>
              <a:rPr dirty="0"/>
              <a:t>These compounds may reduce ocular inflammation.</a:t>
            </a:r>
          </a:p>
          <a:p>
            <a:r>
              <a:rPr dirty="0"/>
              <a:t>Studies show increased tear production.</a:t>
            </a:r>
          </a:p>
          <a:p>
            <a:r>
              <a:rPr dirty="0"/>
              <a:t>OSDI symptom scores improved in trials.</a:t>
            </a:r>
          </a:p>
          <a:p>
            <a:r>
              <a:rPr dirty="0"/>
              <a:t>MMP‑9 levels decreased suggesting reduced inflammation.</a:t>
            </a:r>
          </a:p>
          <a:p>
            <a:r>
              <a:rPr dirty="0"/>
              <a:t>May serve as adjunctive therapy.</a:t>
            </a:r>
          </a:p>
          <a:p>
            <a:r>
              <a:rPr dirty="0"/>
              <a:t>Larger trials are needed.</a:t>
            </a:r>
            <a:endParaRPr lang="en-US" dirty="0"/>
          </a:p>
          <a:p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</a:t>
            </a:r>
            <a:r>
              <a:rPr sz="3600" dirty="0"/>
              <a:t>rimonidine 0.025%) Ophthalmic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030427"/>
            <a:ext cx="8763000" cy="5556152"/>
          </a:xfrm>
        </p:spPr>
        <p:txBody>
          <a:bodyPr/>
          <a:lstStyle/>
          <a:p>
            <a:r>
              <a:rPr dirty="0"/>
              <a:t>FDA approved in December 2017 </a:t>
            </a:r>
            <a:r>
              <a:rPr lang="en-US" dirty="0"/>
              <a:t>-</a:t>
            </a:r>
            <a:r>
              <a:rPr dirty="0"/>
              <a:t> OTC product</a:t>
            </a:r>
          </a:p>
          <a:p>
            <a:r>
              <a:rPr dirty="0"/>
              <a:t>Major upgrade to help the chronic red eye</a:t>
            </a:r>
          </a:p>
          <a:p>
            <a:r>
              <a:rPr dirty="0"/>
              <a:t>Venular constriction is the mechanis</a:t>
            </a:r>
            <a:r>
              <a:rPr lang="en-US" dirty="0"/>
              <a:t>m</a:t>
            </a:r>
            <a:r>
              <a:rPr dirty="0"/>
              <a:t> of action, therefore … </a:t>
            </a:r>
          </a:p>
          <a:p>
            <a:r>
              <a:rPr dirty="0"/>
              <a:t>No rebound hyperemia</a:t>
            </a:r>
          </a:p>
          <a:p>
            <a:r>
              <a:rPr dirty="0"/>
              <a:t>Used </a:t>
            </a:r>
            <a:r>
              <a:rPr lang="en-US" dirty="0"/>
              <a:t>1-4 times</a:t>
            </a:r>
            <a:r>
              <a:rPr dirty="0"/>
              <a:t> </a:t>
            </a:r>
            <a:r>
              <a:rPr lang="en-US" dirty="0"/>
              <a:t>daily</a:t>
            </a:r>
            <a:r>
              <a:rPr dirty="0"/>
              <a:t> PRN</a:t>
            </a:r>
          </a:p>
          <a:p>
            <a:r>
              <a:rPr dirty="0"/>
              <a:t>Marketed as </a:t>
            </a:r>
            <a:r>
              <a:rPr dirty="0" err="1"/>
              <a:t>Lumify</a:t>
            </a:r>
            <a:r>
              <a:rPr dirty="0"/>
              <a:t> and </a:t>
            </a:r>
            <a:r>
              <a:rPr dirty="0" err="1"/>
              <a:t>Lumify</a:t>
            </a:r>
            <a:r>
              <a:rPr dirty="0"/>
              <a:t> PF in May 2025; OTC by B+L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Varenicline (Tyrvaya®) and Neurotrophic Keratitis (Investigational)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dirty="0" err="1"/>
              <a:t>Tyrvaya</a:t>
            </a:r>
            <a:r>
              <a:rPr dirty="0"/>
              <a:t>® (varenicline nasal spray) is FDA-approved for dry eye disease, not for neurotrophic keratitis (NK).</a:t>
            </a:r>
          </a:p>
          <a:p>
            <a:r>
              <a:rPr dirty="0"/>
              <a:t>Neurotrophic keratitis results from impaired trigeminal corneal innervation leading to epithelial breakdown.</a:t>
            </a:r>
          </a:p>
          <a:p>
            <a:r>
              <a:rPr dirty="0"/>
              <a:t>Intranasal varenicline activates nicotinic acetylcholine receptors in the nasal mucosa.</a:t>
            </a:r>
          </a:p>
          <a:p>
            <a:r>
              <a:rPr dirty="0"/>
              <a:t>This stimulation triggers the trigeminal–                                                                                  parasympathetic reflex, relevant to corneal                                                                                         trophic support.</a:t>
            </a:r>
            <a:endParaRPr lang="en-US" dirty="0"/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Phase 2 OLYMPIA trial evaluated intranasal varenicline in patients with neurotrophic keratitis.</a:t>
            </a:r>
            <a:endParaRPr dirty="0"/>
          </a:p>
          <a:p>
            <a:r>
              <a:rPr dirty="0"/>
              <a:t>Use in NK remains investigational pending                                                                               larger confirmatory clinical trials.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Clinical Trial Context: Neurotrophic Keratitis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Phase 2 OLYMPIA trial evaluated intranasal varenicline in patients with neurotrophic keratitis.</a:t>
            </a:r>
          </a:p>
          <a:p>
            <a:r>
              <a:t>Primary endpoints included corneal epithelial healing and improvement in corneal staining.</a:t>
            </a:r>
          </a:p>
          <a:p>
            <a:r>
              <a:t>The therapeutic concept targets restoration of corneal surface health rather than pain control.</a:t>
            </a:r>
          </a:p>
          <a:p>
            <a:r>
              <a:t>Early trial results support biologic                                                                              plausibility for trigeminal neuro-                                                                            stimulation in NK.</a:t>
            </a:r>
          </a:p>
          <a:p>
            <a:r>
              <a:t>Varenicline is not FDA-approved for                                        neurotrophic keratitis.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09C61-4F9B-8323-BEF4-DD203E44B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F1CD1-C0E1-370C-9EC6-7D2D3866B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6" y="190500"/>
            <a:ext cx="8752114" cy="752034"/>
          </a:xfrm>
        </p:spPr>
        <p:txBody>
          <a:bodyPr>
            <a:noAutofit/>
          </a:bodyPr>
          <a:lstStyle/>
          <a:p>
            <a:r>
              <a:rPr lang="en-US" sz="2800" dirty="0"/>
              <a:t>Management Algorithm: Stain ≫ Pain vs Pain ≫ Stain</a:t>
            </a:r>
            <a:endParaRPr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07C3B-C36B-D2B3-FA1B-6923FAD33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400" dirty="0">
                <a:latin typeface="Calibri"/>
              </a:rPr>
              <a:t>If corneal staining is severe with minimal pain → suspect neurotrophic keratitis.</a:t>
            </a:r>
            <a:endParaRPr lang="en-US" sz="2400" dirty="0">
              <a:latin typeface="Calibri"/>
            </a:endParaRPr>
          </a:p>
          <a:p>
            <a:pPr lvl="1"/>
            <a:r>
              <a:rPr lang="en-US" sz="2400" dirty="0">
                <a:latin typeface="Calibri"/>
              </a:rPr>
              <a:t>Assess corneal sensation and history of HSV, diabetes, surgery, or chronic contact lens wear.</a:t>
            </a:r>
          </a:p>
          <a:p>
            <a:pPr lvl="1"/>
            <a:r>
              <a:rPr lang="en-US" sz="2400" dirty="0">
                <a:latin typeface="Calibri"/>
              </a:rPr>
              <a:t>Prioritize trophic and protective therapy (e.g., serum tears, bandage/scleral lenses, </a:t>
            </a:r>
            <a:r>
              <a:rPr lang="en-US" sz="2400" dirty="0" err="1">
                <a:latin typeface="Calibri"/>
              </a:rPr>
              <a:t>Oxervate</a:t>
            </a:r>
            <a:r>
              <a:rPr lang="en-US" sz="2400" dirty="0">
                <a:latin typeface="Calibri"/>
              </a:rPr>
              <a:t>).</a:t>
            </a:r>
            <a:r>
              <a:rPr lang="en-US" sz="2400" dirty="0"/>
              <a:t> </a:t>
            </a:r>
          </a:p>
          <a:p>
            <a:pPr marL="463550" lvl="1" indent="0">
              <a:buNone/>
            </a:pPr>
            <a:endParaRPr lang="en-US" sz="2400" dirty="0"/>
          </a:p>
          <a:p>
            <a:r>
              <a:rPr lang="en-US" sz="2400" dirty="0"/>
              <a:t>If pain is severe with minimal staining → suspect neuropathic ocular pain.</a:t>
            </a:r>
            <a:endParaRPr sz="2400" dirty="0">
              <a:latin typeface="Calibri"/>
            </a:endParaRPr>
          </a:p>
          <a:p>
            <a:pPr lvl="1"/>
            <a:r>
              <a:rPr sz="2400" dirty="0">
                <a:latin typeface="Calibri"/>
              </a:rPr>
              <a:t>Shift management toward neuromodulation and pain-directed therapy rather than surface-only treatment.</a:t>
            </a:r>
          </a:p>
        </p:txBody>
      </p:sp>
    </p:spTree>
    <p:extLst>
      <p:ext uri="{BB962C8B-B14F-4D97-AF65-F5344CB8AC3E}">
        <p14:creationId xmlns:p14="http://schemas.microsoft.com/office/powerpoint/2010/main" val="2155491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D6106-ECA9-9BFB-2835-E6E19A00B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345FF-8A86-C31B-4E3C-96E79185C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Low Dose Naltrexone (LDN) for Treating Pain Associated with Neuropathic 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C6DCE-2C06-EDB1-AF9B-D89F1803F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Neuropathic corneal pain (NCP) is                                          caused by damage or disease of the                                         central somatosensory nervous system</a:t>
            </a:r>
          </a:p>
          <a:p>
            <a:r>
              <a:rPr dirty="0"/>
              <a:t>If corneal pain is not suppressed by                                      proparacaine, then the diagnosis points to NCP</a:t>
            </a:r>
          </a:p>
          <a:p>
            <a:r>
              <a:rPr dirty="0"/>
              <a:t>NCP patients tend to also have anxiety and depression</a:t>
            </a:r>
          </a:p>
          <a:p>
            <a:r>
              <a:rPr dirty="0"/>
              <a:t>LDN causes transient blockade of opioid receptors</a:t>
            </a:r>
          </a:p>
          <a:p>
            <a:r>
              <a:rPr dirty="0"/>
              <a:t>Most common SE:  vivid dreams and headaches</a:t>
            </a:r>
          </a:p>
          <a:p>
            <a:r>
              <a:rPr dirty="0"/>
              <a:t>Dosage at bedtime: 1.5 mg x 2 weeks, then 3.0 mg x 2 weeks, then 4.5 mg x 2 weeks (to several months, if relief is obtained).</a:t>
            </a:r>
          </a:p>
          <a:p>
            <a:pPr marL="0" indent="0">
              <a:buNone/>
            </a:pPr>
            <a:r>
              <a:rPr lang="en-US" dirty="0"/>
              <a:t>			</a:t>
            </a:r>
            <a:r>
              <a:rPr lang="en-US"/>
              <a:t>	                   </a:t>
            </a:r>
            <a:r>
              <a:rPr sz="2000">
                <a:solidFill>
                  <a:srgbClr val="A6CCF6"/>
                </a:solidFill>
              </a:rPr>
              <a:t>Ocular </a:t>
            </a:r>
            <a:r>
              <a:rPr sz="2000" dirty="0">
                <a:solidFill>
                  <a:srgbClr val="A6CCF6"/>
                </a:solidFill>
              </a:rPr>
              <a:t>Surface, April 2021;</a:t>
            </a:r>
            <a:r>
              <a:rPr lang="en-US" sz="2000" dirty="0">
                <a:solidFill>
                  <a:srgbClr val="A6CCF6"/>
                </a:solidFill>
              </a:rPr>
              <a:t> </a:t>
            </a:r>
            <a:r>
              <a:rPr sz="2000" dirty="0">
                <a:solidFill>
                  <a:srgbClr val="A6CCF6"/>
                </a:solidFill>
              </a:rPr>
              <a:t>Eye, 2024</a:t>
            </a:r>
          </a:p>
        </p:txBody>
      </p:sp>
    </p:spTree>
    <p:extLst>
      <p:ext uri="{BB962C8B-B14F-4D97-AF65-F5344CB8AC3E}">
        <p14:creationId xmlns:p14="http://schemas.microsoft.com/office/powerpoint/2010/main" val="1249313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 err="1"/>
              <a:t>Reproxalap</a:t>
            </a:r>
            <a:r>
              <a:rPr sz="3600" dirty="0"/>
              <a:t> - Regulatory Pipeline Highlight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Reproxalap</a:t>
            </a:r>
            <a:r>
              <a:rPr dirty="0"/>
              <a:t> is a reactive aldehyde species (RASP) modulator for inflammatory dry eye disease</a:t>
            </a:r>
          </a:p>
          <a:p>
            <a:r>
              <a:rPr dirty="0"/>
              <a:t>Targets toxic aldehydes, a downstream driver of chronic ocular surface inflammation</a:t>
            </a:r>
          </a:p>
          <a:p>
            <a:r>
              <a:rPr dirty="0"/>
              <a:t>Distinct, non-immunosuppressive mechanism compared with cyclosporine and lifitegrast</a:t>
            </a:r>
          </a:p>
          <a:p>
            <a:r>
              <a:rPr dirty="0"/>
              <a:t>Currently under FDA review</a:t>
            </a:r>
          </a:p>
          <a:p>
            <a:r>
              <a:rPr dirty="0"/>
              <a:t>PDUFA date: March 16, 2026 — near-term regulatory catalyst</a:t>
            </a:r>
          </a:p>
          <a:p>
            <a:r>
              <a:rPr dirty="0"/>
              <a:t>Potential to expand options for patients refractory to existing therapies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19A08-6662-C814-8EC6-00F99C24B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4B896D-BFF0-4F9C-691C-1FA4BCC5F869}"/>
              </a:ext>
            </a:extLst>
          </p:cNvPr>
          <p:cNvSpPr txBox="1"/>
          <p:nvPr/>
        </p:nvSpPr>
        <p:spPr>
          <a:xfrm>
            <a:off x="1365741" y="0"/>
            <a:ext cx="610776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 dirty="0">
                <a:solidFill>
                  <a:srgbClr val="FFFF00"/>
                </a:solidFill>
              </a:rPr>
              <a:t>Prescription Dry Eye Products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BC5A19-1958-85D4-1244-219E72E87FE0}"/>
              </a:ext>
            </a:extLst>
          </p:cNvPr>
          <p:cNvGraphicFramePr>
            <a:graphicFrameLocks noGrp="1"/>
          </p:cNvGraphicFramePr>
          <p:nvPr/>
        </p:nvGraphicFramePr>
        <p:xfrm>
          <a:off x="0" y="646331"/>
          <a:ext cx="9143999" cy="62116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62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13411"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Drug</a:t>
                      </a:r>
                    </a:p>
                  </a:txBody>
                  <a:tcPr>
                    <a:solidFill>
                      <a:srgbClr val="1E3C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Mechanism</a:t>
                      </a:r>
                    </a:p>
                  </a:txBody>
                  <a:tcPr>
                    <a:solidFill>
                      <a:srgbClr val="1E3C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Target</a:t>
                      </a:r>
                    </a:p>
                  </a:txBody>
                  <a:tcPr>
                    <a:solidFill>
                      <a:srgbClr val="1E3C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Onset</a:t>
                      </a:r>
                    </a:p>
                  </a:txBody>
                  <a:tcPr>
                    <a:solidFill>
                      <a:srgbClr val="1E3C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Dosing</a:t>
                      </a:r>
                    </a:p>
                  </a:txBody>
                  <a:tcPr>
                    <a:solidFill>
                      <a:srgbClr val="1E3C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Key Role</a:t>
                      </a:r>
                    </a:p>
                  </a:txBody>
                  <a:tcPr>
                    <a:solidFill>
                      <a:srgbClr val="1E3C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 dirty="0">
                          <a:solidFill>
                            <a:srgbClr val="FFFFFF"/>
                          </a:solidFill>
                        </a:rPr>
                        <a:t>Common Side Effects</a:t>
                      </a:r>
                    </a:p>
                  </a:txBody>
                  <a:tcPr>
                    <a:solidFill>
                      <a:srgbClr val="1E3C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2179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1"/>
                          </a:solidFill>
                        </a:rPr>
                        <a:t>Cyclosporine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Calcineurin inhibitor → ↓ IL-2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T-cell suppression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6–12 </a:t>
                      </a:r>
                      <a:r>
                        <a:rPr sz="1400" dirty="0" err="1">
                          <a:solidFill>
                            <a:schemeClr val="bg2"/>
                          </a:solidFill>
                        </a:rPr>
                        <a:t>wks</a:t>
                      </a:r>
                      <a:endParaRPr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BID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Long-term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Burning, stinging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2179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1"/>
                          </a:solidFill>
                        </a:rPr>
                        <a:t>Lifitegrast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LFA-1 antagonist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T-cell activation block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2–4 </a:t>
                      </a:r>
                      <a:r>
                        <a:rPr sz="1400" dirty="0" err="1">
                          <a:solidFill>
                            <a:schemeClr val="bg2"/>
                          </a:solidFill>
                        </a:rPr>
                        <a:t>wks</a:t>
                      </a:r>
                      <a:endParaRPr sz="1400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BID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Faster symptom relief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Dysgeusia, irritation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411">
                <a:tc>
                  <a:txBody>
                    <a:bodyPr/>
                    <a:lstStyle/>
                    <a:p>
                      <a:r>
                        <a:rPr sz="1400" dirty="0" err="1">
                          <a:solidFill>
                            <a:schemeClr val="bg1"/>
                          </a:solidFill>
                        </a:rPr>
                        <a:t>Perfluorohexyloctane</a:t>
                      </a:r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Lipid layer replacement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Tear evaporation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Days–weeks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QID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MGD / evaporative 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Blurred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2179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1"/>
                          </a:solidFill>
                        </a:rPr>
                        <a:t>Varenicline (nasal)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Nicotinic receptor agonist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Trigeminal → tear reflex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Rapid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BID nasal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Tear stimulation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Sneezing, cough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9155">
                <a:tc>
                  <a:txBody>
                    <a:bodyPr/>
                    <a:lstStyle/>
                    <a:p>
                      <a:r>
                        <a:rPr sz="1400" dirty="0" err="1">
                          <a:solidFill>
                            <a:schemeClr val="bg1"/>
                          </a:solidFill>
                        </a:rPr>
                        <a:t>Acoltremon</a:t>
                      </a:r>
                      <a:endParaRPr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Neurostimulati</a:t>
                      </a:r>
                      <a:r>
                        <a:rPr lang="en-US" sz="1400" dirty="0">
                          <a:solidFill>
                            <a:schemeClr val="bg2"/>
                          </a:solidFill>
                        </a:rPr>
                        <a:t>o</a:t>
                      </a:r>
                      <a:r>
                        <a:rPr sz="1400" dirty="0">
                          <a:solidFill>
                            <a:schemeClr val="bg2"/>
                          </a:solidFill>
                        </a:rPr>
                        <a:t>n pathway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Lacrimal reflex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Rapid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BID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Reflex tear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Mild irritation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9155"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1"/>
                          </a:solidFill>
                        </a:rPr>
                        <a:t>Loteprednol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Corticosteroid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Inflammation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solidFill>
                            <a:schemeClr val="bg2"/>
                          </a:solidFill>
                        </a:rPr>
                        <a:t>QID short-term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Flare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solidFill>
                            <a:schemeClr val="bg2"/>
                          </a:solidFill>
                        </a:rPr>
                        <a:t>IOP rise (short-term risk)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3331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C9706-D43D-6995-AB6C-B6E30B79D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92E08-1000-ADA5-5BA2-838DCD03F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2386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Dry Eye Disease</a:t>
            </a:r>
            <a:r>
              <a:rPr sz="3200" dirty="0"/>
              <a:t>: Late-Stage &amp; Near-Term Catalysts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8F42AF8-DA9B-D8D1-655E-A8B5210F7D70}"/>
              </a:ext>
            </a:extLst>
          </p:cNvPr>
          <p:cNvGraphicFramePr>
            <a:graphicFrameLocks noGrp="1"/>
          </p:cNvGraphicFramePr>
          <p:nvPr/>
        </p:nvGraphicFramePr>
        <p:xfrm>
          <a:off x="274320" y="1280160"/>
          <a:ext cx="8412480" cy="4457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0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2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2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24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rPr sz="1400">
                          <a:latin typeface="Calibri"/>
                        </a:rPr>
                        <a:t>Therapy (Company)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rPr sz="1400">
                          <a:latin typeface="Calibri"/>
                        </a:rPr>
                        <a:t>Indication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rPr sz="1400">
                          <a:latin typeface="Calibri"/>
                        </a:rPr>
                        <a:t>Mechanism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rPr sz="1400">
                          <a:latin typeface="Calibri"/>
                        </a:rPr>
                        <a:t>Stage / Key 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b="1"/>
                      </a:pPr>
                      <a:r>
                        <a:rPr sz="1400" dirty="0">
                          <a:latin typeface="Calibri"/>
                        </a:rPr>
                        <a:t>Clinical 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r>
                        <a:rPr sz="1400" dirty="0" err="1">
                          <a:latin typeface="Calibri"/>
                        </a:rPr>
                        <a:t>Reproxalap</a:t>
                      </a:r>
                      <a:r>
                        <a:rPr sz="1400" dirty="0">
                          <a:latin typeface="Calibri"/>
                        </a:rPr>
                        <a:t> (</a:t>
                      </a:r>
                      <a:r>
                        <a:rPr sz="1400" dirty="0" err="1">
                          <a:latin typeface="Calibri"/>
                        </a:rPr>
                        <a:t>Aldeyra</a:t>
                      </a:r>
                      <a:r>
                        <a:rPr sz="1400" dirty="0">
                          <a:latin typeface="Calibri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Dry eye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Reactive aldehyde species (RASP) modulator; reduces upstream inflammatory signaling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NDA under FDA review; PDUFA Mar 16,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Potential rapid symptom/sign modulation pending final FDA label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AZR‑MD‑001 (Azura)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Calibri"/>
                        </a:rPr>
                        <a:t>Meibomian gland dysfunction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Topical selenium sulfide analog; normalizes gland keratinization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Phase 3 (NCT06329791)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First potential medical (non‑device) MGD therapy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r>
                        <a:rPr sz="1300" dirty="0" err="1">
                          <a:latin typeface="Calibri"/>
                        </a:rPr>
                        <a:t>Perfluorohexyloct</a:t>
                      </a:r>
                      <a:r>
                        <a:rPr lang="en-US" sz="1300" dirty="0" err="1">
                          <a:latin typeface="Calibri"/>
                        </a:rPr>
                        <a:t>a</a:t>
                      </a:r>
                      <a:r>
                        <a:rPr sz="1300" dirty="0" err="1">
                          <a:latin typeface="Calibri"/>
                        </a:rPr>
                        <a:t>ne</a:t>
                      </a:r>
                      <a:r>
                        <a:rPr sz="1300" dirty="0">
                          <a:latin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</a:rPr>
                        <a:t>(</a:t>
                      </a:r>
                      <a:r>
                        <a:rPr sz="1400" dirty="0" err="1">
                          <a:latin typeface="Calibri"/>
                        </a:rPr>
                        <a:t>Miebo</a:t>
                      </a:r>
                      <a:r>
                        <a:rPr sz="1400" dirty="0">
                          <a:latin typeface="Calibri"/>
                        </a:rPr>
                        <a:t>)</a:t>
                      </a:r>
                      <a:r>
                        <a:rPr lang="en-US" sz="1400" dirty="0">
                          <a:latin typeface="Calibri"/>
                        </a:rPr>
                        <a:t> (B+L)</a:t>
                      </a:r>
                      <a:endParaRPr sz="140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DED associated with MGD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Semifluorinated alkane; stabilizes lipid layer and reduces evaporation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>
                          <a:latin typeface="Calibri"/>
                        </a:rPr>
                        <a:t>Phase 3 evidence base; post‑hoc analyses ongoing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Calibri"/>
                        </a:rPr>
                        <a:t>Evaporative phenotype support; set symptom expectations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20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Blepharitis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Blepharitis remains one of the most common ocular conditions.</a:t>
            </a:r>
          </a:p>
          <a:p>
            <a:r>
              <a:t>Lid hygiene alone often insufficient.</a:t>
            </a:r>
          </a:p>
          <a:p>
            <a:r>
              <a:t>Demodex mites are a major cause of chronic blepharitis.</a:t>
            </a:r>
          </a:p>
          <a:p>
            <a:r>
              <a:t>Targeted therapies now exist.</a:t>
            </a:r>
          </a:p>
          <a:p>
            <a:r>
              <a:t>Short course therapy improves compliance.</a:t>
            </a:r>
          </a:p>
          <a:p>
            <a:r>
              <a:t>Combination therapies address inflammation and infection.</a:t>
            </a:r>
          </a:p>
          <a:p>
            <a:r>
              <a:t>New drugs may significantly improve outcomes.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BC544-61C4-2AE9-E2B0-9ED57A7A8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DFF3-3982-1C40-6FB4-FB92E56B1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Lotilaner Ophthalmic Solution 0.25%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3141F-4BCA-088F-E53C-46252D2C0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FDA-approved July 25, 2023 </a:t>
            </a:r>
          </a:p>
          <a:p>
            <a:r>
              <a:t>Lotilaner  0.25% is an anti-parasitic           ophthalmic solution to treat demodex      blepharitis</a:t>
            </a:r>
          </a:p>
          <a:p>
            <a:r>
              <a:t>Mechanism of action:  inhibits the gamma-aminobutyrid acid (GABA)-gated chloride channels in the Demodex mites to cause paralysis in the mite and its death</a:t>
            </a:r>
          </a:p>
          <a:p>
            <a:r>
              <a:t>Administered BID for 6 weeks</a:t>
            </a:r>
          </a:p>
          <a:p>
            <a:r>
              <a:t>Side Effects:  instillation site stinging and burning (10%); chalazions and punctate keratitis (&lt;2%)</a:t>
            </a:r>
          </a:p>
          <a:p>
            <a:r>
              <a:t>Marketed as Xdemvy by Tarsus Pharmaceuticals</a:t>
            </a:r>
          </a:p>
        </p:txBody>
      </p:sp>
    </p:spTree>
    <p:extLst>
      <p:ext uri="{BB962C8B-B14F-4D97-AF65-F5344CB8AC3E}">
        <p14:creationId xmlns:p14="http://schemas.microsoft.com/office/powerpoint/2010/main" val="2243960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3600" dirty="0"/>
              <a:t>Compounded Therapies for Blepharitis / Demodex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dirty="0"/>
              <a:t>Compounded eyelid therapies are emerging options for managing chronic blepharitis and Demodex-related lid disease.</a:t>
            </a:r>
          </a:p>
          <a:p>
            <a:r>
              <a:rPr dirty="0"/>
              <a:t>Triune™ Spray is a medicated eyelid cleanser containing azithromycin dihydrate 1% and diclofenac sodium 0.1%.</a:t>
            </a:r>
          </a:p>
          <a:p>
            <a:r>
              <a:rPr dirty="0"/>
              <a:t>This combination provides both antimicrobial and anti-inflammatory activity directly at the eyelid margin.</a:t>
            </a:r>
          </a:p>
          <a:p>
            <a:r>
              <a:rPr dirty="0"/>
              <a:t>Topical spray formulations may improve patient compliance compared with ointments or lid scrubs.</a:t>
            </a:r>
          </a:p>
          <a:p>
            <a:r>
              <a:rPr dirty="0" err="1"/>
              <a:t>Demovectin</a:t>
            </a:r>
            <a:r>
              <a:rPr dirty="0"/>
              <a:t>™ kit combines ivermectin 1%, metronidazole 0.5%, and tea tree oil 0.3% for Demodex-associated lid disease.</a:t>
            </a:r>
          </a:p>
          <a:p>
            <a:r>
              <a:rPr dirty="0"/>
              <a:t>Ivermectin targets Demodex mites, while metronidazole and tea tree oil provide anti-inflammatory and anti-parasitic effects.</a:t>
            </a:r>
          </a:p>
          <a:p>
            <a:r>
              <a:rPr dirty="0"/>
              <a:t>The kit also includes supportive lid hygiene products such as lid scrub formulations and warming masks.</a:t>
            </a:r>
          </a:p>
          <a:p>
            <a:r>
              <a:rPr dirty="0"/>
              <a:t>These therapies are typically compounded and prescribed through specialty pharmacies rather than standard retail pharmacies.</a:t>
            </a:r>
          </a:p>
          <a:p>
            <a:r>
              <a:rPr dirty="0">
                <a:solidFill>
                  <a:srgbClr val="00FF00"/>
                </a:solidFill>
              </a:rPr>
              <a:t>Clinical Pearl: </a:t>
            </a:r>
            <a:r>
              <a:rPr dirty="0"/>
              <a:t>Successful blepharitis management often requires combination therapy addressing mites, inflammation, and lid hygiene.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Dupixent® and Inflammatory                                           Conjunctivitis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t>Dupixent (dupilumab) is a subcutaneous-                                                                                                    administered biologic drug to treat asthma and eczema.</a:t>
            </a:r>
          </a:p>
          <a:p>
            <a:r>
              <a:t>About 10% of patients develop conjunctivitis as a side effect</a:t>
            </a:r>
          </a:p>
          <a:p>
            <a:r>
              <a:t>Tx: atopic dermatitis (eczema); asthma</a:t>
            </a:r>
          </a:p>
          <a:p>
            <a:r>
              <a:t>Administered by IV infusion</a:t>
            </a:r>
          </a:p>
          <a:p>
            <a:r>
              <a:t>Baseline eye examination is highly recommended to rule-out pre-Tx eye diseases and conditions.</a:t>
            </a:r>
          </a:p>
          <a:p>
            <a:r>
              <a:t>Main ocular consequences: conjunctivitis, DED, blepharitis (including demodex), and keratitis (SPK), along with typical symptoms of these disorders.</a:t>
            </a:r>
          </a:p>
          <a:p>
            <a:r>
              <a:t>Tx: Artificial tears and/or topical antihistamines, and/or loteprednol.</a:t>
            </a:r>
          </a:p>
          <a:p>
            <a:r>
              <a:t>Dupixent. Package Insert. Regeneron Pharmaceuticals, Inc. 2026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Best Treatments for Psoriasis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Infliximab		(Remicade®)	TNF blocker</a:t>
            </a:r>
          </a:p>
          <a:p>
            <a:r>
              <a:rPr dirty="0" err="1"/>
              <a:t>Bimekizumab</a:t>
            </a:r>
            <a:r>
              <a:rPr dirty="0"/>
              <a:t>	(</a:t>
            </a:r>
            <a:r>
              <a:rPr dirty="0" err="1"/>
              <a:t>Bimzelx</a:t>
            </a:r>
            <a:r>
              <a:rPr dirty="0"/>
              <a:t>®)	IL-17 blocker</a:t>
            </a:r>
          </a:p>
          <a:p>
            <a:r>
              <a:rPr dirty="0" err="1"/>
              <a:t>Ixekizumab</a:t>
            </a:r>
            <a:r>
              <a:rPr dirty="0"/>
              <a:t>	(Taltz®)		IL-17 blocker</a:t>
            </a:r>
          </a:p>
          <a:p>
            <a:r>
              <a:rPr dirty="0"/>
              <a:t>Risankizumab	(</a:t>
            </a:r>
            <a:r>
              <a:rPr dirty="0" err="1"/>
              <a:t>Skyrizi</a:t>
            </a:r>
            <a:r>
              <a:rPr dirty="0"/>
              <a:t>®)	IL-23 blocker</a:t>
            </a:r>
          </a:p>
          <a:p>
            <a:r>
              <a:rPr dirty="0" err="1"/>
              <a:t>Guselkumab</a:t>
            </a:r>
            <a:r>
              <a:rPr dirty="0"/>
              <a:t>	(Tremfya®)	IL-23 blocker</a:t>
            </a:r>
          </a:p>
          <a:p>
            <a:pPr lvl="1"/>
            <a:r>
              <a:rPr dirty="0"/>
              <a:t>Has the longest durability of efficacy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A6CCF6"/>
                </a:solidFill>
              </a:rPr>
              <a:t>                                                                               </a:t>
            </a:r>
            <a:r>
              <a:rPr sz="2000" dirty="0">
                <a:solidFill>
                  <a:srgbClr val="A6CCF6"/>
                </a:solidFill>
              </a:rPr>
              <a:t>JAMA Dermatology, 2024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3600" dirty="0"/>
              <a:t>Biologic Psoriasis Therapy and Ocular Surface Disease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dirty="0"/>
              <a:t>Psoriasis is a systemic inflammatory autoimmune disease that has been associated with several ocular conditions, including blepharitis, dry eye disease, and other ocular surface disorders.</a:t>
            </a:r>
          </a:p>
          <a:p>
            <a:r>
              <a:rPr dirty="0"/>
              <a:t>Chronic systemic inflammation in psoriasis may contribute to ocular surface disease through immune-mediated mechanisms.</a:t>
            </a:r>
          </a:p>
          <a:p>
            <a:r>
              <a:rPr dirty="0"/>
              <a:t>A large propensity score–matched cohort study evaluated the relationship between biologic therapy for psoriasis and risk of ocular surface disease.</a:t>
            </a:r>
          </a:p>
          <a:p>
            <a:r>
              <a:rPr dirty="0"/>
              <a:t>The investigators used the </a:t>
            </a:r>
            <a:r>
              <a:rPr dirty="0" err="1"/>
              <a:t>TriNetX</a:t>
            </a:r>
            <a:r>
              <a:rPr dirty="0"/>
              <a:t> global medical database to analyze patient outcomes and hazard ratios for ocular disease development.</a:t>
            </a:r>
          </a:p>
          <a:p>
            <a:r>
              <a:rPr dirty="0"/>
              <a:t>Patients with psoriasis receiving biologic immunosuppressive therapy were compared with those not receiving biologic treatment.</a:t>
            </a:r>
          </a:p>
          <a:p>
            <a:r>
              <a:rPr dirty="0"/>
              <a:t>Results showed a significantly lower risk of developing ocular surface disease among patients treated with biologic therapy.</a:t>
            </a:r>
          </a:p>
          <a:p>
            <a:r>
              <a:rPr dirty="0"/>
              <a:t>The protective effect was consistent across multiple follow-up intervals, including long-term observation periods up to 10 years.</a:t>
            </a:r>
          </a:p>
          <a:p>
            <a:r>
              <a:rPr dirty="0"/>
              <a:t>These findings suggest systemic control of inflammatory pathways may reduce ocular surface complications in psoriasis.</a:t>
            </a:r>
          </a:p>
          <a:p>
            <a:r>
              <a:rPr dirty="0">
                <a:solidFill>
                  <a:srgbClr val="00FF00"/>
                </a:solidFill>
              </a:rPr>
              <a:t>Clinical Pearl: </a:t>
            </a:r>
            <a:r>
              <a:rPr dirty="0"/>
              <a:t>When managing patients with psoriasis, systemic biologic therapy may provide secondary ocular benefits by reducing inflammatory ocular surface disease risk.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11F82-493F-C69E-3197-934E6703C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1A9C6-8774-9DA0-995B-9C4A80DE0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7498" y="209102"/>
            <a:ext cx="5769621" cy="994172"/>
          </a:xfrm>
        </p:spPr>
        <p:txBody>
          <a:bodyPr anchor="t">
            <a:normAutofit/>
          </a:bodyPr>
          <a:lstStyle/>
          <a:p>
            <a:pPr algn="ctr"/>
            <a:r>
              <a:rPr lang="en-US" sz="4000" dirty="0"/>
              <a:t>Upadacitinib (</a:t>
            </a:r>
            <a:r>
              <a:rPr lang="en-US" sz="4000" dirty="0" err="1"/>
              <a:t>Rinvoq</a:t>
            </a:r>
            <a:r>
              <a:rPr lang="en-US" sz="4000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DD2E4-4D96-A571-D13D-2912095E6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645" y="994424"/>
            <a:ext cx="9040091" cy="3592316"/>
          </a:xfrm>
        </p:spPr>
        <p:txBody>
          <a:bodyPr>
            <a:noAutofit/>
          </a:bodyPr>
          <a:lstStyle/>
          <a:p>
            <a:r>
              <a:rPr lang="en-US" sz="2400" dirty="0">
                <a:cs typeface="Times New Roman" panose="02020603050405020304" pitchFamily="18" charset="0"/>
              </a:rPr>
              <a:t>Is a JAK (Janus kinase) inhibitor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JAK proteins are </a:t>
            </a:r>
            <a:r>
              <a:rPr lang="en-US" sz="2400" i="1" dirty="0">
                <a:cs typeface="Times New Roman" panose="02020603050405020304" pitchFamily="18" charset="0"/>
              </a:rPr>
              <a:t>intracellular</a:t>
            </a:r>
            <a:r>
              <a:rPr lang="en-US" sz="2400" dirty="0">
                <a:cs typeface="Times New Roman" panose="02020603050405020304" pitchFamily="18" charset="0"/>
              </a:rPr>
              <a:t> mediators of inflammation</a:t>
            </a:r>
          </a:p>
          <a:p>
            <a:r>
              <a:rPr lang="en-US" sz="2400" dirty="0">
                <a:cs typeface="Times New Roman" panose="02020603050405020304" pitchFamily="18" charset="0"/>
              </a:rPr>
              <a:t>FDA-approved for use in: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Eczema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Rheumatoid &amp; Psoriatic &amp; Juvenile Arthritis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Atopic Dermatitis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Ulcerative Colitis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Crohn’s Disease</a:t>
            </a:r>
          </a:p>
          <a:p>
            <a:pPr lvl="1"/>
            <a:r>
              <a:rPr lang="en-US" sz="2400" dirty="0">
                <a:cs typeface="Times New Roman" panose="02020603050405020304" pitchFamily="18" charset="0"/>
              </a:rPr>
              <a:t>Ankylosing Spondylitis</a:t>
            </a:r>
          </a:p>
          <a:p>
            <a:r>
              <a:rPr lang="en-US" sz="2400" dirty="0">
                <a:cs typeface="Times New Roman" panose="02020603050405020304" pitchFamily="18" charset="0"/>
              </a:rPr>
              <a:t>FDA-approved 2025 as first line therapy for Giant Cell Arteritis</a:t>
            </a:r>
          </a:p>
          <a:p>
            <a:r>
              <a:rPr lang="en-US" sz="2400" dirty="0">
                <a:cs typeface="Times New Roman" panose="02020603050405020304" pitchFamily="18" charset="0"/>
              </a:rPr>
              <a:t>Once daily pill</a:t>
            </a:r>
          </a:p>
        </p:txBody>
      </p:sp>
    </p:spTree>
    <p:extLst>
      <p:ext uri="{BB962C8B-B14F-4D97-AF65-F5344CB8AC3E}">
        <p14:creationId xmlns:p14="http://schemas.microsoft.com/office/powerpoint/2010/main" val="194418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Fortified Combination for Corneal Ulcers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Dual therapy for bacterial corneal ulcers has been the standard for decades</a:t>
            </a:r>
          </a:p>
          <a:p>
            <a:r>
              <a:t>Tobramycin for gram negative coverage</a:t>
            </a:r>
          </a:p>
          <a:p>
            <a:r>
              <a:t>Vancomycin for gram positive coverage</a:t>
            </a:r>
          </a:p>
          <a:p>
            <a:r>
              <a:t>New combination is pre-fortified!</a:t>
            </a:r>
          </a:p>
          <a:p>
            <a:r>
              <a:t>Tobramycin is 1.5% (standard is 0.3%)</a:t>
            </a:r>
          </a:p>
          <a:p>
            <a:r>
              <a:t>Vancomycin is 5% (there is no standard)</a:t>
            </a:r>
          </a:p>
          <a:p>
            <a:r>
              <a:t>Marketed as Fortisite™ ophthalmic                                 solution by ImprimisRx (Harrow Health)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“Culturing” is Being Eclipsed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PCR is eclipsing traditional culturing</a:t>
            </a:r>
          </a:p>
          <a:p>
            <a:r>
              <a:rPr dirty="0"/>
              <a:t>Test results by next morning</a:t>
            </a:r>
          </a:p>
          <a:p>
            <a:r>
              <a:rPr dirty="0"/>
              <a:t>Targets most relevant micro-organisms</a:t>
            </a:r>
          </a:p>
          <a:p>
            <a:r>
              <a:rPr dirty="0"/>
              <a:t>There is only one universal collection device</a:t>
            </a:r>
          </a:p>
          <a:p>
            <a:r>
              <a:rPr dirty="0"/>
              <a:t>Provides a personalized antibiotic summary of effectiveness</a:t>
            </a:r>
          </a:p>
          <a:p>
            <a:pPr marL="0" indent="0">
              <a:buNone/>
            </a:pPr>
            <a:r>
              <a:rPr dirty="0"/>
              <a:t>	</a:t>
            </a:r>
            <a:endParaRPr lang="en-US" dirty="0"/>
          </a:p>
          <a:p>
            <a:r>
              <a:rPr dirty="0"/>
              <a:t>www.healthtrackrx.com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Cetirizine 0.24% ophthalmic solution 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>
          <a:xfrm>
            <a:off x="190499" y="942536"/>
            <a:ext cx="8763000" cy="5556152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Indicated for ocular itching associated with allergic conjunctivitis</a:t>
            </a:r>
          </a:p>
          <a:p>
            <a:r>
              <a:rPr lang="en-US" altLang="en-US" dirty="0"/>
              <a:t>Rapid onset of relief starting at 3 minutes that last up to 8 hours</a:t>
            </a:r>
          </a:p>
          <a:p>
            <a:r>
              <a:rPr lang="en-US" altLang="en-US" dirty="0"/>
              <a:t>Statistically significant and rapid reduction in ocular itch in moderate and severe patients</a:t>
            </a:r>
          </a:p>
          <a:p>
            <a:r>
              <a:rPr lang="en-US" altLang="en-US" dirty="0"/>
              <a:t>Available in single-unit containers for dosing convenience</a:t>
            </a:r>
          </a:p>
          <a:p>
            <a:r>
              <a:rPr lang="en-US" altLang="en-US" dirty="0"/>
              <a:t>Instill 1 drop in each affected eye BID (8 </a:t>
            </a:r>
            <a:r>
              <a:rPr lang="en-US" altLang="en-US" dirty="0" err="1"/>
              <a:t>hr</a:t>
            </a:r>
            <a:r>
              <a:rPr lang="en-US" altLang="en-US" dirty="0"/>
              <a:t> apart)</a:t>
            </a:r>
          </a:p>
          <a:p>
            <a:pPr lvl="0"/>
            <a:r>
              <a:rPr lang="en-US" altLang="en-US" dirty="0"/>
              <a:t>Adverse reactions in 1-7%:  hyperemia, instillation site pain, and visual acuity reduced </a:t>
            </a:r>
          </a:p>
          <a:p>
            <a:r>
              <a:rPr lang="en-US" altLang="en-US" dirty="0"/>
              <a:t>Marketed by Harrow as </a:t>
            </a:r>
            <a:r>
              <a:rPr lang="en-US" altLang="en-US" dirty="0" err="1"/>
              <a:t>Zerviate</a:t>
            </a:r>
            <a:r>
              <a:rPr lang="en-US" altLang="en-US" dirty="0"/>
              <a:t> ophthalmic solution</a:t>
            </a:r>
          </a:p>
        </p:txBody>
      </p:sp>
    </p:spTree>
    <p:extLst>
      <p:ext uri="{BB962C8B-B14F-4D97-AF65-F5344CB8AC3E}">
        <p14:creationId xmlns:p14="http://schemas.microsoft.com/office/powerpoint/2010/main" val="1746724301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Cyclosporin 0.1% Emulsion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 perspective, Restasis is a 0.05% emulsion</a:t>
            </a:r>
          </a:p>
          <a:p>
            <a:r>
              <a:t>Marked as Verkazia® by Harrow</a:t>
            </a:r>
          </a:p>
          <a:p>
            <a:r>
              <a:t>Approved to treat vernal keratoconjunctivitis</a:t>
            </a:r>
          </a:p>
          <a:p>
            <a:r>
              <a:t>Dosage is QID for 1 to 4 months</a:t>
            </a:r>
          </a:p>
          <a:p>
            <a:r>
              <a:t>Eye pain was 12% in clinical trials</a:t>
            </a:r>
          </a:p>
          <a:p>
            <a:r>
              <a:t>“Gently shake the vial several times” prior to instillation</a:t>
            </a:r>
          </a:p>
          <a:p>
            <a:r>
              <a:t>A topical steroid is the class of choice for vernal disease</a:t>
            </a:r>
          </a:p>
          <a:p>
            <a:r>
              <a:t>Harrow acquired this product from Santen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7967"/>
          </a:xfrm>
        </p:spPr>
        <p:txBody>
          <a:bodyPr>
            <a:noAutofit/>
          </a:bodyPr>
          <a:lstStyle/>
          <a:p>
            <a:r>
              <a:rPr lang="en-US" sz="2600"/>
              <a:t>   </a:t>
            </a:r>
            <a:r>
              <a:rPr sz="2600"/>
              <a:t>Anterior </a:t>
            </a:r>
            <a:r>
              <a:rPr sz="2600" dirty="0"/>
              <a:t>Segment Pipeline: Late-Stage &amp; Near-Term Catalysts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67937" y="737967"/>
          <a:ext cx="8229600" cy="5812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Therapy /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Mechanism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latin typeface="Calibri"/>
                        </a:rPr>
                        <a:t>Stage / 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Clinical Angle for 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Antibiotic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Besifloxacin XR (Bausch + Lomb)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Fluoroquinolone with extended ocular surface residence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Late-stage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Simplified dosing; improved adherence for bacterial conjunctivitis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Antibiotic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Novartis Topical Antibiotic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Next-generation fluoroquinolone derivatives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Phase 2–3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Potential resistance coverage improvement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Steroid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Loteprednol Gel 0.5% (PF) (Bausch + Lomb)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Soft steroid with reduced IOP elevation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Late-stage / lifecycle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Short-term control of ocular surface inflammation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Steroid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EYSUVIS follow-on formulations (Kala)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latin typeface="Calibri"/>
                        </a:rPr>
                        <a:t>Loteprednol etabonate optimized pulse dosing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Near-term lifecycle expansion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Designed for flare-based DED management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Dry Eye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Reproxalap (Aldeyra)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Reactive aldehyde species modulator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NDA under FDA review; PDUFA Mar 16,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Potential new class for rapid symptom/sign relief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Dry Eye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AZR-MD-001 (Azura Ophthalmics)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Selenium sulfide analog; meibomian gland normalization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Phase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First potential medical therapy for MGD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Allergy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AR-15512 nasal–ocular TRPM8 agonist (Alcon/Aerie)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Cold-sensing ion channel modulation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Phase 2–3 programs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Rapid itch relief with novel mechanism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Allergy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Next-gen dual-action antihistamine/mast cell stabilizers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Histamine H1 blockade + mast cell stabilization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Late-stage formulation optimization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Improved onset and comfort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Antiviral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Brincidofovir ophthalmic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DNA polymerase inhibition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Phase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Potential adenoviral keratoconjunctivitis 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Antiviral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Pritelivir topical (HSV programs)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Helicase–primase inhibition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Phase 2–3 systemic/topical exploration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Non-nucleoside HSV strategy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5421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Other (Pain/Neuro)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Intranasal neurostimulation programs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Trigeminal–parasympathetic activation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Late-stage / approved (DED) + pipeline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Adjunctive tear production without surface drops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5428"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Other (MGD)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Next-gen thermal + pharmacologic combo systems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latin typeface="Calibri"/>
                        </a:rPr>
                        <a:t>Mechanical expression + anti-inflammatory modulation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>
                          <a:latin typeface="Calibri"/>
                        </a:rPr>
                        <a:t>Near-term device–drug convergence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000" dirty="0">
                          <a:latin typeface="Calibri"/>
                        </a:rPr>
                        <a:t>More durable evaporative DED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D58B56-EDBA-0FDD-44CA-5F13072F4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88" y="647727"/>
            <a:ext cx="8240275" cy="14194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6B8E31-068C-BA60-E3B4-E554A32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89" y="2067150"/>
            <a:ext cx="8240275" cy="12765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A096A5-67E0-8FD6-94E0-2066E3DA3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89" y="3343678"/>
            <a:ext cx="8240275" cy="12456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8F9185-4C7B-1257-8271-A0AC41AA8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89" y="4589301"/>
            <a:ext cx="8240275" cy="962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EC134A-72AA-2261-1A4B-DFC436997C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4503" y="4718292"/>
            <a:ext cx="1867161" cy="6192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A211061-1E4A-704E-5FEF-F4E2EC096A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389" y="5551460"/>
            <a:ext cx="8240275" cy="2190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E96DEA-FDB8-535F-9866-7F88765BFB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387" y="0"/>
            <a:ext cx="1333686" cy="7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2301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C07AB-F8A5-F7FB-0243-C8AB209C4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9FDBB0-2BEA-A047-841C-F2AA608DE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41" y="1047872"/>
            <a:ext cx="9109518" cy="57560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45DD7C-02FB-5EAE-A4C7-BA37B9118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560" y="26826"/>
            <a:ext cx="2663238" cy="10376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88051B-D7EE-864B-8144-F780BCAAA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1" y="-47060"/>
            <a:ext cx="1769716" cy="1094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AEFB62-7945-2030-507A-1DA38C1FE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8766" y="0"/>
            <a:ext cx="1767993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396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Posterior Segment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Retinal disease remains leading cause of blindness.</a:t>
            </a:r>
          </a:p>
          <a:p>
            <a:r>
              <a:t>New drugs aim to extend treatment intervals.</a:t>
            </a:r>
          </a:p>
          <a:p>
            <a:r>
              <a:t>Early treatment improves outcomes.</a:t>
            </a:r>
          </a:p>
          <a:p>
            <a:r>
              <a:t>Optometrists identify candidates early.</a:t>
            </a:r>
          </a:p>
          <a:p>
            <a:r>
              <a:t>Sustained delivery technologies emerging.</a:t>
            </a:r>
          </a:p>
          <a:p>
            <a:r>
              <a:t>Biologic therapies expanding.</a:t>
            </a:r>
          </a:p>
          <a:p>
            <a:r>
              <a:t>Pipeline innovations will reshape retinal care.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Wet AMD Treatment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Anti‑VEGF therapy revolutionized wet AMD care.</a:t>
            </a:r>
          </a:p>
          <a:p>
            <a:r>
              <a:t>Frequent injections remain a burden.</a:t>
            </a:r>
          </a:p>
          <a:p>
            <a:r>
              <a:t>Durability strategies aim to extend intervals.</a:t>
            </a:r>
          </a:p>
          <a:p>
            <a:r>
              <a:t>New drugs reduce treatment frequency.</a:t>
            </a:r>
          </a:p>
          <a:p>
            <a:r>
              <a:t>Sustained delivery platforms emerging.</a:t>
            </a:r>
          </a:p>
          <a:p>
            <a:r>
              <a:t>Combination mechanisms under study.</a:t>
            </a:r>
          </a:p>
          <a:p>
            <a:r>
              <a:t>Goal is vision preservation.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Susvimo Port Delivery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Susvimo continuously delivers ranibizumab.</a:t>
            </a:r>
          </a:p>
          <a:p>
            <a:r>
              <a:t>Implant placed in the pars plana.</a:t>
            </a:r>
          </a:p>
          <a:p>
            <a:r>
              <a:t>Drug reservoir refillable in clinic.</a:t>
            </a:r>
          </a:p>
          <a:p>
            <a:r>
              <a:t>ARCHWAY trial showed comparable vision outcomes.</a:t>
            </a:r>
          </a:p>
          <a:p>
            <a:r>
              <a:t>Equivalent to monthly ranibizumab injections.</a:t>
            </a:r>
          </a:p>
          <a:p>
            <a:r>
              <a:t>Significantly reduces injection burden.</a:t>
            </a:r>
          </a:p>
          <a:p>
            <a:r>
              <a:t>Represents major durability innovation.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Geographic Atrophy Therapies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Geographic atrophy previously lacked treatment.</a:t>
            </a:r>
          </a:p>
          <a:p>
            <a:r>
              <a:t>Complement pathway inhibitors now available.</a:t>
            </a:r>
          </a:p>
          <a:p>
            <a:r>
              <a:t>Syfovre targets complement C3.</a:t>
            </a:r>
          </a:p>
          <a:p>
            <a:r>
              <a:t>Izervay targets complement C5.</a:t>
            </a:r>
          </a:p>
          <a:p>
            <a:r>
              <a:t>Both slow lesion progression.</a:t>
            </a:r>
          </a:p>
          <a:p>
            <a:r>
              <a:t>Goal is delay of central vision loss.</a:t>
            </a:r>
          </a:p>
          <a:p>
            <a:r>
              <a:t>Treatment requires careful counseling.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Valeda Light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Photobiomodulation therapy for AMD.</a:t>
            </a:r>
          </a:p>
          <a:p>
            <a:r>
              <a:t>Stimulates mitochondrial function.</a:t>
            </a:r>
          </a:p>
          <a:p>
            <a:r>
              <a:t>Improves cellular metabolism.</a:t>
            </a:r>
          </a:p>
          <a:p>
            <a:r>
              <a:t>Used for early‑intermediate AMD.</a:t>
            </a:r>
          </a:p>
          <a:p>
            <a:r>
              <a:t>Multiple treatment sessions required.</a:t>
            </a:r>
          </a:p>
          <a:p>
            <a:r>
              <a:t>Clinical trials show functional improvement.</a:t>
            </a:r>
          </a:p>
          <a:p>
            <a:r>
              <a:t>Represents non‑drug therapy.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Diabetic Retinopathy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Earlier intervention is a major research focus.</a:t>
            </a:r>
          </a:p>
          <a:p>
            <a:r>
              <a:t>Anti‑VEGF therapy remains central.</a:t>
            </a:r>
          </a:p>
          <a:p>
            <a:r>
              <a:t>New therapies target inflammation pathways.</a:t>
            </a:r>
          </a:p>
          <a:p>
            <a:r>
              <a:t>Durability strategies reduce treatment burden.</a:t>
            </a:r>
          </a:p>
          <a:p>
            <a:r>
              <a:t>Disease modification is a major goal.</a:t>
            </a:r>
          </a:p>
          <a:p>
            <a:r>
              <a:t>Early treatment may prevent vision loss.</a:t>
            </a:r>
          </a:p>
          <a:p>
            <a:r>
              <a:t>Pipeline research continues.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4F8AC-EF1D-2049-BCCD-EB66F1E01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A4E99-3B2D-574C-3389-552F43AE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37967"/>
          </a:xfrm>
        </p:spPr>
        <p:txBody>
          <a:bodyPr>
            <a:normAutofit/>
          </a:bodyPr>
          <a:lstStyle/>
          <a:p>
            <a:r>
              <a:rPr sz="3200" dirty="0"/>
              <a:t>Posterior Segment: Late-Stage &amp; Near-Term Catalysts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F01566C-0463-5F59-99D8-02793909EFE6}"/>
              </a:ext>
            </a:extLst>
          </p:cNvPr>
          <p:cNvGraphicFramePr>
            <a:graphicFrameLocks noGrp="1"/>
          </p:cNvGraphicFramePr>
          <p:nvPr/>
        </p:nvGraphicFramePr>
        <p:xfrm>
          <a:off x="182880" y="896983"/>
          <a:ext cx="8778240" cy="5416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6205">
                <a:tc>
                  <a:txBody>
                    <a:bodyPr/>
                    <a:lstStyle/>
                    <a:p>
                      <a:r>
                        <a:rPr sz="1200"/>
                        <a:t>Disease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Therapy /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/>
                        <a:t>Mechanism of 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Stage / 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Clinical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205">
                <a:tc>
                  <a:txBody>
                    <a:bodyPr/>
                    <a:lstStyle/>
                    <a:p>
                      <a:r>
                        <a:rPr sz="1200"/>
                        <a:t>Wet AMD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EYP-1901 (EyePoint)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Calibri"/>
                        </a:rPr>
                        <a:t>Sustained-release tyrosine kinase inhibitor; inhibits VEGF signaling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Phase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Reduced injection burden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205">
                <a:tc>
                  <a:txBody>
                    <a:bodyPr/>
                    <a:lstStyle/>
                    <a:p>
                      <a:r>
                        <a:rPr sz="1200"/>
                        <a:t>Wet AMD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OTX-TKI (Ocular Therapeutix)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Calibri"/>
                        </a:rPr>
                        <a:t>Intraocular implant delivering </a:t>
                      </a:r>
                      <a:r>
                        <a:rPr sz="1400" dirty="0" err="1">
                          <a:latin typeface="Calibri"/>
                        </a:rPr>
                        <a:t>axitinib</a:t>
                      </a:r>
                      <a:r>
                        <a:rPr sz="1400" dirty="0">
                          <a:latin typeface="Calibri"/>
                        </a:rPr>
                        <a:t> (VEGF receptor TKI)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Late Ph2 → Ph3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Implant-based durability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205">
                <a:tc>
                  <a:txBody>
                    <a:bodyPr/>
                    <a:lstStyle/>
                    <a:p>
                      <a:r>
                        <a:rPr sz="1200"/>
                        <a:t>Wet AMD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KSI-501 / DAYBREAK (Kodiak)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Calibri"/>
                        </a:rPr>
                        <a:t>Dual mechanism antibody (anti-VEGF + anti-IL-6)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Phase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Durability + inflammation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205">
                <a:tc>
                  <a:txBody>
                    <a:bodyPr/>
                    <a:lstStyle/>
                    <a:p>
                      <a:r>
                        <a:rPr sz="1200"/>
                        <a:t>Geographic Atrophy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Tinlarebant (Belite Bio)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Calibri"/>
                        </a:rPr>
                        <a:t>Visual cycle modulator; reduces toxic retinoid byproducts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Phase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Non-complement 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205">
                <a:tc>
                  <a:txBody>
                    <a:bodyPr/>
                    <a:lstStyle/>
                    <a:p>
                      <a:r>
                        <a:rPr sz="1200"/>
                        <a:t>Geographic Atrophy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ANX007 (Annexon)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Calibri"/>
                        </a:rPr>
                        <a:t>C1q complement inhibition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Late Ph2 / Ph3-ready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Selective complement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6210">
                <a:tc>
                  <a:txBody>
                    <a:bodyPr/>
                    <a:lstStyle/>
                    <a:p>
                      <a:r>
                        <a:rPr sz="1200"/>
                        <a:t>Diabetic Eye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Susvimo (Genentech/Roche)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 dirty="0">
                          <a:latin typeface="Calibri"/>
                        </a:rPr>
                        <a:t>Continuous intravitreal delivery of anti-VEGF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FDA approved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/>
                        <a:t>Reduced treatment burden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9697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Multiple ophthalmic drugs nearing approval.</a:t>
            </a:r>
          </a:p>
          <a:p>
            <a:r>
              <a:t>Durability technologies expanding.</a:t>
            </a:r>
          </a:p>
          <a:p>
            <a:r>
              <a:t>Complement inhibitors expanding.</a:t>
            </a:r>
          </a:p>
          <a:p>
            <a:r>
              <a:t>MGD therapies evolving.</a:t>
            </a:r>
          </a:p>
          <a:p>
            <a:r>
              <a:t>Pipeline research continues rapidly.</a:t>
            </a:r>
          </a:p>
          <a:p>
            <a:r>
              <a:t>Clinicians must remain current.</a:t>
            </a:r>
          </a:p>
          <a:p>
            <a:r>
              <a:t>Future therapies may modify disease.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Clinical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Pipeline knowledge improves patient counseling.</a:t>
            </a:r>
          </a:p>
          <a:p>
            <a:r>
              <a:t>Earlier diagnosis enables earlier therapy.</a:t>
            </a:r>
          </a:p>
          <a:p>
            <a:r>
              <a:t>Optometrists influence referral timing.</a:t>
            </a:r>
          </a:p>
          <a:p>
            <a:r>
              <a:t>New drugs expand treatment options.</a:t>
            </a:r>
          </a:p>
          <a:p>
            <a:r>
              <a:t>Durability strategies reduce burden.</a:t>
            </a:r>
          </a:p>
          <a:p>
            <a:r>
              <a:t>Combination therapy increasing.</a:t>
            </a:r>
          </a:p>
          <a:p>
            <a:r>
              <a:t>Continuous education remains essential.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t>Aldeyra Therapeutics. PDUFA extension for reproxalap NDA (PDUFA Mar 16, 2026). (Dec 15–16, 2025).</a:t>
            </a:r>
          </a:p>
          <a:p>
            <a:r>
              <a:t>Ophthalmology Times. Pipeline watch / PDUFA dates Q1 2026. (Jan 15, 2026).ClinicalTrials.gov. NCT06329791 (AZR‑MD‑001 Phase 3 MGD study).</a:t>
            </a:r>
          </a:p>
          <a:p>
            <a:r>
              <a:t>Retina Today. Trials and Innovations in Geographic Atrophy Therapy. (Nov/Dec 2025).</a:t>
            </a:r>
          </a:p>
          <a:p>
            <a:r>
              <a:t>Retinal Physician. Clinical Trial Update: EYP‑1901 Phase 3 trials (LUCIA/LUGANO) and other retina updates. (Jul/Aug 2025).</a:t>
            </a:r>
          </a:p>
          <a:p>
            <a:r>
              <a:t>Roche press release. FDA approval of Susvimo for diabetic retinopathy. (May 22, 2025).AAO EyeNet. New Geographic Atrophy Drugs overview. (May 1, 2024).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ue - farm">
  <a:themeElements>
    <a:clrScheme name="blue st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star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blue st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ue star">
  <a:themeElements>
    <a:clrScheme name="blue st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sta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blue st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13078</TotalTime>
  <Words>5063</Words>
  <Application>Microsoft Office PowerPoint</Application>
  <PresentationFormat>On-screen Show (4:3)</PresentationFormat>
  <Paragraphs>620</Paragraphs>
  <Slides>57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57</vt:i4>
      </vt:variant>
    </vt:vector>
  </HeadingPairs>
  <TitlesOfParts>
    <vt:vector size="70" baseType="lpstr">
      <vt:lpstr>Arial</vt:lpstr>
      <vt:lpstr>Calibri</vt:lpstr>
      <vt:lpstr>Cambria</vt:lpstr>
      <vt:lpstr>interfaceregular</vt:lpstr>
      <vt:lpstr>Palatino Linotype</vt:lpstr>
      <vt:lpstr>Tahoma</vt:lpstr>
      <vt:lpstr>Times New Roman</vt:lpstr>
      <vt:lpstr>Wingdings</vt:lpstr>
      <vt:lpstr>Wingdings 2</vt:lpstr>
      <vt:lpstr>Wingdings 3</vt:lpstr>
      <vt:lpstr>1_Office Theme</vt:lpstr>
      <vt:lpstr>blue - farm</vt:lpstr>
      <vt:lpstr>blue star</vt:lpstr>
      <vt:lpstr>The Ophthalmic Pipeline:   Riding the New Wave  of Ophthalmic Therapeutics</vt:lpstr>
      <vt:lpstr>Financial Disclosure</vt:lpstr>
      <vt:lpstr>Learning Objectives</vt:lpstr>
      <vt:lpstr>Why the Ophthalmic Pipeline Matters</vt:lpstr>
      <vt:lpstr>PowerPoint Presentation</vt:lpstr>
      <vt:lpstr>Phentolamine 0.75% for Dilation Reversal</vt:lpstr>
      <vt:lpstr>FDA‑Approved Presbyopia Eye Drops: Comparison (Label‑Based)</vt:lpstr>
      <vt:lpstr>Non-Pilo for Presby - (Aceclidine 1.44%)</vt:lpstr>
      <vt:lpstr>First Dual-Agent Presbyopia Eye Drop (Carbachol 2.75% + Brimonidine 0.1%)</vt:lpstr>
      <vt:lpstr>(Carbachol 2.75% + Brimonidine 0.1%) Phase 3 Trials: Key Results Supporting FDA Approval</vt:lpstr>
      <vt:lpstr>Approved and Emerging Presbyopia Drops</vt:lpstr>
      <vt:lpstr>Clinical Takeaways for Presbyopia Drops</vt:lpstr>
      <vt:lpstr>Anterior Segment: Unmet Needs</vt:lpstr>
      <vt:lpstr>Dry Eye Pipeline Themes</vt:lpstr>
      <vt:lpstr>Loteprednol Approved for Dry Eye</vt:lpstr>
      <vt:lpstr>Clobetasol propionate 0.05%</vt:lpstr>
      <vt:lpstr>Perfluorohexyloctane</vt:lpstr>
      <vt:lpstr>Cyclosporine Solution 0.1%</vt:lpstr>
      <vt:lpstr>Acoltremon ophthalmic solution 0.003%</vt:lpstr>
      <vt:lpstr>Oral Azithromycin vs Oral Doxycycline in Treating MGD</vt:lpstr>
      <vt:lpstr>Re‑Esterified Omega‑3 Fatty Acids in Dry Eye Disease (JAMA Ophthalmology 2024)</vt:lpstr>
      <vt:lpstr>Omega-3 Evidence in Dry Eye</vt:lpstr>
      <vt:lpstr>Omega-3 Fatty Acids…?</vt:lpstr>
      <vt:lpstr>Omega-3 Fatty Acids…?</vt:lpstr>
      <vt:lpstr>Blink NutriTears - Nutritional Therapy for DES</vt:lpstr>
      <vt:lpstr>Brimonidine 0.025%) Ophthalmic Solution</vt:lpstr>
      <vt:lpstr>Varenicline (Tyrvaya®) and Neurotrophic Keratitis (Investigational)</vt:lpstr>
      <vt:lpstr>Clinical Trial Context: Neurotrophic Keratitis</vt:lpstr>
      <vt:lpstr>Management Algorithm: Stain ≫ Pain vs Pain ≫ Stain</vt:lpstr>
      <vt:lpstr>Low Dose Naltrexone (LDN) for Treating Pain Associated with Neuropathic DED</vt:lpstr>
      <vt:lpstr>Reproxalap - Regulatory Pipeline Highlight</vt:lpstr>
      <vt:lpstr>PowerPoint Presentation</vt:lpstr>
      <vt:lpstr>Dry Eye Disease: Late-Stage &amp; Near-Term Catalysts </vt:lpstr>
      <vt:lpstr>Blepharitis Pipeline</vt:lpstr>
      <vt:lpstr>Lotilaner Ophthalmic Solution 0.25%</vt:lpstr>
      <vt:lpstr>Compounded Therapies for Blepharitis / Demodex Management</vt:lpstr>
      <vt:lpstr>Dupixent® and Inflammatory                                           Conjunctivitis</vt:lpstr>
      <vt:lpstr>Best Treatments for Psoriasis</vt:lpstr>
      <vt:lpstr>Biologic Psoriasis Therapy and Ocular Surface Disease Risk</vt:lpstr>
      <vt:lpstr>Upadacitinib (Rinvoq)</vt:lpstr>
      <vt:lpstr>Fortified Combination for Corneal Ulcers</vt:lpstr>
      <vt:lpstr>“Culturing” is Being Eclipsed</vt:lpstr>
      <vt:lpstr>Cetirizine 0.24% ophthalmic solution </vt:lpstr>
      <vt:lpstr>Cyclosporin 0.1% Emulsion</vt:lpstr>
      <vt:lpstr>   Anterior Segment Pipeline: Late-Stage &amp; Near-Term Catalysts</vt:lpstr>
      <vt:lpstr>PowerPoint Presentation</vt:lpstr>
      <vt:lpstr>PowerPoint Presentation</vt:lpstr>
      <vt:lpstr>Posterior Segment Pipeline</vt:lpstr>
      <vt:lpstr>Wet AMD Treatment Goals</vt:lpstr>
      <vt:lpstr>Susvimo Port Delivery System</vt:lpstr>
      <vt:lpstr>Geographic Atrophy Therapies</vt:lpstr>
      <vt:lpstr>Valeda Light Therapy</vt:lpstr>
      <vt:lpstr>Diabetic Retinopathy Pipeline</vt:lpstr>
      <vt:lpstr>Posterior Segment: Late-Stage &amp; Near-Term Catalysts</vt:lpstr>
      <vt:lpstr>Future Outlook</vt:lpstr>
      <vt:lpstr>Key Clinical Takeaways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Melton</dc:creator>
  <cp:lastModifiedBy>Ron Melton</cp:lastModifiedBy>
  <cp:revision>160</cp:revision>
  <cp:lastPrinted>2023-05-18T04:37:17Z</cp:lastPrinted>
  <dcterms:created xsi:type="dcterms:W3CDTF">2020-08-22T20:37:07Z</dcterms:created>
  <dcterms:modified xsi:type="dcterms:W3CDTF">2026-05-04T21:24:00Z</dcterms:modified>
</cp:coreProperties>
</file>