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9532" r:id="rId1"/>
    <p:sldMasterId id="2147489925" r:id="rId2"/>
    <p:sldMasterId id="2147489901" r:id="rId3"/>
    <p:sldMasterId id="2147489865" r:id="rId4"/>
    <p:sldMasterId id="2147489829" r:id="rId5"/>
    <p:sldMasterId id="2147489560" r:id="rId6"/>
    <p:sldMasterId id="2147489617" r:id="rId7"/>
  </p:sldMasterIdLst>
  <p:notesMasterIdLst>
    <p:notesMasterId r:id="rId55"/>
  </p:notesMasterIdLst>
  <p:handoutMasterIdLst>
    <p:handoutMasterId r:id="rId56"/>
  </p:handoutMasterIdLst>
  <p:sldIdLst>
    <p:sldId id="2145714308" r:id="rId8"/>
    <p:sldId id="2145714309" r:id="rId9"/>
    <p:sldId id="256" r:id="rId10"/>
    <p:sldId id="2145714305" r:id="rId11"/>
    <p:sldId id="260" r:id="rId12"/>
    <p:sldId id="2145714306" r:id="rId13"/>
    <p:sldId id="262" r:id="rId14"/>
    <p:sldId id="2145712714" r:id="rId15"/>
    <p:sldId id="263" r:id="rId16"/>
    <p:sldId id="2145712821" r:id="rId17"/>
    <p:sldId id="2145712829" r:id="rId18"/>
    <p:sldId id="2145712826" r:id="rId19"/>
    <p:sldId id="2145712828" r:id="rId20"/>
    <p:sldId id="266" r:id="rId21"/>
    <p:sldId id="2145712572" r:id="rId22"/>
    <p:sldId id="267" r:id="rId23"/>
    <p:sldId id="268" r:id="rId24"/>
    <p:sldId id="269" r:id="rId25"/>
    <p:sldId id="270" r:id="rId26"/>
    <p:sldId id="271" r:id="rId27"/>
    <p:sldId id="2145712791" r:id="rId28"/>
    <p:sldId id="2145712770" r:id="rId29"/>
    <p:sldId id="276" r:id="rId30"/>
    <p:sldId id="2145713320" r:id="rId31"/>
    <p:sldId id="277" r:id="rId32"/>
    <p:sldId id="2145713323" r:id="rId33"/>
    <p:sldId id="2145712612" r:id="rId34"/>
    <p:sldId id="282" r:id="rId35"/>
    <p:sldId id="283" r:id="rId36"/>
    <p:sldId id="284" r:id="rId37"/>
    <p:sldId id="2145712786" r:id="rId38"/>
    <p:sldId id="2145712782" r:id="rId39"/>
    <p:sldId id="2145714206" r:id="rId40"/>
    <p:sldId id="2145714207" r:id="rId41"/>
    <p:sldId id="2145712796" r:id="rId42"/>
    <p:sldId id="2145714311" r:id="rId43"/>
    <p:sldId id="2145714312" r:id="rId44"/>
    <p:sldId id="2145712802" r:id="rId45"/>
    <p:sldId id="303" r:id="rId46"/>
    <p:sldId id="2145713607" r:id="rId47"/>
    <p:sldId id="2145714315" r:id="rId48"/>
    <p:sldId id="2145714313" r:id="rId49"/>
    <p:sldId id="2145714317" r:id="rId50"/>
    <p:sldId id="2145714320" r:id="rId51"/>
    <p:sldId id="2145712797" r:id="rId52"/>
    <p:sldId id="2145714127" r:id="rId53"/>
    <p:sldId id="2145712820" r:id="rId54"/>
  </p:sldIdLst>
  <p:sldSz cx="9144000" cy="6858000" type="screen4x3"/>
  <p:notesSz cx="7102475" cy="93884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4" pos="28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7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CCF6"/>
    <a:srgbClr val="00FF00"/>
    <a:srgbClr val="FFF69F"/>
    <a:srgbClr val="FFFFFF"/>
    <a:srgbClr val="66FF66"/>
    <a:srgbClr val="72A9F2"/>
    <a:srgbClr val="FFF8B3"/>
    <a:srgbClr val="F9F2D3"/>
    <a:srgbClr val="FF66FF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8625CE-5398-49A7-88ED-EFE772D5053E}" v="3" dt="2026-05-03T23:02:15.4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3459" autoAdjust="0"/>
    <p:restoredTop sz="96652" autoAdjust="0"/>
  </p:normalViewPr>
  <p:slideViewPr>
    <p:cSldViewPr snapToGrid="0" showGuides="1">
      <p:cViewPr varScale="1">
        <p:scale>
          <a:sx n="124" d="100"/>
          <a:sy n="124" d="100"/>
        </p:scale>
        <p:origin x="822" y="102"/>
      </p:cViewPr>
      <p:guideLst>
        <p:guide orient="horz" pos="2160"/>
        <p:guide pos="288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796"/>
    </p:cViewPr>
  </p:sorterViewPr>
  <p:notesViewPr>
    <p:cSldViewPr snapToGrid="0" showGuides="1">
      <p:cViewPr>
        <p:scale>
          <a:sx n="90" d="100"/>
          <a:sy n="90" d="100"/>
        </p:scale>
        <p:origin x="-1764" y="-72"/>
      </p:cViewPr>
      <p:guideLst>
        <p:guide orient="horz" pos="2957"/>
        <p:guide pos="2238"/>
      </p:guideLst>
    </p:cSldViewPr>
  </p:notesViewPr>
  <p:gridSpacing cx="228600" cy="2286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slide" Target="slides/slide43.xml"/><Relationship Id="rId55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microsoft.com/office/2016/11/relationships/changesInfo" Target="changesInfos/changesInfo1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theme" Target="theme/theme1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presProps" Target="presProps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 Melton" userId="5553941352b42db9" providerId="LiveId" clId="{7E4D1007-9335-4103-A81A-5E9B8234535B}"/>
    <pc:docChg chg="custSel addSld delSld modSld sldOrd">
      <pc:chgData name="Ron Melton" userId="5553941352b42db9" providerId="LiveId" clId="{7E4D1007-9335-4103-A81A-5E9B8234535B}" dt="2026-05-03T23:02:15.495" v="474" actId="1076"/>
      <pc:docMkLst>
        <pc:docMk/>
      </pc:docMkLst>
      <pc:sldChg chg="ord">
        <pc:chgData name="Ron Melton" userId="5553941352b42db9" providerId="LiveId" clId="{7E4D1007-9335-4103-A81A-5E9B8234535B}" dt="2026-04-17T18:52:05.439" v="265"/>
        <pc:sldMkLst>
          <pc:docMk/>
          <pc:sldMk cId="0" sldId="276"/>
        </pc:sldMkLst>
      </pc:sldChg>
      <pc:sldChg chg="ord">
        <pc:chgData name="Ron Melton" userId="5553941352b42db9" providerId="LiveId" clId="{7E4D1007-9335-4103-A81A-5E9B8234535B}" dt="2026-04-17T18:52:46.019" v="268"/>
        <pc:sldMkLst>
          <pc:docMk/>
          <pc:sldMk cId="0" sldId="277"/>
        </pc:sldMkLst>
      </pc:sldChg>
      <pc:sldChg chg="ord">
        <pc:chgData name="Ron Melton" userId="5553941352b42db9" providerId="LiveId" clId="{7E4D1007-9335-4103-A81A-5E9B8234535B}" dt="2026-04-17T18:56:21.334" v="288"/>
        <pc:sldMkLst>
          <pc:docMk/>
          <pc:sldMk cId="0" sldId="282"/>
        </pc:sldMkLst>
      </pc:sldChg>
      <pc:sldChg chg="ord">
        <pc:chgData name="Ron Melton" userId="5553941352b42db9" providerId="LiveId" clId="{7E4D1007-9335-4103-A81A-5E9B8234535B}" dt="2026-04-17T18:56:29.462" v="290"/>
        <pc:sldMkLst>
          <pc:docMk/>
          <pc:sldMk cId="0" sldId="283"/>
        </pc:sldMkLst>
      </pc:sldChg>
      <pc:sldChg chg="ord">
        <pc:chgData name="Ron Melton" userId="5553941352b42db9" providerId="LiveId" clId="{7E4D1007-9335-4103-A81A-5E9B8234535B}" dt="2026-04-17T18:56:50.005" v="292"/>
        <pc:sldMkLst>
          <pc:docMk/>
          <pc:sldMk cId="0" sldId="284"/>
        </pc:sldMkLst>
      </pc:sldChg>
      <pc:sldChg chg="ord">
        <pc:chgData name="Ron Melton" userId="5553941352b42db9" providerId="LiveId" clId="{7E4D1007-9335-4103-A81A-5E9B8234535B}" dt="2026-04-17T19:02:56.274" v="417"/>
        <pc:sldMkLst>
          <pc:docMk/>
          <pc:sldMk cId="0" sldId="303"/>
        </pc:sldMkLst>
      </pc:sldChg>
      <pc:sldChg chg="add">
        <pc:chgData name="Ron Melton" userId="5553941352b42db9" providerId="LiveId" clId="{7E4D1007-9335-4103-A81A-5E9B8234535B}" dt="2026-04-17T18:45:09.254" v="259"/>
        <pc:sldMkLst>
          <pc:docMk/>
          <pc:sldMk cId="1460135580" sldId="2145712572"/>
        </pc:sldMkLst>
      </pc:sldChg>
      <pc:sldChg chg="delSp modSp add mod">
        <pc:chgData name="Ron Melton" userId="5553941352b42db9" providerId="LiveId" clId="{7E4D1007-9335-4103-A81A-5E9B8234535B}" dt="2026-04-17T18:55:50.559" v="286" actId="255"/>
        <pc:sldMkLst>
          <pc:docMk/>
          <pc:sldMk cId="0" sldId="2145712612"/>
        </pc:sldMkLst>
        <pc:spChg chg="mod">
          <ac:chgData name="Ron Melton" userId="5553941352b42db9" providerId="LiveId" clId="{7E4D1007-9335-4103-A81A-5E9B8234535B}" dt="2026-04-17T18:55:40.406" v="285" actId="1076"/>
          <ac:spMkLst>
            <pc:docMk/>
            <pc:sldMk cId="0" sldId="2145712612"/>
            <ac:spMk id="3" creationId="{00000000-0000-0000-0000-000000000000}"/>
          </ac:spMkLst>
        </pc:spChg>
        <pc:spChg chg="mod">
          <ac:chgData name="Ron Melton" userId="5553941352b42db9" providerId="LiveId" clId="{7E4D1007-9335-4103-A81A-5E9B8234535B}" dt="2026-04-17T18:55:50.559" v="286" actId="255"/>
          <ac:spMkLst>
            <pc:docMk/>
            <pc:sldMk cId="0" sldId="2145712612"/>
            <ac:spMk id="4" creationId="{00000000-0000-0000-0000-000000000000}"/>
          </ac:spMkLst>
        </pc:spChg>
      </pc:sldChg>
      <pc:sldChg chg="add">
        <pc:chgData name="Ron Melton" userId="5553941352b42db9" providerId="LiveId" clId="{7E4D1007-9335-4103-A81A-5E9B8234535B}" dt="2026-04-17T18:39:43.526" v="73"/>
        <pc:sldMkLst>
          <pc:docMk/>
          <pc:sldMk cId="0" sldId="2145712714"/>
        </pc:sldMkLst>
      </pc:sldChg>
      <pc:sldChg chg="add">
        <pc:chgData name="Ron Melton" userId="5553941352b42db9" providerId="LiveId" clId="{7E4D1007-9335-4103-A81A-5E9B8234535B}" dt="2026-04-17T18:51:30.403" v="262"/>
        <pc:sldMkLst>
          <pc:docMk/>
          <pc:sldMk cId="3250066548" sldId="2145712770"/>
        </pc:sldMkLst>
      </pc:sldChg>
      <pc:sldChg chg="delSp modSp add mod">
        <pc:chgData name="Ron Melton" userId="5553941352b42db9" providerId="LiveId" clId="{7E4D1007-9335-4103-A81A-5E9B8234535B}" dt="2026-04-17T18:58:05.132" v="296" actId="478"/>
        <pc:sldMkLst>
          <pc:docMk/>
          <pc:sldMk cId="4276250249" sldId="2145712782"/>
        </pc:sldMkLst>
      </pc:sldChg>
      <pc:sldChg chg="add">
        <pc:chgData name="Ron Melton" userId="5553941352b42db9" providerId="LiveId" clId="{7E4D1007-9335-4103-A81A-5E9B8234535B}" dt="2026-04-17T18:57:44.941" v="293"/>
        <pc:sldMkLst>
          <pc:docMk/>
          <pc:sldMk cId="689050631" sldId="2145712786"/>
        </pc:sldMkLst>
      </pc:sldChg>
      <pc:sldChg chg="delSp add mod">
        <pc:chgData name="Ron Melton" userId="5553941352b42db9" providerId="LiveId" clId="{7E4D1007-9335-4103-A81A-5E9B8234535B}" dt="2026-04-17T18:51:43.151" v="263" actId="478"/>
        <pc:sldMkLst>
          <pc:docMk/>
          <pc:sldMk cId="1672176188" sldId="2145712791"/>
        </pc:sldMkLst>
      </pc:sldChg>
      <pc:sldChg chg="add">
        <pc:chgData name="Ron Melton" userId="5553941352b42db9" providerId="LiveId" clId="{7E4D1007-9335-4103-A81A-5E9B8234535B}" dt="2026-04-17T19:00:12.874" v="299"/>
        <pc:sldMkLst>
          <pc:docMk/>
          <pc:sldMk cId="2126859601" sldId="2145712796"/>
        </pc:sldMkLst>
      </pc:sldChg>
      <pc:sldChg chg="add">
        <pc:chgData name="Ron Melton" userId="5553941352b42db9" providerId="LiveId" clId="{7E4D1007-9335-4103-A81A-5E9B8234535B}" dt="2026-04-17T19:04:40.282" v="461"/>
        <pc:sldMkLst>
          <pc:docMk/>
          <pc:sldMk cId="1946964149" sldId="2145712797"/>
        </pc:sldMkLst>
      </pc:sldChg>
      <pc:sldChg chg="delSp modSp add mod">
        <pc:chgData name="Ron Melton" userId="5553941352b42db9" providerId="LiveId" clId="{7E4D1007-9335-4103-A81A-5E9B8234535B}" dt="2026-04-17T19:01:58.571" v="415" actId="20577"/>
        <pc:sldMkLst>
          <pc:docMk/>
          <pc:sldMk cId="642933628" sldId="2145712802"/>
        </pc:sldMkLst>
        <pc:spChg chg="mod">
          <ac:chgData name="Ron Melton" userId="5553941352b42db9" providerId="LiveId" clId="{7E4D1007-9335-4103-A81A-5E9B8234535B}" dt="2026-04-17T19:01:58.571" v="415" actId="20577"/>
          <ac:spMkLst>
            <pc:docMk/>
            <pc:sldMk cId="642933628" sldId="2145712802"/>
            <ac:spMk id="3" creationId="{5E5752C7-75B2-1DB4-5081-B68AE08125D2}"/>
          </ac:spMkLst>
        </pc:spChg>
      </pc:sldChg>
      <pc:sldChg chg="add">
        <pc:chgData name="Ron Melton" userId="5553941352b42db9" providerId="LiveId" clId="{7E4D1007-9335-4103-A81A-5E9B8234535B}" dt="2026-04-17T19:04:50.463" v="463"/>
        <pc:sldMkLst>
          <pc:docMk/>
          <pc:sldMk cId="1874743794" sldId="2145712820"/>
        </pc:sldMkLst>
      </pc:sldChg>
      <pc:sldChg chg="add">
        <pc:chgData name="Ron Melton" userId="5553941352b42db9" providerId="LiveId" clId="{7E4D1007-9335-4103-A81A-5E9B8234535B}" dt="2026-04-17T18:40:40.382" v="75"/>
        <pc:sldMkLst>
          <pc:docMk/>
          <pc:sldMk cId="812809373" sldId="2145712821"/>
        </pc:sldMkLst>
      </pc:sldChg>
      <pc:sldChg chg="delSp modSp add mod">
        <pc:chgData name="Ron Melton" userId="5553941352b42db9" providerId="LiveId" clId="{7E4D1007-9335-4103-A81A-5E9B8234535B}" dt="2026-04-17T18:43:48.708" v="257" actId="255"/>
        <pc:sldMkLst>
          <pc:docMk/>
          <pc:sldMk cId="0" sldId="2145712826"/>
        </pc:sldMkLst>
        <pc:spChg chg="mod">
          <ac:chgData name="Ron Melton" userId="5553941352b42db9" providerId="LiveId" clId="{7E4D1007-9335-4103-A81A-5E9B8234535B}" dt="2026-04-17T18:43:48.708" v="257" actId="255"/>
          <ac:spMkLst>
            <pc:docMk/>
            <pc:sldMk cId="0" sldId="2145712826"/>
            <ac:spMk id="3" creationId="{00000000-0000-0000-0000-000000000000}"/>
          </ac:spMkLst>
        </pc:spChg>
      </pc:sldChg>
      <pc:sldChg chg="add">
        <pc:chgData name="Ron Melton" userId="5553941352b42db9" providerId="LiveId" clId="{7E4D1007-9335-4103-A81A-5E9B8234535B}" dt="2026-04-17T18:44:25.098" v="258"/>
        <pc:sldMkLst>
          <pc:docMk/>
          <pc:sldMk cId="0" sldId="2145712828"/>
        </pc:sldMkLst>
      </pc:sldChg>
      <pc:sldChg chg="add">
        <pc:chgData name="Ron Melton" userId="5553941352b42db9" providerId="LiveId" clId="{7E4D1007-9335-4103-A81A-5E9B8234535B}" dt="2026-04-17T18:40:49.074" v="76"/>
        <pc:sldMkLst>
          <pc:docMk/>
          <pc:sldMk cId="0" sldId="2145712829"/>
        </pc:sldMkLst>
      </pc:sldChg>
      <pc:sldChg chg="add">
        <pc:chgData name="Ron Melton" userId="5553941352b42db9" providerId="LiveId" clId="{7E4D1007-9335-4103-A81A-5E9B8234535B}" dt="2026-04-17T18:52:37.609" v="266"/>
        <pc:sldMkLst>
          <pc:docMk/>
          <pc:sldMk cId="455600877" sldId="2145713320"/>
        </pc:sldMkLst>
      </pc:sldChg>
      <pc:sldChg chg="delSp modSp add mod">
        <pc:chgData name="Ron Melton" userId="5553941352b42db9" providerId="LiveId" clId="{7E4D1007-9335-4103-A81A-5E9B8234535B}" dt="2026-04-17T18:54:42.986" v="279" actId="1076"/>
        <pc:sldMkLst>
          <pc:docMk/>
          <pc:sldMk cId="0" sldId="2145713323"/>
        </pc:sldMkLst>
        <pc:spChg chg="mod">
          <ac:chgData name="Ron Melton" userId="5553941352b42db9" providerId="LiveId" clId="{7E4D1007-9335-4103-A81A-5E9B8234535B}" dt="2026-04-17T18:54:39.776" v="278" actId="1076"/>
          <ac:spMkLst>
            <pc:docMk/>
            <pc:sldMk cId="0" sldId="2145713323"/>
            <ac:spMk id="3" creationId="{00000000-0000-0000-0000-000000000000}"/>
          </ac:spMkLst>
        </pc:spChg>
        <pc:spChg chg="mod">
          <ac:chgData name="Ron Melton" userId="5553941352b42db9" providerId="LiveId" clId="{7E4D1007-9335-4103-A81A-5E9B8234535B}" dt="2026-04-17T18:54:42.986" v="279" actId="1076"/>
          <ac:spMkLst>
            <pc:docMk/>
            <pc:sldMk cId="0" sldId="2145713323"/>
            <ac:spMk id="4" creationId="{00000000-0000-0000-0000-000000000000}"/>
          </ac:spMkLst>
        </pc:spChg>
      </pc:sldChg>
      <pc:sldChg chg="add">
        <pc:chgData name="Ron Melton" userId="5553941352b42db9" providerId="LiveId" clId="{7E4D1007-9335-4103-A81A-5E9B8234535B}" dt="2026-04-17T19:03:19.884" v="418"/>
        <pc:sldMkLst>
          <pc:docMk/>
          <pc:sldMk cId="0" sldId="2145713607"/>
        </pc:sldMkLst>
      </pc:sldChg>
      <pc:sldChg chg="add">
        <pc:chgData name="Ron Melton" userId="5553941352b42db9" providerId="LiveId" clId="{7E4D1007-9335-4103-A81A-5E9B8234535B}" dt="2026-04-17T19:04:46.071" v="462"/>
        <pc:sldMkLst>
          <pc:docMk/>
          <pc:sldMk cId="0" sldId="2145714127"/>
        </pc:sldMkLst>
      </pc:sldChg>
      <pc:sldChg chg="delSp modSp add mod">
        <pc:chgData name="Ron Melton" userId="5553941352b42db9" providerId="LiveId" clId="{7E4D1007-9335-4103-A81A-5E9B8234535B}" dt="2026-04-17T19:05:25.357" v="469" actId="1076"/>
        <pc:sldMkLst>
          <pc:docMk/>
          <pc:sldMk cId="0" sldId="2145714206"/>
        </pc:sldMkLst>
        <pc:spChg chg="mod">
          <ac:chgData name="Ron Melton" userId="5553941352b42db9" providerId="LiveId" clId="{7E4D1007-9335-4103-A81A-5E9B8234535B}" dt="2026-04-17T19:05:23.020" v="468" actId="1076"/>
          <ac:spMkLst>
            <pc:docMk/>
            <pc:sldMk cId="0" sldId="2145714206"/>
            <ac:spMk id="2" creationId="{00000000-0000-0000-0000-000000000000}"/>
          </ac:spMkLst>
        </pc:spChg>
        <pc:spChg chg="mod">
          <ac:chgData name="Ron Melton" userId="5553941352b42db9" providerId="LiveId" clId="{7E4D1007-9335-4103-A81A-5E9B8234535B}" dt="2026-04-17T19:05:25.357" v="469" actId="1076"/>
          <ac:spMkLst>
            <pc:docMk/>
            <pc:sldMk cId="0" sldId="2145714206"/>
            <ac:spMk id="3" creationId="{00000000-0000-0000-0000-000000000000}"/>
          </ac:spMkLst>
        </pc:spChg>
      </pc:sldChg>
      <pc:sldChg chg="add">
        <pc:chgData name="Ron Melton" userId="5553941352b42db9" providerId="LiveId" clId="{7E4D1007-9335-4103-A81A-5E9B8234535B}" dt="2026-04-17T18:59:17.830" v="298"/>
        <pc:sldMkLst>
          <pc:docMk/>
          <pc:sldMk cId="0" sldId="2145714207"/>
        </pc:sldMkLst>
      </pc:sldChg>
      <pc:sldChg chg="modSp mod">
        <pc:chgData name="Ron Melton" userId="5553941352b42db9" providerId="LiveId" clId="{7E4D1007-9335-4103-A81A-5E9B8234535B}" dt="2026-05-03T23:02:15.495" v="474" actId="1076"/>
        <pc:sldMkLst>
          <pc:docMk/>
          <pc:sldMk cId="2290683521" sldId="2145714308"/>
        </pc:sldMkLst>
        <pc:spChg chg="mod">
          <ac:chgData name="Ron Melton" userId="5553941352b42db9" providerId="LiveId" clId="{7E4D1007-9335-4103-A81A-5E9B8234535B}" dt="2026-04-19T20:48:11.643" v="471"/>
          <ac:spMkLst>
            <pc:docMk/>
            <pc:sldMk cId="2290683521" sldId="2145714308"/>
            <ac:spMk id="10" creationId="{44D215B6-E15F-A31D-B644-D80EE4D2E8B6}"/>
          </ac:spMkLst>
        </pc:spChg>
        <pc:spChg chg="mod">
          <ac:chgData name="Ron Melton" userId="5553941352b42db9" providerId="LiveId" clId="{7E4D1007-9335-4103-A81A-5E9B8234535B}" dt="2026-05-03T23:02:15.495" v="474" actId="1076"/>
          <ac:spMkLst>
            <pc:docMk/>
            <pc:sldMk cId="2290683521" sldId="2145714308"/>
            <ac:spMk id="28675" creationId="{603DC5AF-E770-36EB-F92E-073A11971309}"/>
          </ac:spMkLst>
        </pc:spChg>
      </pc:sldChg>
      <pc:sldChg chg="delSp add mod">
        <pc:chgData name="Ron Melton" userId="5553941352b42db9" providerId="LiveId" clId="{7E4D1007-9335-4103-A81A-5E9B8234535B}" dt="2026-04-17T19:00:31.435" v="302" actId="478"/>
        <pc:sldMkLst>
          <pc:docMk/>
          <pc:sldMk cId="0" sldId="2145714311"/>
        </pc:sldMkLst>
      </pc:sldChg>
      <pc:sldChg chg="add">
        <pc:chgData name="Ron Melton" userId="5553941352b42db9" providerId="LiveId" clId="{7E4D1007-9335-4103-A81A-5E9B8234535B}" dt="2026-04-17T19:00:59.584" v="303"/>
        <pc:sldMkLst>
          <pc:docMk/>
          <pc:sldMk cId="0" sldId="2145714312"/>
        </pc:sldMkLst>
      </pc:sldChg>
      <pc:sldChg chg="delSp modSp add mod">
        <pc:chgData name="Ron Melton" userId="5553941352b42db9" providerId="LiveId" clId="{7E4D1007-9335-4103-A81A-5E9B8234535B}" dt="2026-04-17T19:03:56.721" v="458" actId="20577"/>
        <pc:sldMkLst>
          <pc:docMk/>
          <pc:sldMk cId="0" sldId="2145714313"/>
        </pc:sldMkLst>
        <pc:spChg chg="mod">
          <ac:chgData name="Ron Melton" userId="5553941352b42db9" providerId="LiveId" clId="{7E4D1007-9335-4103-A81A-5E9B8234535B}" dt="2026-04-17T19:03:56.721" v="458" actId="20577"/>
          <ac:spMkLst>
            <pc:docMk/>
            <pc:sldMk cId="0" sldId="2145714313"/>
            <ac:spMk id="3" creationId="{00000000-0000-0000-0000-000000000000}"/>
          </ac:spMkLst>
        </pc:spChg>
      </pc:sldChg>
      <pc:sldChg chg="add">
        <pc:chgData name="Ron Melton" userId="5553941352b42db9" providerId="LiveId" clId="{7E4D1007-9335-4103-A81A-5E9B8234535B}" dt="2026-04-17T19:03:26.663" v="419"/>
        <pc:sldMkLst>
          <pc:docMk/>
          <pc:sldMk cId="0" sldId="2145714315"/>
        </pc:sldMkLst>
      </pc:sldChg>
      <pc:sldChg chg="add">
        <pc:chgData name="Ron Melton" userId="5553941352b42db9" providerId="LiveId" clId="{7E4D1007-9335-4103-A81A-5E9B8234535B}" dt="2026-04-17T19:04:26.019" v="459"/>
        <pc:sldMkLst>
          <pc:docMk/>
          <pc:sldMk cId="0" sldId="2145714317"/>
        </pc:sldMkLst>
      </pc:sldChg>
      <pc:sldChg chg="add">
        <pc:chgData name="Ron Melton" userId="5553941352b42db9" providerId="LiveId" clId="{7E4D1007-9335-4103-A81A-5E9B8234535B}" dt="2026-04-17T19:04:30.923" v="460"/>
        <pc:sldMkLst>
          <pc:docMk/>
          <pc:sldMk cId="0" sldId="214571432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t" anchorCtr="0" compatLnSpc="1">
            <a:prstTxWarp prst="textNoShape">
              <a:avLst/>
            </a:prstTxWarp>
          </a:bodyPr>
          <a:lstStyle>
            <a:lvl1pPr defTabSz="932310" eaLnBrk="1" hangingPunct="1">
              <a:defRPr sz="1300">
                <a:effectLst/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4096" y="2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t" anchorCtr="0" compatLnSpc="1">
            <a:prstTxWarp prst="textNoShape">
              <a:avLst/>
            </a:prstTxWarp>
          </a:bodyPr>
          <a:lstStyle>
            <a:lvl1pPr algn="r" defTabSz="932310" eaLnBrk="1" hangingPunct="1">
              <a:defRPr sz="1300">
                <a:effectLst/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8917129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b" anchorCtr="0" compatLnSpc="1">
            <a:prstTxWarp prst="textNoShape">
              <a:avLst/>
            </a:prstTxWarp>
          </a:bodyPr>
          <a:lstStyle>
            <a:lvl1pPr defTabSz="932310" eaLnBrk="1" hangingPunct="1">
              <a:defRPr sz="1300">
                <a:effectLst/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4096" y="8917129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b" anchorCtr="0" compatLnSpc="1">
            <a:prstTxWarp prst="textNoShape">
              <a:avLst/>
            </a:prstTxWarp>
          </a:bodyPr>
          <a:lstStyle>
            <a:lvl1pPr algn="r" defTabSz="932310" eaLnBrk="1" hangingPunct="1">
              <a:defRPr sz="1300">
                <a:effectLst/>
              </a:defRPr>
            </a:lvl1pPr>
          </a:lstStyle>
          <a:p>
            <a:pPr>
              <a:defRPr/>
            </a:pPr>
            <a:fld id="{C37C9506-95F6-4FB4-AED3-10107FB4D2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828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t" anchorCtr="0" compatLnSpc="1">
            <a:prstTxWarp prst="textNoShape">
              <a:avLst/>
            </a:prstTxWarp>
          </a:bodyPr>
          <a:lstStyle>
            <a:lvl1pPr defTabSz="932310" eaLnBrk="1" hangingPunct="1">
              <a:defRPr sz="1300">
                <a:effectLst/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4096" y="2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t" anchorCtr="0" compatLnSpc="1">
            <a:prstTxWarp prst="textNoShape">
              <a:avLst/>
            </a:prstTxWarp>
          </a:bodyPr>
          <a:lstStyle>
            <a:lvl1pPr algn="r" defTabSz="932310" eaLnBrk="1" hangingPunct="1">
              <a:defRPr sz="1300">
                <a:effectLst/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4913" y="703263"/>
            <a:ext cx="4692650" cy="3521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894" y="4458565"/>
            <a:ext cx="5680693" cy="4226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8917129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b" anchorCtr="0" compatLnSpc="1">
            <a:prstTxWarp prst="textNoShape">
              <a:avLst/>
            </a:prstTxWarp>
          </a:bodyPr>
          <a:lstStyle>
            <a:lvl1pPr defTabSz="932310" eaLnBrk="1" hangingPunct="1">
              <a:defRPr sz="1300">
                <a:effectLst/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4096" y="8917129"/>
            <a:ext cx="3076775" cy="46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88" tIns="46645" rIns="93288" bIns="46645" numCol="1" anchor="b" anchorCtr="0" compatLnSpc="1">
            <a:prstTxWarp prst="textNoShape">
              <a:avLst/>
            </a:prstTxWarp>
          </a:bodyPr>
          <a:lstStyle>
            <a:lvl1pPr algn="r" defTabSz="932310" eaLnBrk="1" hangingPunct="1">
              <a:defRPr sz="1300">
                <a:effectLst/>
              </a:defRPr>
            </a:lvl1pPr>
          </a:lstStyle>
          <a:p>
            <a:pPr>
              <a:defRPr/>
            </a:pPr>
            <a:fld id="{A20C34B4-2AE9-4BB2-99B2-D9BF555EE4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4683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602E0-94E9-944C-231F-AD48BF907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7F0011CF-1F96-E4CA-333A-C6E6193D3E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3192" indent="-28894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9007" indent="-23050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1636" indent="-23050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85888" indent="-23050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3387" indent="-23050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20886" indent="-23050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88384" indent="-23050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55883" indent="-23050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3499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077DF0-9E06-4F80-ACFD-F59900969F5B}" type="slidenum">
              <a:rPr kumimoji="0" lang="en-US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3499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8BB9D4BD-D934-201B-5A58-D5DB265F26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B2546661-532F-BB15-6429-BCB3957723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88274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08880-1CEA-5E23-198F-A14179F01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41A023-A394-CA86-3380-7291B45EA2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C4BEDE-FFF9-3D5F-3AF0-6A568C2658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Any visual symptom with headache = slow down and think.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5EB0B5-8183-6D76-3443-2158DE97BC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572969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BF4B0-C4E3-228C-3827-28990B9C3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090100-C147-15A5-E504-05F3634610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F3A342-2968-35FF-51F7-38EC79F266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Timing guide: ~2.7 minutes | Cumulative: ~50.7 min</a:t>
            </a:r>
          </a:p>
          <a:p>
            <a:r>
              <a:t>ODs as frontline screeners.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7553CA-A811-4CB9-13FE-C74F6BA6CC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956108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73762-1F89-7954-0126-23469A62D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42FF9C-A07D-AA82-EF6B-52F57E503D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EEE6BD-4ADA-269D-B824-06EADD0DF1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077683-7458-1A83-9D39-EBA50A2BD1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231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0C34B4-2AE9-4BB2-99B2-D9BF555EE40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3231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6282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  <a:p>
            <a:r>
              <a:rPr dirty="0"/>
              <a:t>Retinal migraine represents a strictly monocular transient visual event. </a:t>
            </a:r>
          </a:p>
          <a:p>
            <a:r>
              <a:rPr dirty="0"/>
              <a:t>It is believed to result from retinal vasospasm rather than cortical spreading depression. </a:t>
            </a:r>
          </a:p>
          <a:p>
            <a:endParaRPr dirty="0"/>
          </a:p>
          <a:p>
            <a:r>
              <a:rPr dirty="0"/>
              <a:t>Patients describe a gray, black, or shimmering scotoma confined to one eye. </a:t>
            </a:r>
          </a:p>
          <a:p>
            <a:r>
              <a:rPr dirty="0"/>
              <a:t>The key clinical maneuver is confirming </a:t>
            </a:r>
            <a:r>
              <a:rPr dirty="0" err="1"/>
              <a:t>monocularity</a:t>
            </a:r>
            <a:r>
              <a:rPr dirty="0"/>
              <a:t> by asking the patient </a:t>
            </a:r>
          </a:p>
          <a:p>
            <a:r>
              <a:rPr dirty="0"/>
              <a:t>to cover one eye during the episode. If the disturbance persists with either eye covered, </a:t>
            </a:r>
          </a:p>
          <a:p>
            <a:r>
              <a:rPr dirty="0"/>
              <a:t>it is cortical—not retinal.</a:t>
            </a:r>
          </a:p>
          <a:p>
            <a:endParaRPr dirty="0"/>
          </a:p>
          <a:p>
            <a:r>
              <a:rPr dirty="0"/>
              <a:t>Duration is typically 5–60 minutes and vision returns completely. </a:t>
            </a:r>
          </a:p>
          <a:p>
            <a:r>
              <a:rPr dirty="0"/>
              <a:t>Importantly, retinal migraine is a diagnosis of exclusion. </a:t>
            </a:r>
          </a:p>
          <a:p>
            <a:r>
              <a:rPr dirty="0"/>
              <a:t>In patients over 50 or with vascular risk factors, retinal TIA must be ruled out first.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D5D88-85F4-7E2E-AA1B-58D5874C7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D9AB3B-5D2E-52E6-236D-4A016DFEE5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DF59EA-1E8C-341A-E5A4-4AFD6B9517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4142CB-E21A-8289-CF69-E73BCF2146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231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0C34B4-2AE9-4BB2-99B2-D9BF555EE40B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3231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2490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6FE61-9DCA-687F-7186-8D33077A5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0772FC-1FCD-0550-6541-4E1150EE7E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E47B6E-7180-B871-E2DB-7067457501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Timing guide: ~2.7 minutes | Cumulative: ~72.0 min</a:t>
            </a:r>
          </a:p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064CCE-E9D9-85BB-D391-1CE8A6D310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137462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E9C5D-E5EE-4F0B-BD06-922E4908D4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86040B-879C-4C0E-AC9C-23869CF401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87862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DC31B-9B81-43A2-A4A6-AECF351D4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1" y="190502"/>
            <a:ext cx="8763000" cy="752034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E4049E-7460-4D9F-A1DB-D95B0DA3B7B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90500" y="1111348"/>
            <a:ext cx="8763000" cy="5556152"/>
          </a:xfrm>
        </p:spPr>
        <p:txBody>
          <a:bodyPr/>
          <a:lstStyle>
            <a:lvl1pPr marL="463550" indent="-46355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FF00"/>
              </a:buClr>
              <a:buFont typeface="Calibri" panose="020F0502020204030204" pitchFamily="34" charset="0"/>
              <a:buChar char="•"/>
              <a:defRPr sz="2900"/>
            </a:lvl1pPr>
            <a:lvl2pPr marL="801688" indent="-338138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Calibri" panose="020F0502020204030204" pitchFamily="34" charset="0"/>
              <a:buChar char="»"/>
              <a:defRPr sz="2500">
                <a:solidFill>
                  <a:srgbClr val="00FF00"/>
                </a:solidFill>
              </a:defRPr>
            </a:lvl2pPr>
            <a:lvl3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 sz="2300"/>
            </a:lvl3pPr>
            <a:lvl4pPr>
              <a:lnSpc>
                <a:spcPct val="100000"/>
              </a:lnSpc>
              <a:spcBef>
                <a:spcPts val="0"/>
              </a:spcBef>
              <a:defRPr sz="2100"/>
            </a:lvl4pPr>
            <a:lvl5pPr>
              <a:lnSpc>
                <a:spcPct val="100000"/>
              </a:lnSpc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endParaRPr lang="en-US" dirty="0"/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14226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8125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CEB0D-B54E-457E-A8C9-1DBB4568F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1BA45-686D-43B4-BCF3-F96871E5F4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110955-A475-4323-B6DB-ACBA47B0D1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E1381-FD9E-4C26-8375-C417BD1DF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1C1FF1-7734-468A-B85F-21ACDB116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D384611-8534-4693-9B0E-12DA08C81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315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C29DE-18D0-4CA5-B701-8445F94BE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4708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o bullett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499" y="230188"/>
            <a:ext cx="8763001" cy="665162"/>
          </a:xfrm>
        </p:spPr>
        <p:txBody>
          <a:bodyPr lIns="18288" tIns="18288" rIns="18288" bIns="18288"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90500" y="1123950"/>
            <a:ext cx="8763000" cy="558165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Font typeface="Arial" pitchFamily="34" charset="0"/>
              <a:buNone/>
              <a:defRPr sz="3000" b="1"/>
            </a:lvl1pPr>
            <a:lvl2pPr marL="517525" indent="0">
              <a:lnSpc>
                <a:spcPct val="90000"/>
              </a:lnSpc>
              <a:buNone/>
              <a:defRPr sz="2800" b="1"/>
            </a:lvl2pPr>
            <a:lvl3pPr marL="914400" indent="0">
              <a:lnSpc>
                <a:spcPct val="90000"/>
              </a:lnSpc>
              <a:buNone/>
              <a:defRPr sz="2600" b="1"/>
            </a:lvl3pPr>
            <a:lvl4pPr marL="1258888" indent="0">
              <a:lnSpc>
                <a:spcPct val="90000"/>
              </a:lnSpc>
              <a:buNone/>
              <a:defRPr b="1"/>
            </a:lvl4pPr>
            <a:lvl5pPr marL="1604963" indent="0">
              <a:lnSpc>
                <a:spcPct val="90000"/>
              </a:lnSpc>
              <a:buFont typeface="Arial" pitchFamily="34" charset="0"/>
              <a:buNone/>
              <a:defRPr b="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39102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B47D3270-BCBB-42C5-891B-1E21545D2F3B}"/>
              </a:ext>
            </a:extLst>
          </p:cNvPr>
          <p:cNvSpPr txBox="1">
            <a:spLocks noGrp="1"/>
          </p:cNvSpPr>
          <p:nvPr userDrawn="1"/>
        </p:nvSpPr>
        <p:spPr bwMode="gray">
          <a:xfrm>
            <a:off x="41275" y="6597650"/>
            <a:ext cx="485775" cy="1841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fld id="{321C6834-0756-4276-B740-FFAC869BF4EF}" type="slidenum">
              <a:rPr lang="en-US" altLang="en-US" sz="1000" smtClean="0"/>
              <a:pPr algn="ctr" eaLnBrk="1" hangingPunct="1">
                <a:defRPr/>
              </a:pPr>
              <a:t>‹#›</a:t>
            </a:fld>
            <a:endParaRPr lang="en-US" altLang="en-US" sz="10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65793" y="58713"/>
            <a:ext cx="9012414" cy="6667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sk-SK" dirty="0"/>
              <a:t>Click to edit Master title style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81000" y="6075894"/>
            <a:ext cx="8261350" cy="4572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199149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4907B-65A1-E786-B2F6-A50210464A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D6F981-EA4B-8950-051F-60C844034E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5C632-BB94-EAA7-AC6A-F8B0B2BDF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1CF5-F11A-4BAB-A54E-3EE37A91526A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D3108-6E89-8A29-2590-65B02C7EF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1036E7-DA49-3EA3-2744-897677394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7F32F-F47D-45C6-AD7D-910E34468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439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BA2F6-4982-25A9-7088-EC2131621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0A960-30C8-21F1-E388-6E27768B1D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0D49BA-1177-E9D9-7B0B-573A22436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1CF5-F11A-4BAB-A54E-3EE37A91526A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A73C7-0C1C-CADA-4E4F-D8CB67A34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4EDEB-C959-F5B6-E1F8-F1012D111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7F32F-F47D-45C6-AD7D-910E34468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97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73B94-880A-A741-2AB9-C9704ECDF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3A0B0E-1309-085F-70C1-85D883EE9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609384-E4A4-7C28-E61C-9FE9AAD7E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1CF5-F11A-4BAB-A54E-3EE37A91526A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7EBA0-128B-D8D1-FFAE-84505A008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41A482-C4B6-5729-FF8C-7D6CE67B2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7F32F-F47D-45C6-AD7D-910E34468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571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0A84C-EEEE-C372-BDAE-1563AB7C0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EBF6A-86EA-2981-25DC-8F53AFCAD3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AF1913-9083-A301-1EAD-B0ED50E5EF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81888A-05E6-5A4D-0619-975224403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1CF5-F11A-4BAB-A54E-3EE37A91526A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1E9E74-0466-641D-26F4-6E1C092B2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6F515-E2EB-A91F-4644-049A33A72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7F32F-F47D-45C6-AD7D-910E34468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02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DCD8A-7911-79FD-F6B0-2EBB3C07C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CBF726-74C7-A4A3-6B03-C6DCED1E62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34898E-3DC5-A8AA-76A8-075E58E663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6F9740-5D26-70BF-CECC-3D48637B0C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EF46E6-C438-D9A6-8A5B-9353641FED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D5407D-E06A-0B7F-4B1B-9A05FBBEA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1CF5-F11A-4BAB-A54E-3EE37A91526A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01BC0E-EC6B-61C2-0305-01D5D30BB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8264B5-77D1-6D0D-547B-37AEE1ADC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7F32F-F47D-45C6-AD7D-910E34468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886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32663-53B0-25C1-DD52-475C1FA5D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D34CEE-4262-09F6-80BC-83C852D9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1CF5-F11A-4BAB-A54E-3EE37A91526A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F6D941-51B8-01C6-8CE7-E446334DE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ACD25F-956A-F34D-111B-08FCFCE2A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7F32F-F47D-45C6-AD7D-910E34468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9184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1D54AF-3790-C4F8-3981-E6920D289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1CF5-F11A-4BAB-A54E-3EE37A91526A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512BF8-EBA5-F0F5-2BD7-2F60DC472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EC1439-C3CA-600D-1249-45AC5A3E1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7F32F-F47D-45C6-AD7D-910E34468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4094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C47CB-EAF2-86F6-D36E-9808D0D82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FF301-30BC-D372-A221-09A21DA0E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374776-AA35-33E2-D995-70A15CDFA3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785537-C031-FD20-0151-98CA658DC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1CF5-F11A-4BAB-A54E-3EE37A91526A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C9009E-07B4-2DDE-83A2-498E332F5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583129-C1E9-9FD4-04C3-DA63F4D4D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7F32F-F47D-45C6-AD7D-910E34468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6211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57F14-3DF1-13BE-2906-5E8E95DA5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B10B1-90D0-DE56-3BB6-60100F948F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76A785-98ED-264C-445E-2926EFD7B6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383ECB-46CF-E9B9-778F-6D36B0DFF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1CF5-F11A-4BAB-A54E-3EE37A91526A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774468-516C-E4BC-EC70-B1AF03397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D5A047-D836-4098-0A6A-6442A4EE6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7F32F-F47D-45C6-AD7D-910E34468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62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54EA1-25A2-937C-4E55-CE586EAF6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E4560E-6CDD-C151-F5C9-BA8F7040E6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22B288-097B-2A30-1B37-ACD9A6852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1CF5-F11A-4BAB-A54E-3EE37A91526A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D3856-87F5-DBB7-DE75-BA7DE730A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AB668-F80F-42D2-E491-FFD6BB0CD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7F32F-F47D-45C6-AD7D-910E34468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7302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8F8D1D-D9B7-C340-B98B-EF5AA83E05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F4E6F4-5EEA-5CA4-2B44-95B72AB8BA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810BF-0591-D53A-6728-9DE1E5866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B1CF5-F11A-4BAB-A54E-3EE37A91526A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666CD-42B6-ADC4-A4E3-1EE42BCF4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FC71D9-3A2F-369A-C75F-049533075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7F32F-F47D-45C6-AD7D-910E34468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0224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53F51-ACB5-CD79-AC34-74A0149EA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2309CD-F96D-AE7B-CF8A-65CBD94BC8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86CB2D-468F-97B7-638E-FCF65DBD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E742B6-890C-4E76-8FF2-09144B159DA9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FAC02-181A-B49B-C44D-61DB52408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E5F9DE-932A-6A41-56E8-35B60620B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B9E7-E786-49B7-9C13-7A7CAE95B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1945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57E84-46D7-59B9-9256-B3746F169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6CFB5-DF3C-A72B-2C3F-F0E61DDE5B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BE3E7-5375-3F5E-6E2E-C41486758B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E742B6-890C-4E76-8FF2-09144B159DA9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F4DE1-EC5B-5B3F-E450-C67F2F3CD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6872D2-13D3-947A-52B2-BE18111FC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B9E7-E786-49B7-9C13-7A7CAE95B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8052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E03CE-5574-CD59-27EA-CFD53D9EB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7DF4F5-FDC3-E405-1258-DBA457C4DE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3BC954-4239-B1B3-B561-633F4DEED4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E742B6-890C-4E76-8FF2-09144B159DA9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001359-BD27-B0BB-CAD4-CE53BD4B1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DA26B-2D07-5C8E-7465-B7DE617EB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B9E7-E786-49B7-9C13-7A7CAE95B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0945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C6E65-E73C-B54E-C04B-FECB8684F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D3EC8-71BA-A3AA-5172-2B85FFFD69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F0A7BF-D80B-FBB8-0FAD-68B0A340F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F3D443-B4D0-E4FA-EBAD-4CBD1547A4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E742B6-890C-4E76-8FF2-09144B159DA9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3B7A8-3042-0055-D4D3-77D0C33A4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D8C129-8227-311A-4929-1B84FFAC8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B9E7-E786-49B7-9C13-7A7CAE95B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3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B1937-A193-D9E6-CA80-8739D208F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1FECB-7CBC-236A-F03A-22B7A2EFD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0192EE-0E00-7706-2A23-0ECBC14FAD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D45CA3-6FF7-DF34-7570-7FC083AFBC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63EDED-9A68-EF22-D6AD-4039BA0E8D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F45ABC-8D64-6066-F29C-469D392530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E742B6-890C-4E76-8FF2-09144B159DA9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E24F32-CA81-3238-BA70-A30A7D575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09493D-E7B5-6D18-CB5F-FE322A8AC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B9E7-E786-49B7-9C13-7A7CAE95B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6899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E1265-1970-F3E4-D2AE-F58D7D2FA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F17BD6-F640-360B-6550-D4A0EB6B2E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E742B6-890C-4E76-8FF2-09144B159DA9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55BD67-F682-623F-EDBF-2F4D65CF6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50453B-3B2A-B33A-3486-F409705B0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B9E7-E786-49B7-9C13-7A7CAE95B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1458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94FC602-0624-A0BB-D581-051562F979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E742B6-890C-4E76-8FF2-09144B159DA9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0C2F16-2C82-D4F2-5F7C-4A066DAB2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FEB140-5772-67F6-CA48-F23C8D63C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B9E7-E786-49B7-9C13-7A7CAE95B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0858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3D848-6BC5-7BB0-A584-52DD37647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02205-5BF2-91C1-0D47-0CA01A673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E422F-03D0-86EC-17D1-B51449E0BD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12685B-5D42-4B43-FC3B-BC0E9413E9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E742B6-890C-4E76-8FF2-09144B159DA9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80A98A-2AA3-484F-64D7-1DEC4DF09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6656D-5E70-AE2C-405E-47442E58F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B9E7-E786-49B7-9C13-7A7CAE95B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4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08B44-4BC3-0BC1-638E-AB0142FFF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1A7E5B-CE21-39B9-4FC3-AABC19C35F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6BAB3-AD9D-6509-4AF6-A13C987BE4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17C05A-688C-4860-D441-A896255C7F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E742B6-890C-4E76-8FF2-09144B159DA9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1DF95B-3B2C-CEA9-97DC-41DA027B9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DA0A8A-94D6-EE1F-BF85-FD8FA757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B9E7-E786-49B7-9C13-7A7CAE95B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0851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9FE12-CE98-FC88-6FE3-35A47E659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B0A626-6D4E-81E9-479A-1B0DFDF8AC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B9FC-2DF7-C111-7F23-88A0EECFC7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E742B6-890C-4E76-8FF2-09144B159DA9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D984B-AD61-2808-536E-8B89DE4F2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2E3B4-599B-61B9-CB9B-F48D238EC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B9E7-E786-49B7-9C13-7A7CAE95B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7366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E74770-0C27-8ECD-C841-1D35B57002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BD95B8-2631-AA59-9715-7A0E68C73B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31F782-86E7-3D05-FEA1-722E3A9D8C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EFE742B6-890C-4E76-8FF2-09144B159DA9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3D6A94-A1C3-9F8B-644B-9E254678D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F039C-0C24-02FB-6A7B-77F4EBAF4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2B9E7-E786-49B7-9C13-7A7CAE95B5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9385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B5363-AE9E-8F08-23D4-E8F415E85C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D3AFFB-4282-0862-0D56-82C3C2E62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BED72E-DE5D-8DBE-0761-986FB5AB02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81ED3F4-691E-4D6D-9850-20AB7129A22D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324B11-1C2D-095F-F5C9-EB86E8DE4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FDEF3-ED2D-0F6D-1B1E-413D225F9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C888C-2719-4512-971E-86614D7A4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2937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C9BBD-9A91-AAE7-59E8-D817E217E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AE9B8-60DA-92F7-A87A-7361F3705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5BF11C-EEEB-3D3C-BA9A-D91DCA2B41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81ED3F4-691E-4D6D-9850-20AB7129A22D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CE4F1-2D2E-3D84-658B-294D3B64C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9D4D9D-C790-5EE8-82D6-195648A65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C888C-2719-4512-971E-86614D7A4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7070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DC6AE-F317-2030-198B-ABC05C4D5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9C9055-5AD0-E36E-339E-CB9258C73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621D6-CF5F-EB29-4939-15C97A0EC4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81ED3F4-691E-4D6D-9850-20AB7129A22D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B4F2C-1B37-440B-CBD9-F2CA16C9C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66AE2-B30E-EFA4-E3FE-B92399238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C888C-2719-4512-971E-86614D7A4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1849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75AB5-B785-8124-C258-8B9855415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B5EFF-0D47-6E4C-A8D3-E08D4794D1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B6F214-DB41-920F-D10F-F36EDB4E5D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F596F1-E6AC-764D-4C87-CB71B6EB9C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81ED3F4-691E-4D6D-9850-20AB7129A22D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8CE22A-FE4E-7CA2-9E2D-4BB2C3325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694854-236E-ACA1-3B18-6E24B1A21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C888C-2719-4512-971E-86614D7A4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4322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E52F3-CD56-62C9-0938-E1A0AF0AD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91DC44-95F8-EBCD-02AD-810712820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DC3676-57A7-7D2B-5617-B357A09117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E8A652-5F79-C702-ACAB-9F8DC28A71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1976D9-6940-F621-6CA6-4EE2EAD24F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382962-A7E4-4516-08E7-DAF23E4EFE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81ED3F4-691E-4D6D-9850-20AB7129A22D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0443EE-BE11-3A9F-63E1-40B1316D0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72CB10-DB59-63F8-B439-0CA3A261D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C888C-2719-4512-971E-86614D7A4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219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53A71-09EB-DA21-12DF-B7EFFF267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E419A3-23D9-A536-7914-154ED36ECB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81ED3F4-691E-4D6D-9850-20AB7129A22D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3B7F14-419C-494F-BDF8-A153C529F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7602A4-5541-04A0-EFBC-30FA23DF0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C888C-2719-4512-971E-86614D7A4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6343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8366CF-0686-EEC4-6969-75EE1302FF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81ED3F4-691E-4D6D-9850-20AB7129A22D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E2C9FE-1518-5507-5A95-86A6B73CF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D9808-735A-015B-FA1D-9FDFEE3A3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C888C-2719-4512-971E-86614D7A4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2158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388D9-1677-CCF2-98A3-F84846A7F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C622C-D8DC-BCF0-A317-CE644222D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29714A-C712-2406-9921-A29E95C700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CEE98B-339E-11E2-CE41-337D10900D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81ED3F4-691E-4D6D-9850-20AB7129A22D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E14808-911C-CC11-796E-4192FC65F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574547-5D26-888B-2F18-66C62D1B9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C888C-2719-4512-971E-86614D7A4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9118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F8964-FDC2-5E29-DDB5-B1DFD1A97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042E86-DB3A-51B9-755F-6F164AE009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301D3-2D47-B562-9545-340791C81E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43D16E-89A2-099E-8484-7057232F7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81ED3F4-691E-4D6D-9850-20AB7129A22D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6B473A-3BE6-2789-BBD1-0BCDE0FAB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19157D-7227-E464-D2A6-F55327382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C888C-2719-4512-971E-86614D7A4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0259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63F80-59B5-73EB-984F-5506AA1FE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5D6F77-5FC9-7B58-C63E-FB9E0E2384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0894D-F61F-7886-7CEE-9510E8D087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81ED3F4-691E-4D6D-9850-20AB7129A22D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8080F-079C-0D0E-87C1-C720751FC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0E338F-75D5-F48A-234F-03B5FA1CC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C888C-2719-4512-971E-86614D7A4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8148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BC6A33-A4CC-402A-9585-E62A9B65D5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CED210-7B6D-8E1B-808C-A5D59F67B3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30C3F4-6F20-107E-65CC-28FA9871A7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81ED3F4-691E-4D6D-9850-20AB7129A22D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3144F8-6E4F-2A39-482A-57C683C8E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C48A7-2551-8E25-7792-C1B3C8690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C888C-2719-4512-971E-86614D7A4E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678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26291-DA78-7063-F9CC-B588D9A1B6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041BD6-AC95-EDE1-340E-15A7600286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7C3ED-4100-2212-6C58-10DA0ACB26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629F055-FE00-45A1-A8A4-9EB51CF1D6C0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360AC-CC6A-94C0-FD83-9BC5EF596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D46F1-3C84-743F-C10A-3A4A91C48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562F5FE-BFD9-4D36-90AA-9790AC303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0690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597E1-3659-19BD-AB2B-96FDA47B7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C900C-6588-3025-E1AC-7387BE3C7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CB659-344C-6382-373D-784BE6183C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629F055-FE00-45A1-A8A4-9EB51CF1D6C0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C39DB-BA91-70F5-A83F-67F0D45D2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43907-6F07-D576-E6FC-CC0278AE1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562F5FE-BFD9-4D36-90AA-9790AC303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6464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AC2CA-2C73-02E7-3842-FC70B8DDB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60E061-3D99-6C29-6B94-D086C3D49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7C9262-4DAD-D1A8-8AF9-131029C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629F055-FE00-45A1-A8A4-9EB51CF1D6C0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F9DAC0-9B13-F587-A376-D4CFEEDEB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1948F-9EF1-E0A5-D727-AEA9309C4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562F5FE-BFD9-4D36-90AA-9790AC303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8660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51C58-DD10-E1E6-F9C6-A9FADDEC7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1A2DC-F37E-76A0-2A69-8FAE735CF8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A28B6B-2CC7-812E-A7C3-B6B7343645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5DAE52-C337-6A86-41C1-0D12654A47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629F055-FE00-45A1-A8A4-9EB51CF1D6C0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327A56-2079-A6F0-6DDF-D3F4EE608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48DC2-9F5E-5B03-1D4E-834341DAE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562F5FE-BFD9-4D36-90AA-9790AC303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9809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3E932-CBC5-7C2C-ACC3-7DD703A19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F6D6CC-7EF9-2267-673B-792D67C59A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28E956-4D8E-4A05-EBCF-B38E741A68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13CA9C-569A-B4FF-7AB5-0E978308DB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72FCB3-2408-1654-0692-AC4066FCA0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0053CE-3559-D072-48F4-8D5E101405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629F055-FE00-45A1-A8A4-9EB51CF1D6C0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26A14B-42B9-6501-1C9E-A4AFD129A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6E4E0B-EDB9-59EA-2CBF-8AE596770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562F5FE-BFD9-4D36-90AA-9790AC303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2981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DBE33-4242-772E-9446-44BAA2B1B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AA1AE3-4626-C737-2FE0-DACE5FD93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629F055-FE00-45A1-A8A4-9EB51CF1D6C0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3CEDFF-ED76-35FA-E4A2-7AC8AA0E1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98499E-C715-A66F-796A-10B309A8A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562F5FE-BFD9-4D36-90AA-9790AC303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4507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5616E3-CED7-30A0-CBF5-5B2D4C68A1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629F055-FE00-45A1-A8A4-9EB51CF1D6C0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53548F-4A1E-EBCC-EE9E-7D0011F44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E12B33-A8CA-303D-E264-A3C87B882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562F5FE-BFD9-4D36-90AA-9790AC303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6715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18D64-1FE5-7CBF-0CD0-231C1B667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BE12F-0041-53B2-2063-C806B16BA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2C2E68-0CE5-D637-17F9-99AF81E6D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09994F-62C8-AE6D-84DF-1493B78C3B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629F055-FE00-45A1-A8A4-9EB51CF1D6C0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DE1B6C-C847-1FFE-A689-665B1439D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BB72CC-118E-1CEF-266F-16F04CA0B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562F5FE-BFD9-4D36-90AA-9790AC303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08936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1E94D-114B-1824-EA39-C69AA2DA4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550824-111D-E86B-5967-1738687F58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05E48-A536-757A-D48B-D48868F0BB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9D8112-403D-763D-3827-67521361F2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629F055-FE00-45A1-A8A4-9EB51CF1D6C0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6C62AA-AED7-E684-5AE3-72AFFA368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0B4D15-F010-64DD-BA39-580E41D34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562F5FE-BFD9-4D36-90AA-9790AC303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9786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DC5B6-F4D4-62D2-F993-7EF34759E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06526A-341B-1674-3A8D-0F8D91797B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440F9F-00BC-06A9-D074-E913C663AF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629F055-FE00-45A1-A8A4-9EB51CF1D6C0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72F08-5B8F-7D8B-E2DD-472A00916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ACECC-4B53-2902-266C-C1389FF15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562F5FE-BFD9-4D36-90AA-9790AC303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2994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FB4E0E-A8D2-F677-9217-924C5CDA81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4939E1-4AD1-6584-7131-6337446D59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8AA7AF-17E0-B2A0-1851-C0E81C63DA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1629F055-FE00-45A1-A8A4-9EB51CF1D6C0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35CA9-B264-6F77-F3F6-D0B1BC43A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55833B-7F58-BC01-0CE9-00BB1C2D3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562F5FE-BFD9-4D36-90AA-9790AC303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66141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269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35270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8939376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38113" y="1235034"/>
            <a:ext cx="8869362" cy="549827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38114" y="83128"/>
            <a:ext cx="8869362" cy="902524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253951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490375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13" y="174625"/>
            <a:ext cx="9005887" cy="81438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38113" y="1600200"/>
            <a:ext cx="4357687" cy="50574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600200"/>
            <a:ext cx="4359275" cy="50574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500309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 shadeToTitle="1">
        <a:gradFill rotWithShape="0">
          <a:gsLst>
            <a:gs pos="0">
              <a:srgbClr val="003C3E"/>
            </a:gs>
            <a:gs pos="100000">
              <a:srgbClr val="008689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>
            <a:extLst>
              <a:ext uri="{FF2B5EF4-FFF2-40B4-BE49-F238E27FC236}">
                <a16:creationId xmlns:a16="http://schemas.microsoft.com/office/drawing/2014/main" id="{7CE773B4-177F-4869-A8FE-A125B1E74F2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7313" y="0"/>
            <a:ext cx="92075" cy="6858000"/>
          </a:xfrm>
          <a:prstGeom prst="rect">
            <a:avLst/>
          </a:prstGeom>
          <a:gradFill rotWithShape="1">
            <a:gsLst>
              <a:gs pos="0">
                <a:srgbClr val="003C3E"/>
              </a:gs>
              <a:gs pos="100000">
                <a:srgbClr val="00868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4AFD42FA-117D-4A29-A838-5DA9F08F911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78900" y="0"/>
            <a:ext cx="92075" cy="6858000"/>
          </a:xfrm>
          <a:prstGeom prst="rect">
            <a:avLst/>
          </a:prstGeom>
          <a:gradFill rotWithShape="1">
            <a:gsLst>
              <a:gs pos="0">
                <a:srgbClr val="003C3E"/>
              </a:gs>
              <a:gs pos="100000">
                <a:srgbClr val="00868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1035269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83344" y="391430"/>
            <a:ext cx="8983662" cy="762000"/>
          </a:xfrm>
        </p:spPr>
        <p:txBody>
          <a:bodyPr anchorCtr="1"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35276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4775" y="2363788"/>
            <a:ext cx="6400800" cy="457200"/>
          </a:xfrm>
        </p:spPr>
        <p:txBody>
          <a:bodyPr lIns="45720" rIns="45720" anchorCtr="1">
            <a:spAutoFit/>
          </a:bodyPr>
          <a:lstStyle>
            <a:lvl1pPr marL="0" indent="0" algn="ctr">
              <a:buFont typeface="Wingdings 2" pitchFamily="18" charset="2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8621937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217842"/>
            <a:ext cx="8864600" cy="701675"/>
          </a:xfrm>
        </p:spPr>
        <p:txBody>
          <a:bodyPr anchor="ctr">
            <a:normAutofit/>
          </a:bodyPr>
          <a:lstStyle>
            <a:lvl1pPr>
              <a:defRPr sz="3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" y="1028700"/>
            <a:ext cx="8821737" cy="5676900"/>
          </a:xfrm>
        </p:spPr>
        <p:txBody>
          <a:bodyPr/>
          <a:lstStyle>
            <a:lvl1pPr>
              <a:spcBef>
                <a:spcPts val="0"/>
              </a:spcBef>
              <a:defRPr b="1">
                <a:effectLst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863883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217842"/>
            <a:ext cx="8864600" cy="701675"/>
          </a:xfrm>
        </p:spPr>
        <p:txBody>
          <a:bodyPr anchor="ctr">
            <a:normAutofit/>
          </a:bodyPr>
          <a:lstStyle>
            <a:lvl1pPr>
              <a:defRPr sz="3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" y="1028700"/>
            <a:ext cx="8821737" cy="56769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1">
                <a:effectLst/>
              </a:defRPr>
            </a:lvl1pPr>
            <a:lvl2pPr marL="457200" indent="0">
              <a:spcBef>
                <a:spcPts val="0"/>
              </a:spcBef>
              <a:buNone/>
              <a:defRPr/>
            </a:lvl2pPr>
            <a:lvl3pPr marL="914400" indent="0">
              <a:spcBef>
                <a:spcPts val="0"/>
              </a:spcBef>
              <a:buNone/>
              <a:defRPr/>
            </a:lvl3pPr>
            <a:lvl4pPr marL="1371600" indent="0">
              <a:spcBef>
                <a:spcPts val="0"/>
              </a:spcBef>
              <a:buNone/>
              <a:defRPr/>
            </a:lvl4pPr>
            <a:lvl5pPr marL="177800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245605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/ ta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" y="217842"/>
            <a:ext cx="8864600" cy="701675"/>
          </a:xfrm>
        </p:spPr>
        <p:txBody>
          <a:bodyPr anchor="ctr">
            <a:normAutofit/>
          </a:bodyPr>
          <a:lstStyle>
            <a:lvl1pPr>
              <a:defRPr sz="3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5" y="1028700"/>
            <a:ext cx="8821737" cy="5676900"/>
          </a:xfrm>
        </p:spPr>
        <p:txBody>
          <a:bodyPr lIns="45720" rIns="45720">
            <a:normAutofit/>
          </a:bodyPr>
          <a:lstStyle>
            <a:lvl1pPr marL="0" indent="0" defTabSz="914400">
              <a:spcBef>
                <a:spcPts val="0"/>
              </a:spcBef>
              <a:buNone/>
              <a:tabLst>
                <a:tab pos="465138" algn="l"/>
                <a:tab pos="914400" algn="l"/>
                <a:tab pos="1379538" algn="l"/>
                <a:tab pos="1828800" algn="l"/>
                <a:tab pos="2293938" algn="l"/>
                <a:tab pos="2743200" algn="l"/>
                <a:tab pos="3208338" algn="l"/>
                <a:tab pos="3657600" algn="l"/>
                <a:tab pos="4122738" algn="l"/>
                <a:tab pos="4572000" algn="l"/>
                <a:tab pos="5037138" algn="l"/>
                <a:tab pos="5486400" algn="l"/>
              </a:tabLst>
              <a:defRPr b="1">
                <a:effectLst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7780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852874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66941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42876" y="406400"/>
            <a:ext cx="8864599" cy="6299200"/>
          </a:xfrm>
        </p:spPr>
        <p:txBody>
          <a:bodyPr/>
          <a:lstStyle>
            <a:lvl1pPr>
              <a:spcBef>
                <a:spcPts val="0"/>
              </a:spcBef>
              <a:defRPr>
                <a:effectLst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480388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 no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42876" y="406400"/>
            <a:ext cx="8864599" cy="62992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effectLst/>
              </a:defRPr>
            </a:lvl1pPr>
            <a:lvl2pPr marL="457200" indent="0">
              <a:spcBef>
                <a:spcPts val="0"/>
              </a:spcBef>
              <a:buNone/>
              <a:defRPr/>
            </a:lvl2pPr>
            <a:lvl3pPr marL="914400" indent="0">
              <a:spcBef>
                <a:spcPts val="0"/>
              </a:spcBef>
              <a:buNone/>
              <a:defRPr/>
            </a:lvl3pPr>
            <a:lvl4pPr marL="1371600" indent="0">
              <a:spcBef>
                <a:spcPts val="0"/>
              </a:spcBef>
              <a:buNone/>
              <a:defRPr/>
            </a:lvl4pPr>
            <a:lvl5pPr marL="1778000" indent="0">
              <a:spcBef>
                <a:spcPts val="0"/>
              </a:spcBef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409235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228600"/>
            <a:ext cx="8804275" cy="701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2876" y="1028700"/>
            <a:ext cx="4432300" cy="56769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5176" y="1028700"/>
            <a:ext cx="4432299" cy="56769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38411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pread out more 1.5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2">
            <a:extLst>
              <a:ext uri="{FF2B5EF4-FFF2-40B4-BE49-F238E27FC236}">
                <a16:creationId xmlns:a16="http://schemas.microsoft.com/office/drawing/2014/main" id="{D61CB56D-04A0-42C3-BCBB-51E22B320F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4609306" y="-3201193"/>
            <a:ext cx="61913" cy="900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13" y="143838"/>
            <a:ext cx="8866187" cy="1130158"/>
          </a:xfrm>
        </p:spPr>
        <p:txBody>
          <a:bodyPr rIns="0"/>
          <a:lstStyle>
            <a:lvl1pPr>
              <a:spcAft>
                <a:spcPts val="1800"/>
              </a:spcAft>
              <a:defRPr sz="3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113" y="1510302"/>
            <a:ext cx="8866187" cy="5208998"/>
          </a:xfrm>
        </p:spPr>
        <p:txBody>
          <a:bodyPr/>
          <a:lstStyle>
            <a:lvl1pPr marL="406400" indent="-4064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SzPct val="80000"/>
              <a:defRPr/>
            </a:lvl1pPr>
            <a:lvl2pPr marL="914400" indent="-449263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3888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5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5" Type="http://schemas.openxmlformats.org/officeDocument/2006/relationships/slideLayout" Target="../slideLayouts/slideLayout60.xml"/><Relationship Id="rId10" Type="http://schemas.openxmlformats.org/officeDocument/2006/relationships/theme" Target="../theme/theme7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3F3470-2FE8-4F6D-9179-BDAD201CF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190501"/>
            <a:ext cx="8763000" cy="737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733DD6-7C48-4D4C-B576-A1ED5C3EA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500" y="1139483"/>
            <a:ext cx="8763000" cy="5218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90500" y="6063175"/>
            <a:ext cx="35731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00B0F0"/>
                </a:solidFill>
                <a:latin typeface="+mn-lt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8092457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9533" r:id="rId1"/>
    <p:sldLayoutId id="2147489534" r:id="rId2"/>
    <p:sldLayoutId id="2147489539" r:id="rId3"/>
    <p:sldLayoutId id="2147489536" r:id="rId4"/>
    <p:sldLayoutId id="2147489538" r:id="rId5"/>
    <p:sldLayoutId id="2147489544" r:id="rId6"/>
    <p:sldLayoutId id="2147489546" r:id="rId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FFFF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38138" indent="-338138" algn="l" defTabSz="685800" rtl="0" eaLnBrk="1" latinLnBrk="0" hangingPunct="1">
        <a:lnSpc>
          <a:spcPct val="100000"/>
        </a:lnSpc>
        <a:spcBef>
          <a:spcPts val="0"/>
        </a:spcBef>
        <a:buClr>
          <a:srgbClr val="FFFF00"/>
        </a:buClr>
        <a:buFont typeface="Calibri" panose="020F0502020204030204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8975" indent="-350838" algn="l" defTabSz="685800" rtl="0" eaLnBrk="1" latinLnBrk="0" hangingPunct="1">
        <a:lnSpc>
          <a:spcPct val="100000"/>
        </a:lnSpc>
        <a:spcBef>
          <a:spcPts val="0"/>
        </a:spcBef>
        <a:buClr>
          <a:srgbClr val="00FF00"/>
        </a:buClr>
        <a:buSzPct val="100000"/>
        <a:buFont typeface="Calibri" panose="020F0502020204030204" pitchFamily="34" charset="0"/>
        <a:buChar char="»"/>
        <a:defRPr sz="2400" b="1" kern="1200">
          <a:solidFill>
            <a:srgbClr val="00FF00"/>
          </a:solidFill>
          <a:latin typeface="+mn-lt"/>
          <a:ea typeface="+mn-ea"/>
          <a:cs typeface="+mn-cs"/>
        </a:defRPr>
      </a:lvl2pPr>
      <a:lvl3pPr marL="1027113" indent="-338138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200" b="1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3pPr>
      <a:lvl4pPr marL="1308100" indent="-280988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b="1" kern="1200">
          <a:solidFill>
            <a:schemeClr val="accent2">
              <a:lumMod val="20000"/>
              <a:lumOff val="80000"/>
            </a:schemeClr>
          </a:solidFill>
          <a:latin typeface="+mn-lt"/>
          <a:ea typeface="+mn-ea"/>
          <a:cs typeface="+mn-cs"/>
        </a:defRPr>
      </a:lvl4pPr>
      <a:lvl5pPr marL="1603375" indent="-295275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b="1" kern="1200">
          <a:solidFill>
            <a:schemeClr val="accent4">
              <a:lumMod val="20000"/>
              <a:lumOff val="80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pos="120" userDrawn="1">
          <p15:clr>
            <a:srgbClr val="F26B43"/>
          </p15:clr>
        </p15:guide>
        <p15:guide id="3" pos="5640" userDrawn="1">
          <p15:clr>
            <a:srgbClr val="F26B43"/>
          </p15:clr>
        </p15:guide>
        <p15:guide id="4" orient="horz" pos="120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orient="horz" pos="420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E31002-08B7-71F7-D76E-84563DF4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5BDC72-235E-9D95-58DD-816393497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35D888-4D95-17C7-85B8-B1C9934ED1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EB1CF5-F11A-4BAB-A54E-3EE37A91526A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7D4AE-8FFB-418D-B44C-79E37557A2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94E14-4C74-1838-B94E-FBFC42A37F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17F32F-F47D-45C6-AD7D-910E34468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606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926" r:id="rId1"/>
    <p:sldLayoutId id="2147489927" r:id="rId2"/>
    <p:sldLayoutId id="2147489928" r:id="rId3"/>
    <p:sldLayoutId id="2147489929" r:id="rId4"/>
    <p:sldLayoutId id="2147489930" r:id="rId5"/>
    <p:sldLayoutId id="2147489931" r:id="rId6"/>
    <p:sldLayoutId id="2147489932" r:id="rId7"/>
    <p:sldLayoutId id="2147489933" r:id="rId8"/>
    <p:sldLayoutId id="2147489934" r:id="rId9"/>
    <p:sldLayoutId id="2147489935" r:id="rId10"/>
    <p:sldLayoutId id="21474899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02BB08-C02E-8D99-F14E-BD4300188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9014AA-98BB-56C1-2900-18AAC82D80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165E9A-2B2F-3089-4B4D-BA0B64596C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1190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Reference:</a:t>
            </a:r>
          </a:p>
        </p:txBody>
      </p:sp>
    </p:spTree>
    <p:extLst>
      <p:ext uri="{BB962C8B-B14F-4D97-AF65-F5344CB8AC3E}">
        <p14:creationId xmlns:p14="http://schemas.microsoft.com/office/powerpoint/2010/main" val="74251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902" r:id="rId1"/>
    <p:sldLayoutId id="2147489903" r:id="rId2"/>
    <p:sldLayoutId id="2147489904" r:id="rId3"/>
    <p:sldLayoutId id="2147489905" r:id="rId4"/>
    <p:sldLayoutId id="2147489906" r:id="rId5"/>
    <p:sldLayoutId id="2147489907" r:id="rId6"/>
    <p:sldLayoutId id="2147489908" r:id="rId7"/>
    <p:sldLayoutId id="2147489909" r:id="rId8"/>
    <p:sldLayoutId id="2147489910" r:id="rId9"/>
    <p:sldLayoutId id="2147489911" r:id="rId10"/>
    <p:sldLayoutId id="21474899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988CE1-72B6-E9CE-C275-58A201E7C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D69C29-7D5E-8D13-4F0D-E445247DE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D2BAB-38E4-DA0B-8904-98E067D87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072332" y="6356350"/>
            <a:ext cx="34430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Reference</a:t>
            </a:r>
          </a:p>
        </p:txBody>
      </p:sp>
    </p:spTree>
    <p:extLst>
      <p:ext uri="{BB962C8B-B14F-4D97-AF65-F5344CB8AC3E}">
        <p14:creationId xmlns:p14="http://schemas.microsoft.com/office/powerpoint/2010/main" val="2478321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866" r:id="rId1"/>
    <p:sldLayoutId id="2147489867" r:id="rId2"/>
    <p:sldLayoutId id="2147489868" r:id="rId3"/>
    <p:sldLayoutId id="2147489869" r:id="rId4"/>
    <p:sldLayoutId id="2147489870" r:id="rId5"/>
    <p:sldLayoutId id="2147489871" r:id="rId6"/>
    <p:sldLayoutId id="2147489872" r:id="rId7"/>
    <p:sldLayoutId id="2147489873" r:id="rId8"/>
    <p:sldLayoutId id="2147489874" r:id="rId9"/>
    <p:sldLayoutId id="2147489875" r:id="rId10"/>
    <p:sldLayoutId id="21474898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988022-550B-973A-2BF7-D1BFD6349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419" y="18255"/>
            <a:ext cx="861778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7F25F-86AF-62FB-A923-4031D902A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105" y="1349269"/>
            <a:ext cx="8617789" cy="4913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106BC-0374-02CB-B0AD-D69289FAA1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94794" y="635503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Footer</a:t>
            </a:r>
          </a:p>
        </p:txBody>
      </p:sp>
    </p:spTree>
    <p:extLst>
      <p:ext uri="{BB962C8B-B14F-4D97-AF65-F5344CB8AC3E}">
        <p14:creationId xmlns:p14="http://schemas.microsoft.com/office/powerpoint/2010/main" val="3116205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830" r:id="rId1"/>
    <p:sldLayoutId id="2147489831" r:id="rId2"/>
    <p:sldLayoutId id="2147489832" r:id="rId3"/>
    <p:sldLayoutId id="2147489833" r:id="rId4"/>
    <p:sldLayoutId id="2147489834" r:id="rId5"/>
    <p:sldLayoutId id="2147489835" r:id="rId6"/>
    <p:sldLayoutId id="2147489836" r:id="rId7"/>
    <p:sldLayoutId id="2147489837" r:id="rId8"/>
    <p:sldLayoutId id="2147489838" r:id="rId9"/>
    <p:sldLayoutId id="2147489839" r:id="rId10"/>
    <p:sldLayoutId id="214748984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CC"/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"/>
          <p:cNvSpPr>
            <a:spLocks noGrp="1" noChangeArrowheads="1"/>
          </p:cNvSpPr>
          <p:nvPr>
            <p:ph type="title"/>
          </p:nvPr>
        </p:nvSpPr>
        <p:spPr bwMode="auto">
          <a:xfrm>
            <a:off x="138113" y="95250"/>
            <a:ext cx="8869362" cy="78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Title goes here</a:t>
            </a:r>
          </a:p>
        </p:txBody>
      </p:sp>
      <p:sp>
        <p:nvSpPr>
          <p:cNvPr id="1027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8113" y="1246188"/>
            <a:ext cx="8869362" cy="549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7044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561" r:id="rId1"/>
    <p:sldLayoutId id="2147489562" r:id="rId2"/>
    <p:sldLayoutId id="2147489563" r:id="rId3"/>
    <p:sldLayoutId id="2147489564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Tahoma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Tahoma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Tahoma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FFFF00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rgbClr val="FFFF00"/>
          </a:solidFill>
          <a:latin typeface="Tahoma" pitchFamily="34" charset="0"/>
        </a:defRPr>
      </a:lvl9pPr>
    </p:titleStyle>
    <p:bodyStyle>
      <a:lvl1pPr marL="347663" indent="-347663" algn="l" rtl="0" eaLnBrk="0" fontAlgn="base" hangingPunct="0">
        <a:spcBef>
          <a:spcPct val="20000"/>
        </a:spcBef>
        <a:spcAft>
          <a:spcPct val="0"/>
        </a:spcAft>
        <a:buClr>
          <a:srgbClr val="A1C2E7"/>
        </a:buClr>
        <a:buSzPct val="75000"/>
        <a:buFont typeface="Wingdings" panose="05000000000000000000" pitchFamily="2" charset="2"/>
        <a:buChar char="n"/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914400" indent="-336550" algn="l" rtl="0" eaLnBrk="0" fontAlgn="base" hangingPunct="0">
        <a:spcBef>
          <a:spcPct val="20000"/>
        </a:spcBef>
        <a:spcAft>
          <a:spcPct val="0"/>
        </a:spcAft>
        <a:buClr>
          <a:srgbClr val="FFFF66"/>
        </a:buClr>
        <a:buSzPct val="80000"/>
        <a:buFont typeface="Wingdings 3" panose="05040102010807070707" pitchFamily="18" charset="2"/>
        <a:buChar char=""/>
        <a:defRPr sz="2600">
          <a:solidFill>
            <a:schemeClr val="bg1"/>
          </a:solidFill>
          <a:latin typeface="+mn-lt"/>
        </a:defRPr>
      </a:lvl2pPr>
      <a:lvl3pPr marL="1376363" indent="-228600" algn="l" rtl="0" eaLnBrk="0" fontAlgn="base" hangingPunct="0">
        <a:spcBef>
          <a:spcPct val="20000"/>
        </a:spcBef>
        <a:spcAft>
          <a:spcPct val="0"/>
        </a:spcAft>
        <a:buClr>
          <a:srgbClr val="99CCFF"/>
        </a:buClr>
        <a:buSzPct val="75000"/>
        <a:buFont typeface="Wingdings 2" panose="05020102010507070707" pitchFamily="18" charset="2"/>
        <a:buChar char="®"/>
        <a:defRPr sz="2400">
          <a:solidFill>
            <a:schemeClr val="bg1"/>
          </a:solidFill>
          <a:latin typeface="+mn-lt"/>
        </a:defRPr>
      </a:lvl3pPr>
      <a:lvl4pPr marL="1719263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62163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93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65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337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909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 shadeToTitle="1">
        <a:gradFill rotWithShape="0">
          <a:gsLst>
            <a:gs pos="0">
              <a:srgbClr val="008689"/>
            </a:gs>
            <a:gs pos="100000">
              <a:srgbClr val="003C3E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3" name="Rectangle 23">
            <a:extLst>
              <a:ext uri="{FF2B5EF4-FFF2-40B4-BE49-F238E27FC236}">
                <a16:creationId xmlns:a16="http://schemas.microsoft.com/office/drawing/2014/main" id="{F5A8BC99-EDBA-4BED-9778-D7B7941936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8588" y="1014413"/>
            <a:ext cx="8829675" cy="567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83066" name="Rectangle 26">
            <a:extLst>
              <a:ext uri="{FF2B5EF4-FFF2-40B4-BE49-F238E27FC236}">
                <a16:creationId xmlns:a16="http://schemas.microsoft.com/office/drawing/2014/main" id="{D1A643BB-D6FD-41DB-BCBF-26A7A48E0DA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2075" cy="6858000"/>
          </a:xfrm>
          <a:prstGeom prst="rect">
            <a:avLst/>
          </a:prstGeom>
          <a:gradFill rotWithShape="1">
            <a:gsLst>
              <a:gs pos="0">
                <a:srgbClr val="003C3E"/>
              </a:gs>
              <a:gs pos="100000">
                <a:srgbClr val="008689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983065" name="Rectangle 25">
            <a:extLst>
              <a:ext uri="{FF2B5EF4-FFF2-40B4-BE49-F238E27FC236}">
                <a16:creationId xmlns:a16="http://schemas.microsoft.com/office/drawing/2014/main" id="{76847D32-49EF-4BDE-A666-ED02DDB273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8588" y="228600"/>
            <a:ext cx="88788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750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618" r:id="rId1"/>
    <p:sldLayoutId id="2147489619" r:id="rId2"/>
    <p:sldLayoutId id="2147489620" r:id="rId3"/>
    <p:sldLayoutId id="2147489621" r:id="rId4"/>
    <p:sldLayoutId id="2147489622" r:id="rId5"/>
    <p:sldLayoutId id="2147489623" r:id="rId6"/>
    <p:sldLayoutId id="2147489624" r:id="rId7"/>
    <p:sldLayoutId id="2147489625" r:id="rId8"/>
    <p:sldLayoutId id="2147489626" r:id="rId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 i="1">
          <a:solidFill>
            <a:srgbClr val="CB9DD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FF8B"/>
        </a:buClr>
        <a:buSzPct val="90000"/>
        <a:buFont typeface="Wingdings 2" panose="05020102010507070707" pitchFamily="18" charset="2"/>
        <a:buChar char="®"/>
        <a:defRPr sz="2800" b="1">
          <a:solidFill>
            <a:schemeClr val="bg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9300" indent="-292100" algn="l" rtl="0" eaLnBrk="0" fontAlgn="base" hangingPunct="0">
        <a:spcBef>
          <a:spcPct val="20000"/>
        </a:spcBef>
        <a:spcAft>
          <a:spcPct val="0"/>
        </a:spcAft>
        <a:buClr>
          <a:srgbClr val="E6B3FF"/>
        </a:buClr>
        <a:buSzPct val="75000"/>
        <a:buFont typeface="Wingdings 3" panose="05040102010807070707" pitchFamily="18" charset="2"/>
        <a:buChar char=""/>
        <a:defRPr sz="26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99CCFF"/>
        </a:buClr>
        <a:buFont typeface="Arial" panose="020B0604020202020204" pitchFamily="34" charset="0"/>
        <a:buChar char="~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06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463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21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378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35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02D7651-4367-1083-9E02-939EF2546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6">
            <a:extLst>
              <a:ext uri="{FF2B5EF4-FFF2-40B4-BE49-F238E27FC236}">
                <a16:creationId xmlns:a16="http://schemas.microsoft.com/office/drawing/2014/main" id="{603DC5AF-E770-36EB-F92E-073A11971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1829" y="2403360"/>
            <a:ext cx="5630036" cy="2244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b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algn="ctr">
              <a:defRPr/>
            </a:pPr>
            <a:r>
              <a:rPr lang="en-US" sz="2000" b="1" i="1">
                <a:solidFill>
                  <a:srgbClr val="A6CCF6"/>
                </a:solidFill>
                <a:latin typeface="Calibri"/>
                <a:cs typeface="Arial" panose="020B0604020202020204" pitchFamily="34" charset="0"/>
              </a:rPr>
              <a:t>Ron Melton, OD, FAAO</a:t>
            </a:r>
          </a:p>
          <a:p>
            <a:pPr lvl="0" algn="ctr">
              <a:defRPr/>
            </a:pPr>
            <a:endParaRPr lang="en-US" sz="2000" b="1" i="1">
              <a:solidFill>
                <a:srgbClr val="FFFF99"/>
              </a:solidFill>
              <a:latin typeface="Calibri"/>
              <a:cs typeface="Arial" panose="020B0604020202020204" pitchFamily="34" charset="0"/>
            </a:endParaRPr>
          </a:p>
          <a:p>
            <a:pPr lvl="0" algn="ctr">
              <a:defRPr/>
            </a:pPr>
            <a:endParaRPr lang="en-US" sz="2000" b="1" i="1">
              <a:solidFill>
                <a:srgbClr val="FFFF99"/>
              </a:solidFill>
              <a:latin typeface="Calibri"/>
              <a:cs typeface="Arial" panose="020B0604020202020204" pitchFamily="34" charset="0"/>
            </a:endParaRPr>
          </a:p>
          <a:p>
            <a:pPr lvl="0" algn="ctr">
              <a:defRPr/>
            </a:pPr>
            <a:r>
              <a:rPr lang="en-US" sz="2000" b="1" i="1">
                <a:solidFill>
                  <a:srgbClr val="FFFF99"/>
                </a:solidFill>
                <a:latin typeface="Calibri"/>
                <a:cs typeface="Arial" panose="020B0604020202020204" pitchFamily="34" charset="0"/>
              </a:rPr>
              <a:t>HAWAIIAN OPHTHALMIC SUMMIT  2026</a:t>
            </a:r>
          </a:p>
          <a:p>
            <a:pPr lvl="0" algn="ctr">
              <a:defRPr/>
            </a:pPr>
            <a:r>
              <a:rPr lang="en-US" sz="2000" b="1" i="1">
                <a:solidFill>
                  <a:srgbClr val="FFFF99"/>
                </a:solidFill>
                <a:latin typeface="Calibri"/>
                <a:cs typeface="Arial" panose="020B0604020202020204" pitchFamily="34" charset="0"/>
              </a:rPr>
              <a:t>TARR TREK ELEVATED EYE EDUCATION</a:t>
            </a:r>
          </a:p>
          <a:p>
            <a:pPr lvl="0" algn="ctr">
              <a:defRPr/>
            </a:pPr>
            <a:r>
              <a:rPr lang="en-US" sz="2000" b="1" i="1">
                <a:solidFill>
                  <a:srgbClr val="FFFF99"/>
                </a:solidFill>
                <a:latin typeface="Calibri"/>
                <a:cs typeface="Arial" panose="020B0604020202020204" pitchFamily="34" charset="0"/>
              </a:rPr>
              <a:t>Oahu, Hawaii</a:t>
            </a:r>
          </a:p>
          <a:p>
            <a:pPr lvl="0" algn="ctr">
              <a:defRPr/>
            </a:pPr>
            <a:r>
              <a:rPr lang="en-US" sz="2000" b="1" i="1">
                <a:solidFill>
                  <a:srgbClr val="FFFF99"/>
                </a:solidFill>
                <a:latin typeface="Calibri"/>
                <a:cs typeface="Arial" panose="020B0604020202020204" pitchFamily="34" charset="0"/>
              </a:rPr>
              <a:t>October 17-20, 2026 </a:t>
            </a:r>
            <a:endParaRPr lang="en-US" sz="2000" b="1" i="1" dirty="0">
              <a:solidFill>
                <a:srgbClr val="FFFF99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4D215B6-E15F-A31D-B644-D80EE4D2E8B6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-86008" y="387179"/>
            <a:ext cx="9316015" cy="1470025"/>
          </a:xfrm>
        </p:spPr>
        <p:txBody>
          <a:bodyPr>
            <a:noAutofit/>
          </a:bodyPr>
          <a:lstStyle/>
          <a:p>
            <a:pPr algn="ctr">
              <a:lnSpc>
                <a:spcPct val="85000"/>
              </a:lnSpc>
              <a:defRPr/>
            </a:pPr>
            <a:r>
              <a:rPr lang="en-US" sz="3600" i="1" dirty="0">
                <a:solidFill>
                  <a:srgbClr val="CC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Headache Hacks: Neuro-Ophthalmic Disorders &amp; Visual Pathway Disease</a:t>
            </a:r>
            <a:endParaRPr lang="en-US" sz="3600" i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68352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CE83C-A1E6-4981-535E-1C56D8DED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3">
            <a:extLst>
              <a:ext uri="{FF2B5EF4-FFF2-40B4-BE49-F238E27FC236}">
                <a16:creationId xmlns:a16="http://schemas.microsoft.com/office/drawing/2014/main" id="{7F9A348A-FEC4-3A27-81A8-EE232AF17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534" y="407353"/>
            <a:ext cx="8763001" cy="665162"/>
          </a:xfrm>
        </p:spPr>
        <p:txBody>
          <a:bodyPr/>
          <a:lstStyle/>
          <a:p>
            <a:r>
              <a:rPr lang="en-US" altLang="en-US"/>
              <a:t>Financial Disclosure</a:t>
            </a:r>
          </a:p>
        </p:txBody>
      </p:sp>
      <p:sp>
        <p:nvSpPr>
          <p:cNvPr id="89091" name="Content Placeholder 2">
            <a:extLst>
              <a:ext uri="{FF2B5EF4-FFF2-40B4-BE49-F238E27FC236}">
                <a16:creationId xmlns:a16="http://schemas.microsoft.com/office/drawing/2014/main" id="{28D191E2-2400-9B7D-164F-05DC48A6ED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7212" y="1123950"/>
            <a:ext cx="8127169" cy="3648075"/>
          </a:xfrm>
        </p:spPr>
        <p:txBody>
          <a:bodyPr/>
          <a:lstStyle/>
          <a:p>
            <a:r>
              <a:rPr lang="en-US" altLang="en-US" dirty="0"/>
              <a:t> </a:t>
            </a:r>
          </a:p>
          <a:p>
            <a:r>
              <a:rPr lang="en-US" altLang="en-US" dirty="0"/>
              <a:t>Dr. Ron Melton is a consultant to, on the speakers bureau of, on the advisory committee of, or involved in research for the following companies:  ICARE and B+L. </a:t>
            </a:r>
          </a:p>
          <a:p>
            <a:endParaRPr lang="en-US" altLang="en-US" dirty="0"/>
          </a:p>
          <a:p>
            <a:r>
              <a:rPr lang="en-US" altLang="en-US" dirty="0"/>
              <a:t>“All relevant relationships have been mitigated.”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000307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600"/>
            </a:pPr>
            <a:r>
              <a:t>Recognize neuro‑ophthalmic red flags in headache patients</a:t>
            </a:r>
          </a:p>
          <a:p>
            <a:pPr>
              <a:defRPr sz="2600"/>
            </a:pPr>
            <a:r>
              <a:t>Differentiate primary vs secondary headache disorders</a:t>
            </a:r>
          </a:p>
          <a:p>
            <a:pPr>
              <a:defRPr sz="2600"/>
            </a:pPr>
            <a:r>
              <a:t>Interpret visual field patterns associated with neurologic disease</a:t>
            </a:r>
          </a:p>
          <a:p>
            <a:pPr>
              <a:defRPr sz="2600"/>
            </a:pPr>
            <a:r>
              <a:t>Understand OCT findings linked to optic nerve pathology</a:t>
            </a:r>
          </a:p>
          <a:p>
            <a:pPr>
              <a:defRPr sz="2600"/>
            </a:pPr>
            <a:r>
              <a:t>Identify when neuroimaging is indicated</a:t>
            </a:r>
          </a:p>
          <a:p>
            <a:pPr>
              <a:defRPr sz="2600"/>
            </a:pPr>
            <a:r>
              <a:t>Recognize vision‑ or life‑threatening etiologies</a:t>
            </a:r>
          </a:p>
          <a:p>
            <a:pPr>
              <a:defRPr sz="2600"/>
            </a:pPr>
            <a:r>
              <a:t>Apply triage and referral strategies in eye care practice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Headaches Matter in Eye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600"/>
            </a:pPr>
            <a:r>
              <a:t>Headache commonly presents with visual complaints</a:t>
            </a:r>
          </a:p>
          <a:p>
            <a:pPr>
              <a:defRPr sz="2600"/>
            </a:pPr>
            <a:r>
              <a:t>Eye care clinicians are often first‑contact providers</a:t>
            </a:r>
          </a:p>
          <a:p>
            <a:pPr>
              <a:defRPr sz="2600"/>
            </a:pPr>
            <a:r>
              <a:t>Visual pathway disease may present with headache</a:t>
            </a:r>
          </a:p>
          <a:p>
            <a:pPr>
              <a:defRPr sz="2600"/>
            </a:pPr>
            <a:r>
              <a:t>Optic nerve edema can signal intracranial pathology</a:t>
            </a:r>
          </a:p>
          <a:p>
            <a:pPr>
              <a:defRPr sz="2600"/>
            </a:pPr>
            <a:r>
              <a:t>Visual fields and OCT provide critical diagnostic clues</a:t>
            </a:r>
          </a:p>
          <a:p>
            <a:pPr>
              <a:defRPr sz="2600"/>
            </a:pPr>
            <a:r>
              <a:t>Early recognition prevents permanent vision loss</a:t>
            </a:r>
          </a:p>
          <a:p>
            <a:pPr>
              <a:defRPr sz="2600"/>
            </a:pPr>
            <a:r>
              <a:t>Efficient triage improves patient outcomes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Headache Epidemiology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600"/>
            </a:pPr>
            <a:r>
              <a:t>~90% lifetime prevalence</a:t>
            </a:r>
          </a:p>
          <a:p>
            <a:pPr>
              <a:defRPr sz="2600"/>
            </a:pPr>
            <a:r>
              <a:t>~50% of adults report active headaches annually</a:t>
            </a:r>
          </a:p>
          <a:p>
            <a:pPr>
              <a:defRPr sz="2600"/>
            </a:pPr>
            <a:r>
              <a:t>Primary headaches represent ~90–95% of cases</a:t>
            </a:r>
          </a:p>
          <a:p>
            <a:pPr>
              <a:defRPr sz="2600"/>
            </a:pPr>
            <a:r>
              <a:t>Migraine affects ~40 million Americans</a:t>
            </a:r>
          </a:p>
          <a:p>
            <a:pPr>
              <a:defRPr sz="2600"/>
            </a:pPr>
            <a:r>
              <a:t>Leading neurologic cause of disability under age 50</a:t>
            </a:r>
          </a:p>
          <a:p>
            <a:pPr>
              <a:defRPr sz="2600"/>
            </a:pPr>
            <a:r>
              <a:t>Common cause of emergency visits</a:t>
            </a:r>
          </a:p>
          <a:p>
            <a:pPr>
              <a:defRPr sz="2600"/>
            </a:pPr>
            <a:r>
              <a:t>Major socioeconomic burden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Headache 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600"/>
            </a:pPr>
            <a:r>
              <a:t>Primary: migraine, tension‑type, TACs                                          (Trigeminal Autonomic Cephalalgias)</a:t>
            </a:r>
          </a:p>
          <a:p>
            <a:pPr>
              <a:defRPr sz="2600"/>
            </a:pPr>
            <a:r>
              <a:t>Have normal eye exams</a:t>
            </a:r>
          </a:p>
          <a:p>
            <a:pPr>
              <a:defRPr sz="2600"/>
            </a:pPr>
            <a:r>
              <a:t>Primary headaches  = diagnosis</a:t>
            </a:r>
          </a:p>
          <a:p>
            <a:pPr>
              <a:defRPr sz="2600"/>
            </a:pPr>
            <a:r>
              <a:t>Secondary: vascular, neoplastic, infectious, ICP disorders</a:t>
            </a:r>
          </a:p>
          <a:p>
            <a:pPr>
              <a:defRPr sz="2600"/>
            </a:pPr>
            <a:r>
              <a:t>Pearl- Headache + fever + neck stiffness or mental status change = assume secondary until proven otherwise.</a:t>
            </a:r>
          </a:p>
          <a:p>
            <a:pPr>
              <a:defRPr sz="2600"/>
            </a:pPr>
            <a:r>
              <a:t>GCA, tumor, bacterial or viral meningitis, IIH, etc.</a:t>
            </a:r>
          </a:p>
          <a:p>
            <a:pPr>
              <a:defRPr sz="2600"/>
            </a:pPr>
            <a:r>
              <a:t>“Primary headaches hurt a lot but look well; Secondary headaches often look sick.”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dirty="0"/>
              <a:t>The General Neuro-ophthalmic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600"/>
            </a:pPr>
            <a:r>
              <a:rPr dirty="0"/>
              <a:t>History - History- History!</a:t>
            </a:r>
          </a:p>
          <a:p>
            <a:pPr>
              <a:defRPr sz="2600"/>
            </a:pPr>
            <a:r>
              <a:rPr dirty="0"/>
              <a:t>Onset, duration, frequency, severity</a:t>
            </a:r>
          </a:p>
          <a:p>
            <a:pPr>
              <a:defRPr sz="2600"/>
            </a:pPr>
            <a:r>
              <a:rPr dirty="0"/>
              <a:t>Location and character of pain</a:t>
            </a:r>
          </a:p>
          <a:p>
            <a:pPr>
              <a:defRPr sz="2600"/>
            </a:pPr>
            <a:r>
              <a:rPr dirty="0"/>
              <a:t>Associated visual and neurologic symptoms</a:t>
            </a:r>
          </a:p>
          <a:p>
            <a:pPr>
              <a:defRPr sz="2600"/>
            </a:pPr>
            <a:r>
              <a:rPr dirty="0"/>
              <a:t>Medication and trigger review</a:t>
            </a:r>
          </a:p>
          <a:p>
            <a:pPr>
              <a:defRPr sz="2600"/>
            </a:pPr>
            <a:r>
              <a:rPr dirty="0"/>
              <a:t>Best Visual Acuity</a:t>
            </a:r>
          </a:p>
          <a:p>
            <a:pPr>
              <a:defRPr sz="2600"/>
            </a:pPr>
            <a:r>
              <a:rPr dirty="0"/>
              <a:t>Pupillary Function</a:t>
            </a:r>
          </a:p>
          <a:p>
            <a:pPr>
              <a:defRPr sz="2600"/>
            </a:pPr>
            <a:r>
              <a:rPr dirty="0"/>
              <a:t>Ocular alignment and EOM function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>
              <a:defRPr sz="4000" b="1">
                <a:latin typeface="Calibri"/>
              </a:defRPr>
            </a:pPr>
            <a:r>
              <a:rPr dirty="0"/>
              <a:t>Headache Red Flags </a:t>
            </a:r>
            <a:r>
              <a:rPr lang="en-US" dirty="0"/>
              <a:t>–</a:t>
            </a:r>
            <a:r>
              <a:rPr dirty="0"/>
              <a:t> SNOOP</a:t>
            </a:r>
            <a:r>
              <a:rPr lang="en-US" dirty="0"/>
              <a:t>                   (identifies danger) 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700" b="1">
                <a:latin typeface="Calibri"/>
              </a:defRPr>
            </a:pPr>
            <a:r>
              <a:rPr dirty="0"/>
              <a:t>S – Systemic symptoms or disease (fever, weight loss, cancer, HIV)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defRPr sz="2700" b="1">
                <a:latin typeface="Calibri"/>
              </a:defRPr>
            </a:pPr>
            <a:r>
              <a:rPr dirty="0"/>
              <a:t>N – Neurologic signs (focal deficit, confusion, altered consciousness)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defRPr sz="2700" b="1">
                <a:latin typeface="Calibri"/>
              </a:defRPr>
            </a:pPr>
            <a:r>
              <a:rPr dirty="0"/>
              <a:t>O – Onset sudden (thunderclap headache → r/o SAH)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defRPr sz="2700" b="1">
                <a:latin typeface="Calibri"/>
              </a:defRPr>
            </a:pPr>
            <a:r>
              <a:rPr dirty="0"/>
              <a:t>O – Older age at onset (&gt;50 years)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defRPr sz="2700" b="1">
                <a:latin typeface="Calibri"/>
              </a:defRPr>
            </a:pPr>
            <a:r>
              <a:rPr dirty="0"/>
              <a:t>P – Pattern change or progressive headache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D13EF3-EBC8-03DA-A412-4816A17DA24E}"/>
              </a:ext>
            </a:extLst>
          </p:cNvPr>
          <p:cNvSpPr txBox="1"/>
          <p:nvPr/>
        </p:nvSpPr>
        <p:spPr>
          <a:xfrm>
            <a:off x="574896" y="4811509"/>
            <a:ext cx="59888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66FF66"/>
                </a:solidFill>
              </a:rPr>
              <a:t>*SNOOP identifies danger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Additional Testing Options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600"/>
            </a:pPr>
            <a:r>
              <a:t>Radiologic imaging</a:t>
            </a:r>
          </a:p>
          <a:p>
            <a:pPr>
              <a:defRPr sz="2600"/>
            </a:pPr>
            <a:r>
              <a:t>Systemic blood pressure</a:t>
            </a:r>
          </a:p>
          <a:p>
            <a:pPr>
              <a:defRPr sz="2600"/>
            </a:pPr>
            <a:r>
              <a:t>Electrophysiology</a:t>
            </a:r>
          </a:p>
          <a:p>
            <a:pPr>
              <a:defRPr sz="2600"/>
            </a:pPr>
            <a:r>
              <a:t>Fluorescein angiogram</a:t>
            </a:r>
          </a:p>
          <a:p>
            <a:pPr>
              <a:defRPr sz="2600"/>
            </a:pPr>
            <a:r>
              <a:t>Color vision assessment</a:t>
            </a:r>
          </a:p>
          <a:p>
            <a:pPr>
              <a:defRPr sz="2600"/>
            </a:pPr>
            <a:r>
              <a:t>Amsler grid testing</a:t>
            </a:r>
          </a:p>
          <a:p>
            <a:pPr>
              <a:defRPr sz="2600"/>
            </a:pPr>
            <a:r>
              <a:t>Carotid auscultation</a:t>
            </a:r>
          </a:p>
          <a:p>
            <a:pPr>
              <a:defRPr sz="2600"/>
            </a:pPr>
            <a:r>
              <a:t>Temporal artery palpation when                                      indicated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6B1B4-90A2-0C85-2DE4-C462D1460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0F490-7FA1-FE37-31A0-B9D73271F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0502"/>
            <a:ext cx="9144000" cy="752034"/>
          </a:xfrm>
        </p:spPr>
        <p:txBody>
          <a:bodyPr>
            <a:normAutofit fontScale="90000"/>
          </a:bodyPr>
          <a:lstStyle/>
          <a:p>
            <a:r>
              <a:rPr dirty="0"/>
              <a:t>Headache Triage: When to Image or Refer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B4970-6022-4C9C-BCD0-30ED7FE6D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>
                <a:solidFill>
                  <a:srgbClr val="00FF00"/>
                </a:solidFill>
              </a:rPr>
              <a:t>Immediate imaging / ED referral: </a:t>
            </a:r>
            <a:r>
              <a:rPr dirty="0"/>
              <a:t>thunderclap headache, acute vision loss, new focal neurologic deficit</a:t>
            </a:r>
          </a:p>
          <a:p>
            <a:r>
              <a:rPr dirty="0">
                <a:solidFill>
                  <a:srgbClr val="00FF00"/>
                </a:solidFill>
              </a:rPr>
              <a:t>Urgent referral: </a:t>
            </a:r>
            <a:r>
              <a:rPr dirty="0"/>
              <a:t>papilledema, suspected GCA, CN III palsy with pupil involvement</a:t>
            </a:r>
          </a:p>
          <a:p>
            <a:r>
              <a:rPr dirty="0">
                <a:solidFill>
                  <a:srgbClr val="00FF00"/>
                </a:solidFill>
              </a:rPr>
              <a:t>MRI brain/orbits indicated:</a:t>
            </a:r>
            <a:r>
              <a:rPr dirty="0"/>
              <a:t> atypical headache, progressive pattern, abnormal neuro exam</a:t>
            </a:r>
          </a:p>
          <a:p>
            <a:r>
              <a:rPr dirty="0">
                <a:solidFill>
                  <a:srgbClr val="00FF00"/>
                </a:solidFill>
              </a:rPr>
              <a:t>Order ESR/CRP immediately</a:t>
            </a:r>
            <a:r>
              <a:rPr lang="en-US" dirty="0">
                <a:solidFill>
                  <a:srgbClr val="00FF00"/>
                </a:solidFill>
              </a:rPr>
              <a:t>:</a:t>
            </a:r>
            <a:r>
              <a:rPr dirty="0">
                <a:solidFill>
                  <a:srgbClr val="00FF00"/>
                </a:solidFill>
              </a:rPr>
              <a:t> </a:t>
            </a:r>
            <a:r>
              <a:rPr dirty="0"/>
              <a:t>if age &gt;50 with new headache or visual symptoms</a:t>
            </a:r>
          </a:p>
          <a:p>
            <a:r>
              <a:rPr dirty="0">
                <a:solidFill>
                  <a:srgbClr val="00FF00"/>
                </a:solidFill>
              </a:rPr>
              <a:t>Routine management: </a:t>
            </a:r>
            <a:r>
              <a:rPr dirty="0"/>
              <a:t>typical migraine or tension headache with normal exam</a:t>
            </a:r>
          </a:p>
          <a:p>
            <a:r>
              <a:rPr dirty="0">
                <a:solidFill>
                  <a:srgbClr val="00FF00"/>
                </a:solidFill>
              </a:rPr>
              <a:t>Always document</a:t>
            </a:r>
            <a:r>
              <a:rPr lang="en-US" dirty="0">
                <a:solidFill>
                  <a:srgbClr val="00FF00"/>
                </a:solidFill>
              </a:rPr>
              <a:t>:</a:t>
            </a:r>
            <a:r>
              <a:rPr dirty="0">
                <a:solidFill>
                  <a:srgbClr val="00FF00"/>
                </a:solidFill>
              </a:rPr>
              <a:t> </a:t>
            </a:r>
            <a:r>
              <a:rPr dirty="0"/>
              <a:t>VA, pupils, VF, optic nerve appearance</a:t>
            </a:r>
          </a:p>
        </p:txBody>
      </p:sp>
    </p:spTree>
    <p:extLst>
      <p:ext uri="{BB962C8B-B14F-4D97-AF65-F5344CB8AC3E}">
        <p14:creationId xmlns:p14="http://schemas.microsoft.com/office/powerpoint/2010/main" val="812809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966" y="0"/>
            <a:ext cx="8763000" cy="752034"/>
          </a:xfrm>
        </p:spPr>
        <p:txBody>
          <a:bodyPr/>
          <a:lstStyle/>
          <a:p>
            <a:pPr>
              <a:defRPr sz="4000" b="1">
                <a:solidFill>
                  <a:srgbClr val="FFFF00"/>
                </a:solidFill>
                <a:latin typeface="Calibri"/>
              </a:defRPr>
            </a:pPr>
            <a:r>
              <a:rPr dirty="0"/>
              <a:t>Choosing the Right Imaging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839744"/>
            <a:ext cx="8763000" cy="5556152"/>
          </a:xfrm>
        </p:spPr>
        <p:txBody>
          <a:bodyPr>
            <a:normAutofit fontScale="92500"/>
          </a:bodyPr>
          <a:lstStyle/>
          <a:p>
            <a:pPr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dirty="0"/>
              <a:t>No routine imaging for classic, stable migraine with normal exam</a:t>
            </a:r>
          </a:p>
          <a:p>
            <a:pPr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dirty="0"/>
              <a:t>Image immediately if red flags (SNOOP criteria) present</a:t>
            </a:r>
          </a:p>
          <a:p>
            <a:pPr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dirty="0"/>
              <a:t>MRI brain w/ contrast preferred for most secondary headache concerns</a:t>
            </a:r>
          </a:p>
          <a:p>
            <a:pPr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dirty="0"/>
              <a:t>MRI orbits if optic neuropathy, disc edema, or visual decline</a:t>
            </a:r>
          </a:p>
          <a:p>
            <a:pPr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dirty="0"/>
              <a:t>MRV indicated when IIH or venous sinus thrombosis suspected</a:t>
            </a:r>
          </a:p>
          <a:p>
            <a:pPr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dirty="0"/>
              <a:t>CTA / MRA for suspected aneurysm, dissection, or vascular etiology</a:t>
            </a:r>
          </a:p>
          <a:p>
            <a:pPr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dirty="0"/>
              <a:t>CT head for acute thunderclap headache or trauma</a:t>
            </a:r>
          </a:p>
          <a:p>
            <a:pPr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dirty="0"/>
              <a:t>Avoid unnecessary imaging in low-risk primary headache</a:t>
            </a:r>
          </a:p>
          <a:p>
            <a:pPr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dirty="0"/>
              <a:t>Abnormal visual fields or papilledema → urgent neuroimaging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0"/>
            <a:ext cx="8763000" cy="752034"/>
          </a:xfrm>
        </p:spPr>
        <p:txBody>
          <a:bodyPr>
            <a:normAutofit/>
          </a:bodyPr>
          <a:lstStyle/>
          <a:p>
            <a:pPr>
              <a:defRPr sz="4000" b="1">
                <a:solidFill>
                  <a:srgbClr val="FFFF00"/>
                </a:solidFill>
                <a:latin typeface="Calibri"/>
              </a:defRPr>
            </a:pPr>
            <a:r>
              <a:rPr sz="3600" dirty="0"/>
              <a:t>Visual Fields in Headache Patients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752034"/>
            <a:ext cx="8763000" cy="5556152"/>
          </a:xfrm>
        </p:spPr>
        <p:txBody>
          <a:bodyPr>
            <a:normAutofit/>
          </a:bodyPr>
          <a:lstStyle/>
          <a:p>
            <a:pPr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sz="2600" dirty="0"/>
              <a:t>Baseline automated perimetry</a:t>
            </a:r>
            <a:r>
              <a:rPr lang="en-US" sz="2600" dirty="0"/>
              <a:t> </a:t>
            </a:r>
            <a:r>
              <a:rPr sz="2600" dirty="0"/>
              <a:t>recommended in new or atypical </a:t>
            </a:r>
            <a:r>
              <a:rPr lang="en-US" sz="2600" dirty="0"/>
              <a:t>                                                                             </a:t>
            </a:r>
            <a:r>
              <a:rPr sz="2600" dirty="0"/>
              <a:t>headache</a:t>
            </a:r>
          </a:p>
          <a:p>
            <a:pPr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sz="2600" dirty="0"/>
              <a:t>Enlarged blind spot suggests</a:t>
            </a:r>
            <a:r>
              <a:rPr lang="en-US" sz="2600" dirty="0"/>
              <a:t> </a:t>
            </a:r>
            <a:r>
              <a:rPr sz="2600" dirty="0"/>
              <a:t>papilledema / elevated ICP</a:t>
            </a:r>
          </a:p>
          <a:p>
            <a:pPr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sz="2600" dirty="0"/>
              <a:t>Arcuate or nerve fiber defects raise concern for optic neuropathy</a:t>
            </a:r>
          </a:p>
          <a:p>
            <a:pPr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sz="2600" dirty="0"/>
              <a:t>Altitudinal defect → consider ischemic optic neuropathy</a:t>
            </a:r>
          </a:p>
          <a:p>
            <a:pPr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sz="2600" dirty="0"/>
              <a:t>Homonymous defects → urgent neuroimaging</a:t>
            </a:r>
          </a:p>
          <a:p>
            <a:pPr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sz="2600" dirty="0"/>
              <a:t>Transient defects may accompany migraine with aura</a:t>
            </a:r>
          </a:p>
          <a:p>
            <a:pPr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sz="2600" dirty="0"/>
              <a:t>Serial fields critical for IIH monitoring</a:t>
            </a:r>
          </a:p>
          <a:p>
            <a:pPr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sz="2600" dirty="0"/>
              <a:t>Progressive loss mandates urgent neurologic referral</a:t>
            </a:r>
          </a:p>
          <a:p>
            <a:pPr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sz="2600" dirty="0"/>
              <a:t>Normal fields do not exclude secondary headache pathology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29" y="367571"/>
            <a:ext cx="10972800" cy="0"/>
          </a:xfrm>
        </p:spPr>
        <p:txBody>
          <a:bodyPr>
            <a:normAutofit fontScale="90000"/>
          </a:bodyPr>
          <a:lstStyle/>
          <a:p>
            <a:pPr algn="l">
              <a:defRPr sz="4400" b="1">
                <a:solidFill>
                  <a:srgbClr val="FFFF00"/>
                </a:solidFill>
                <a:latin typeface="Calibri"/>
              </a:defRPr>
            </a:pPr>
            <a:r>
              <a:rPr dirty="0"/>
              <a:t>OCT in Headache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29" y="769547"/>
            <a:ext cx="8849763" cy="5902851"/>
          </a:xfrm>
        </p:spPr>
        <p:txBody>
          <a:bodyPr wrap="square">
            <a:no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rPr sz="2400" dirty="0"/>
              <a:t>Normal RNFL thickness in primary headaches (migraine without optic pathology)</a:t>
            </a:r>
          </a:p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rPr sz="2400" dirty="0"/>
              <a:t>RNFL thickening suggests papilledema from elevated intracranial pressure</a:t>
            </a:r>
          </a:p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rPr sz="2400" dirty="0"/>
              <a:t>Peripapillary subretinal </a:t>
            </a:r>
            <a:r>
              <a:rPr sz="2400" dirty="0" err="1"/>
              <a:t>hyporeflective</a:t>
            </a:r>
            <a:r>
              <a:rPr sz="2400" dirty="0"/>
              <a:t> space supports true disc edema</a:t>
            </a:r>
          </a:p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rPr sz="2400" dirty="0"/>
              <a:t>Stable RNFL favors </a:t>
            </a:r>
            <a:r>
              <a:rPr sz="2400" dirty="0" err="1"/>
              <a:t>pseudopapilledema</a:t>
            </a:r>
            <a:r>
              <a:rPr sz="2400" dirty="0"/>
              <a:t> (optic disc drusen)</a:t>
            </a:r>
          </a:p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rPr sz="2400" dirty="0"/>
              <a:t>Enhanced depth imaging identifies buried optic nerve head drusen</a:t>
            </a:r>
          </a:p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rPr sz="2400" dirty="0"/>
              <a:t>Chronic papilledema may progress to RNFL thinning (secondary optic atrophy)</a:t>
            </a:r>
          </a:p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rPr sz="2400" dirty="0"/>
              <a:t>Macular ganglion cell layer thinning indicates prior optic nerve injury</a:t>
            </a:r>
          </a:p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rPr sz="2400" dirty="0"/>
              <a:t>Serial OCT essential for monitoring IIH treatment response</a:t>
            </a:r>
          </a:p>
          <a:p>
            <a:pPr algn="l">
              <a:defRPr sz="2800" b="1">
                <a:solidFill>
                  <a:srgbClr val="FFFFFF"/>
                </a:solidFill>
                <a:latin typeface="Calibri"/>
              </a:defRPr>
            </a:pPr>
            <a:r>
              <a:rPr sz="2400" dirty="0"/>
              <a:t>OCT helps exclude secondary optic neuropathy but does not diagnose migraine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Migraine — Primary Headache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 sz="2600"/>
            </a:pPr>
            <a:r>
              <a:t>History: episodic or chronic; unilateral &gt; bilateral; pulsatile; duration 4–72 hours; worsened by activity</a:t>
            </a:r>
          </a:p>
          <a:p>
            <a:pPr>
              <a:defRPr sz="2600"/>
            </a:pPr>
            <a:r>
              <a:t>Associated symptoms: nausea, photophobia, phonophobia; ± aura</a:t>
            </a:r>
          </a:p>
          <a:p>
            <a:pPr>
              <a:defRPr sz="2600"/>
            </a:pPr>
            <a:r>
              <a:t>Etiology: trigeminovascular activation with CGRP release; cortical spreading depression in aura</a:t>
            </a:r>
          </a:p>
          <a:p>
            <a:pPr>
              <a:defRPr sz="2600"/>
            </a:pPr>
            <a:r>
              <a:t>Key diagnostic features: typical pattern, triggers, family history; normal neuro exam</a:t>
            </a:r>
          </a:p>
          <a:p>
            <a:pPr>
              <a:defRPr sz="2600"/>
            </a:pPr>
            <a:r>
              <a:t>Labs/Imaging: none routinely; MRI if red flags or atypical aura</a:t>
            </a:r>
          </a:p>
          <a:p>
            <a:pPr>
              <a:defRPr sz="2600"/>
            </a:pPr>
            <a:r>
              <a:t>Treatment (acute): NSAIDs, triptans, gepants, ditans</a:t>
            </a:r>
          </a:p>
          <a:p>
            <a:pPr>
              <a:defRPr sz="2600"/>
            </a:pPr>
            <a:r>
              <a:t>Treatment (preventive): CGRP mAbs, beta-blockers, topiramate, TCAs, onabotulinumtoxinA</a:t>
            </a:r>
          </a:p>
          <a:p>
            <a:pPr>
              <a:defRPr sz="2600"/>
            </a:pPr>
            <a:r>
              <a:t>Red flags: thunderclap onset, focal deficit, fever, immunosuppression, new/worsening pattern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7B406-8457-6FC3-BD71-6F1B73D58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46" y="-26579"/>
            <a:ext cx="8763000" cy="752034"/>
          </a:xfrm>
        </p:spPr>
        <p:txBody>
          <a:bodyPr>
            <a:normAutofit/>
          </a:bodyPr>
          <a:lstStyle/>
          <a:p>
            <a:r>
              <a:rPr lang="en-US" sz="4000" dirty="0"/>
              <a:t>Pathophysiology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D52BE-5748-5865-2A96-B72FB3625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346" y="725455"/>
            <a:ext cx="8763000" cy="5556152"/>
          </a:xfrm>
        </p:spPr>
        <p:txBody>
          <a:bodyPr/>
          <a:lstStyle/>
          <a:p>
            <a:pPr marL="463550" marR="0" lvl="0" indent="-46355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FF00"/>
              </a:buClr>
              <a:buSzTx/>
              <a:buFont typeface="Calibri" panose="020F050202020403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Cortical spreading depression produces aura</a:t>
            </a:r>
          </a:p>
          <a:p>
            <a:pPr marL="463550" marR="0" lvl="0" indent="-46355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FF00"/>
              </a:buClr>
              <a:buSzTx/>
              <a:buFont typeface="Calibri" panose="020F050202020403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Trigeminovascular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activation releases CGRP</a:t>
            </a:r>
          </a:p>
          <a:p>
            <a:pPr marL="463550" marR="0" lvl="0" indent="-46355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FF00"/>
              </a:buClr>
              <a:buSzTx/>
              <a:buFont typeface="Calibri" panose="020F050202020403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CGRP causes vasodilation and neurogenic inflammation</a:t>
            </a:r>
          </a:p>
          <a:p>
            <a:pPr marL="463550" marR="0" lvl="0" indent="-46355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FF00"/>
              </a:buClr>
              <a:buSzTx/>
              <a:buFont typeface="Calibri" panose="020F050202020403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Central sensitization leads to photophobia and nausea</a:t>
            </a:r>
          </a:p>
          <a:p>
            <a:pPr marL="463550" marR="0" lvl="0" indent="-46355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FF00"/>
              </a:buClr>
              <a:buSzTx/>
              <a:buFont typeface="Calibri" panose="020F050202020403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Target for newer therapies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7A1823-1DDF-7AF4-99E2-69778F2C4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72" y="2637836"/>
            <a:ext cx="8802328" cy="422016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prst="cross"/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971F7C-EFCF-2E28-E2CD-1C8C7282F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72" y="2599731"/>
            <a:ext cx="8830907" cy="4258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4E2C15-E20E-5E22-8DC3-28A2A66EB0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904" y="183971"/>
            <a:ext cx="2816596" cy="221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1355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Migraine — Key Eye-Related Findings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600"/>
            </a:pPr>
            <a:r>
              <a:t>Photophobia common</a:t>
            </a:r>
          </a:p>
          <a:p>
            <a:pPr>
              <a:defRPr sz="2600"/>
            </a:pPr>
            <a:r>
              <a:t>Visual aura (scintillations, scotoma)</a:t>
            </a:r>
          </a:p>
          <a:p>
            <a:pPr>
              <a:defRPr sz="2600"/>
            </a:pPr>
            <a:r>
              <a:t>Transient visual field defects</a:t>
            </a:r>
          </a:p>
          <a:p>
            <a:pPr>
              <a:defRPr sz="2600"/>
            </a:pPr>
            <a:r>
              <a:t>Normal fundus exam</a:t>
            </a:r>
          </a:p>
          <a:p>
            <a:pPr>
              <a:defRPr sz="2600"/>
            </a:pPr>
            <a:r>
              <a:t>Dry eye symptoms during attacks</a:t>
            </a:r>
          </a:p>
          <a:p>
            <a:pPr>
              <a:defRPr sz="2600"/>
            </a:pPr>
            <a:r>
              <a:t>Triggers include light and screens</a:t>
            </a:r>
          </a:p>
          <a:p>
            <a:pPr>
              <a:defRPr sz="2600"/>
            </a:pPr>
            <a:r>
              <a:t>No persistent visual loss</a:t>
            </a:r>
          </a:p>
          <a:p>
            <a:pPr>
              <a:defRPr sz="2600"/>
            </a:pPr>
            <a:r>
              <a:t>Red flag: atypical aura &gt;60 min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Tension-Type Headache — Primary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 sz="2600"/>
            </a:pPr>
            <a:r>
              <a:t>History: bilateral band-like pressure                                     or tightness; duration hours–days</a:t>
            </a:r>
          </a:p>
          <a:p>
            <a:pPr>
              <a:defRPr sz="2600"/>
            </a:pPr>
            <a:r>
              <a:t>Intensity: mild–moderate; not worsened                                                    by activity</a:t>
            </a:r>
          </a:p>
          <a:p>
            <a:pPr>
              <a:defRPr sz="2600"/>
            </a:pPr>
            <a:r>
              <a:t>Etiology: central pain sensitization; pericranial muscle involvement</a:t>
            </a:r>
          </a:p>
          <a:p>
            <a:pPr>
              <a:defRPr sz="2600"/>
            </a:pPr>
            <a:r>
              <a:t>Key diagnostic features: absence of nausea, aura, or autonomic symptoms</a:t>
            </a:r>
          </a:p>
          <a:p>
            <a:pPr>
              <a:defRPr sz="2600"/>
            </a:pPr>
            <a:r>
              <a:t>Labs/Imaging: none; image only if secondary concern</a:t>
            </a:r>
          </a:p>
          <a:p>
            <a:pPr>
              <a:defRPr sz="2600"/>
            </a:pPr>
            <a:r>
              <a:t>Treatment (acute): NSAIDs, acetaminophen</a:t>
            </a:r>
          </a:p>
          <a:p>
            <a:pPr>
              <a:defRPr sz="2600"/>
            </a:pPr>
            <a:r>
              <a:t>Treatment (preventive): amitriptyline, SNRIs, stress reduction, PT</a:t>
            </a:r>
          </a:p>
          <a:p>
            <a:pPr>
              <a:defRPr sz="2600"/>
            </a:pPr>
            <a:r>
              <a:t>Red flags: neurologic deficits, systemic symptoms, new headache in older patient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Tension-Type Headache — Key Eye-Related Findings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600"/>
            </a:pPr>
            <a:r>
              <a:t>Periocular pressure sensation</a:t>
            </a:r>
          </a:p>
          <a:p>
            <a:pPr>
              <a:defRPr sz="2600"/>
            </a:pPr>
            <a:r>
              <a:t>Asthenopia with near work</a:t>
            </a:r>
          </a:p>
          <a:p>
            <a:pPr>
              <a:defRPr sz="2600"/>
            </a:pPr>
            <a:r>
              <a:t>Normal ocular exam</a:t>
            </a:r>
          </a:p>
          <a:p>
            <a:pPr>
              <a:defRPr sz="2600"/>
            </a:pPr>
            <a:r>
              <a:t>No photophobia or aura</a:t>
            </a:r>
          </a:p>
          <a:p>
            <a:pPr>
              <a:defRPr sz="2600"/>
            </a:pPr>
            <a:r>
              <a:t>Often associated with uncorrected refractive error</a:t>
            </a:r>
          </a:p>
          <a:p>
            <a:pPr>
              <a:defRPr sz="2600"/>
            </a:pPr>
            <a:r>
              <a:t>Dry eye overlap common</a:t>
            </a:r>
          </a:p>
          <a:p>
            <a:pPr>
              <a:defRPr sz="2600"/>
            </a:pPr>
            <a:r>
              <a:t>Symptoms improve with rest</a:t>
            </a:r>
          </a:p>
          <a:p>
            <a:pPr>
              <a:defRPr sz="2600"/>
            </a:pPr>
            <a:r>
              <a:t>Red flag: focal vision changes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Cluster Headache — Primary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 sz="2600"/>
            </a:pPr>
            <a:r>
              <a:t>History: severe unilateral orbital/                                 temporal pain; duration 15–180 minutes</a:t>
            </a:r>
          </a:p>
          <a:p>
            <a:pPr>
              <a:defRPr sz="2600"/>
            </a:pPr>
            <a:r>
              <a:t>Pattern: occurs in clusters over weeks-                                                  months; circadian periodicity</a:t>
            </a:r>
          </a:p>
          <a:p>
            <a:pPr>
              <a:defRPr sz="2600"/>
            </a:pPr>
            <a:r>
              <a:t>Etiology: hypothalamic dysfunction with                                                        trigeminal–autonomic reflex activation</a:t>
            </a:r>
          </a:p>
          <a:p>
            <a:pPr>
              <a:defRPr sz="2600"/>
            </a:pPr>
            <a:r>
              <a:t>Key diagnostic features: ipsilateral lacrimation, ptosis, rhinorrhea; restlessness</a:t>
            </a:r>
          </a:p>
          <a:p>
            <a:pPr>
              <a:defRPr sz="2600"/>
            </a:pPr>
            <a:r>
              <a:t>Labs/Imaging: MRI brain at diagnosis (pituitary/hypothalamus)</a:t>
            </a:r>
          </a:p>
          <a:p>
            <a:pPr>
              <a:defRPr sz="2600"/>
            </a:pPr>
            <a:r>
              <a:t>Treatment (acute): 100% oxygen; SC or intranasal triptans</a:t>
            </a:r>
          </a:p>
          <a:p>
            <a:pPr>
              <a:defRPr sz="2600"/>
            </a:pPr>
            <a:r>
              <a:t>Treatment (preventive): verapamil (1st-line), lithium, topiramate, CGRP mAbs</a:t>
            </a:r>
          </a:p>
          <a:p>
            <a:pPr>
              <a:defRPr sz="2600"/>
            </a:pPr>
            <a:r>
              <a:t>Red flags: atypical features, abnormal neuro exam, poor response to therapy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dirty="0"/>
              <a:t>Cluster Headache </a:t>
            </a:r>
            <a:r>
              <a:rPr lang="en-US" sz="3600" dirty="0"/>
              <a:t>-</a:t>
            </a:r>
            <a:r>
              <a:rPr sz="3600" dirty="0"/>
              <a:t> Key Eye-Related Findings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600"/>
            </a:pPr>
            <a:r>
              <a:rPr dirty="0"/>
              <a:t>Ipsilateral tearing and redness</a:t>
            </a:r>
          </a:p>
          <a:p>
            <a:pPr>
              <a:defRPr sz="2600"/>
            </a:pPr>
            <a:r>
              <a:rPr dirty="0"/>
              <a:t>Ptosis and miosis (Horner syndrome)</a:t>
            </a:r>
          </a:p>
          <a:p>
            <a:pPr>
              <a:defRPr sz="2600"/>
            </a:pPr>
            <a:r>
              <a:rPr dirty="0"/>
              <a:t>Conjunctival injection</a:t>
            </a:r>
          </a:p>
          <a:p>
            <a:pPr>
              <a:defRPr sz="2600"/>
            </a:pPr>
            <a:r>
              <a:rPr dirty="0"/>
              <a:t>Orbital pain localization</a:t>
            </a:r>
          </a:p>
          <a:p>
            <a:pPr>
              <a:defRPr sz="2600"/>
            </a:pPr>
            <a:r>
              <a:rPr dirty="0"/>
              <a:t>Normal vision between attacks</a:t>
            </a:r>
          </a:p>
          <a:p>
            <a:pPr>
              <a:defRPr sz="2600"/>
            </a:pPr>
            <a:r>
              <a:rPr dirty="0"/>
              <a:t>Autonomic ocular signs</a:t>
            </a:r>
          </a:p>
          <a:p>
            <a:pPr>
              <a:defRPr sz="2600"/>
            </a:pPr>
            <a:r>
              <a:rPr dirty="0"/>
              <a:t>No fundus pathology</a:t>
            </a:r>
          </a:p>
          <a:p>
            <a:pPr>
              <a:defRPr sz="2600"/>
            </a:pPr>
            <a:r>
              <a:rPr dirty="0"/>
              <a:t>Red flag: atypical laterality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43138-1738-2AC5-81CF-178CBE1AA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6315F-D184-96D0-0890-48A8A6509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Visual Symptoms That Change the 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72650-1E02-0BEE-9EFB-3A221B83E1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Transient vision loss</a:t>
            </a:r>
          </a:p>
          <a:p>
            <a:r>
              <a:t>• Diplopia</a:t>
            </a:r>
          </a:p>
          <a:p>
            <a:r>
              <a:t>• Visual field defects</a:t>
            </a:r>
          </a:p>
          <a:p>
            <a:r>
              <a:t>• Papilledema</a:t>
            </a:r>
          </a:p>
        </p:txBody>
      </p:sp>
    </p:spTree>
    <p:extLst>
      <p:ext uri="{BB962C8B-B14F-4D97-AF65-F5344CB8AC3E}">
        <p14:creationId xmlns:p14="http://schemas.microsoft.com/office/powerpoint/2010/main" val="16721761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6F7CA-939D-BEF0-0B7F-5657E20FC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30319-11EB-FB4B-D36D-7470DE486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Role of Eye Care Providers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081AE-FA94-B816-D2E1-C057E32D1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First‑contact providers</a:t>
            </a:r>
          </a:p>
          <a:p>
            <a:r>
              <a:rPr dirty="0"/>
              <a:t>Identify red flags</a:t>
            </a:r>
          </a:p>
          <a:p>
            <a:r>
              <a:rPr dirty="0">
                <a:solidFill>
                  <a:srgbClr val="66FF66"/>
                </a:solidFill>
              </a:rPr>
              <a:t>Visual symptoms change urgency</a:t>
            </a:r>
          </a:p>
          <a:p>
            <a:r>
              <a:rPr dirty="0"/>
              <a:t>Coordinate referral when needed</a:t>
            </a:r>
          </a:p>
        </p:txBody>
      </p:sp>
    </p:spTree>
    <p:extLst>
      <p:ext uri="{BB962C8B-B14F-4D97-AF65-F5344CB8AC3E}">
        <p14:creationId xmlns:p14="http://schemas.microsoft.com/office/powerpoint/2010/main" val="32500665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Transient Visual Events - Classication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600"/>
            </a:pPr>
            <a:r>
              <a:t>Retiring “Ocular Migraine”</a:t>
            </a:r>
          </a:p>
          <a:p>
            <a:pPr>
              <a:defRPr sz="2600"/>
            </a:pPr>
            <a:r>
              <a:t>Retinal Migraine</a:t>
            </a:r>
          </a:p>
          <a:p>
            <a:pPr>
              <a:defRPr sz="2600"/>
            </a:pPr>
            <a:r>
              <a:t>Migraine with Aura</a:t>
            </a:r>
          </a:p>
          <a:p>
            <a:pPr>
              <a:defRPr sz="2600"/>
            </a:pPr>
            <a:r>
              <a:t>Amaurosis Fugax</a:t>
            </a:r>
          </a:p>
          <a:p>
            <a:pPr>
              <a:defRPr sz="2600"/>
            </a:pPr>
            <a:r>
              <a:t>Occipital TIA</a:t>
            </a:r>
          </a:p>
          <a:p>
            <a:pPr>
              <a:defRPr sz="2600"/>
            </a:pPr>
            <a:r>
              <a:t>GCA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C0C51-E9DD-AFB5-A0D9-261554599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5FF506D-C336-45B4-E926-902A27C7A987}"/>
              </a:ext>
            </a:extLst>
          </p:cNvPr>
          <p:cNvSpPr txBox="1"/>
          <p:nvPr/>
        </p:nvSpPr>
        <p:spPr>
          <a:xfrm>
            <a:off x="249382" y="0"/>
            <a:ext cx="8112542" cy="116955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>
                <a:solidFill>
                  <a:srgbClr val="FFFF00"/>
                </a:solidFill>
                <a:latin typeface="Calibri"/>
              </a:defRPr>
            </a:pPr>
            <a:r>
              <a:rPr kumimoji="0" sz="35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NANOS Recommendations: </a:t>
            </a:r>
            <a:endParaRPr kumimoji="0" lang="en-US" sz="35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000" b="1">
                <a:solidFill>
                  <a:srgbClr val="FFFF00"/>
                </a:solidFill>
                <a:latin typeface="Calibri"/>
              </a:defRPr>
            </a:pPr>
            <a:r>
              <a:rPr kumimoji="0" sz="35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Classification of Transient Visual Loss (TVL)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1526C0-A43A-2F21-DF49-356066559686}"/>
              </a:ext>
            </a:extLst>
          </p:cNvPr>
          <p:cNvSpPr txBox="1"/>
          <p:nvPr/>
        </p:nvSpPr>
        <p:spPr>
          <a:xfrm>
            <a:off x="249382" y="1219989"/>
            <a:ext cx="8645237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600" b="1">
                <a:solidFill>
                  <a:srgbClr val="FFFFFF"/>
                </a:solidFill>
                <a:latin typeface="Calibri"/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66FF6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 Localize First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600" b="1">
                <a:solidFill>
                  <a:srgbClr val="FFFFFF"/>
                </a:solidFill>
                <a:latin typeface="Calibri"/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Monocular → Pre-chiasmal (retina / optic nerve)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600" b="1">
                <a:solidFill>
                  <a:srgbClr val="FFFFFF"/>
                </a:solidFill>
                <a:latin typeface="Calibri"/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Binocular homonymous → Post-chiasmal (occipital cortex)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600" b="1">
                <a:solidFill>
                  <a:srgbClr val="FFFFFF"/>
                </a:solidFill>
                <a:latin typeface="Calibri"/>
              </a:defRPr>
            </a:pP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600" b="1">
                <a:solidFill>
                  <a:srgbClr val="FFFFFF"/>
                </a:solidFill>
                <a:latin typeface="Calibri"/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66FF6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 Characterize Phenomenology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600" b="1">
                <a:solidFill>
                  <a:srgbClr val="FFFFFF"/>
                </a:solidFill>
                <a:latin typeface="Calibri"/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Positive phenomena (scintillation, fortification spectra) → Cortical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600" b="1">
                <a:solidFill>
                  <a:srgbClr val="FFFFFF"/>
                </a:solidFill>
                <a:latin typeface="Calibri"/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Negative phenomena (blackout, curtain, gray-out) → Ischemic until proven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  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otherwise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600" b="1">
                <a:solidFill>
                  <a:srgbClr val="FFFFFF"/>
                </a:solidFill>
                <a:latin typeface="Calibri"/>
              </a:defRPr>
            </a:pP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600" b="1">
                <a:solidFill>
                  <a:srgbClr val="FFFFFF"/>
                </a:solidFill>
                <a:latin typeface="Calibri"/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66FF6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 Assess Temporal Profile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600" b="1">
                <a:solidFill>
                  <a:srgbClr val="FFFFFF"/>
                </a:solidFill>
                <a:latin typeface="Calibri"/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Seconds → Embolic or hypoperfusion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600" b="1">
                <a:solidFill>
                  <a:srgbClr val="FFFFFF"/>
                </a:solidFill>
                <a:latin typeface="Calibri"/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5–60 minutes → Migraine spectrum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600" b="1">
                <a:solidFill>
                  <a:srgbClr val="FFFFFF"/>
                </a:solidFill>
                <a:latin typeface="Calibri"/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Persistent or progressive → Structural/inflammatory cause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600" b="1">
                <a:solidFill>
                  <a:srgbClr val="FFFFFF"/>
                </a:solidFill>
                <a:latin typeface="Calibri"/>
              </a:defRPr>
            </a:pP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600" b="1">
                <a:solidFill>
                  <a:srgbClr val="FFFFFF"/>
                </a:solidFill>
                <a:latin typeface="Calibri"/>
              </a:defRPr>
            </a:pP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srgbClr val="66FF6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4. Stratify Vascular &amp; Systemic Risk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600" b="1">
                <a:solidFill>
                  <a:srgbClr val="FFFFFF"/>
                </a:solidFill>
                <a:latin typeface="Calibri"/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Age &gt;50, vascular risk factors → Evaluate for TIA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600" b="1">
                <a:solidFill>
                  <a:srgbClr val="FFFFFF"/>
                </a:solidFill>
                <a:latin typeface="Calibri"/>
              </a:defRPr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• Jaw claudication, scalp tenderness → Immediate GCA work-up</a:t>
            </a:r>
          </a:p>
        </p:txBody>
      </p:sp>
    </p:spTree>
    <p:extLst>
      <p:ext uri="{BB962C8B-B14F-4D97-AF65-F5344CB8AC3E}">
        <p14:creationId xmlns:p14="http://schemas.microsoft.com/office/powerpoint/2010/main" val="4556008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Retiring the Term “Ocular Migraine”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600"/>
            </a:pPr>
            <a:r>
              <a:t>“Ocular migraine” is non-specific and outdated</a:t>
            </a:r>
          </a:p>
          <a:p>
            <a:pPr>
              <a:defRPr sz="2600"/>
            </a:pPr>
            <a:r>
              <a:t>Use retinal migraine for true monocular events</a:t>
            </a:r>
          </a:p>
          <a:p>
            <a:pPr>
              <a:defRPr sz="2600"/>
            </a:pPr>
            <a:r>
              <a:t>Use migraine with aura for cortical visual phenomena</a:t>
            </a:r>
          </a:p>
          <a:p>
            <a:pPr>
              <a:defRPr sz="2600"/>
            </a:pPr>
            <a:r>
              <a:t>Retinal ≠ cortical origin</a:t>
            </a:r>
          </a:p>
          <a:p>
            <a:pPr>
              <a:defRPr sz="2600"/>
            </a:pPr>
            <a:r>
              <a:t>Terminology affects triage decisions</a:t>
            </a:r>
          </a:p>
          <a:p>
            <a:pPr>
              <a:defRPr sz="2600"/>
            </a:pPr>
            <a:r>
              <a:t>Prevents missing vascular transient vision loss</a:t>
            </a:r>
          </a:p>
          <a:p>
            <a:pPr>
              <a:defRPr sz="2600"/>
            </a:pPr>
            <a:r>
              <a:t>Aligns with ICHD-3 and stroke protocols</a:t>
            </a:r>
          </a:p>
          <a:p>
            <a:pPr>
              <a:defRPr sz="2600"/>
            </a:pPr>
            <a:r>
              <a:t>Improves documentation clarity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1089" y="82379"/>
            <a:ext cx="370018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00"/>
                </a:solidFill>
                <a:latin typeface="Calibri"/>
              </a:defRPr>
            </a:pPr>
            <a:r>
              <a:rPr sz="4000" dirty="0"/>
              <a:t>Retinal Migraine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9886" y="897812"/>
            <a:ext cx="8884227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sz="2800" dirty="0"/>
              <a:t>Monocular </a:t>
            </a:r>
            <a:r>
              <a:rPr lang="en-US" sz="2800" dirty="0"/>
              <a:t>visual disturbance</a:t>
            </a:r>
            <a:endParaRPr sz="2800" dirty="0"/>
          </a:p>
          <a:p>
            <a:pPr marL="457200" indent="-457200">
              <a:buFont typeface="Arial" panose="020B0604020202020204" pitchFamily="34" charset="0"/>
              <a:buChar char="•"/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lang="en-US" sz="2800" dirty="0"/>
              <a:t>Positive or negative phenomena (g</a:t>
            </a:r>
            <a:r>
              <a:rPr sz="2800" dirty="0"/>
              <a:t>ray, black, </a:t>
            </a:r>
            <a:r>
              <a:rPr lang="en-US" sz="2800" dirty="0"/>
              <a:t>shimmering scotoma; patchy dimming or central dark spot</a:t>
            </a:r>
            <a:endParaRPr sz="2800" dirty="0"/>
          </a:p>
          <a:p>
            <a:pPr marL="457200" indent="-457200">
              <a:buFont typeface="Arial" panose="020B0604020202020204" pitchFamily="34" charset="0"/>
              <a:buChar char="•"/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lang="en-US" sz="2800" dirty="0"/>
              <a:t>Duration</a:t>
            </a:r>
            <a:r>
              <a:rPr sz="2800" dirty="0"/>
              <a:t> 5–60 minutes</a:t>
            </a:r>
          </a:p>
          <a:p>
            <a:pPr marL="457200" indent="-457200">
              <a:buFont typeface="Arial" panose="020B0604020202020204" pitchFamily="34" charset="0"/>
              <a:buChar char="•"/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lang="en-US" sz="2800" dirty="0"/>
              <a:t>Fully reversible</a:t>
            </a:r>
          </a:p>
          <a:p>
            <a:pPr marL="457200" indent="-457200">
              <a:buFont typeface="Arial" panose="020B0604020202020204" pitchFamily="34" charset="0"/>
              <a:buChar char="•"/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lang="en-US" sz="2800" dirty="0"/>
              <a:t>May or may not be followed by headache</a:t>
            </a:r>
          </a:p>
          <a:p>
            <a:pPr marL="457200" indent="-457200">
              <a:buFont typeface="Arial" panose="020B0604020202020204" pitchFamily="34" charset="0"/>
              <a:buChar char="•"/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lang="en-US" sz="2800" dirty="0"/>
              <a:t>Rare; frequency variable and unpredictable</a:t>
            </a:r>
            <a:endParaRPr sz="2800" dirty="0"/>
          </a:p>
          <a:p>
            <a:pPr marL="457200" indent="-457200">
              <a:buFont typeface="Arial" panose="020B0604020202020204" pitchFamily="34" charset="0"/>
              <a:buChar char="•"/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lang="en-US" sz="2800" dirty="0"/>
              <a:t>DDx: amaurosis </a:t>
            </a:r>
            <a:r>
              <a:rPr lang="en-US" sz="2800" dirty="0" err="1"/>
              <a:t>fugas</a:t>
            </a:r>
            <a:r>
              <a:rPr lang="en-US" sz="2800" dirty="0"/>
              <a:t>, retinal vasospasm, TIA, migraine with aura (often misinterpreted as one eye)</a:t>
            </a:r>
            <a:endParaRPr sz="2800" dirty="0"/>
          </a:p>
          <a:p>
            <a:pPr marL="457200" indent="-457200">
              <a:buFont typeface="Arial" panose="020B0604020202020204" pitchFamily="34" charset="0"/>
              <a:buChar char="•"/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sz="2800" dirty="0">
                <a:solidFill>
                  <a:srgbClr val="66FF66"/>
                </a:solidFill>
              </a:rPr>
              <a:t>Teaching Pearl:</a:t>
            </a:r>
            <a:r>
              <a:rPr lang="en-US" sz="2800" dirty="0">
                <a:solidFill>
                  <a:srgbClr val="66FF66"/>
                </a:solidFill>
              </a:rPr>
              <a:t> </a:t>
            </a:r>
            <a:r>
              <a:rPr lang="en-US" sz="2800" dirty="0"/>
              <a:t>	</a:t>
            </a:r>
          </a:p>
          <a:p>
            <a:pPr lvl="1"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lang="en-US" sz="2800" dirty="0"/>
              <a:t>-  Rare, monocular, short, infrequent</a:t>
            </a:r>
            <a:endParaRPr sz="2800" dirty="0"/>
          </a:p>
          <a:p>
            <a:pPr lvl="1"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lang="en-US" sz="2800" dirty="0"/>
              <a:t>-  </a:t>
            </a:r>
            <a:r>
              <a:rPr sz="2800" dirty="0"/>
              <a:t>Ask: </a:t>
            </a:r>
            <a:r>
              <a:rPr lang="en-US" sz="2800" dirty="0"/>
              <a:t> </a:t>
            </a:r>
            <a:r>
              <a:rPr sz="2800" dirty="0"/>
              <a:t>If you cover one eye, is it still there?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0645" y="0"/>
            <a:ext cx="465210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4000" b="1">
                <a:solidFill>
                  <a:srgbClr val="FFFF00"/>
                </a:solidFill>
                <a:latin typeface="Calibri"/>
              </a:defRPr>
            </a:pPr>
            <a:r>
              <a:rPr dirty="0"/>
              <a:t>Migraine With Aura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3906" y="778831"/>
            <a:ext cx="891618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sz="2800" dirty="0"/>
              <a:t>Reversible </a:t>
            </a:r>
            <a:r>
              <a:rPr lang="en-US" sz="2800" dirty="0"/>
              <a:t>neurologic</a:t>
            </a:r>
            <a:r>
              <a:rPr sz="2800" dirty="0"/>
              <a:t> symptoms</a:t>
            </a:r>
            <a:r>
              <a:rPr lang="en-US" sz="2800" dirty="0"/>
              <a:t> (usually visual) preceding migraine</a:t>
            </a:r>
          </a:p>
          <a:p>
            <a:pPr marL="457200" indent="-457200">
              <a:buFont typeface="Arial" panose="020B0604020202020204" pitchFamily="34" charset="0"/>
              <a:buChar char="•"/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lang="en-US" sz="2800" dirty="0"/>
              <a:t>Gradual onset over 5-20 minutes; duration &lt;60 minutes</a:t>
            </a:r>
            <a:endParaRPr sz="2800" dirty="0"/>
          </a:p>
          <a:p>
            <a:pPr marL="457200" indent="-457200">
              <a:buFont typeface="Arial" panose="020B0604020202020204" pitchFamily="34" charset="0"/>
              <a:buChar char="•"/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sz="2800" dirty="0"/>
              <a:t>Typically binocular (homonymous)</a:t>
            </a:r>
          </a:p>
          <a:p>
            <a:pPr marL="457200" indent="-457200">
              <a:buFont typeface="Arial" panose="020B0604020202020204" pitchFamily="34" charset="0"/>
              <a:buChar char="•"/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sz="2800" dirty="0"/>
              <a:t>Positive</a:t>
            </a:r>
            <a:r>
              <a:rPr lang="en-US" sz="2800" dirty="0"/>
              <a:t> symptoms</a:t>
            </a:r>
            <a:r>
              <a:rPr sz="2800" dirty="0"/>
              <a:t> </a:t>
            </a:r>
            <a:r>
              <a:rPr lang="en-US" sz="2800" dirty="0"/>
              <a:t> (zig-zag lines, shimmering, flashing lights) </a:t>
            </a:r>
          </a:p>
          <a:p>
            <a:pPr marL="457200" indent="-457200">
              <a:buFont typeface="Arial" panose="020B0604020202020204" pitchFamily="34" charset="0"/>
              <a:buChar char="•"/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lang="en-US" sz="2800" dirty="0"/>
              <a:t>Negative symptoms (scotoma, blind spots)</a:t>
            </a:r>
            <a:endParaRPr sz="2800" dirty="0"/>
          </a:p>
          <a:p>
            <a:pPr marL="457200" indent="-457200">
              <a:buFont typeface="Arial" panose="020B0604020202020204" pitchFamily="34" charset="0"/>
              <a:buChar char="•"/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sz="2800" dirty="0"/>
              <a:t>Fortification spectra classic</a:t>
            </a:r>
          </a:p>
          <a:p>
            <a:pPr marL="457200" indent="-457200">
              <a:buFont typeface="Arial" panose="020B0604020202020204" pitchFamily="34" charset="0"/>
              <a:buChar char="•"/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sz="2800" dirty="0"/>
              <a:t>Cortical spreading depression</a:t>
            </a:r>
          </a:p>
          <a:p>
            <a:pPr marL="457200" indent="-457200">
              <a:buFont typeface="Arial" panose="020B0604020202020204" pitchFamily="34" charset="0"/>
              <a:buChar char="•"/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sz="2800" dirty="0"/>
              <a:t>May occur without headache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lang="en-US" sz="2800" dirty="0"/>
              <a:t>Normal eye exam between episodes</a:t>
            </a:r>
          </a:p>
          <a:p>
            <a:pPr marL="457200" indent="-457200">
              <a:buFont typeface="Arial" panose="020B0604020202020204" pitchFamily="34" charset="0"/>
              <a:buChar char="•"/>
              <a:defRPr sz="2700" b="1">
                <a:solidFill>
                  <a:srgbClr val="FFFFFF"/>
                </a:solidFill>
                <a:latin typeface="Calibri"/>
              </a:defRPr>
            </a:pPr>
            <a:r>
              <a:rPr lang="en-US" sz="2800" dirty="0">
                <a:solidFill>
                  <a:srgbClr val="00FF00"/>
                </a:solidFill>
              </a:rPr>
              <a:t>Pearl:</a:t>
            </a:r>
            <a:r>
              <a:rPr lang="en-US" sz="2800" dirty="0"/>
              <a:t> “Expanding, moving visual disturbance”</a:t>
            </a:r>
            <a:endParaRPr sz="2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Amaurosis Fugax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600"/>
            </a:pPr>
            <a:r>
              <a:t>'Curtain coming down'</a:t>
            </a:r>
          </a:p>
          <a:p>
            <a:pPr>
              <a:defRPr sz="2600"/>
            </a:pPr>
            <a:r>
              <a:t>Monocular</a:t>
            </a:r>
          </a:p>
          <a:p>
            <a:pPr>
              <a:defRPr sz="2600"/>
            </a:pPr>
            <a:r>
              <a:t>Sudden onset</a:t>
            </a:r>
          </a:p>
          <a:p>
            <a:pPr>
              <a:defRPr sz="2600"/>
            </a:pPr>
            <a:r>
              <a:t>Seconds to minutes</a:t>
            </a:r>
          </a:p>
          <a:p>
            <a:pPr>
              <a:defRPr sz="2600"/>
            </a:pPr>
            <a:r>
              <a:t>Often embolic from carotid disease</a:t>
            </a:r>
          </a:p>
          <a:p>
            <a:pPr>
              <a:defRPr sz="2600"/>
            </a:pPr>
            <a:r>
              <a:t>“Retinal TIA” until proven otherwise</a:t>
            </a:r>
          </a:p>
          <a:p>
            <a:pPr>
              <a:defRPr sz="2600"/>
            </a:pPr>
            <a:r>
              <a:t>Emergency Work-Up:</a:t>
            </a:r>
          </a:p>
          <a:p>
            <a:pPr>
              <a:defRPr sz="2600"/>
            </a:pPr>
            <a:r>
              <a:t>- Carotid imaging + stroke risk evaluation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Occipital TIA (Posterior Circulation Ischemia)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600"/>
            </a:pPr>
            <a:r>
              <a:t>Posterior circulation ischemia</a:t>
            </a:r>
          </a:p>
          <a:p>
            <a:pPr>
              <a:defRPr sz="2600"/>
            </a:pPr>
            <a:r>
              <a:t>Homonymous hemianopia (same side both eyes)</a:t>
            </a:r>
          </a:p>
          <a:p>
            <a:pPr>
              <a:defRPr sz="2600"/>
            </a:pPr>
            <a:r>
              <a:t>Often sudden</a:t>
            </a:r>
          </a:p>
          <a:p>
            <a:pPr>
              <a:defRPr sz="2600"/>
            </a:pPr>
            <a:r>
              <a:t>Patient may not recognize binocular involvement</a:t>
            </a:r>
          </a:p>
          <a:p>
            <a:pPr>
              <a:defRPr sz="2600"/>
            </a:pPr>
            <a:r>
              <a:t>Usually negative phenomenon (black/blank area)</a:t>
            </a:r>
          </a:p>
          <a:p>
            <a:pPr>
              <a:defRPr sz="2600"/>
            </a:pPr>
            <a:r>
              <a:t>Distinguishing Feature:</a:t>
            </a:r>
          </a:p>
          <a:p>
            <a:pPr>
              <a:defRPr sz="2600"/>
            </a:pPr>
            <a:r>
              <a:t>- Binocular + identical side field loss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Giant Cell Arteritis (AAION)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600"/>
            </a:pPr>
            <a:r>
              <a:t>Sudden profound vision loss</a:t>
            </a:r>
          </a:p>
          <a:p>
            <a:pPr>
              <a:defRPr sz="2600"/>
            </a:pPr>
            <a:r>
              <a:t>Often altitudinal defect</a:t>
            </a:r>
          </a:p>
          <a:p>
            <a:pPr>
              <a:defRPr sz="2600"/>
            </a:pPr>
            <a:r>
              <a:t>May be permanent</a:t>
            </a:r>
          </a:p>
          <a:p>
            <a:pPr>
              <a:defRPr sz="2600"/>
            </a:pPr>
            <a:r>
              <a:t>Associated systemic symptoms</a:t>
            </a:r>
          </a:p>
          <a:p>
            <a:pPr>
              <a:defRPr sz="2600"/>
            </a:pPr>
            <a:r>
              <a:t>- (jaw claudication, scalp tenderness)</a:t>
            </a:r>
          </a:p>
          <a:p>
            <a:pPr>
              <a:defRPr sz="2600"/>
            </a:pPr>
            <a:r>
              <a:t>This is a steroid-now diagnosis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0B94C-DC36-EFFF-2F84-0DECB77DD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46B66-8E3B-3349-FAF0-D863789F2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0"/>
            <a:ext cx="8763000" cy="737967"/>
          </a:xfrm>
        </p:spPr>
        <p:txBody>
          <a:bodyPr/>
          <a:lstStyle/>
          <a:p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Transient Visual Events – Clinical Comparison</a:t>
            </a:r>
            <a:endParaRPr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E93A75A-9845-D3D6-EFC9-127F058DD8E5}"/>
              </a:ext>
            </a:extLst>
          </p:cNvPr>
          <p:cNvGraphicFramePr>
            <a:graphicFrameLocks noGrp="1"/>
          </p:cNvGraphicFramePr>
          <p:nvPr/>
        </p:nvGraphicFramePr>
        <p:xfrm>
          <a:off x="14748" y="700112"/>
          <a:ext cx="9114503" cy="5807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4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45387"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2000" dirty="0"/>
                        <a:t>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2000"/>
                        <a:t>Laterality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2000" dirty="0"/>
                        <a:t>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2000"/>
                        <a:t>Risk 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2000"/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2000" dirty="0"/>
                        <a:t>In‑Office Testing (OD</a:t>
                      </a:r>
                      <a:r>
                        <a:rPr lang="en-US" sz="2000" dirty="0"/>
                        <a:t>)</a:t>
                      </a:r>
                      <a:endParaRPr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606"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Retinal Migraine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Monocular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5–60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Exclude vascular first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BP, pupils, confrontation VF, OCT mac/RNFL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4558"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>
                          <a:solidFill>
                            <a:schemeClr val="bg2"/>
                          </a:solidFill>
                        </a:rPr>
                        <a:t>Migraine w/ Aura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Binocular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5–60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Neuro if atypical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BP, VF, neuro screen; OCT if concern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4143"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>
                          <a:solidFill>
                            <a:schemeClr val="bg2"/>
                          </a:solidFill>
                        </a:rPr>
                        <a:t>Amaurosis Fugax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>
                          <a:solidFill>
                            <a:schemeClr val="bg2"/>
                          </a:solidFill>
                        </a:rPr>
                        <a:t>Monocular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Seconds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Stroke protocol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BP, pupils, VF</a:t>
                      </a:r>
                      <a:r>
                        <a:rPr lang="en-US" sz="1600" b="0" dirty="0">
                          <a:solidFill>
                            <a:schemeClr val="bg2"/>
                          </a:solidFill>
                        </a:rPr>
                        <a:t>-?</a:t>
                      </a: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; DO NOT delay ER referral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4143"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Occipital 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Binocular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Minutes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Stroke protocol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BP, VF</a:t>
                      </a:r>
                      <a:r>
                        <a:rPr lang="en-US" sz="1600" b="0" dirty="0">
                          <a:solidFill>
                            <a:schemeClr val="bg2"/>
                          </a:solidFill>
                        </a:rPr>
                        <a:t>-?</a:t>
                      </a: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; urgent referral without delay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8677"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>
                          <a:solidFill>
                            <a:schemeClr val="bg2"/>
                          </a:solidFill>
                        </a:rPr>
                        <a:t>GCA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>
                          <a:solidFill>
                            <a:schemeClr val="bg2"/>
                          </a:solidFill>
                        </a:rPr>
                        <a:t>Monocular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Very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ESR/CRP urgent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29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BP, </a:t>
                      </a:r>
                      <a:r>
                        <a:rPr lang="en-US" sz="1600" b="0" dirty="0">
                          <a:solidFill>
                            <a:schemeClr val="bg2"/>
                          </a:solidFill>
                        </a:rPr>
                        <a:t>CV, </a:t>
                      </a:r>
                      <a:r>
                        <a:rPr sz="1600" b="0" dirty="0">
                          <a:solidFill>
                            <a:schemeClr val="bg2"/>
                          </a:solidFill>
                        </a:rPr>
                        <a:t>VF, OCT RNFL; order ESR/CRP if &gt;50 yrs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363C21E-7EAF-0489-F67F-4FCA92A52A6E}"/>
              </a:ext>
            </a:extLst>
          </p:cNvPr>
          <p:cNvSpPr txBox="1"/>
          <p:nvPr/>
        </p:nvSpPr>
        <p:spPr>
          <a:xfrm>
            <a:off x="14748" y="6507260"/>
            <a:ext cx="91145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*Color vision (CV) useful if optic neuropathy suspected (GCA, AION, ON(; not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decessive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for vascular TMVL.</a:t>
            </a:r>
          </a:p>
        </p:txBody>
      </p:sp>
    </p:spTree>
    <p:extLst>
      <p:ext uri="{BB962C8B-B14F-4D97-AF65-F5344CB8AC3E}">
        <p14:creationId xmlns:p14="http://schemas.microsoft.com/office/powerpoint/2010/main" val="6890506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3AE9E-F702-888A-4B7F-9686A8941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D9D03-F085-CBF0-146E-53B05F2C4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10" y="54078"/>
            <a:ext cx="9153831" cy="678426"/>
          </a:xfrm>
        </p:spPr>
        <p:txBody>
          <a:bodyPr>
            <a:noAutofit/>
          </a:bodyPr>
          <a:lstStyle/>
          <a:p>
            <a:pPr algn="l">
              <a:defRPr sz="3900" b="1">
                <a:solidFill>
                  <a:srgbClr val="FFFF00"/>
                </a:solidFill>
                <a:latin typeface="Calibri"/>
              </a:defRPr>
            </a:pPr>
            <a:r>
              <a:rPr sz="3200" dirty="0"/>
              <a:t>Transient Vision Loss – Differential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4C2F4-5B4F-FD88-8ADB-8F63D99C8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616" y="732504"/>
            <a:ext cx="9053384" cy="4754880"/>
          </a:xfrm>
        </p:spPr>
        <p:txBody>
          <a:bodyPr/>
          <a:lstStyle/>
          <a:p>
            <a:pPr>
              <a:defRPr sz="2900" b="1">
                <a:solidFill>
                  <a:srgbClr val="FFFFFF"/>
                </a:solidFill>
                <a:latin typeface="Calibri"/>
              </a:defRPr>
            </a:pPr>
            <a:r>
              <a:rPr sz="2800" dirty="0"/>
              <a:t>First question: monocular or binocular?</a:t>
            </a:r>
          </a:p>
          <a:p>
            <a:pPr>
              <a:defRPr sz="2900" b="1">
                <a:solidFill>
                  <a:srgbClr val="FFFFFF"/>
                </a:solidFill>
                <a:latin typeface="Calibri"/>
              </a:defRPr>
            </a:pPr>
            <a:r>
              <a:rPr sz="2800" dirty="0"/>
              <a:t>Monocular → retinal or vascular cause</a:t>
            </a:r>
          </a:p>
          <a:p>
            <a:pPr>
              <a:defRPr sz="2900" b="1">
                <a:solidFill>
                  <a:srgbClr val="FFFFFF"/>
                </a:solidFill>
                <a:latin typeface="Calibri"/>
              </a:defRPr>
            </a:pPr>
            <a:r>
              <a:rPr sz="2800" dirty="0"/>
              <a:t>Binocular → cortical or occipital cause</a:t>
            </a:r>
          </a:p>
          <a:p>
            <a:pPr>
              <a:defRPr sz="2900" b="1">
                <a:solidFill>
                  <a:srgbClr val="FFFFFF"/>
                </a:solidFill>
                <a:latin typeface="Calibri"/>
              </a:defRPr>
            </a:pPr>
            <a:r>
              <a:rPr sz="2800" dirty="0"/>
              <a:t>Positive phenomena → migraine more likely</a:t>
            </a:r>
          </a:p>
          <a:p>
            <a:pPr>
              <a:defRPr sz="2900" b="1">
                <a:solidFill>
                  <a:srgbClr val="FFFFFF"/>
                </a:solidFill>
                <a:latin typeface="Calibri"/>
              </a:defRPr>
            </a:pPr>
            <a:r>
              <a:rPr sz="2800" dirty="0"/>
              <a:t>Negative blackout → vascular until proven otherwise</a:t>
            </a:r>
          </a:p>
          <a:p>
            <a:pPr>
              <a:defRPr sz="2900" b="1">
                <a:solidFill>
                  <a:srgbClr val="FFFFFF"/>
                </a:solidFill>
                <a:latin typeface="Calibri"/>
              </a:defRPr>
            </a:pPr>
            <a:r>
              <a:rPr sz="2800" dirty="0"/>
              <a:t>Age &gt;50 raises ischemic concern</a:t>
            </a:r>
            <a:endParaRPr lang="en-US" sz="2800" dirty="0"/>
          </a:p>
          <a:p>
            <a:pPr>
              <a:defRPr sz="2900" b="1">
                <a:solidFill>
                  <a:srgbClr val="FFFFFF"/>
                </a:solidFill>
                <a:latin typeface="Calibri"/>
              </a:defRPr>
            </a:pPr>
            <a:endParaRPr lang="en-US" dirty="0"/>
          </a:p>
          <a:p>
            <a:pPr>
              <a:defRPr sz="2900" b="1">
                <a:solidFill>
                  <a:srgbClr val="FFFFFF"/>
                </a:solidFill>
                <a:latin typeface="Calibri"/>
              </a:defRPr>
            </a:pPr>
            <a:r>
              <a:rPr lang="en-US" dirty="0"/>
              <a:t>Acute vision loss in elderly-think GIANT CELL ARTERITIS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62502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164757"/>
            <a:ext cx="8763000" cy="752034"/>
          </a:xfrm>
        </p:spPr>
        <p:txBody>
          <a:bodyPr/>
          <a:lstStyle/>
          <a:p>
            <a:r>
              <a:rPr dirty="0"/>
              <a:t>Migraine Treatment Ladder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1078397"/>
            <a:ext cx="8763000" cy="5556152"/>
          </a:xfrm>
        </p:spPr>
        <p:txBody>
          <a:bodyPr/>
          <a:lstStyle/>
          <a:p>
            <a:r>
              <a:rPr dirty="0"/>
              <a:t>Step 1: Simple analgesics (acetaminophen, NSAIDs)</a:t>
            </a:r>
          </a:p>
          <a:p>
            <a:r>
              <a:rPr dirty="0"/>
              <a:t>Step 2: Combination analgesics</a:t>
            </a:r>
          </a:p>
          <a:p>
            <a:r>
              <a:rPr dirty="0"/>
              <a:t>Step 3: Triptans</a:t>
            </a:r>
            <a:r>
              <a:rPr lang="en-US" dirty="0"/>
              <a:t> (inhibit trigeminal signaling)</a:t>
            </a:r>
            <a:endParaRPr dirty="0"/>
          </a:p>
          <a:p>
            <a:r>
              <a:rPr dirty="0"/>
              <a:t>Step 4: </a:t>
            </a:r>
            <a:r>
              <a:rPr dirty="0" err="1"/>
              <a:t>Gepants</a:t>
            </a:r>
            <a:r>
              <a:rPr lang="en-US" dirty="0"/>
              <a:t> (block CGRP receptor)</a:t>
            </a:r>
            <a:r>
              <a:rPr dirty="0"/>
              <a:t> or </a:t>
            </a:r>
            <a:r>
              <a:rPr dirty="0" err="1"/>
              <a:t>ditans</a:t>
            </a:r>
            <a:r>
              <a:rPr lang="en-US" dirty="0"/>
              <a:t> (inhibit trigeminal pain transmission)</a:t>
            </a:r>
            <a:endParaRPr dirty="0"/>
          </a:p>
          <a:p>
            <a:r>
              <a:rPr dirty="0"/>
              <a:t>Preventive therapies include CGRP antibodies</a:t>
            </a:r>
            <a:r>
              <a:rPr lang="en-US" dirty="0"/>
              <a:t> (prevent pathway activation)</a:t>
            </a:r>
            <a:r>
              <a:rPr dirty="0"/>
              <a:t> and Botox</a:t>
            </a:r>
            <a:r>
              <a:rPr lang="en-US" dirty="0"/>
              <a:t> (blocks neuropeptide release from sensory neurons)</a:t>
            </a:r>
            <a:endParaRPr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489989" cy="752034"/>
          </a:xfrm>
        </p:spPr>
        <p:txBody>
          <a:bodyPr>
            <a:noAutofit/>
          </a:bodyPr>
          <a:lstStyle/>
          <a:p>
            <a:r>
              <a:rPr lang="en-US" sz="3500" dirty="0"/>
              <a:t>Key Takeaways</a:t>
            </a:r>
            <a:r>
              <a:rPr sz="3500" dirty="0"/>
              <a:t> for </a:t>
            </a:r>
            <a:r>
              <a:rPr lang="en-US" sz="3500" dirty="0"/>
              <a:t>Primary </a:t>
            </a:r>
            <a:r>
              <a:rPr sz="3500" dirty="0"/>
              <a:t>Headache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752034"/>
            <a:ext cx="8763000" cy="5556152"/>
          </a:xfrm>
        </p:spPr>
        <p:txBody>
          <a:bodyPr/>
          <a:lstStyle/>
          <a:p>
            <a:r>
              <a:rPr lang="en-US" sz="2400" dirty="0"/>
              <a:t>Most headaches are benign — some are vision-threatening</a:t>
            </a:r>
          </a:p>
          <a:p>
            <a:r>
              <a:rPr lang="en-US" sz="2400" dirty="0"/>
              <a:t>Red flags + visual findings guide urgency</a:t>
            </a:r>
          </a:p>
          <a:p>
            <a:r>
              <a:rPr sz="2400" dirty="0"/>
              <a:t>Check visual acuity, pupils, and visual fields</a:t>
            </a:r>
          </a:p>
          <a:p>
            <a:r>
              <a:rPr sz="2400" dirty="0"/>
              <a:t>Papilledema requires urgent neuro-imaging</a:t>
            </a:r>
          </a:p>
          <a:p>
            <a:r>
              <a:rPr sz="2400" dirty="0"/>
              <a:t>Positive visual phenomena suggest migraine aura</a:t>
            </a:r>
          </a:p>
          <a:p>
            <a:r>
              <a:rPr sz="2400" dirty="0"/>
              <a:t>Monocular curtain vision suggests retinal ischemia</a:t>
            </a:r>
          </a:p>
          <a:p>
            <a:r>
              <a:rPr sz="2400" dirty="0"/>
              <a:t>New headache after age 50</a:t>
            </a:r>
            <a:r>
              <a:rPr lang="en-US" sz="2400" dirty="0"/>
              <a:t> -</a:t>
            </a:r>
            <a:r>
              <a:rPr sz="2400" dirty="0"/>
              <a:t> evaluate for giant cell arteritis</a:t>
            </a:r>
            <a:endParaRPr lang="en-US" sz="2400" dirty="0"/>
          </a:p>
          <a:p>
            <a:r>
              <a:rPr lang="en-US" sz="2400" dirty="0"/>
              <a:t>Clinical Pearls:</a:t>
            </a:r>
          </a:p>
          <a:p>
            <a:pPr lvl="1"/>
            <a:r>
              <a:rPr lang="en-US" sz="2000" dirty="0"/>
              <a:t>Headache + vision = think neuro</a:t>
            </a:r>
          </a:p>
          <a:p>
            <a:pPr lvl="1"/>
            <a:r>
              <a:rPr lang="en-US" sz="2000" dirty="0"/>
              <a:t>Image early when unsure</a:t>
            </a:r>
          </a:p>
          <a:p>
            <a:pPr lvl="1"/>
            <a:r>
              <a:rPr lang="en-US" sz="2000" dirty="0"/>
              <a:t>Trust your instincts</a:t>
            </a:r>
            <a:endParaRPr sz="2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36F34-5E21-5B3D-F5DB-F67E157D6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C0766-49F1-0B58-6653-4FCD2F6A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18" y="-13879"/>
            <a:ext cx="9143999" cy="752034"/>
          </a:xfrm>
        </p:spPr>
        <p:txBody>
          <a:bodyPr>
            <a:noAutofit/>
          </a:bodyPr>
          <a:lstStyle/>
          <a:p>
            <a:r>
              <a:rPr sz="3200" dirty="0"/>
              <a:t>Secondary Headache Disorders: Clinical Comparison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93F50-13DF-9427-DD9E-C39DE042B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816143"/>
            <a:ext cx="8763000" cy="5556152"/>
          </a:xfrm>
        </p:spPr>
        <p:txBody>
          <a:bodyPr>
            <a:normAutofit/>
          </a:bodyPr>
          <a:lstStyle/>
          <a:p>
            <a:r>
              <a:rPr lang="en-US" sz="2400" dirty="0"/>
              <a:t>Secondary: vascular, neoplastic, infectious, ICP disorders</a:t>
            </a:r>
          </a:p>
          <a:p>
            <a:pPr lvl="1"/>
            <a:r>
              <a:rPr lang="en-US" sz="2000" dirty="0"/>
              <a:t>Pearl:  Headache + fever + neck stiffness or mental status change = Assume secondary until proven otherwise.</a:t>
            </a:r>
          </a:p>
          <a:p>
            <a:pPr lvl="1"/>
            <a:r>
              <a:rPr lang="en-US" sz="2000" dirty="0"/>
              <a:t>GCA, tumor, bacterial or viral meningitis, IIH, etc.</a:t>
            </a:r>
            <a:endParaRPr lang="en-US" sz="2400" dirty="0"/>
          </a:p>
          <a:p>
            <a:r>
              <a:rPr sz="2400" dirty="0"/>
              <a:t>History patterns differentiate secondary from primary headache</a:t>
            </a:r>
          </a:p>
          <a:p>
            <a:r>
              <a:rPr sz="2400" dirty="0"/>
              <a:t>Etiology varies: vascular, infectious, inflammatory, neoplastic</a:t>
            </a:r>
          </a:p>
          <a:p>
            <a:r>
              <a:rPr sz="2400" dirty="0"/>
              <a:t>Diagnostic features include systemic or focal neurologic signs</a:t>
            </a:r>
          </a:p>
          <a:p>
            <a:r>
              <a:rPr sz="2400" dirty="0"/>
              <a:t>Labs/imaging guided by clinical suspicion</a:t>
            </a:r>
          </a:p>
          <a:p>
            <a:r>
              <a:rPr sz="2400" dirty="0"/>
              <a:t>Treatment targets underlying cause</a:t>
            </a:r>
          </a:p>
          <a:p>
            <a:r>
              <a:rPr sz="2400" dirty="0"/>
              <a:t>Red flags: thunderclap onset, fever, neurologic deficit, cancer, immunosuppression</a:t>
            </a:r>
          </a:p>
        </p:txBody>
      </p:sp>
    </p:spTree>
    <p:extLst>
      <p:ext uri="{BB962C8B-B14F-4D97-AF65-F5344CB8AC3E}">
        <p14:creationId xmlns:p14="http://schemas.microsoft.com/office/powerpoint/2010/main" val="21268596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84" y="0"/>
            <a:ext cx="8763000" cy="752034"/>
          </a:xfrm>
        </p:spPr>
        <p:txBody>
          <a:bodyPr/>
          <a:lstStyle/>
          <a:p>
            <a:r>
              <a:rPr sz="4400" b="1" dirty="0">
                <a:solidFill>
                  <a:srgbClr val="FFFF00"/>
                </a:solidFill>
              </a:rPr>
              <a:t>Idiopathic Intracranial Hypertension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884" y="752034"/>
            <a:ext cx="8953500" cy="5556152"/>
          </a:xfrm>
        </p:spPr>
        <p:txBody>
          <a:bodyPr>
            <a:normAutofit fontScale="85000" lnSpcReduction="10000"/>
          </a:bodyPr>
          <a:lstStyle/>
          <a:p>
            <a:r>
              <a:rPr sz="2800" b="1" dirty="0">
                <a:solidFill>
                  <a:srgbClr val="FFFFFF"/>
                </a:solidFill>
              </a:rPr>
              <a:t>Predominantly obese females of child-bearing age (~90%)</a:t>
            </a:r>
          </a:p>
          <a:p>
            <a:r>
              <a:rPr sz="2800" b="1" dirty="0">
                <a:solidFill>
                  <a:srgbClr val="FFFFFF"/>
                </a:solidFill>
              </a:rPr>
              <a:t>Headache = most common symptom; papilledema = hallmark sign</a:t>
            </a:r>
          </a:p>
          <a:p>
            <a:r>
              <a:rPr sz="2800" b="1" dirty="0">
                <a:solidFill>
                  <a:srgbClr val="FFFFFF"/>
                </a:solidFill>
              </a:rPr>
              <a:t>Vision loss risk from chronic papilledema (optic neuropathy)</a:t>
            </a:r>
          </a:p>
          <a:p>
            <a:r>
              <a:rPr sz="2800" b="1" dirty="0">
                <a:solidFill>
                  <a:srgbClr val="FFFFFF"/>
                </a:solidFill>
              </a:rPr>
              <a:t>Black patients may demonstrate more aggressive disease</a:t>
            </a:r>
          </a:p>
          <a:p>
            <a:r>
              <a:rPr sz="2800" b="1" dirty="0">
                <a:solidFill>
                  <a:srgbClr val="FFFFFF"/>
                </a:solidFill>
              </a:rPr>
              <a:t>Weight loss (5–10%) is disease-modifying and essential long-term</a:t>
            </a:r>
          </a:p>
          <a:p>
            <a:r>
              <a:rPr sz="2800" b="1" dirty="0">
                <a:solidFill>
                  <a:srgbClr val="FFFFFF"/>
                </a:solidFill>
              </a:rPr>
              <a:t>L</a:t>
            </a:r>
            <a:r>
              <a:rPr lang="en-US" sz="2800" b="1" dirty="0">
                <a:solidFill>
                  <a:srgbClr val="FFFFFF"/>
                </a:solidFill>
              </a:rPr>
              <a:t>P</a:t>
            </a:r>
            <a:r>
              <a:rPr sz="2800" b="1" dirty="0">
                <a:solidFill>
                  <a:srgbClr val="FFFFFF"/>
                </a:solidFill>
              </a:rPr>
              <a:t>: diagnostic + may transiently improve symptoms</a:t>
            </a:r>
          </a:p>
          <a:p>
            <a:r>
              <a:rPr sz="2800" b="1" dirty="0">
                <a:solidFill>
                  <a:srgbClr val="FFFFFF"/>
                </a:solidFill>
              </a:rPr>
              <a:t>Monitor with BCVA + </a:t>
            </a:r>
            <a:r>
              <a:rPr lang="en-US" sz="2800" dirty="0">
                <a:solidFill>
                  <a:srgbClr val="FFFFFF"/>
                </a:solidFill>
              </a:rPr>
              <a:t>VFs</a:t>
            </a:r>
            <a:r>
              <a:rPr sz="2800" b="1" dirty="0">
                <a:solidFill>
                  <a:srgbClr val="FFFFFF"/>
                </a:solidFill>
              </a:rPr>
              <a:t> (NOT scanning devices)</a:t>
            </a:r>
          </a:p>
          <a:p>
            <a:r>
              <a:rPr sz="2800" b="1" dirty="0">
                <a:solidFill>
                  <a:srgbClr val="FFFFFF"/>
                </a:solidFill>
              </a:rPr>
              <a:t>OCT = adjunct only; does not replace functional testing</a:t>
            </a:r>
          </a:p>
          <a:p>
            <a:r>
              <a:rPr sz="2800" b="1" dirty="0">
                <a:solidFill>
                  <a:srgbClr val="FFFFFF"/>
                </a:solidFill>
              </a:rPr>
              <a:t>Associated: OSA, tetracyclines, vitamin A derivatives</a:t>
            </a:r>
          </a:p>
          <a:p>
            <a:r>
              <a:rPr sz="2800" b="1" dirty="0">
                <a:solidFill>
                  <a:srgbClr val="FFFFFF"/>
                </a:solidFill>
              </a:rPr>
              <a:t>Pathophysiology likely multifactorial (CSF dynamics, vitamin A)</a:t>
            </a:r>
          </a:p>
          <a:p>
            <a:r>
              <a:rPr sz="2800" b="1" dirty="0">
                <a:solidFill>
                  <a:srgbClr val="FFFFFF"/>
                </a:solidFill>
              </a:rPr>
              <a:t>Central fat distribution may be more relevant than BMI alone</a:t>
            </a:r>
          </a:p>
          <a:p>
            <a:r>
              <a:rPr sz="2800" b="1" dirty="0">
                <a:solidFill>
                  <a:srgbClr val="FFFFFF"/>
                </a:solidFill>
              </a:rPr>
              <a:t>Tx: weight loss + acetazolamide; surgery if refractory</a:t>
            </a:r>
            <a:endParaRPr lang="en-US" sz="2800" b="1" dirty="0">
              <a:solidFill>
                <a:srgbClr val="FFFFFF"/>
              </a:solidFill>
            </a:endParaRPr>
          </a:p>
          <a:p>
            <a:r>
              <a:rPr lang="en-US" sz="2800" dirty="0">
                <a:solidFill>
                  <a:srgbClr val="FFFFFF"/>
                </a:solidFill>
              </a:rPr>
              <a:t>Red Flags: vision loss, worsening papilledema</a:t>
            </a:r>
            <a:endParaRPr sz="28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763000" cy="752034"/>
          </a:xfrm>
        </p:spPr>
        <p:txBody>
          <a:bodyPr/>
          <a:lstStyle/>
          <a:p>
            <a:r>
              <a:rPr sz="4400" b="1" dirty="0">
                <a:solidFill>
                  <a:srgbClr val="FFFF00"/>
                </a:solidFill>
              </a:rPr>
              <a:t>Giant Cell Arteritis (GCA)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752034"/>
            <a:ext cx="8763000" cy="5556152"/>
          </a:xfrm>
        </p:spPr>
        <p:txBody>
          <a:bodyPr>
            <a:normAutofit fontScale="85000" lnSpcReduction="10000"/>
          </a:bodyPr>
          <a:lstStyle/>
          <a:p>
            <a:r>
              <a:rPr sz="2800" b="1" dirty="0">
                <a:solidFill>
                  <a:srgbClr val="FFFFFF"/>
                </a:solidFill>
              </a:rPr>
              <a:t>Age &gt;50 with new-onset headache; temporal pain classic</a:t>
            </a:r>
          </a:p>
          <a:p>
            <a:r>
              <a:rPr sz="2800" b="1" dirty="0">
                <a:solidFill>
                  <a:srgbClr val="FFFFFF"/>
                </a:solidFill>
              </a:rPr>
              <a:t>Key symptoms: jaw claudication, scalp tenderness, vision loss</a:t>
            </a:r>
          </a:p>
          <a:p>
            <a:r>
              <a:rPr sz="2800" b="1" dirty="0">
                <a:solidFill>
                  <a:srgbClr val="FFFFFF"/>
                </a:solidFill>
              </a:rPr>
              <a:t>Vision loss mechanism: ischemic optic neuropathy (AAION)</a:t>
            </a:r>
          </a:p>
          <a:p>
            <a:r>
              <a:rPr sz="2800" b="1" dirty="0">
                <a:solidFill>
                  <a:srgbClr val="FFFFFF"/>
                </a:solidFill>
              </a:rPr>
              <a:t>Etiology: granulomatous vasculitis of medium/large arteries</a:t>
            </a:r>
          </a:p>
          <a:p>
            <a:r>
              <a:rPr sz="2800" b="1" dirty="0">
                <a:solidFill>
                  <a:srgbClr val="FFFFFF"/>
                </a:solidFill>
              </a:rPr>
              <a:t>Exam: abnormal temporal artery (tender, nodular, ↓ pulse)</a:t>
            </a:r>
          </a:p>
          <a:p>
            <a:r>
              <a:rPr sz="2800" b="1" dirty="0">
                <a:solidFill>
                  <a:srgbClr val="FFFFFF"/>
                </a:solidFill>
              </a:rPr>
              <a:t>Labs: markedly elevated ESR/CRP (CRP often more sensitive)</a:t>
            </a:r>
          </a:p>
          <a:p>
            <a:r>
              <a:rPr sz="2800" b="1" dirty="0">
                <a:solidFill>
                  <a:srgbClr val="FFFFFF"/>
                </a:solidFill>
              </a:rPr>
              <a:t>Diagnosis: clinical + temporal artery biopsy (do not delay </a:t>
            </a:r>
            <a:r>
              <a:rPr sz="2800" b="1" dirty="0" err="1">
                <a:solidFill>
                  <a:srgbClr val="FFFFFF"/>
                </a:solidFill>
              </a:rPr>
              <a:t>tx</a:t>
            </a:r>
            <a:r>
              <a:rPr sz="2800" b="1" dirty="0">
                <a:solidFill>
                  <a:srgbClr val="FFFFFF"/>
                </a:solidFill>
              </a:rPr>
              <a:t>)</a:t>
            </a:r>
          </a:p>
          <a:p>
            <a:r>
              <a:rPr sz="2800" b="1" dirty="0">
                <a:solidFill>
                  <a:srgbClr val="FFFFFF"/>
                </a:solidFill>
              </a:rPr>
              <a:t>Imaging adjuncts: ultrasound (halo sign), MRI/PET for large-vessel disease</a:t>
            </a:r>
          </a:p>
          <a:p>
            <a:r>
              <a:rPr sz="2800" b="1" dirty="0">
                <a:solidFill>
                  <a:srgbClr val="FFFFFF"/>
                </a:solidFill>
              </a:rPr>
              <a:t>Treatment: immediate high-dose systemic steroids (prevent blindness)</a:t>
            </a:r>
          </a:p>
          <a:p>
            <a:r>
              <a:rPr sz="2800" b="1" dirty="0">
                <a:solidFill>
                  <a:srgbClr val="FFFFFF"/>
                </a:solidFill>
              </a:rPr>
              <a:t>Start treatment BEFORE biopsy if suspected (vision-saving)</a:t>
            </a:r>
          </a:p>
          <a:p>
            <a:r>
              <a:rPr sz="2800" b="1" dirty="0">
                <a:solidFill>
                  <a:srgbClr val="FFFFFF"/>
                </a:solidFill>
              </a:rPr>
              <a:t>Adjuncts: tocilizumab or MTX for steroid-sparing when appropriate</a:t>
            </a:r>
          </a:p>
          <a:p>
            <a:r>
              <a:rPr sz="2800" b="1" dirty="0">
                <a:solidFill>
                  <a:srgbClr val="FFFFFF"/>
                </a:solidFill>
              </a:rPr>
              <a:t>Red flag: ANY visual symptoms = ophthalmic emergency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CB59F-C119-60E8-D442-15F94C280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E71EE-3128-D71D-D171-07E4622C8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Pituitary / Sellar Lesions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752C7-75B2-1DB4-5081-B68AE0812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1" y="1011530"/>
            <a:ext cx="8763000" cy="5556152"/>
          </a:xfrm>
        </p:spPr>
        <p:txBody>
          <a:bodyPr>
            <a:normAutofit lnSpcReduction="10000"/>
          </a:bodyPr>
          <a:lstStyle/>
          <a:p>
            <a:r>
              <a:rPr dirty="0"/>
              <a:t>History: progressive headache; visual field loss; endocrine symptoms</a:t>
            </a:r>
          </a:p>
          <a:p>
            <a:r>
              <a:rPr dirty="0"/>
              <a:t>Etiology: pituitary adenoma, apoplexy</a:t>
            </a:r>
            <a:r>
              <a:rPr lang="en-US" dirty="0"/>
              <a:t>, </a:t>
            </a:r>
            <a:r>
              <a:rPr dirty="0"/>
              <a:t>other </a:t>
            </a:r>
            <a:r>
              <a:rPr dirty="0" err="1"/>
              <a:t>sellar</a:t>
            </a:r>
            <a:r>
              <a:rPr dirty="0"/>
              <a:t> masses</a:t>
            </a:r>
          </a:p>
          <a:p>
            <a:r>
              <a:rPr dirty="0"/>
              <a:t>Key diagnostic features: bitemporal hemianopia; hormonal abnormalities</a:t>
            </a:r>
          </a:p>
          <a:p>
            <a:r>
              <a:rPr dirty="0"/>
              <a:t>Labs/Imaging: MRI </a:t>
            </a:r>
            <a:r>
              <a:rPr dirty="0" err="1"/>
              <a:t>sella</a:t>
            </a:r>
            <a:r>
              <a:rPr dirty="0"/>
              <a:t> with contrast; pituitary labs</a:t>
            </a:r>
          </a:p>
          <a:p>
            <a:r>
              <a:rPr dirty="0"/>
              <a:t>Treatment: neurosurgical, medical, or radiation depending on lesion</a:t>
            </a:r>
          </a:p>
          <a:p>
            <a:r>
              <a:rPr dirty="0"/>
              <a:t>Acute management: pituitary apoplexy requires urgent steroids</a:t>
            </a:r>
          </a:p>
          <a:p>
            <a:r>
              <a:rPr dirty="0"/>
              <a:t>Red flags: acute vision loss, ophthalmoplegia, altered mental status</a:t>
            </a:r>
          </a:p>
        </p:txBody>
      </p:sp>
    </p:spTree>
    <p:extLst>
      <p:ext uri="{BB962C8B-B14F-4D97-AF65-F5344CB8AC3E}">
        <p14:creationId xmlns:p14="http://schemas.microsoft.com/office/powerpoint/2010/main" val="6429336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Infectious Headache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600"/>
            </a:pPr>
            <a:r>
              <a:t>History: diffuse or focal headache with fever</a:t>
            </a:r>
          </a:p>
          <a:p>
            <a:pPr>
              <a:defRPr sz="2600"/>
            </a:pPr>
            <a:r>
              <a:t>Associated symptoms: neck stiffness, photophobia, AMS</a:t>
            </a:r>
          </a:p>
          <a:p>
            <a:pPr>
              <a:defRPr sz="2600"/>
            </a:pPr>
            <a:r>
              <a:t>Etiology: meningitis, encephalitis, sinusitis</a:t>
            </a:r>
          </a:p>
          <a:p>
            <a:pPr>
              <a:defRPr sz="2600"/>
            </a:pPr>
            <a:r>
              <a:t>Key diagnostic features: systemic illness; abnormal neuro exam</a:t>
            </a:r>
          </a:p>
          <a:p>
            <a:pPr>
              <a:defRPr sz="2600"/>
            </a:pPr>
            <a:r>
              <a:t>Labs/Imaging: LP, blood cultures; imaging prior to LP if indicated</a:t>
            </a:r>
          </a:p>
          <a:p>
            <a:pPr>
              <a:defRPr sz="2600"/>
            </a:pPr>
            <a:r>
              <a:t>Treatment: urgent empiric antimicrobials</a:t>
            </a:r>
          </a:p>
          <a:p>
            <a:pPr>
              <a:defRPr sz="2600"/>
            </a:pPr>
            <a:r>
              <a:t>Red flags: rapid progression, altered mental status, seizures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9192" y="110691"/>
            <a:ext cx="9086334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/>
            </a:pPr>
            <a:r>
              <a:rPr dirty="0">
                <a:solidFill>
                  <a:srgbClr val="FFFF00"/>
                </a:solidFill>
              </a:rPr>
              <a:t>Headaches - Infectious Associations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1063591"/>
          <a:ext cx="9144000" cy="57944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03697">
                <a:tc>
                  <a:txBody>
                    <a:bodyPr/>
                    <a:lstStyle/>
                    <a:p>
                      <a:r>
                        <a:rPr sz="2000" b="1"/>
                        <a:t>Infection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 b="1" dirty="0"/>
                        <a:t>Eye Finding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 b="1"/>
                        <a:t>VF Pattern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2000" b="1"/>
                        <a:t>OCT Findings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3697">
                <a:tc>
                  <a:txBody>
                    <a:bodyPr/>
                    <a:lstStyle/>
                    <a:p>
                      <a:r>
                        <a:rPr sz="1800"/>
                        <a:t>Bacterial meningitis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Papilledema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Enlarged blind spot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RNFL thickening from disc edema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3697">
                <a:tc>
                  <a:txBody>
                    <a:bodyPr/>
                    <a:lstStyle/>
                    <a:p>
                      <a:r>
                        <a:rPr sz="1800"/>
                        <a:t>Tuberculous meningitis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Papilledema / optic neuropathy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Peripheral constriction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RNFL edema → later thinning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3697">
                <a:tc>
                  <a:txBody>
                    <a:bodyPr/>
                    <a:lstStyle/>
                    <a:p>
                      <a:r>
                        <a:rPr sz="1800"/>
                        <a:t>Brain abscess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Cortical lesion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Homonymous hemianopia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Usually normal OCT structure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79621">
                <a:tc>
                  <a:txBody>
                    <a:bodyPr/>
                    <a:lstStyle/>
                    <a:p>
                      <a:r>
                        <a:rPr sz="1800"/>
                        <a:t>Cryptococcal meningitis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Optic nerve involvement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Central or peripheral defects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RNFL edema or optic nerve thinning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 b="1">
                <a:solidFill>
                  <a:srgbClr val="FFFF00"/>
                </a:solidFill>
              </a:rPr>
              <a:t>Painful Cranial Neuropathies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sz="2800" b="1">
                <a:solidFill>
                  <a:srgbClr val="FFFFFF"/>
                </a:solidFill>
              </a:rPr>
              <a:t>History: sharp, electric, stabbing facial pain (paroxysmal attacks)</a:t>
            </a:r>
          </a:p>
          <a:p>
            <a:r>
              <a:rPr sz="2800" b="1">
                <a:solidFill>
                  <a:srgbClr val="FFFFFF"/>
                </a:solidFill>
              </a:rPr>
              <a:t>Distribution: follows cranial nerve territory (CN V most common)</a:t>
            </a:r>
          </a:p>
          <a:p>
            <a:r>
              <a:rPr sz="2800" b="1">
                <a:solidFill>
                  <a:srgbClr val="FFFFFF"/>
                </a:solidFill>
              </a:rPr>
              <a:t>Classic entity: trigeminal neuralgia (trigger zones; normal exam between attacks)</a:t>
            </a:r>
          </a:p>
          <a:p>
            <a:r>
              <a:rPr sz="2800" b="1">
                <a:solidFill>
                  <a:srgbClr val="FFFFFF"/>
                </a:solidFill>
              </a:rPr>
              <a:t>Etiologies: vascular compression (most common), demyelination (MS), tumor, infection</a:t>
            </a:r>
          </a:p>
          <a:p>
            <a:r>
              <a:rPr sz="2800" b="1">
                <a:solidFill>
                  <a:srgbClr val="FFFFFF"/>
                </a:solidFill>
              </a:rPr>
              <a:t>Pain may be triggered by light touch, chewing, talking, or cold air</a:t>
            </a:r>
          </a:p>
          <a:p>
            <a:r>
              <a:rPr sz="2800" b="1">
                <a:solidFill>
                  <a:srgbClr val="FFFFFF"/>
                </a:solidFill>
              </a:rPr>
              <a:t>Motor involvement → consider additional CN involvement (III, IV, VI) → diplopia</a:t>
            </a:r>
          </a:p>
          <a:p>
            <a:r>
              <a:rPr sz="2800" b="1">
                <a:solidFill>
                  <a:srgbClr val="FFFFFF"/>
                </a:solidFill>
              </a:rPr>
              <a:t>Examination often normal between episodes in primary neuralgia</a:t>
            </a:r>
          </a:p>
          <a:p>
            <a:r>
              <a:rPr sz="2800" b="1">
                <a:solidFill>
                  <a:srgbClr val="FFFFFF"/>
                </a:solidFill>
              </a:rPr>
              <a:t>Atypical features (constant pain, neuro deficit) → suspect secondary cause</a:t>
            </a:r>
          </a:p>
          <a:p>
            <a:r>
              <a:rPr sz="2800" b="1">
                <a:solidFill>
                  <a:srgbClr val="FFFFFF"/>
                </a:solidFill>
              </a:rPr>
              <a:t>Imaging: MRI brain/orbits with attention to cranial nerves ± MRA</a:t>
            </a:r>
          </a:p>
          <a:p>
            <a:r>
              <a:rPr sz="2800" b="1">
                <a:solidFill>
                  <a:srgbClr val="FFFFFF"/>
                </a:solidFill>
              </a:rPr>
              <a:t>First-line treatment: carbamazepine or oxcarbazepine</a:t>
            </a:r>
          </a:p>
          <a:p>
            <a:r>
              <a:rPr sz="2800" b="1">
                <a:solidFill>
                  <a:srgbClr val="FFFFFF"/>
                </a:solidFill>
              </a:rPr>
              <a:t>Alternatives: gabapentin, pregabalin; refractory → surgical decompression</a:t>
            </a:r>
          </a:p>
          <a:p>
            <a:r>
              <a:rPr sz="2800" b="1">
                <a:solidFill>
                  <a:srgbClr val="FFFFFF"/>
                </a:solidFill>
              </a:rPr>
              <a:t>RED FLAGS: sensory loss, bilateral symptoms, progressive deficits, age &lt;50, or abnormal neuro exam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0"/>
            <a:ext cx="8763000" cy="752034"/>
          </a:xfrm>
        </p:spPr>
        <p:txBody>
          <a:bodyPr>
            <a:normAutofit/>
          </a:bodyPr>
          <a:lstStyle/>
          <a:p>
            <a:r>
              <a:rPr sz="4400" b="1" dirty="0">
                <a:solidFill>
                  <a:srgbClr val="FFFF00"/>
                </a:solidFill>
              </a:rPr>
              <a:t>Oculomotor Nerve (CN III) Palsy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01" y="752034"/>
            <a:ext cx="8976220" cy="5556152"/>
          </a:xfrm>
        </p:spPr>
        <p:txBody>
          <a:bodyPr>
            <a:normAutofit fontScale="77500" lnSpcReduction="20000"/>
          </a:bodyPr>
          <a:lstStyle/>
          <a:p>
            <a:r>
              <a:rPr sz="2800" b="1" dirty="0">
                <a:solidFill>
                  <a:srgbClr val="FFFFFF"/>
                </a:solidFill>
              </a:rPr>
              <a:t>Isolated CN III palsy: compressive vs microvascular etiologies</a:t>
            </a:r>
            <a:endParaRPr lang="en-US" sz="2800" b="1" dirty="0">
              <a:solidFill>
                <a:srgbClr val="FFFFFF"/>
              </a:solidFill>
            </a:endParaRPr>
          </a:p>
          <a:p>
            <a:pPr marL="463550" marR="0" lvl="0" indent="-463550" algn="l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rgbClr val="FFFF00"/>
              </a:buClr>
              <a:buSzTx/>
              <a:buFont typeface="Calibri" panose="020F0502020204030204" pitchFamily="34" charset="0"/>
              <a:buChar char="•"/>
              <a:tabLst/>
              <a:defRPr/>
            </a:pPr>
            <a:r>
              <a:rPr lang="en-US" sz="2800" b="1" dirty="0">
                <a:solidFill>
                  <a:srgbClr val="FFFFFF"/>
                </a:solidFill>
              </a:rPr>
              <a:t>Pupil </a:t>
            </a:r>
            <a:r>
              <a:rPr kumimoji="0" lang="en-US" sz="29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involvement → typically mid-dilated, poorly reactive</a:t>
            </a:r>
            <a:endParaRPr sz="2800" b="1" dirty="0">
              <a:solidFill>
                <a:srgbClr val="FFFFFF"/>
              </a:solidFill>
            </a:endParaRPr>
          </a:p>
          <a:p>
            <a:r>
              <a:rPr sz="2800" b="1" dirty="0">
                <a:solidFill>
                  <a:srgbClr val="FFFFFF"/>
                </a:solidFill>
              </a:rPr>
              <a:t>Pupil-involving palsy → high suspicion for compressive lesion (PCA aneurysm)</a:t>
            </a:r>
          </a:p>
          <a:p>
            <a:r>
              <a:rPr sz="2800" b="1" dirty="0">
                <a:solidFill>
                  <a:srgbClr val="FFFFFF"/>
                </a:solidFill>
              </a:rPr>
              <a:t>Pupil-sparing palsy → often microvascular (DM/HTN), but NOT reliably benign</a:t>
            </a:r>
            <a:endParaRPr lang="en-US" sz="2800" b="1" dirty="0">
              <a:solidFill>
                <a:srgbClr val="FFFFFF"/>
              </a:solidFill>
            </a:endParaRPr>
          </a:p>
          <a:p>
            <a:r>
              <a:rPr lang="en-US" sz="2800" dirty="0">
                <a:solidFill>
                  <a:srgbClr val="FFFFFF"/>
                </a:solidFill>
              </a:rPr>
              <a:t>Pain can occur in both, but more concerning with pupillary involvement</a:t>
            </a:r>
            <a:endParaRPr sz="2800" b="1" dirty="0">
              <a:solidFill>
                <a:srgbClr val="FFFFFF"/>
              </a:solidFill>
            </a:endParaRPr>
          </a:p>
          <a:p>
            <a:r>
              <a:rPr sz="2800" b="1" dirty="0">
                <a:solidFill>
                  <a:srgbClr val="FFFFFF"/>
                </a:solidFill>
              </a:rPr>
              <a:t>Aneurysms may initially spare the pupil → exam alone is insufficient</a:t>
            </a:r>
          </a:p>
          <a:p>
            <a:r>
              <a:rPr sz="2800" b="1" dirty="0">
                <a:solidFill>
                  <a:srgbClr val="FFFFFF"/>
                </a:solidFill>
              </a:rPr>
              <a:t>Classic exam: ‘down &amp; out’ eye with ptosis; diplopia in multiple gazes</a:t>
            </a:r>
          </a:p>
          <a:p>
            <a:r>
              <a:rPr sz="2800" b="1" dirty="0">
                <a:solidFill>
                  <a:srgbClr val="FFFFFF"/>
                </a:solidFill>
              </a:rPr>
              <a:t>Older </a:t>
            </a:r>
            <a:r>
              <a:rPr sz="2800" b="1" dirty="0" err="1">
                <a:solidFill>
                  <a:srgbClr val="FFFFFF"/>
                </a:solidFill>
              </a:rPr>
              <a:t>vasculopathic</a:t>
            </a:r>
            <a:r>
              <a:rPr sz="2800" b="1" dirty="0">
                <a:solidFill>
                  <a:srgbClr val="FFFFFF"/>
                </a:solidFill>
              </a:rPr>
              <a:t> patients may be observed ONLY if truly isolated and stable</a:t>
            </a:r>
          </a:p>
          <a:p>
            <a:r>
              <a:rPr sz="2800" b="1" dirty="0">
                <a:solidFill>
                  <a:srgbClr val="FFFFFF"/>
                </a:solidFill>
              </a:rPr>
              <a:t>Modern shift: many experts recommend imaging ALL acute CN III palsies</a:t>
            </a:r>
          </a:p>
          <a:p>
            <a:r>
              <a:rPr sz="2800" b="1" dirty="0">
                <a:solidFill>
                  <a:srgbClr val="FFFFFF"/>
                </a:solidFill>
              </a:rPr>
              <a:t>Management: occlusion or Fresnel prism for diplopia symptom control</a:t>
            </a:r>
          </a:p>
          <a:p>
            <a:r>
              <a:rPr sz="2800" b="1" dirty="0">
                <a:solidFill>
                  <a:srgbClr val="FFFFFF"/>
                </a:solidFill>
              </a:rPr>
              <a:t>Follow closely for recovery (expected 8–12 weeks if microvascular)</a:t>
            </a:r>
          </a:p>
          <a:p>
            <a:r>
              <a:rPr sz="2800" b="1" dirty="0">
                <a:solidFill>
                  <a:srgbClr val="FFFFFF"/>
                </a:solidFill>
              </a:rPr>
              <a:t>RED FLAG:</a:t>
            </a:r>
            <a:r>
              <a:rPr lang="en-US" sz="2800" b="1" dirty="0">
                <a:solidFill>
                  <a:srgbClr val="FFFFFF"/>
                </a:solidFill>
              </a:rPr>
              <a:t> </a:t>
            </a:r>
            <a:r>
              <a:rPr sz="2800" b="1" dirty="0">
                <a:solidFill>
                  <a:srgbClr val="FFFFFF"/>
                </a:solidFill>
              </a:rPr>
              <a:t>Any acute CN III palsy → treat as aneurysm until proven otherwise → send for urgent neuroimaging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12474" y="4170065"/>
            <a:ext cx="273318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dirty="0">
                <a:solidFill>
                  <a:srgbClr val="A6CCF6"/>
                </a:solidFill>
              </a:rPr>
              <a:t>Reference: AAO EyeNet (2024)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0"/>
            <a:ext cx="8763000" cy="752034"/>
          </a:xfrm>
        </p:spPr>
        <p:txBody>
          <a:bodyPr/>
          <a:lstStyle/>
          <a:p>
            <a:r>
              <a:rPr sz="4400" b="1" dirty="0">
                <a:solidFill>
                  <a:srgbClr val="FFFF00"/>
                </a:solidFill>
              </a:rPr>
              <a:t>Fourth Nerve (CN IV) Palsy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839499"/>
            <a:ext cx="8763000" cy="5556152"/>
          </a:xfrm>
        </p:spPr>
        <p:txBody>
          <a:bodyPr>
            <a:noAutofit/>
          </a:bodyPr>
          <a:lstStyle/>
          <a:p>
            <a:r>
              <a:rPr sz="2000" b="1" dirty="0">
                <a:solidFill>
                  <a:srgbClr val="FFFFFF"/>
                </a:solidFill>
              </a:rPr>
              <a:t>Vertical diplopia; worse with reading/down gaze (stairs) — classic complaint</a:t>
            </a:r>
          </a:p>
          <a:p>
            <a:r>
              <a:rPr sz="2000" b="1" dirty="0">
                <a:solidFill>
                  <a:srgbClr val="FFFFFF"/>
                </a:solidFill>
              </a:rPr>
              <a:t>Hypertropia increases with ipsilateral head tilt (</a:t>
            </a:r>
            <a:r>
              <a:rPr sz="2000" b="1" dirty="0" err="1">
                <a:solidFill>
                  <a:srgbClr val="FFFFFF"/>
                </a:solidFill>
              </a:rPr>
              <a:t>Bielschowsky</a:t>
            </a:r>
            <a:r>
              <a:rPr sz="2000" b="1" dirty="0">
                <a:solidFill>
                  <a:srgbClr val="FFFFFF"/>
                </a:solidFill>
              </a:rPr>
              <a:t> head tilt test)</a:t>
            </a:r>
          </a:p>
          <a:p>
            <a:r>
              <a:rPr sz="2000" b="1" dirty="0">
                <a:solidFill>
                  <a:srgbClr val="FFFFFF"/>
                </a:solidFill>
              </a:rPr>
              <a:t>Compensatory head tilt AWAY from affected side to reduce diplopia</a:t>
            </a:r>
          </a:p>
          <a:p>
            <a:r>
              <a:rPr sz="2000" b="1" dirty="0">
                <a:solidFill>
                  <a:srgbClr val="FFFFFF"/>
                </a:solidFill>
              </a:rPr>
              <a:t>Congenital CN IV: long-standing head tilt, large vertical fusional amplitudes, intermittent headaches</a:t>
            </a:r>
          </a:p>
          <a:p>
            <a:r>
              <a:rPr sz="2000" b="1" dirty="0">
                <a:solidFill>
                  <a:srgbClr val="FFFFFF"/>
                </a:solidFill>
              </a:rPr>
              <a:t>Microvascular CN IV (DM/HTN): acute onset; may have mild periocular pain</a:t>
            </a:r>
          </a:p>
          <a:p>
            <a:r>
              <a:rPr sz="2000" b="1" dirty="0">
                <a:solidFill>
                  <a:srgbClr val="FFFFFF"/>
                </a:solidFill>
              </a:rPr>
              <a:t>Trauma is a common cause (long intracranial course makes CN IV vulnerable)</a:t>
            </a:r>
          </a:p>
          <a:p>
            <a:r>
              <a:rPr sz="2000" b="1" dirty="0">
                <a:solidFill>
                  <a:srgbClr val="FFFFFF"/>
                </a:solidFill>
              </a:rPr>
              <a:t>Differentiate from skew deviation (brainstem lesion) in acute headache/neuro cases</a:t>
            </a:r>
          </a:p>
          <a:p>
            <a:r>
              <a:rPr sz="2000" b="1" dirty="0">
                <a:solidFill>
                  <a:srgbClr val="FFFFFF"/>
                </a:solidFill>
              </a:rPr>
              <a:t>Imaging: indicated if atypical, acute with neuro signs, or suspected central cause</a:t>
            </a:r>
          </a:p>
          <a:p>
            <a:r>
              <a:rPr sz="2000" b="1" dirty="0">
                <a:solidFill>
                  <a:srgbClr val="FFFFFF"/>
                </a:solidFill>
              </a:rPr>
              <a:t>Headache + CN IV palsy → consider intracranial pathology (tumor, stroke, increased ICP)</a:t>
            </a:r>
          </a:p>
          <a:p>
            <a:r>
              <a:rPr sz="2000" b="1" dirty="0">
                <a:solidFill>
                  <a:srgbClr val="FFFFFF"/>
                </a:solidFill>
              </a:rPr>
              <a:t>Treatment: prism or observation; most microvascular cases resolve in 6–12 weeks</a:t>
            </a:r>
          </a:p>
          <a:p>
            <a:r>
              <a:rPr sz="2000" b="1" dirty="0">
                <a:solidFill>
                  <a:srgbClr val="FFFFFF"/>
                </a:solidFill>
              </a:rPr>
              <a:t>RED FLAGS: additional neuro deficits, bilateral palsy, papilledema, or acute severe headache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0"/>
            <a:ext cx="8763000" cy="752034"/>
          </a:xfrm>
        </p:spPr>
        <p:txBody>
          <a:bodyPr/>
          <a:lstStyle/>
          <a:p>
            <a:r>
              <a:rPr sz="4400" b="1" dirty="0">
                <a:solidFill>
                  <a:srgbClr val="FFFF00"/>
                </a:solidFill>
              </a:rPr>
              <a:t>Sixth Nerve (CN VI) Palsy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116" y="752034"/>
            <a:ext cx="8763000" cy="5556152"/>
          </a:xfrm>
        </p:spPr>
        <p:txBody>
          <a:bodyPr>
            <a:noAutofit/>
          </a:bodyPr>
          <a:lstStyle/>
          <a:p>
            <a:r>
              <a:rPr sz="2200" b="1" dirty="0">
                <a:solidFill>
                  <a:srgbClr val="FFFFFF"/>
                </a:solidFill>
              </a:rPr>
              <a:t>Horizontal diplopia; worse at distance (driving) – classic complaint</a:t>
            </a:r>
          </a:p>
          <a:p>
            <a:r>
              <a:rPr sz="2200" b="1" dirty="0">
                <a:solidFill>
                  <a:srgbClr val="FFFFFF"/>
                </a:solidFill>
              </a:rPr>
              <a:t>Key exam: impaired abduction → esotropia in primary gaze</a:t>
            </a:r>
          </a:p>
          <a:p>
            <a:r>
              <a:rPr sz="2200" b="1" dirty="0">
                <a:solidFill>
                  <a:srgbClr val="FFFFFF"/>
                </a:solidFill>
              </a:rPr>
              <a:t>Common etiologies: microvascular (DM/HTN) and ↑ intracranial pressure (ICP)</a:t>
            </a:r>
          </a:p>
          <a:p>
            <a:r>
              <a:rPr sz="2200" b="1" dirty="0">
                <a:solidFill>
                  <a:srgbClr val="FFFFFF"/>
                </a:solidFill>
              </a:rPr>
              <a:t>CN VI highly sensitive to ↑ ICP due to long intracranial course</a:t>
            </a:r>
          </a:p>
          <a:p>
            <a:r>
              <a:rPr sz="2200" b="1" dirty="0">
                <a:solidFill>
                  <a:srgbClr val="FFFFFF"/>
                </a:solidFill>
              </a:rPr>
              <a:t>Headache + CN VI palsy → think increased ICP (IIH, mass, hydrocephalus)</a:t>
            </a:r>
          </a:p>
          <a:p>
            <a:r>
              <a:rPr sz="2200" b="1" dirty="0">
                <a:solidFill>
                  <a:srgbClr val="FFFFFF"/>
                </a:solidFill>
              </a:rPr>
              <a:t>Bilateral CN VI palsy strongly suggests ↑ ICP until proven otherwise</a:t>
            </a:r>
          </a:p>
          <a:p>
            <a:r>
              <a:rPr sz="2200" b="1" dirty="0">
                <a:solidFill>
                  <a:srgbClr val="FFFFFF"/>
                </a:solidFill>
              </a:rPr>
              <a:t>Associated findings: papilledema, transient visual obscurations, pulsatile tinnitus (IIH)</a:t>
            </a:r>
          </a:p>
          <a:p>
            <a:r>
              <a:rPr sz="2200" b="1" dirty="0">
                <a:solidFill>
                  <a:srgbClr val="FFFFFF"/>
                </a:solidFill>
              </a:rPr>
              <a:t>Acute painful CN VI palsy → consider cavernous sinus, meningitis, or aneurysm</a:t>
            </a:r>
          </a:p>
          <a:p>
            <a:r>
              <a:rPr sz="2200" b="1" dirty="0">
                <a:solidFill>
                  <a:srgbClr val="FFFFFF"/>
                </a:solidFill>
              </a:rPr>
              <a:t>Imaging: MRI brain/orbits ± MRV if IIH suspected</a:t>
            </a:r>
          </a:p>
          <a:p>
            <a:r>
              <a:rPr sz="2200" b="1" dirty="0">
                <a:solidFill>
                  <a:srgbClr val="FFFFFF"/>
                </a:solidFill>
              </a:rPr>
              <a:t>Microvascular cases: typically resolve in 6–12 weeks; monitor closely</a:t>
            </a:r>
          </a:p>
          <a:p>
            <a:r>
              <a:rPr sz="2200" b="1" dirty="0">
                <a:solidFill>
                  <a:srgbClr val="FFFFFF"/>
                </a:solidFill>
              </a:rPr>
              <a:t>Treatment: manage underlying cause; prism/occlusion for diplopia</a:t>
            </a:r>
          </a:p>
          <a:p>
            <a:r>
              <a:rPr sz="2200" b="1" dirty="0">
                <a:solidFill>
                  <a:srgbClr val="FFFFFF"/>
                </a:solidFill>
              </a:rPr>
              <a:t>RED FLAGS: papilledema, bilateral palsy, severe headache, or additional neuro deficits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28F85-B36B-AE5C-A4F6-3FED41EB2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BFFB0-9ED2-B3F0-C5C9-A42054B0A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91" y="165901"/>
            <a:ext cx="9144000" cy="737967"/>
          </a:xfrm>
        </p:spPr>
        <p:txBody>
          <a:bodyPr>
            <a:noAutofit/>
          </a:bodyPr>
          <a:lstStyle/>
          <a:p>
            <a:r>
              <a:rPr sz="3200" dirty="0"/>
              <a:t>Secondary Headache Disorders: Clinical Comparison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63638A4-4F5D-2013-9090-6DAF0EE230E3}"/>
              </a:ext>
            </a:extLst>
          </p:cNvPr>
          <p:cNvGraphicFramePr>
            <a:graphicFrameLocks noGrp="1"/>
          </p:cNvGraphicFramePr>
          <p:nvPr/>
        </p:nvGraphicFramePr>
        <p:xfrm>
          <a:off x="0" y="1000000"/>
          <a:ext cx="9144000" cy="5323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34785">
                <a:tc>
                  <a:txBody>
                    <a:bodyPr/>
                    <a:lstStyle/>
                    <a:p>
                      <a:r>
                        <a:t>Feature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IIH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GCA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Pituitary / Sellar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Infectious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Painful Cranial Neuropathies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4785">
                <a:tc>
                  <a:txBody>
                    <a:bodyPr/>
                    <a:lstStyle/>
                    <a:p>
                      <a:r>
                        <a:t>Typical History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Daily pressure headache; worse supine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New headache &gt;50; temporal 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Progressive headache ± endocrine symptoms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Headache with fever or systemic illness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Sharp, electric facial 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4785">
                <a:tc>
                  <a:txBody>
                    <a:bodyPr/>
                    <a:lstStyle/>
                    <a:p>
                      <a:r>
                        <a:t>Etiology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Elevated intracranial pressure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Granulomatous vasculitis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Pituitary adenoma/apoplexy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Meningitis, encephalitis, sinusitis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Vascular compression, demyelination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4785">
                <a:tc>
                  <a:txBody>
                    <a:bodyPr/>
                    <a:lstStyle/>
                    <a:p>
                      <a:r>
                        <a:t>Key Diagnostic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Papilledema, TVOs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Jaw claudication, vision loss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Bitemporal hemianopia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Neck stiffness, 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Trigger zones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4785">
                <a:tc>
                  <a:txBody>
                    <a:bodyPr/>
                    <a:lstStyle/>
                    <a:p>
                      <a:r>
                        <a:t>Labs / Imaging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MRI/MRV; LP ↑ 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ESR/CRP; biopsy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MRI sella; pit labs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LP, cultures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MRI brain/cranial nerves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4785">
                <a:tc>
                  <a:txBody>
                    <a:bodyPr/>
                    <a:lstStyle/>
                    <a:p>
                      <a:r>
                        <a:t>Treatment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Weight loss, acetazolamide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High-dose steroids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Surgery / medical therapy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Urgent antimicrobials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Anticonvulsants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4790">
                <a:tc>
                  <a:txBody>
                    <a:bodyPr/>
                    <a:lstStyle/>
                    <a:p>
                      <a:r>
                        <a:t>Red Flags / Secondary Headache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Vision loss, worsening papilledema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Any visual symptoms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Acute vision loss, ophthalmoplegia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Rapid progression, seizures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Sensory loss, bilateral symptoms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69641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sz="3600" dirty="0"/>
              <a:t>Clinical Pearls for Evaluating Headache Patients in Eye Care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defRPr sz="2800"/>
            </a:pPr>
            <a:r>
              <a:rPr sz="2000" dirty="0"/>
              <a:t>Always assess visual acuity, pupils, and visual fields in patients presenting with headache</a:t>
            </a:r>
          </a:p>
          <a:p>
            <a:pPr>
              <a:defRPr sz="2800"/>
            </a:pPr>
            <a:r>
              <a:rPr sz="2000" dirty="0"/>
              <a:t>Relative afferent pupillary defect (RAPD) strongly suggests optic neuropathy</a:t>
            </a:r>
          </a:p>
          <a:p>
            <a:pPr>
              <a:defRPr sz="2800"/>
            </a:pPr>
            <a:r>
              <a:rPr sz="2000" dirty="0"/>
              <a:t>Papilledema should always prompt urgent neuro‑imaging to evaluate for elevated intracranial pressure</a:t>
            </a:r>
          </a:p>
          <a:p>
            <a:pPr>
              <a:defRPr sz="2800"/>
            </a:pPr>
            <a:r>
              <a:rPr sz="2000" dirty="0"/>
              <a:t>Transient visual obscurations (seconds of dimming) are highly suggestive of increased intracranial pressure</a:t>
            </a:r>
          </a:p>
          <a:p>
            <a:pPr>
              <a:defRPr sz="2800"/>
            </a:pPr>
            <a:r>
              <a:rPr sz="2000" dirty="0"/>
              <a:t>Bitemporal visual field defects localize to optic chiasmal compression</a:t>
            </a:r>
          </a:p>
          <a:p>
            <a:pPr>
              <a:defRPr sz="2800"/>
            </a:pPr>
            <a:r>
              <a:rPr sz="2000" dirty="0"/>
              <a:t>Positive visual phenomena (zig‑zags, scintillations) are more typical of migraine aura</a:t>
            </a:r>
          </a:p>
          <a:p>
            <a:pPr>
              <a:defRPr sz="2800"/>
            </a:pPr>
            <a:r>
              <a:rPr sz="2000" dirty="0"/>
              <a:t>Curtain‑like transient vision loss suggests retinal ischemia / amaurosis fugax</a:t>
            </a:r>
          </a:p>
          <a:p>
            <a:pPr>
              <a:defRPr sz="2800"/>
            </a:pPr>
            <a:r>
              <a:rPr sz="2000" dirty="0"/>
              <a:t>New headache after age 50 requires evaluation for Giant Cell Arteritis</a:t>
            </a:r>
          </a:p>
          <a:p>
            <a:pPr>
              <a:defRPr sz="2800"/>
            </a:pPr>
            <a:r>
              <a:rPr sz="2000" dirty="0"/>
              <a:t>Color vision loss disproportionate to visual acuity loss suggests optic nerve disease</a:t>
            </a:r>
          </a:p>
          <a:p>
            <a:pPr>
              <a:defRPr sz="2800"/>
            </a:pPr>
            <a:r>
              <a:rPr sz="2000" dirty="0"/>
              <a:t>A normal ocular examination does not exclude neurologic causes of headache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9579A-B559-E87B-48EC-450404276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3023F-9199-BA6A-B6B1-539B6542F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A8B08-CA04-A4F3-4883-796604DE06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Robbins MS. JAMA. 2021. Diagnosis and Management of Headache.</a:t>
            </a:r>
            <a:endParaRPr lang="en-US" dirty="0"/>
          </a:p>
          <a:p>
            <a:r>
              <a:rPr dirty="0"/>
              <a:t>Viera AJ. Am Fam Physician. 2022.</a:t>
            </a:r>
            <a:endParaRPr lang="en-US" dirty="0"/>
          </a:p>
          <a:p>
            <a:r>
              <a:rPr dirty="0"/>
              <a:t>Ashina M. NEJM. 2020.</a:t>
            </a:r>
            <a:endParaRPr lang="en-US" dirty="0"/>
          </a:p>
          <a:p>
            <a:r>
              <a:rPr dirty="0"/>
              <a:t>GBD Headache Collaborators. Lancet Neurol. 2025.</a:t>
            </a:r>
            <a:endParaRPr lang="en-US" dirty="0"/>
          </a:p>
          <a:p>
            <a:r>
              <a:rPr dirty="0"/>
              <a:t>AAO Preferred Practice Patterns.</a:t>
            </a:r>
            <a:endParaRPr lang="en-US" dirty="0"/>
          </a:p>
          <a:p>
            <a:r>
              <a:rPr dirty="0"/>
              <a:t>FDA Orange Book – Migraine Therapies.</a:t>
            </a:r>
          </a:p>
        </p:txBody>
      </p:sp>
    </p:spTree>
    <p:extLst>
      <p:ext uri="{BB962C8B-B14F-4D97-AF65-F5344CB8AC3E}">
        <p14:creationId xmlns:p14="http://schemas.microsoft.com/office/powerpoint/2010/main" val="187474379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0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blue - farm">
  <a:themeElements>
    <a:clrScheme name="blue sta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ue star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lnDef>
  </a:objectDefaults>
  <a:extraClrSchemeLst>
    <a:extraClrScheme>
      <a:clrScheme name="blue sta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blue star">
  <a:themeElements>
    <a:clrScheme name="blue sta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ue sta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blue sta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a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a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21922</TotalTime>
  <Words>3793</Words>
  <Application>Microsoft Office PowerPoint</Application>
  <PresentationFormat>On-screen Show (4:3)</PresentationFormat>
  <Paragraphs>528</Paragraphs>
  <Slides>47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47</vt:i4>
      </vt:variant>
    </vt:vector>
  </HeadingPairs>
  <TitlesOfParts>
    <vt:vector size="63" baseType="lpstr">
      <vt:lpstr>Aptos</vt:lpstr>
      <vt:lpstr>Aptos Display</vt:lpstr>
      <vt:lpstr>Arial</vt:lpstr>
      <vt:lpstr>Calibri</vt:lpstr>
      <vt:lpstr>Cambria</vt:lpstr>
      <vt:lpstr>Tahoma</vt:lpstr>
      <vt:lpstr>Wingdings</vt:lpstr>
      <vt:lpstr>Wingdings 2</vt:lpstr>
      <vt:lpstr>Wingdings 3</vt:lpstr>
      <vt:lpstr>1_Office Theme</vt:lpstr>
      <vt:lpstr>10_Custom Design</vt:lpstr>
      <vt:lpstr>8_Custom Design</vt:lpstr>
      <vt:lpstr>5_Custom Design</vt:lpstr>
      <vt:lpstr>2_Custom Design</vt:lpstr>
      <vt:lpstr>blue - farm</vt:lpstr>
      <vt:lpstr>blue star</vt:lpstr>
      <vt:lpstr>Headache Hacks: Neuro-Ophthalmic Disorders &amp; Visual Pathway Disease</vt:lpstr>
      <vt:lpstr>Financial Disclosure</vt:lpstr>
      <vt:lpstr>Learning Objectives</vt:lpstr>
      <vt:lpstr>Why Headaches Matter in Eye Care</vt:lpstr>
      <vt:lpstr>Headache Epidemiology</vt:lpstr>
      <vt:lpstr>Headache Classification</vt:lpstr>
      <vt:lpstr>The General Neuro-ophthalmic Evaluation</vt:lpstr>
      <vt:lpstr>Headache Red Flags – SNOOP                   (identifies danger) </vt:lpstr>
      <vt:lpstr>Additional Testing Options</vt:lpstr>
      <vt:lpstr>Headache Triage: When to Image or Refer</vt:lpstr>
      <vt:lpstr>Choosing the Right Imaging</vt:lpstr>
      <vt:lpstr>Visual Fields in Headache Patients</vt:lpstr>
      <vt:lpstr>OCT in Headache Evaluation</vt:lpstr>
      <vt:lpstr>Migraine — Primary Headache</vt:lpstr>
      <vt:lpstr>Pathophysiology</vt:lpstr>
      <vt:lpstr>Migraine — Key Eye-Related Findings</vt:lpstr>
      <vt:lpstr>Tension-Type Headache — Primary</vt:lpstr>
      <vt:lpstr>Tension-Type Headache — Key Eye-Related Findings</vt:lpstr>
      <vt:lpstr>Cluster Headache — Primary</vt:lpstr>
      <vt:lpstr>Cluster Headache - Key Eye-Related Findings</vt:lpstr>
      <vt:lpstr>Visual Symptoms That Change the Game</vt:lpstr>
      <vt:lpstr>Role of Eye Care Providers</vt:lpstr>
      <vt:lpstr>Transient Visual Events - Classication</vt:lpstr>
      <vt:lpstr>PowerPoint Presentation</vt:lpstr>
      <vt:lpstr>Retiring the Term “Ocular Migraine”</vt:lpstr>
      <vt:lpstr>PowerPoint Presentation</vt:lpstr>
      <vt:lpstr>PowerPoint Presentation</vt:lpstr>
      <vt:lpstr>Amaurosis Fugax</vt:lpstr>
      <vt:lpstr>Occipital TIA (Posterior Circulation Ischemia)</vt:lpstr>
      <vt:lpstr>Giant Cell Arteritis (AAION)</vt:lpstr>
      <vt:lpstr>Transient Visual Events – Clinical Comparison</vt:lpstr>
      <vt:lpstr>Transient Vision Loss – Differential Framework</vt:lpstr>
      <vt:lpstr>Migraine Treatment Ladder</vt:lpstr>
      <vt:lpstr>Key Takeaways for Primary Headache Evaluation</vt:lpstr>
      <vt:lpstr>Secondary Headache Disorders: Clinical Comparison</vt:lpstr>
      <vt:lpstr>Idiopathic Intracranial Hypertension</vt:lpstr>
      <vt:lpstr>Giant Cell Arteritis (GCA)</vt:lpstr>
      <vt:lpstr>Pituitary / Sellar Lesions</vt:lpstr>
      <vt:lpstr>Infectious Headache</vt:lpstr>
      <vt:lpstr>PowerPoint Presentation</vt:lpstr>
      <vt:lpstr>Painful Cranial Neuropathies</vt:lpstr>
      <vt:lpstr>Oculomotor Nerve (CN III) Palsy </vt:lpstr>
      <vt:lpstr>Fourth Nerve (CN IV) Palsy </vt:lpstr>
      <vt:lpstr>Sixth Nerve (CN VI) Palsy</vt:lpstr>
      <vt:lpstr>Secondary Headache Disorders: Clinical Comparison</vt:lpstr>
      <vt:lpstr>Clinical Pearls for Evaluating Headache Patients in Eye Care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 Melton</dc:creator>
  <cp:lastModifiedBy>Ron Melton</cp:lastModifiedBy>
  <cp:revision>182</cp:revision>
  <cp:lastPrinted>2023-05-18T04:37:17Z</cp:lastPrinted>
  <dcterms:created xsi:type="dcterms:W3CDTF">2020-08-22T20:37:07Z</dcterms:created>
  <dcterms:modified xsi:type="dcterms:W3CDTF">2026-05-03T23:02:26Z</dcterms:modified>
</cp:coreProperties>
</file>