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9532" r:id="rId1"/>
    <p:sldMasterId id="2147489925" r:id="rId2"/>
    <p:sldMasterId id="2147489901" r:id="rId3"/>
    <p:sldMasterId id="2147489865" r:id="rId4"/>
    <p:sldMasterId id="2147489829" r:id="rId5"/>
    <p:sldMasterId id="2147489560" r:id="rId6"/>
    <p:sldMasterId id="2147489617" r:id="rId7"/>
  </p:sldMasterIdLst>
  <p:notesMasterIdLst>
    <p:notesMasterId r:id="rId47"/>
  </p:notesMasterIdLst>
  <p:handoutMasterIdLst>
    <p:handoutMasterId r:id="rId48"/>
  </p:handoutMasterIdLst>
  <p:sldIdLst>
    <p:sldId id="2145714404" r:id="rId8"/>
    <p:sldId id="2145712213" r:id="rId9"/>
    <p:sldId id="2145712909" r:id="rId10"/>
    <p:sldId id="2145712912" r:id="rId11"/>
    <p:sldId id="2145712913" r:id="rId12"/>
    <p:sldId id="2145714026" r:id="rId13"/>
    <p:sldId id="2145712914" r:id="rId14"/>
    <p:sldId id="256" r:id="rId15"/>
    <p:sldId id="257" r:id="rId16"/>
    <p:sldId id="2145713212" r:id="rId17"/>
    <p:sldId id="2145712923" r:id="rId18"/>
    <p:sldId id="2145712924" r:id="rId19"/>
    <p:sldId id="2145713200" r:id="rId20"/>
    <p:sldId id="2145713208" r:id="rId21"/>
    <p:sldId id="2145714058" r:id="rId22"/>
    <p:sldId id="2145713207" r:id="rId23"/>
    <p:sldId id="2145713210" r:id="rId24"/>
    <p:sldId id="2145713213" r:id="rId25"/>
    <p:sldId id="2145714070" r:id="rId26"/>
    <p:sldId id="2145714431" r:id="rId27"/>
    <p:sldId id="2145714438" r:id="rId28"/>
    <p:sldId id="2145714415" r:id="rId29"/>
    <p:sldId id="2145714413" r:id="rId30"/>
    <p:sldId id="2145714416" r:id="rId31"/>
    <p:sldId id="2145714446" r:id="rId32"/>
    <p:sldId id="2145714447" r:id="rId33"/>
    <p:sldId id="2145712930" r:id="rId34"/>
    <p:sldId id="2145714448" r:id="rId35"/>
    <p:sldId id="2145713957" r:id="rId36"/>
    <p:sldId id="2145714232" r:id="rId37"/>
    <p:sldId id="2145714228" r:id="rId38"/>
    <p:sldId id="2145714230" r:id="rId39"/>
    <p:sldId id="2145714234" r:id="rId40"/>
    <p:sldId id="2145714225" r:id="rId41"/>
    <p:sldId id="2145714236" r:id="rId42"/>
    <p:sldId id="2145714229" r:id="rId43"/>
    <p:sldId id="2145713963" r:id="rId44"/>
    <p:sldId id="2145714451" r:id="rId45"/>
    <p:sldId id="2145714453" r:id="rId46"/>
  </p:sldIdLst>
  <p:sldSz cx="9144000" cy="6858000" type="screen4x3"/>
  <p:notesSz cx="7102475" cy="9388475"/>
  <p:defaultTextStyle>
    <a:defPPr>
      <a:defRPr lang="en-US"/>
    </a:defPPr>
    <a:lvl1pPr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3600" kern="1200">
        <a:solidFill>
          <a:schemeClr val="tx1"/>
        </a:solidFill>
        <a:latin typeface="Arial" panose="020B0604020202020204" pitchFamily="34" charset="0"/>
        <a:ea typeface="+mn-ea"/>
        <a:cs typeface="+mn-cs"/>
      </a:defRPr>
    </a:lvl5pPr>
    <a:lvl6pPr marL="2286000" algn="l" defTabSz="914400" rtl="0" eaLnBrk="1" latinLnBrk="0" hangingPunct="1">
      <a:defRPr sz="3600" kern="1200">
        <a:solidFill>
          <a:schemeClr val="tx1"/>
        </a:solidFill>
        <a:latin typeface="Arial" panose="020B0604020202020204" pitchFamily="34" charset="0"/>
        <a:ea typeface="+mn-ea"/>
        <a:cs typeface="+mn-cs"/>
      </a:defRPr>
    </a:lvl6pPr>
    <a:lvl7pPr marL="2743200" algn="l" defTabSz="914400" rtl="0" eaLnBrk="1" latinLnBrk="0" hangingPunct="1">
      <a:defRPr sz="3600" kern="1200">
        <a:solidFill>
          <a:schemeClr val="tx1"/>
        </a:solidFill>
        <a:latin typeface="Arial" panose="020B0604020202020204" pitchFamily="34" charset="0"/>
        <a:ea typeface="+mn-ea"/>
        <a:cs typeface="+mn-cs"/>
      </a:defRPr>
    </a:lvl7pPr>
    <a:lvl8pPr marL="3200400" algn="l" defTabSz="914400" rtl="0" eaLnBrk="1" latinLnBrk="0" hangingPunct="1">
      <a:defRPr sz="3600" kern="1200">
        <a:solidFill>
          <a:schemeClr val="tx1"/>
        </a:solidFill>
        <a:latin typeface="Arial" panose="020B0604020202020204" pitchFamily="34" charset="0"/>
        <a:ea typeface="+mn-ea"/>
        <a:cs typeface="+mn-cs"/>
      </a:defRPr>
    </a:lvl8pPr>
    <a:lvl9pPr marL="3657600" algn="l" defTabSz="914400" rtl="0" eaLnBrk="1" latinLnBrk="0" hangingPunct="1">
      <a:defRPr sz="3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4" pos="2882">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CCF6"/>
    <a:srgbClr val="FFF69F"/>
    <a:srgbClr val="FFF8B3"/>
    <a:srgbClr val="F9F2D3"/>
    <a:srgbClr val="FFFFFF"/>
    <a:srgbClr val="72A9F2"/>
    <a:srgbClr val="66FF66"/>
    <a:srgbClr val="00FF00"/>
    <a:srgbClr val="FF66FF"/>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87" autoAdjust="0"/>
    <p:restoredTop sz="95464" autoAdjust="0"/>
  </p:normalViewPr>
  <p:slideViewPr>
    <p:cSldViewPr snapToGrid="0" showGuides="1">
      <p:cViewPr varScale="1">
        <p:scale>
          <a:sx n="118" d="100"/>
          <a:sy n="118" d="100"/>
        </p:scale>
        <p:origin x="1050" y="108"/>
      </p:cViewPr>
      <p:guideLst>
        <p:guide orient="horz" pos="2160"/>
        <p:guide pos="2882"/>
      </p:guideLst>
    </p:cSldViewPr>
  </p:slideViewPr>
  <p:outlineViewPr>
    <p:cViewPr>
      <p:scale>
        <a:sx n="33" d="100"/>
        <a:sy n="33" d="100"/>
      </p:scale>
      <p:origin x="0" y="-13992"/>
    </p:cViewPr>
    <p:sldLst>
      <p:sld r:id="rId1" collapse="1"/>
    </p:sldLst>
  </p:outlineViewPr>
  <p:notesTextViewPr>
    <p:cViewPr>
      <p:scale>
        <a:sx n="3" d="2"/>
        <a:sy n="3" d="2"/>
      </p:scale>
      <p:origin x="0" y="0"/>
    </p:cViewPr>
  </p:notesTextViewPr>
  <p:sorterViewPr>
    <p:cViewPr varScale="1">
      <p:scale>
        <a:sx n="1" d="1"/>
        <a:sy n="1" d="1"/>
      </p:scale>
      <p:origin x="0" y="0"/>
    </p:cViewPr>
  </p:sorterViewPr>
  <p:notesViewPr>
    <p:cSldViewPr snapToGrid="0" showGuides="1">
      <p:cViewPr>
        <p:scale>
          <a:sx n="90" d="100"/>
          <a:sy n="90" d="100"/>
        </p:scale>
        <p:origin x="-1764" y="-72"/>
      </p:cViewPr>
      <p:guideLst>
        <p:guide orient="horz" pos="2957"/>
        <p:guide pos="2238"/>
      </p:guideLst>
    </p:cSldViewPr>
  </p:notesViewPr>
  <p:gridSpacing cx="228600" cy="2286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microsoft.com/office/2016/11/relationships/changesInfo" Target="changesInfos/changesInfo1.xml"/><Relationship Id="rId5" Type="http://schemas.openxmlformats.org/officeDocument/2006/relationships/slideMaster" Target="slideMasters/slideMaster5.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handoutMaster" Target="handoutMasters/handoutMaster1.xml"/><Relationship Id="rId8" Type="http://schemas.openxmlformats.org/officeDocument/2006/relationships/slide" Target="slides/slide1.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n Melton" userId="5553941352b42db9" providerId="LiveId" clId="{7E4D1007-9335-4103-A81A-5E9B8234535B}"/>
    <pc:docChg chg="custSel addSld delSld modSld sldOrd">
      <pc:chgData name="Ron Melton" userId="5553941352b42db9" providerId="LiveId" clId="{7E4D1007-9335-4103-A81A-5E9B8234535B}" dt="2026-05-03T23:03:40.309" v="191" actId="1076"/>
      <pc:docMkLst>
        <pc:docMk/>
      </pc:docMkLst>
      <pc:sldChg chg="ord">
        <pc:chgData name="Ron Melton" userId="5553941352b42db9" providerId="LiveId" clId="{7E4D1007-9335-4103-A81A-5E9B8234535B}" dt="2026-04-19T00:54:56.578" v="10"/>
        <pc:sldMkLst>
          <pc:docMk/>
          <pc:sldMk cId="351809554" sldId="2145712923"/>
        </pc:sldMkLst>
      </pc:sldChg>
      <pc:sldChg chg="delSp modSp add mod">
        <pc:chgData name="Ron Melton" userId="5553941352b42db9" providerId="LiveId" clId="{7E4D1007-9335-4103-A81A-5E9B8234535B}" dt="2026-04-19T01:18:32.251" v="118" actId="20577"/>
        <pc:sldMkLst>
          <pc:docMk/>
          <pc:sldMk cId="3661730238" sldId="2145713957"/>
        </pc:sldMkLst>
        <pc:spChg chg="mod">
          <ac:chgData name="Ron Melton" userId="5553941352b42db9" providerId="LiveId" clId="{7E4D1007-9335-4103-A81A-5E9B8234535B}" dt="2026-04-19T01:18:32.251" v="118" actId="20577"/>
          <ac:spMkLst>
            <pc:docMk/>
            <pc:sldMk cId="3661730238" sldId="2145713957"/>
            <ac:spMk id="3" creationId="{0F2C6E6A-BC8C-6A80-75E4-76A315AF5AC0}"/>
          </ac:spMkLst>
        </pc:spChg>
      </pc:sldChg>
      <pc:sldChg chg="add">
        <pc:chgData name="Ron Melton" userId="5553941352b42db9" providerId="LiveId" clId="{7E4D1007-9335-4103-A81A-5E9B8234535B}" dt="2026-04-19T01:23:35.262" v="131"/>
        <pc:sldMkLst>
          <pc:docMk/>
          <pc:sldMk cId="1032968146" sldId="2145713963"/>
        </pc:sldMkLst>
      </pc:sldChg>
      <pc:sldChg chg="add">
        <pc:chgData name="Ron Melton" userId="5553941352b42db9" providerId="LiveId" clId="{7E4D1007-9335-4103-A81A-5E9B8234535B}" dt="2026-04-19T00:50:38.961" v="2"/>
        <pc:sldMkLst>
          <pc:docMk/>
          <pc:sldMk cId="1348655047" sldId="2145714026"/>
        </pc:sldMkLst>
      </pc:sldChg>
      <pc:sldChg chg="delSp add">
        <pc:chgData name="Ron Melton" userId="5553941352b42db9" providerId="LiveId" clId="{7E4D1007-9335-4103-A81A-5E9B8234535B}" dt="2026-04-19T00:57:45.989" v="13" actId="478"/>
        <pc:sldMkLst>
          <pc:docMk/>
          <pc:sldMk cId="0" sldId="2145714058"/>
        </pc:sldMkLst>
      </pc:sldChg>
      <pc:sldChg chg="delSp add">
        <pc:chgData name="Ron Melton" userId="5553941352b42db9" providerId="LiveId" clId="{7E4D1007-9335-4103-A81A-5E9B8234535B}" dt="2026-04-19T01:02:58.607" v="16" actId="478"/>
        <pc:sldMkLst>
          <pc:docMk/>
          <pc:sldMk cId="3516127106" sldId="2145714070"/>
        </pc:sldMkLst>
      </pc:sldChg>
      <pc:sldChg chg="add ord">
        <pc:chgData name="Ron Melton" userId="5553941352b42db9" providerId="LiveId" clId="{7E4D1007-9335-4103-A81A-5E9B8234535B}" dt="2026-04-19T01:22:14.969" v="128"/>
        <pc:sldMkLst>
          <pc:docMk/>
          <pc:sldMk cId="1981738219" sldId="2145714225"/>
        </pc:sldMkLst>
      </pc:sldChg>
      <pc:sldChg chg="add">
        <pc:chgData name="Ron Melton" userId="5553941352b42db9" providerId="LiveId" clId="{7E4D1007-9335-4103-A81A-5E9B8234535B}" dt="2026-04-19T01:19:09.454" v="120"/>
        <pc:sldMkLst>
          <pc:docMk/>
          <pc:sldMk cId="0" sldId="2145714228"/>
        </pc:sldMkLst>
      </pc:sldChg>
      <pc:sldChg chg="add">
        <pc:chgData name="Ron Melton" userId="5553941352b42db9" providerId="LiveId" clId="{7E4D1007-9335-4103-A81A-5E9B8234535B}" dt="2026-04-19T01:23:11.666" v="130"/>
        <pc:sldMkLst>
          <pc:docMk/>
          <pc:sldMk cId="0" sldId="2145714229"/>
        </pc:sldMkLst>
      </pc:sldChg>
      <pc:sldChg chg="add">
        <pc:chgData name="Ron Melton" userId="5553941352b42db9" providerId="LiveId" clId="{7E4D1007-9335-4103-A81A-5E9B8234535B}" dt="2026-04-19T01:21:38.520" v="125"/>
        <pc:sldMkLst>
          <pc:docMk/>
          <pc:sldMk cId="0" sldId="2145714230"/>
        </pc:sldMkLst>
      </pc:sldChg>
      <pc:sldChg chg="add">
        <pc:chgData name="Ron Melton" userId="5553941352b42db9" providerId="LiveId" clId="{7E4D1007-9335-4103-A81A-5E9B8234535B}" dt="2026-04-19T01:18:56.904" v="119"/>
        <pc:sldMkLst>
          <pc:docMk/>
          <pc:sldMk cId="0" sldId="2145714232"/>
        </pc:sldMkLst>
      </pc:sldChg>
      <pc:sldChg chg="add">
        <pc:chgData name="Ron Melton" userId="5553941352b42db9" providerId="LiveId" clId="{7E4D1007-9335-4103-A81A-5E9B8234535B}" dt="2026-04-19T01:22:07.359" v="126"/>
        <pc:sldMkLst>
          <pc:docMk/>
          <pc:sldMk cId="0" sldId="2145714234"/>
        </pc:sldMkLst>
      </pc:sldChg>
      <pc:sldChg chg="add">
        <pc:chgData name="Ron Melton" userId="5553941352b42db9" providerId="LiveId" clId="{7E4D1007-9335-4103-A81A-5E9B8234535B}" dt="2026-04-19T01:22:53.498" v="129"/>
        <pc:sldMkLst>
          <pc:docMk/>
          <pc:sldMk cId="0" sldId="2145714236"/>
        </pc:sldMkLst>
      </pc:sldChg>
      <pc:sldChg chg="addSp delSp modSp mod">
        <pc:chgData name="Ron Melton" userId="5553941352b42db9" providerId="LiveId" clId="{7E4D1007-9335-4103-A81A-5E9B8234535B}" dt="2026-05-03T23:03:40.309" v="191" actId="1076"/>
        <pc:sldMkLst>
          <pc:docMk/>
          <pc:sldMk cId="4150258954" sldId="2145714404"/>
        </pc:sldMkLst>
        <pc:spChg chg="add mod">
          <ac:chgData name="Ron Melton" userId="5553941352b42db9" providerId="LiveId" clId="{7E4D1007-9335-4103-A81A-5E9B8234535B}" dt="2026-05-03T23:03:40.309" v="191" actId="1076"/>
          <ac:spMkLst>
            <pc:docMk/>
            <pc:sldMk cId="4150258954" sldId="2145714404"/>
            <ac:spMk id="4" creationId="{ED0E61A9-3B8E-2658-E885-014AD12670D9}"/>
          </ac:spMkLst>
        </pc:spChg>
        <pc:spChg chg="mod">
          <ac:chgData name="Ron Melton" userId="5553941352b42db9" providerId="LiveId" clId="{7E4D1007-9335-4103-A81A-5E9B8234535B}" dt="2026-04-19T02:31:04.195" v="180"/>
          <ac:spMkLst>
            <pc:docMk/>
            <pc:sldMk cId="4150258954" sldId="2145714404"/>
            <ac:spMk id="10" creationId="{0BB4048F-5A6A-6091-A8F0-CE5237B7EEC2}"/>
          </ac:spMkLst>
        </pc:spChg>
        <pc:picChg chg="add del mod">
          <ac:chgData name="Ron Melton" userId="5553941352b42db9" providerId="LiveId" clId="{7E4D1007-9335-4103-A81A-5E9B8234535B}" dt="2026-05-03T23:03:34.106" v="190" actId="478"/>
          <ac:picMkLst>
            <pc:docMk/>
            <pc:sldMk cId="4150258954" sldId="2145714404"/>
            <ac:picMk id="3" creationId="{D718AFEE-597E-E108-72CA-C4DEEF234D2A}"/>
          </ac:picMkLst>
        </pc:picChg>
      </pc:sldChg>
      <pc:sldChg chg="delSp modSp add">
        <pc:chgData name="Ron Melton" userId="5553941352b42db9" providerId="LiveId" clId="{7E4D1007-9335-4103-A81A-5E9B8234535B}" dt="2026-04-19T01:08:28.887" v="34" actId="20577"/>
        <pc:sldMkLst>
          <pc:docMk/>
          <pc:sldMk cId="0" sldId="2145714413"/>
        </pc:sldMkLst>
        <pc:spChg chg="mod">
          <ac:chgData name="Ron Melton" userId="5553941352b42db9" providerId="LiveId" clId="{7E4D1007-9335-4103-A81A-5E9B8234535B}" dt="2026-04-19T01:08:28.887" v="34" actId="20577"/>
          <ac:spMkLst>
            <pc:docMk/>
            <pc:sldMk cId="0" sldId="2145714413"/>
            <ac:spMk id="3" creationId="{00000000-0000-0000-0000-000000000000}"/>
          </ac:spMkLst>
        </pc:spChg>
      </pc:sldChg>
      <pc:sldChg chg="delSp modSp add">
        <pc:chgData name="Ron Melton" userId="5553941352b42db9" providerId="LiveId" clId="{7E4D1007-9335-4103-A81A-5E9B8234535B}" dt="2026-04-19T01:07:09.274" v="28" actId="1076"/>
        <pc:sldMkLst>
          <pc:docMk/>
          <pc:sldMk cId="0" sldId="2145714415"/>
        </pc:sldMkLst>
        <pc:spChg chg="mod">
          <ac:chgData name="Ron Melton" userId="5553941352b42db9" providerId="LiveId" clId="{7E4D1007-9335-4103-A81A-5E9B8234535B}" dt="2026-04-19T01:07:09.274" v="28" actId="1076"/>
          <ac:spMkLst>
            <pc:docMk/>
            <pc:sldMk cId="0" sldId="2145714415"/>
            <ac:spMk id="2" creationId="{00000000-0000-0000-0000-000000000000}"/>
          </ac:spMkLst>
        </pc:spChg>
        <pc:spChg chg="mod">
          <ac:chgData name="Ron Melton" userId="5553941352b42db9" providerId="LiveId" clId="{7E4D1007-9335-4103-A81A-5E9B8234535B}" dt="2026-04-19T01:07:02.050" v="27" actId="1076"/>
          <ac:spMkLst>
            <pc:docMk/>
            <pc:sldMk cId="0" sldId="2145714415"/>
            <ac:spMk id="3" creationId="{00000000-0000-0000-0000-000000000000}"/>
          </ac:spMkLst>
        </pc:spChg>
      </pc:sldChg>
      <pc:sldChg chg="delSp modSp add">
        <pc:chgData name="Ron Melton" userId="5553941352b42db9" providerId="LiveId" clId="{7E4D1007-9335-4103-A81A-5E9B8234535B}" dt="2026-04-19T01:09:24.496" v="39" actId="1076"/>
        <pc:sldMkLst>
          <pc:docMk/>
          <pc:sldMk cId="2596203191" sldId="2145714416"/>
        </pc:sldMkLst>
        <pc:spChg chg="mod">
          <ac:chgData name="Ron Melton" userId="5553941352b42db9" providerId="LiveId" clId="{7E4D1007-9335-4103-A81A-5E9B8234535B}" dt="2026-04-19T01:09:24.496" v="39" actId="1076"/>
          <ac:spMkLst>
            <pc:docMk/>
            <pc:sldMk cId="2596203191" sldId="2145714416"/>
            <ac:spMk id="2" creationId="{721C92C3-0811-351C-82D0-D6E9E8AE9265}"/>
          </ac:spMkLst>
        </pc:spChg>
        <pc:spChg chg="mod">
          <ac:chgData name="Ron Melton" userId="5553941352b42db9" providerId="LiveId" clId="{7E4D1007-9335-4103-A81A-5E9B8234535B}" dt="2026-04-19T01:09:20.011" v="38" actId="1076"/>
          <ac:spMkLst>
            <pc:docMk/>
            <pc:sldMk cId="2596203191" sldId="2145714416"/>
            <ac:spMk id="3" creationId="{606333FB-5931-3784-B4F1-69D1905D2CA3}"/>
          </ac:spMkLst>
        </pc:spChg>
      </pc:sldChg>
      <pc:sldChg chg="delSp modSp add">
        <pc:chgData name="Ron Melton" userId="5553941352b42db9" providerId="LiveId" clId="{7E4D1007-9335-4103-A81A-5E9B8234535B}" dt="2026-04-19T01:04:47.803" v="22" actId="1076"/>
        <pc:sldMkLst>
          <pc:docMk/>
          <pc:sldMk cId="0" sldId="2145714431"/>
        </pc:sldMkLst>
        <pc:spChg chg="mod">
          <ac:chgData name="Ron Melton" userId="5553941352b42db9" providerId="LiveId" clId="{7E4D1007-9335-4103-A81A-5E9B8234535B}" dt="2026-04-19T01:04:41.977" v="21" actId="1076"/>
          <ac:spMkLst>
            <pc:docMk/>
            <pc:sldMk cId="0" sldId="2145714431"/>
            <ac:spMk id="2" creationId="{00000000-0000-0000-0000-000000000000}"/>
          </ac:spMkLst>
        </pc:spChg>
        <pc:spChg chg="mod">
          <ac:chgData name="Ron Melton" userId="5553941352b42db9" providerId="LiveId" clId="{7E4D1007-9335-4103-A81A-5E9B8234535B}" dt="2026-04-19T01:04:47.803" v="22" actId="1076"/>
          <ac:spMkLst>
            <pc:docMk/>
            <pc:sldMk cId="0" sldId="2145714431"/>
            <ac:spMk id="3" creationId="{00000000-0000-0000-0000-000000000000}"/>
          </ac:spMkLst>
        </pc:spChg>
      </pc:sldChg>
      <pc:sldChg chg="add">
        <pc:chgData name="Ron Melton" userId="5553941352b42db9" providerId="LiveId" clId="{7E4D1007-9335-4103-A81A-5E9B8234535B}" dt="2026-04-19T01:04:19.084" v="19"/>
        <pc:sldMkLst>
          <pc:docMk/>
          <pc:sldMk cId="0" sldId="2145714438"/>
        </pc:sldMkLst>
      </pc:sldChg>
      <pc:sldChg chg="delSp modSp add mod">
        <pc:chgData name="Ron Melton" userId="5553941352b42db9" providerId="LiveId" clId="{7E4D1007-9335-4103-A81A-5E9B8234535B}" dt="2026-04-19T01:13:32.913" v="50" actId="27636"/>
        <pc:sldMkLst>
          <pc:docMk/>
          <pc:sldMk cId="0" sldId="2145714446"/>
        </pc:sldMkLst>
        <pc:spChg chg="mod">
          <ac:chgData name="Ron Melton" userId="5553941352b42db9" providerId="LiveId" clId="{7E4D1007-9335-4103-A81A-5E9B8234535B}" dt="2026-04-19T01:13:32.913" v="50" actId="27636"/>
          <ac:spMkLst>
            <pc:docMk/>
            <pc:sldMk cId="0" sldId="2145714446"/>
            <ac:spMk id="3" creationId="{00000000-0000-0000-0000-000000000000}"/>
          </ac:spMkLst>
        </pc:spChg>
      </pc:sldChg>
      <pc:sldChg chg="add">
        <pc:chgData name="Ron Melton" userId="5553941352b42db9" providerId="LiveId" clId="{7E4D1007-9335-4103-A81A-5E9B8234535B}" dt="2026-04-19T01:14:44.165" v="51"/>
        <pc:sldMkLst>
          <pc:docMk/>
          <pc:sldMk cId="0" sldId="2145714447"/>
        </pc:sldMkLst>
      </pc:sldChg>
      <pc:sldChg chg="modSp add mod">
        <pc:chgData name="Ron Melton" userId="5553941352b42db9" providerId="LiveId" clId="{7E4D1007-9335-4103-A81A-5E9B8234535B}" dt="2026-04-19T01:16:52.532" v="59" actId="1076"/>
        <pc:sldMkLst>
          <pc:docMk/>
          <pc:sldMk cId="2785083129" sldId="2145714448"/>
        </pc:sldMkLst>
        <pc:spChg chg="mod">
          <ac:chgData name="Ron Melton" userId="5553941352b42db9" providerId="LiveId" clId="{7E4D1007-9335-4103-A81A-5E9B8234535B}" dt="2026-04-19T01:16:52.532" v="59" actId="1076"/>
          <ac:spMkLst>
            <pc:docMk/>
            <pc:sldMk cId="2785083129" sldId="2145714448"/>
            <ac:spMk id="2" creationId="{FD235061-B5D9-3378-76BA-8394054EB01D}"/>
          </ac:spMkLst>
        </pc:spChg>
        <pc:spChg chg="mod">
          <ac:chgData name="Ron Melton" userId="5553941352b42db9" providerId="LiveId" clId="{7E4D1007-9335-4103-A81A-5E9B8234535B}" dt="2026-04-19T01:16:48.080" v="58" actId="1076"/>
          <ac:spMkLst>
            <pc:docMk/>
            <pc:sldMk cId="2785083129" sldId="2145714448"/>
            <ac:spMk id="3" creationId="{44050409-07BC-530B-0798-799BEFA03BB8}"/>
          </ac:spMkLst>
        </pc:spChg>
      </pc:sldChg>
      <pc:sldChg chg="add">
        <pc:chgData name="Ron Melton" userId="5553941352b42db9" providerId="LiveId" clId="{7E4D1007-9335-4103-A81A-5E9B8234535B}" dt="2026-04-19T01:23:52.385" v="132"/>
        <pc:sldMkLst>
          <pc:docMk/>
          <pc:sldMk cId="0" sldId="2145714451"/>
        </pc:sldMkLst>
      </pc:sldChg>
      <pc:sldChg chg="delSp modSp add mod">
        <pc:chgData name="Ron Melton" userId="5553941352b42db9" providerId="LiveId" clId="{7E4D1007-9335-4103-A81A-5E9B8234535B}" dt="2026-04-19T01:25:34.678" v="145" actId="255"/>
        <pc:sldMkLst>
          <pc:docMk/>
          <pc:sldMk cId="0" sldId="2145714453"/>
        </pc:sldMkLst>
        <pc:spChg chg="mod">
          <ac:chgData name="Ron Melton" userId="5553941352b42db9" providerId="LiveId" clId="{7E4D1007-9335-4103-A81A-5E9B8234535B}" dt="2026-04-19T01:25:34.678" v="145" actId="255"/>
          <ac:spMkLst>
            <pc:docMk/>
            <pc:sldMk cId="0" sldId="2145714453"/>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826" name="Rectangle 2"/>
          <p:cNvSpPr>
            <a:spLocks noGrp="1" noChangeArrowheads="1"/>
          </p:cNvSpPr>
          <p:nvPr>
            <p:ph type="hdr" sz="quarter"/>
          </p:nvPr>
        </p:nvSpPr>
        <p:spPr bwMode="auto">
          <a:xfrm>
            <a:off x="2" y="2"/>
            <a:ext cx="3076775" cy="469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8" tIns="46645" rIns="93288" bIns="46645" numCol="1" anchor="t" anchorCtr="0" compatLnSpc="1">
            <a:prstTxWarp prst="textNoShape">
              <a:avLst/>
            </a:prstTxWarp>
          </a:bodyPr>
          <a:lstStyle>
            <a:lvl1pPr defTabSz="932310" eaLnBrk="1" hangingPunct="1">
              <a:defRPr sz="1300">
                <a:effectLst/>
                <a:latin typeface="Arial" pitchFamily="34" charset="0"/>
              </a:defRPr>
            </a:lvl1pPr>
          </a:lstStyle>
          <a:p>
            <a:pPr>
              <a:defRPr/>
            </a:pPr>
            <a:endParaRPr lang="en-US"/>
          </a:p>
        </p:txBody>
      </p:sp>
      <p:sp>
        <p:nvSpPr>
          <p:cNvPr id="205827" name="Rectangle 3"/>
          <p:cNvSpPr>
            <a:spLocks noGrp="1" noChangeArrowheads="1"/>
          </p:cNvSpPr>
          <p:nvPr>
            <p:ph type="dt" sz="quarter" idx="1"/>
          </p:nvPr>
        </p:nvSpPr>
        <p:spPr bwMode="auto">
          <a:xfrm>
            <a:off x="4024096" y="2"/>
            <a:ext cx="3076775" cy="469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8" tIns="46645" rIns="93288" bIns="46645" numCol="1" anchor="t" anchorCtr="0" compatLnSpc="1">
            <a:prstTxWarp prst="textNoShape">
              <a:avLst/>
            </a:prstTxWarp>
          </a:bodyPr>
          <a:lstStyle>
            <a:lvl1pPr algn="r" defTabSz="932310" eaLnBrk="1" hangingPunct="1">
              <a:defRPr sz="1300">
                <a:effectLst/>
                <a:latin typeface="Arial" pitchFamily="34" charset="0"/>
              </a:defRPr>
            </a:lvl1pPr>
          </a:lstStyle>
          <a:p>
            <a:pPr>
              <a:defRPr/>
            </a:pPr>
            <a:endParaRPr lang="en-US"/>
          </a:p>
        </p:txBody>
      </p:sp>
      <p:sp>
        <p:nvSpPr>
          <p:cNvPr id="205828" name="Rectangle 4"/>
          <p:cNvSpPr>
            <a:spLocks noGrp="1" noChangeArrowheads="1"/>
          </p:cNvSpPr>
          <p:nvPr>
            <p:ph type="ftr" sz="quarter" idx="2"/>
          </p:nvPr>
        </p:nvSpPr>
        <p:spPr bwMode="auto">
          <a:xfrm>
            <a:off x="2" y="8917129"/>
            <a:ext cx="3076775" cy="469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8" tIns="46645" rIns="93288" bIns="46645" numCol="1" anchor="b" anchorCtr="0" compatLnSpc="1">
            <a:prstTxWarp prst="textNoShape">
              <a:avLst/>
            </a:prstTxWarp>
          </a:bodyPr>
          <a:lstStyle>
            <a:lvl1pPr defTabSz="932310" eaLnBrk="1" hangingPunct="1">
              <a:defRPr sz="1300">
                <a:effectLst/>
                <a:latin typeface="Arial" pitchFamily="34" charset="0"/>
              </a:defRPr>
            </a:lvl1pPr>
          </a:lstStyle>
          <a:p>
            <a:pPr>
              <a:defRPr/>
            </a:pPr>
            <a:endParaRPr lang="en-US"/>
          </a:p>
        </p:txBody>
      </p:sp>
      <p:sp>
        <p:nvSpPr>
          <p:cNvPr id="205829" name="Rectangle 5"/>
          <p:cNvSpPr>
            <a:spLocks noGrp="1" noChangeArrowheads="1"/>
          </p:cNvSpPr>
          <p:nvPr>
            <p:ph type="sldNum" sz="quarter" idx="3"/>
          </p:nvPr>
        </p:nvSpPr>
        <p:spPr bwMode="auto">
          <a:xfrm>
            <a:off x="4024096" y="8917129"/>
            <a:ext cx="3076775" cy="469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8" tIns="46645" rIns="93288" bIns="46645" numCol="1" anchor="b" anchorCtr="0" compatLnSpc="1">
            <a:prstTxWarp prst="textNoShape">
              <a:avLst/>
            </a:prstTxWarp>
          </a:bodyPr>
          <a:lstStyle>
            <a:lvl1pPr algn="r" defTabSz="932310" eaLnBrk="1" hangingPunct="1">
              <a:defRPr sz="1300">
                <a:effectLst/>
              </a:defRPr>
            </a:lvl1pPr>
          </a:lstStyle>
          <a:p>
            <a:pPr>
              <a:defRPr/>
            </a:pPr>
            <a:fld id="{C37C9506-95F6-4FB4-AED3-10107FB4D231}" type="slidenum">
              <a:rPr lang="en-US"/>
              <a:pPr>
                <a:defRPr/>
              </a:pPr>
              <a:t>‹#›</a:t>
            </a:fld>
            <a:endParaRPr lang="en-US" dirty="0"/>
          </a:p>
        </p:txBody>
      </p:sp>
    </p:spTree>
    <p:extLst>
      <p:ext uri="{BB962C8B-B14F-4D97-AF65-F5344CB8AC3E}">
        <p14:creationId xmlns:p14="http://schemas.microsoft.com/office/powerpoint/2010/main" val="15288286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2" y="2"/>
            <a:ext cx="3076775" cy="469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8" tIns="46645" rIns="93288" bIns="46645" numCol="1" anchor="t" anchorCtr="0" compatLnSpc="1">
            <a:prstTxWarp prst="textNoShape">
              <a:avLst/>
            </a:prstTxWarp>
          </a:bodyPr>
          <a:lstStyle>
            <a:lvl1pPr defTabSz="932310" eaLnBrk="1" hangingPunct="1">
              <a:defRPr sz="1300">
                <a:effectLst/>
                <a:latin typeface="Arial" pitchFamily="34" charset="0"/>
              </a:defRPr>
            </a:lvl1pPr>
          </a:lstStyle>
          <a:p>
            <a:pPr>
              <a:defRPr/>
            </a:pPr>
            <a:endParaRPr lang="en-US"/>
          </a:p>
        </p:txBody>
      </p:sp>
      <p:sp>
        <p:nvSpPr>
          <p:cNvPr id="64515" name="Rectangle 3"/>
          <p:cNvSpPr>
            <a:spLocks noGrp="1" noChangeArrowheads="1"/>
          </p:cNvSpPr>
          <p:nvPr>
            <p:ph type="dt" idx="1"/>
          </p:nvPr>
        </p:nvSpPr>
        <p:spPr bwMode="auto">
          <a:xfrm>
            <a:off x="4024096" y="2"/>
            <a:ext cx="3076775" cy="469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8" tIns="46645" rIns="93288" bIns="46645" numCol="1" anchor="t" anchorCtr="0" compatLnSpc="1">
            <a:prstTxWarp prst="textNoShape">
              <a:avLst/>
            </a:prstTxWarp>
          </a:bodyPr>
          <a:lstStyle>
            <a:lvl1pPr algn="r" defTabSz="932310" eaLnBrk="1" hangingPunct="1">
              <a:defRPr sz="1300">
                <a:effectLst/>
                <a:latin typeface="Arial" pitchFamily="34" charset="0"/>
              </a:defRPr>
            </a:lvl1pPr>
          </a:lstStyle>
          <a:p>
            <a:pPr>
              <a:defRPr/>
            </a:pPr>
            <a:endParaRPr lang="en-US"/>
          </a:p>
        </p:txBody>
      </p:sp>
      <p:sp>
        <p:nvSpPr>
          <p:cNvPr id="21508" name="Rectangle 4"/>
          <p:cNvSpPr>
            <a:spLocks noGrp="1" noRot="1" noChangeAspect="1" noChangeArrowheads="1" noTextEdit="1"/>
          </p:cNvSpPr>
          <p:nvPr>
            <p:ph type="sldImg" idx="2"/>
          </p:nvPr>
        </p:nvSpPr>
        <p:spPr bwMode="auto">
          <a:xfrm>
            <a:off x="1204913" y="703263"/>
            <a:ext cx="4692650" cy="35210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4517" name="Rectangle 5"/>
          <p:cNvSpPr>
            <a:spLocks noGrp="1" noChangeArrowheads="1"/>
          </p:cNvSpPr>
          <p:nvPr>
            <p:ph type="body" sz="quarter" idx="3"/>
          </p:nvPr>
        </p:nvSpPr>
        <p:spPr bwMode="auto">
          <a:xfrm>
            <a:off x="710894" y="4458565"/>
            <a:ext cx="5680693" cy="4226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8" tIns="46645" rIns="93288" bIns="4664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4518" name="Rectangle 6"/>
          <p:cNvSpPr>
            <a:spLocks noGrp="1" noChangeArrowheads="1"/>
          </p:cNvSpPr>
          <p:nvPr>
            <p:ph type="ftr" sz="quarter" idx="4"/>
          </p:nvPr>
        </p:nvSpPr>
        <p:spPr bwMode="auto">
          <a:xfrm>
            <a:off x="2" y="8917129"/>
            <a:ext cx="3076775" cy="469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8" tIns="46645" rIns="93288" bIns="46645" numCol="1" anchor="b" anchorCtr="0" compatLnSpc="1">
            <a:prstTxWarp prst="textNoShape">
              <a:avLst/>
            </a:prstTxWarp>
          </a:bodyPr>
          <a:lstStyle>
            <a:lvl1pPr defTabSz="932310" eaLnBrk="1" hangingPunct="1">
              <a:defRPr sz="1300">
                <a:effectLst/>
                <a:latin typeface="Arial" pitchFamily="34" charset="0"/>
              </a:defRPr>
            </a:lvl1pPr>
          </a:lstStyle>
          <a:p>
            <a:pPr>
              <a:defRPr/>
            </a:pPr>
            <a:endParaRPr lang="en-US"/>
          </a:p>
        </p:txBody>
      </p:sp>
      <p:sp>
        <p:nvSpPr>
          <p:cNvPr id="64519" name="Rectangle 7"/>
          <p:cNvSpPr>
            <a:spLocks noGrp="1" noChangeArrowheads="1"/>
          </p:cNvSpPr>
          <p:nvPr>
            <p:ph type="sldNum" sz="quarter" idx="5"/>
          </p:nvPr>
        </p:nvSpPr>
        <p:spPr bwMode="auto">
          <a:xfrm>
            <a:off x="4024096" y="8917129"/>
            <a:ext cx="3076775" cy="469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288" tIns="46645" rIns="93288" bIns="46645" numCol="1" anchor="b" anchorCtr="0" compatLnSpc="1">
            <a:prstTxWarp prst="textNoShape">
              <a:avLst/>
            </a:prstTxWarp>
          </a:bodyPr>
          <a:lstStyle>
            <a:lvl1pPr algn="r" defTabSz="932310" eaLnBrk="1" hangingPunct="1">
              <a:defRPr sz="1300">
                <a:effectLst/>
              </a:defRPr>
            </a:lvl1pPr>
          </a:lstStyle>
          <a:p>
            <a:pPr>
              <a:defRPr/>
            </a:pPr>
            <a:fld id="{A20C34B4-2AE9-4BB2-99B2-D9BF555EE40B}" type="slidenum">
              <a:rPr lang="en-US"/>
              <a:pPr>
                <a:defRPr/>
              </a:pPr>
              <a:t>‹#›</a:t>
            </a:fld>
            <a:endParaRPr lang="en-US" dirty="0"/>
          </a:p>
        </p:txBody>
      </p:sp>
    </p:spTree>
    <p:extLst>
      <p:ext uri="{BB962C8B-B14F-4D97-AF65-F5344CB8AC3E}">
        <p14:creationId xmlns:p14="http://schemas.microsoft.com/office/powerpoint/2010/main" val="291846833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7DE9F-E44D-0324-DC2F-9312205BC196}"/>
            </a:ext>
          </a:extLst>
        </p:cNvPr>
        <p:cNvGrpSpPr/>
        <p:nvPr/>
      </p:nvGrpSpPr>
      <p:grpSpPr>
        <a:xfrm>
          <a:off x="0" y="0"/>
          <a:ext cx="0" cy="0"/>
          <a:chOff x="0" y="0"/>
          <a:chExt cx="0" cy="0"/>
        </a:xfrm>
      </p:grpSpPr>
      <p:sp>
        <p:nvSpPr>
          <p:cNvPr id="47106" name="Rectangle 7">
            <a:extLst>
              <a:ext uri="{FF2B5EF4-FFF2-40B4-BE49-F238E27FC236}">
                <a16:creationId xmlns:a16="http://schemas.microsoft.com/office/drawing/2014/main" id="{CEA27D73-6E11-0748-8FC0-37EE4A298E3D}"/>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3192" indent="-288940">
              <a:spcBef>
                <a:spcPct val="30000"/>
              </a:spcBef>
              <a:defRPr sz="1200">
                <a:solidFill>
                  <a:schemeClr val="tx1"/>
                </a:solidFill>
                <a:latin typeface="Arial" panose="020B0604020202020204" pitchFamily="34" charset="0"/>
              </a:defRPr>
            </a:lvl2pPr>
            <a:lvl3pPr marL="1159007" indent="-230503">
              <a:spcBef>
                <a:spcPct val="30000"/>
              </a:spcBef>
              <a:defRPr sz="1200">
                <a:solidFill>
                  <a:schemeClr val="tx1"/>
                </a:solidFill>
                <a:latin typeface="Arial" panose="020B0604020202020204" pitchFamily="34" charset="0"/>
              </a:defRPr>
            </a:lvl3pPr>
            <a:lvl4pPr marL="1621636" indent="-230503">
              <a:spcBef>
                <a:spcPct val="30000"/>
              </a:spcBef>
              <a:defRPr sz="1200">
                <a:solidFill>
                  <a:schemeClr val="tx1"/>
                </a:solidFill>
                <a:latin typeface="Arial" panose="020B0604020202020204" pitchFamily="34" charset="0"/>
              </a:defRPr>
            </a:lvl4pPr>
            <a:lvl5pPr marL="2085888" indent="-230503">
              <a:spcBef>
                <a:spcPct val="30000"/>
              </a:spcBef>
              <a:defRPr sz="1200">
                <a:solidFill>
                  <a:schemeClr val="tx1"/>
                </a:solidFill>
                <a:latin typeface="Arial" panose="020B0604020202020204" pitchFamily="34" charset="0"/>
              </a:defRPr>
            </a:lvl5pPr>
            <a:lvl6pPr marL="2553387" indent="-230503" eaLnBrk="0" fontAlgn="base" hangingPunct="0">
              <a:spcBef>
                <a:spcPct val="30000"/>
              </a:spcBef>
              <a:spcAft>
                <a:spcPct val="0"/>
              </a:spcAft>
              <a:defRPr sz="1200">
                <a:solidFill>
                  <a:schemeClr val="tx1"/>
                </a:solidFill>
                <a:latin typeface="Arial" panose="020B0604020202020204" pitchFamily="34" charset="0"/>
              </a:defRPr>
            </a:lvl6pPr>
            <a:lvl7pPr marL="3020886" indent="-230503" eaLnBrk="0" fontAlgn="base" hangingPunct="0">
              <a:spcBef>
                <a:spcPct val="30000"/>
              </a:spcBef>
              <a:spcAft>
                <a:spcPct val="0"/>
              </a:spcAft>
              <a:defRPr sz="1200">
                <a:solidFill>
                  <a:schemeClr val="tx1"/>
                </a:solidFill>
                <a:latin typeface="Arial" panose="020B0604020202020204" pitchFamily="34" charset="0"/>
              </a:defRPr>
            </a:lvl7pPr>
            <a:lvl8pPr marL="3488384" indent="-230503" eaLnBrk="0" fontAlgn="base" hangingPunct="0">
              <a:spcBef>
                <a:spcPct val="30000"/>
              </a:spcBef>
              <a:spcAft>
                <a:spcPct val="0"/>
              </a:spcAft>
              <a:defRPr sz="1200">
                <a:solidFill>
                  <a:schemeClr val="tx1"/>
                </a:solidFill>
                <a:latin typeface="Arial" panose="020B0604020202020204" pitchFamily="34" charset="0"/>
              </a:defRPr>
            </a:lvl8pPr>
            <a:lvl9pPr marL="3955883" indent="-23050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34997" rtl="0" eaLnBrk="0" fontAlgn="base" latinLnBrk="0" hangingPunct="0">
              <a:lnSpc>
                <a:spcPct val="100000"/>
              </a:lnSpc>
              <a:spcBef>
                <a:spcPct val="0"/>
              </a:spcBef>
              <a:spcAft>
                <a:spcPct val="0"/>
              </a:spcAft>
              <a:buClrTx/>
              <a:buSzTx/>
              <a:buFontTx/>
              <a:buNone/>
              <a:tabLst/>
              <a:defRPr/>
            </a:pPr>
            <a:fld id="{5A077DF0-9E06-4F80-ACFD-F59900969F5B}" type="slidenum">
              <a:rPr kumimoji="0" lang="en-US" altLang="en-US" sz="11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r" defTabSz="934997" rtl="0" eaLnBrk="0" fontAlgn="base" latinLnBrk="0" hangingPunct="0">
                <a:lnSpc>
                  <a:spcPct val="100000"/>
                </a:lnSpc>
                <a:spcBef>
                  <a:spcPct val="0"/>
                </a:spcBef>
                <a:spcAft>
                  <a:spcPct val="0"/>
                </a:spcAft>
                <a:buClrTx/>
                <a:buSzTx/>
                <a:buFontTx/>
                <a:buNone/>
                <a:tabLst/>
                <a:defRPr/>
              </a:pPr>
              <a:t>1</a:t>
            </a:fld>
            <a:endParaRPr kumimoji="0" lang="en-US" altLang="en-US" sz="1100" b="0" i="0" u="none" strike="noStrike" kern="1200" cap="none" spc="0" normalizeH="0" baseline="0" noProof="0">
              <a:ln>
                <a:noFill/>
              </a:ln>
              <a:solidFill>
                <a:srgbClr val="00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47107" name="Rectangle 2">
            <a:extLst>
              <a:ext uri="{FF2B5EF4-FFF2-40B4-BE49-F238E27FC236}">
                <a16:creationId xmlns:a16="http://schemas.microsoft.com/office/drawing/2014/main" id="{31EC4FCB-7501-3D84-39C0-E52DDB5E79DE}"/>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61CAC418-DCB7-683D-0547-293D9A4DCA5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678115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a:extLst>
              <a:ext uri="{FF2B5EF4-FFF2-40B4-BE49-F238E27FC236}">
                <a16:creationId xmlns:a16="http://schemas.microsoft.com/office/drawing/2014/main" id="{C3FEA82E-B6F0-FCB6-4458-580B2C3EFC79}"/>
              </a:ext>
            </a:extLst>
          </p:cNvPr>
          <p:cNvSpPr>
            <a:spLocks noGrp="1" noRot="1" noChangeAspect="1" noChangeArrowheads="1" noTextEdit="1"/>
          </p:cNvSpPr>
          <p:nvPr>
            <p:ph type="sldImg"/>
          </p:nvPr>
        </p:nvSpPr>
        <p:spPr>
          <a:ln/>
        </p:spPr>
      </p:sp>
      <p:sp>
        <p:nvSpPr>
          <p:cNvPr id="309251" name="Rectangle 3">
            <a:extLst>
              <a:ext uri="{FF2B5EF4-FFF2-40B4-BE49-F238E27FC236}">
                <a16:creationId xmlns:a16="http://schemas.microsoft.com/office/drawing/2014/main" id="{A2204E95-CB85-B80E-68AD-82BE9033AE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20C34B4-2AE9-4BB2-99B2-D9BF555EE40B}" type="slidenum">
              <a:rPr lang="en-US" smtClean="0"/>
              <a:pPr>
                <a:defRPr/>
              </a:pPr>
              <a:t>19</a:t>
            </a:fld>
            <a:endParaRPr lang="en-US" dirty="0"/>
          </a:p>
        </p:txBody>
      </p:sp>
    </p:spTree>
    <p:extLst>
      <p:ext uri="{BB962C8B-B14F-4D97-AF65-F5344CB8AC3E}">
        <p14:creationId xmlns:p14="http://schemas.microsoft.com/office/powerpoint/2010/main" val="1309313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GCA is a granulomatous vasculitis affecting medium and large arteries. It almost exclusively affects patients over age 50. It causes ischemia of the optic nerve head via the posterior ciliary arteries. Vision loss is typically severe and permanent. Early recognition is critical to prevent bilateral involvement.</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 true emergency. Treatment must begin immediately if suspected. Lab testing supports but does not rule out disease. Temporal artery biopsy confirms diagnosis. High-dose steroids reduce risk of bilateral blindness. Long-term care often includes steroid-sparing agents.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E9C5D-E5EE-4F0B-BD06-922E4908D4D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A086040B-879C-4C0E-AC9C-23869CF4013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2587862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DC31B-9B81-43A2-A4A6-AECF351D48D6}"/>
              </a:ext>
            </a:extLst>
          </p:cNvPr>
          <p:cNvSpPr>
            <a:spLocks noGrp="1"/>
          </p:cNvSpPr>
          <p:nvPr>
            <p:ph type="title"/>
          </p:nvPr>
        </p:nvSpPr>
        <p:spPr>
          <a:xfrm>
            <a:off x="190501" y="190502"/>
            <a:ext cx="8763000" cy="752034"/>
          </a:xfrm>
        </p:spPr>
        <p:txBody>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B0E4049E-7460-4D9F-A1DB-D95B0DA3B7B0}"/>
              </a:ext>
            </a:extLst>
          </p:cNvPr>
          <p:cNvSpPr>
            <a:spLocks noGrp="1"/>
          </p:cNvSpPr>
          <p:nvPr>
            <p:ph idx="1" hasCustomPrompt="1"/>
          </p:nvPr>
        </p:nvSpPr>
        <p:spPr>
          <a:xfrm>
            <a:off x="190500" y="1111348"/>
            <a:ext cx="8763000" cy="5556152"/>
          </a:xfrm>
        </p:spPr>
        <p:txBody>
          <a:bodyPr/>
          <a:lstStyle>
            <a:lvl1pPr marL="463550" indent="-463550">
              <a:lnSpc>
                <a:spcPct val="90000"/>
              </a:lnSpc>
              <a:spcBef>
                <a:spcPts val="0"/>
              </a:spcBef>
              <a:spcAft>
                <a:spcPts val="600"/>
              </a:spcAft>
              <a:buClr>
                <a:srgbClr val="FFFF00"/>
              </a:buClr>
              <a:buFont typeface="Calibri" panose="020F0502020204030204" pitchFamily="34" charset="0"/>
              <a:buChar char="•"/>
              <a:defRPr sz="2900"/>
            </a:lvl1pPr>
            <a:lvl2pPr marL="801688" indent="-338138">
              <a:lnSpc>
                <a:spcPct val="90000"/>
              </a:lnSpc>
              <a:spcBef>
                <a:spcPts val="0"/>
              </a:spcBef>
              <a:spcAft>
                <a:spcPts val="600"/>
              </a:spcAft>
              <a:buClr>
                <a:schemeClr val="tx1"/>
              </a:buClr>
              <a:buSzPct val="100000"/>
              <a:buFont typeface="Calibri" panose="020F0502020204030204" pitchFamily="34" charset="0"/>
              <a:buChar char="»"/>
              <a:defRPr sz="2500">
                <a:solidFill>
                  <a:srgbClr val="00FF00"/>
                </a:solidFill>
              </a:defRPr>
            </a:lvl2pPr>
            <a:lvl3pPr>
              <a:lnSpc>
                <a:spcPct val="90000"/>
              </a:lnSpc>
              <a:spcBef>
                <a:spcPts val="0"/>
              </a:spcBef>
              <a:spcAft>
                <a:spcPts val="600"/>
              </a:spcAft>
              <a:defRPr sz="2300"/>
            </a:lvl3pPr>
            <a:lvl4pPr>
              <a:lnSpc>
                <a:spcPct val="100000"/>
              </a:lnSpc>
              <a:spcBef>
                <a:spcPts val="0"/>
              </a:spcBef>
              <a:defRPr sz="2100"/>
            </a:lvl4pPr>
            <a:lvl5pPr>
              <a:lnSpc>
                <a:spcPct val="100000"/>
              </a:lnSpc>
              <a:spcBef>
                <a:spcPts val="0"/>
              </a:spcBef>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a:p>
            <a:pPr lvl="4"/>
            <a:endParaRPr lang="en-US" dirty="0"/>
          </a:p>
        </p:txBody>
      </p:sp>
    </p:spTree>
    <p:extLst>
      <p:ext uri="{BB962C8B-B14F-4D97-AF65-F5344CB8AC3E}">
        <p14:creationId xmlns:p14="http://schemas.microsoft.com/office/powerpoint/2010/main" val="145142264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8125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CEB0D-B54E-457E-A8C9-1DBB4568F3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61BA45-686D-43B4-BCF3-F96871E5F41C}"/>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110955-A475-4323-B6DB-ACBA47B0D109}"/>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F9E1381-FD9E-4C26-8375-C417BD1DF3D1}"/>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E1C1FF1-7734-468A-B85F-21ACDB1169C4}"/>
              </a:ext>
            </a:extLst>
          </p:cNvPr>
          <p:cNvSpPr>
            <a:spLocks noGrp="1"/>
          </p:cNvSpPr>
          <p:nvPr>
            <p:ph type="sldNum" sz="quarter" idx="12"/>
          </p:nvPr>
        </p:nvSpPr>
        <p:spPr>
          <a:xfrm>
            <a:off x="6457950" y="6356351"/>
            <a:ext cx="2057400" cy="365125"/>
          </a:xfrm>
          <a:prstGeom prst="rect">
            <a:avLst/>
          </a:prstGeom>
        </p:spPr>
        <p:txBody>
          <a:bodyPr/>
          <a:lstStyle/>
          <a:p>
            <a:fld id="{8D384611-8534-4693-9B0E-12DA08C8129A}" type="slidenum">
              <a:rPr lang="en-US" smtClean="0"/>
              <a:t>‹#›</a:t>
            </a:fld>
            <a:endParaRPr lang="en-US"/>
          </a:p>
        </p:txBody>
      </p:sp>
    </p:spTree>
    <p:extLst>
      <p:ext uri="{BB962C8B-B14F-4D97-AF65-F5344CB8AC3E}">
        <p14:creationId xmlns:p14="http://schemas.microsoft.com/office/powerpoint/2010/main" val="3071315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C29DE-18D0-4CA5-B701-8445F94BEC12}"/>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824708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Content Template">
    <p:spTree>
      <p:nvGrpSpPr>
        <p:cNvPr id="1" name=""/>
        <p:cNvGrpSpPr/>
        <p:nvPr/>
      </p:nvGrpSpPr>
      <p:grpSpPr>
        <a:xfrm>
          <a:off x="0" y="0"/>
          <a:ext cx="0" cy="0"/>
          <a:chOff x="0" y="0"/>
          <a:chExt cx="0" cy="0"/>
        </a:xfrm>
      </p:grpSpPr>
      <p:sp>
        <p:nvSpPr>
          <p:cNvPr id="5" name="Slide Number Placeholder 2">
            <a:extLst>
              <a:ext uri="{FF2B5EF4-FFF2-40B4-BE49-F238E27FC236}">
                <a16:creationId xmlns:a16="http://schemas.microsoft.com/office/drawing/2014/main" id="{B47D3270-BCBB-42C5-891B-1E21545D2F3B}"/>
              </a:ext>
            </a:extLst>
          </p:cNvPr>
          <p:cNvSpPr txBox="1">
            <a:spLocks noGrp="1"/>
          </p:cNvSpPr>
          <p:nvPr userDrawn="1"/>
        </p:nvSpPr>
        <p:spPr bwMode="gray">
          <a:xfrm>
            <a:off x="41275" y="6597650"/>
            <a:ext cx="485775" cy="184150"/>
          </a:xfrm>
          <a:prstGeom prst="rect">
            <a:avLst/>
          </a:prstGeom>
          <a:noFill/>
          <a:ln>
            <a:noFill/>
          </a:ln>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fld id="{321C6834-0756-4276-B740-FFAC869BF4EF}" type="slidenum">
              <a:rPr lang="en-US" altLang="en-US" sz="1000" smtClean="0"/>
              <a:pPr algn="ctr" eaLnBrk="1" hangingPunct="1">
                <a:defRPr/>
              </a:pPr>
              <a:t>‹#›</a:t>
            </a:fld>
            <a:endParaRPr lang="en-US" altLang="en-US" sz="1000"/>
          </a:p>
        </p:txBody>
      </p:sp>
      <p:sp>
        <p:nvSpPr>
          <p:cNvPr id="3" name="Content Placeholder 2"/>
          <p:cNvSpPr>
            <a:spLocks noGrp="1"/>
          </p:cNvSpPr>
          <p:nvPr>
            <p:ph idx="1"/>
          </p:nvPr>
        </p:nvSpPr>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2"/>
          <p:cNvSpPr>
            <a:spLocks noGrp="1" noChangeArrowheads="1"/>
          </p:cNvSpPr>
          <p:nvPr>
            <p:ph type="title"/>
          </p:nvPr>
        </p:nvSpPr>
        <p:spPr bwMode="gray">
          <a:xfrm>
            <a:off x="65793" y="58713"/>
            <a:ext cx="9012414" cy="666775"/>
          </a:xfrm>
          <a:prstGeom prst="rect">
            <a:avLst/>
          </a:prstGeom>
          <a:noFill/>
          <a:ln>
            <a:noFill/>
          </a:ln>
        </p:spPr>
        <p:txBody>
          <a:bodyPr/>
          <a:lstStyle>
            <a:lvl1pPr>
              <a:defRPr sz="2400">
                <a:latin typeface="Arial" panose="020B0604020202020204" pitchFamily="34" charset="0"/>
                <a:cs typeface="Arial" panose="020B0604020202020204" pitchFamily="34" charset="0"/>
              </a:defRPr>
            </a:lvl1pPr>
          </a:lstStyle>
          <a:p>
            <a:pPr lvl="0"/>
            <a:r>
              <a:rPr lang="sk-SK" dirty="0"/>
              <a:t>Click to edit Master title style</a:t>
            </a:r>
          </a:p>
        </p:txBody>
      </p:sp>
      <p:sp>
        <p:nvSpPr>
          <p:cNvPr id="8" name="Text Placeholder 5"/>
          <p:cNvSpPr>
            <a:spLocks noGrp="1"/>
          </p:cNvSpPr>
          <p:nvPr>
            <p:ph type="body" sz="quarter" idx="11"/>
          </p:nvPr>
        </p:nvSpPr>
        <p:spPr>
          <a:xfrm>
            <a:off x="381000" y="6075894"/>
            <a:ext cx="8261350" cy="457200"/>
          </a:xfrm>
        </p:spPr>
        <p:txBody>
          <a:bodyPr anchor="b"/>
          <a:lstStyle>
            <a:lvl1pPr marL="0" indent="0">
              <a:spcBef>
                <a:spcPts val="0"/>
              </a:spcBef>
              <a:buNone/>
              <a:defRPr sz="1000">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236199149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no bullett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0499" y="230188"/>
            <a:ext cx="8763001" cy="665162"/>
          </a:xfrm>
        </p:spPr>
        <p:txBody>
          <a:bodyPr lIns="18288" tIns="18288" rIns="18288" bIns="18288"/>
          <a:lstStyle>
            <a:lvl1pPr>
              <a:defRPr sz="4400"/>
            </a:lvl1pPr>
          </a:lstStyle>
          <a:p>
            <a:r>
              <a:rPr lang="en-US" dirty="0"/>
              <a:t>Click to edit Master title style</a:t>
            </a:r>
          </a:p>
        </p:txBody>
      </p:sp>
      <p:sp>
        <p:nvSpPr>
          <p:cNvPr id="6" name="Text Placeholder 5"/>
          <p:cNvSpPr>
            <a:spLocks noGrp="1"/>
          </p:cNvSpPr>
          <p:nvPr>
            <p:ph type="body" sz="quarter" idx="10"/>
          </p:nvPr>
        </p:nvSpPr>
        <p:spPr>
          <a:xfrm>
            <a:off x="190500" y="1123950"/>
            <a:ext cx="8763000" cy="5581650"/>
          </a:xfrm>
        </p:spPr>
        <p:txBody>
          <a:bodyPr>
            <a:normAutofit/>
          </a:bodyPr>
          <a:lstStyle>
            <a:lvl1pPr marL="0" indent="0">
              <a:lnSpc>
                <a:spcPct val="90000"/>
              </a:lnSpc>
              <a:buFont typeface="Arial" pitchFamily="34" charset="0"/>
              <a:buNone/>
              <a:defRPr sz="3000" b="1"/>
            </a:lvl1pPr>
            <a:lvl2pPr marL="517525" indent="0">
              <a:lnSpc>
                <a:spcPct val="90000"/>
              </a:lnSpc>
              <a:buNone/>
              <a:defRPr sz="2800" b="1"/>
            </a:lvl2pPr>
            <a:lvl3pPr marL="914400" indent="0">
              <a:lnSpc>
                <a:spcPct val="90000"/>
              </a:lnSpc>
              <a:buNone/>
              <a:defRPr sz="2600" b="1"/>
            </a:lvl3pPr>
            <a:lvl4pPr marL="1258888" indent="0">
              <a:lnSpc>
                <a:spcPct val="90000"/>
              </a:lnSpc>
              <a:buNone/>
              <a:defRPr b="1"/>
            </a:lvl4pPr>
            <a:lvl5pPr marL="1604963" indent="0">
              <a:lnSpc>
                <a:spcPct val="90000"/>
              </a:lnSpc>
              <a:buFont typeface="Arial" pitchFamily="34" charset="0"/>
              <a:buNone/>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19926675"/>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4907B-65A1-E786-B2F6-A50210464A8A}"/>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7D6F981-EA4B-8950-051F-60C844034E60}"/>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85C632-BB94-EAA7-AC6A-F8B0B2BDF8FC}"/>
              </a:ext>
            </a:extLst>
          </p:cNvPr>
          <p:cNvSpPr>
            <a:spLocks noGrp="1"/>
          </p:cNvSpPr>
          <p:nvPr>
            <p:ph type="dt" sz="half" idx="10"/>
          </p:nvPr>
        </p:nvSpPr>
        <p:spPr/>
        <p:txBody>
          <a:bodyPr/>
          <a:lstStyle/>
          <a:p>
            <a:fld id="{F9EB1CF5-F11A-4BAB-A54E-3EE37A91526A}" type="datetimeFigureOut">
              <a:rPr lang="en-US" smtClean="0"/>
              <a:t>5/3/2026</a:t>
            </a:fld>
            <a:endParaRPr lang="en-US"/>
          </a:p>
        </p:txBody>
      </p:sp>
      <p:sp>
        <p:nvSpPr>
          <p:cNvPr id="5" name="Footer Placeholder 4">
            <a:extLst>
              <a:ext uri="{FF2B5EF4-FFF2-40B4-BE49-F238E27FC236}">
                <a16:creationId xmlns:a16="http://schemas.microsoft.com/office/drawing/2014/main" id="{7F8D3108-6E89-8A29-2590-65B02C7EF9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1036E7-DA49-3EA3-2744-8976773940BC}"/>
              </a:ext>
            </a:extLst>
          </p:cNvPr>
          <p:cNvSpPr>
            <a:spLocks noGrp="1"/>
          </p:cNvSpPr>
          <p:nvPr>
            <p:ph type="sldNum" sz="quarter" idx="12"/>
          </p:nvPr>
        </p:nvSpPr>
        <p:spPr/>
        <p:txBody>
          <a:bodyPr/>
          <a:lstStyle/>
          <a:p>
            <a:fld id="{E317F32F-F47D-45C6-AD7D-910E344686C5}" type="slidenum">
              <a:rPr lang="en-US" smtClean="0"/>
              <a:t>‹#›</a:t>
            </a:fld>
            <a:endParaRPr lang="en-US"/>
          </a:p>
        </p:txBody>
      </p:sp>
    </p:spTree>
    <p:extLst>
      <p:ext uri="{BB962C8B-B14F-4D97-AF65-F5344CB8AC3E}">
        <p14:creationId xmlns:p14="http://schemas.microsoft.com/office/powerpoint/2010/main" val="34874390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BA2F6-4982-25A9-7088-EC21316216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00A960-30C8-21F1-E388-6E27768B1D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0D49BA-1177-E9D9-7B0B-573A2243685F}"/>
              </a:ext>
            </a:extLst>
          </p:cNvPr>
          <p:cNvSpPr>
            <a:spLocks noGrp="1"/>
          </p:cNvSpPr>
          <p:nvPr>
            <p:ph type="dt" sz="half" idx="10"/>
          </p:nvPr>
        </p:nvSpPr>
        <p:spPr/>
        <p:txBody>
          <a:bodyPr/>
          <a:lstStyle/>
          <a:p>
            <a:fld id="{F9EB1CF5-F11A-4BAB-A54E-3EE37A91526A}" type="datetimeFigureOut">
              <a:rPr lang="en-US" smtClean="0"/>
              <a:t>5/3/2026</a:t>
            </a:fld>
            <a:endParaRPr lang="en-US"/>
          </a:p>
        </p:txBody>
      </p:sp>
      <p:sp>
        <p:nvSpPr>
          <p:cNvPr id="5" name="Footer Placeholder 4">
            <a:extLst>
              <a:ext uri="{FF2B5EF4-FFF2-40B4-BE49-F238E27FC236}">
                <a16:creationId xmlns:a16="http://schemas.microsoft.com/office/drawing/2014/main" id="{088A73C7-0C1C-CADA-4E4F-D8CB67A340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4EDEB-C959-F5B6-E1F8-F1012D11171E}"/>
              </a:ext>
            </a:extLst>
          </p:cNvPr>
          <p:cNvSpPr>
            <a:spLocks noGrp="1"/>
          </p:cNvSpPr>
          <p:nvPr>
            <p:ph type="sldNum" sz="quarter" idx="12"/>
          </p:nvPr>
        </p:nvSpPr>
        <p:spPr/>
        <p:txBody>
          <a:bodyPr/>
          <a:lstStyle/>
          <a:p>
            <a:fld id="{E317F32F-F47D-45C6-AD7D-910E344686C5}" type="slidenum">
              <a:rPr lang="en-US" smtClean="0"/>
              <a:t>‹#›</a:t>
            </a:fld>
            <a:endParaRPr lang="en-US"/>
          </a:p>
        </p:txBody>
      </p:sp>
    </p:spTree>
    <p:extLst>
      <p:ext uri="{BB962C8B-B14F-4D97-AF65-F5344CB8AC3E}">
        <p14:creationId xmlns:p14="http://schemas.microsoft.com/office/powerpoint/2010/main" val="730897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73B94-880A-A741-2AB9-C9704ECDFC6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3A0B0E-1309-085F-70C1-85D883EE93FB}"/>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609384-E4A4-7C28-E61C-9FE9AAD7EC75}"/>
              </a:ext>
            </a:extLst>
          </p:cNvPr>
          <p:cNvSpPr>
            <a:spLocks noGrp="1"/>
          </p:cNvSpPr>
          <p:nvPr>
            <p:ph type="dt" sz="half" idx="10"/>
          </p:nvPr>
        </p:nvSpPr>
        <p:spPr/>
        <p:txBody>
          <a:bodyPr/>
          <a:lstStyle/>
          <a:p>
            <a:fld id="{F9EB1CF5-F11A-4BAB-A54E-3EE37A91526A}" type="datetimeFigureOut">
              <a:rPr lang="en-US" smtClean="0"/>
              <a:t>5/3/2026</a:t>
            </a:fld>
            <a:endParaRPr lang="en-US"/>
          </a:p>
        </p:txBody>
      </p:sp>
      <p:sp>
        <p:nvSpPr>
          <p:cNvPr id="5" name="Footer Placeholder 4">
            <a:extLst>
              <a:ext uri="{FF2B5EF4-FFF2-40B4-BE49-F238E27FC236}">
                <a16:creationId xmlns:a16="http://schemas.microsoft.com/office/drawing/2014/main" id="{D7E7EBA0-128B-D8D1-FFAE-84505A0088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41A482-C4B6-5729-FF8C-7D6CE67B21FD}"/>
              </a:ext>
            </a:extLst>
          </p:cNvPr>
          <p:cNvSpPr>
            <a:spLocks noGrp="1"/>
          </p:cNvSpPr>
          <p:nvPr>
            <p:ph type="sldNum" sz="quarter" idx="12"/>
          </p:nvPr>
        </p:nvSpPr>
        <p:spPr/>
        <p:txBody>
          <a:bodyPr/>
          <a:lstStyle/>
          <a:p>
            <a:fld id="{E317F32F-F47D-45C6-AD7D-910E344686C5}" type="slidenum">
              <a:rPr lang="en-US" smtClean="0"/>
              <a:t>‹#›</a:t>
            </a:fld>
            <a:endParaRPr lang="en-US"/>
          </a:p>
        </p:txBody>
      </p:sp>
    </p:spTree>
    <p:extLst>
      <p:ext uri="{BB962C8B-B14F-4D97-AF65-F5344CB8AC3E}">
        <p14:creationId xmlns:p14="http://schemas.microsoft.com/office/powerpoint/2010/main" val="2623571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0A84C-EEEE-C372-BDAE-1563AB7C0B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DEBF6A-86EA-2981-25DC-8F53AFCAD312}"/>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AF1913-9083-A301-1EAD-B0ED50E5EF87}"/>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381888A-05E6-5A4D-0619-9752244032EB}"/>
              </a:ext>
            </a:extLst>
          </p:cNvPr>
          <p:cNvSpPr>
            <a:spLocks noGrp="1"/>
          </p:cNvSpPr>
          <p:nvPr>
            <p:ph type="dt" sz="half" idx="10"/>
          </p:nvPr>
        </p:nvSpPr>
        <p:spPr/>
        <p:txBody>
          <a:bodyPr/>
          <a:lstStyle/>
          <a:p>
            <a:fld id="{F9EB1CF5-F11A-4BAB-A54E-3EE37A91526A}" type="datetimeFigureOut">
              <a:rPr lang="en-US" smtClean="0"/>
              <a:t>5/3/2026</a:t>
            </a:fld>
            <a:endParaRPr lang="en-US"/>
          </a:p>
        </p:txBody>
      </p:sp>
      <p:sp>
        <p:nvSpPr>
          <p:cNvPr id="6" name="Footer Placeholder 5">
            <a:extLst>
              <a:ext uri="{FF2B5EF4-FFF2-40B4-BE49-F238E27FC236}">
                <a16:creationId xmlns:a16="http://schemas.microsoft.com/office/drawing/2014/main" id="{DB1E9E74-0466-641D-26F4-6E1C092B22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A6F515-E2EB-A91F-4644-049A33A724D0}"/>
              </a:ext>
            </a:extLst>
          </p:cNvPr>
          <p:cNvSpPr>
            <a:spLocks noGrp="1"/>
          </p:cNvSpPr>
          <p:nvPr>
            <p:ph type="sldNum" sz="quarter" idx="12"/>
          </p:nvPr>
        </p:nvSpPr>
        <p:spPr/>
        <p:txBody>
          <a:bodyPr/>
          <a:lstStyle/>
          <a:p>
            <a:fld id="{E317F32F-F47D-45C6-AD7D-910E344686C5}" type="slidenum">
              <a:rPr lang="en-US" smtClean="0"/>
              <a:t>‹#›</a:t>
            </a:fld>
            <a:endParaRPr lang="en-US"/>
          </a:p>
        </p:txBody>
      </p:sp>
    </p:spTree>
    <p:extLst>
      <p:ext uri="{BB962C8B-B14F-4D97-AF65-F5344CB8AC3E}">
        <p14:creationId xmlns:p14="http://schemas.microsoft.com/office/powerpoint/2010/main" val="347702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DCD8A-7911-79FD-F6B0-2EBB3C07C8B4}"/>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ACBF726-74C7-A4A3-6B03-C6DCED1E62F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34898E-3DC5-A8AA-76A8-075E58E663A9}"/>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6F9740-5D26-70BF-CECC-3D48637B0C2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EF46E6-C438-D9A6-8A5B-9353641FEDE7}"/>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D5407D-E06A-0B7F-4B1B-9A05FBBEA14B}"/>
              </a:ext>
            </a:extLst>
          </p:cNvPr>
          <p:cNvSpPr>
            <a:spLocks noGrp="1"/>
          </p:cNvSpPr>
          <p:nvPr>
            <p:ph type="dt" sz="half" idx="10"/>
          </p:nvPr>
        </p:nvSpPr>
        <p:spPr/>
        <p:txBody>
          <a:bodyPr/>
          <a:lstStyle/>
          <a:p>
            <a:fld id="{F9EB1CF5-F11A-4BAB-A54E-3EE37A91526A}" type="datetimeFigureOut">
              <a:rPr lang="en-US" smtClean="0"/>
              <a:t>5/3/2026</a:t>
            </a:fld>
            <a:endParaRPr lang="en-US"/>
          </a:p>
        </p:txBody>
      </p:sp>
      <p:sp>
        <p:nvSpPr>
          <p:cNvPr id="8" name="Footer Placeholder 7">
            <a:extLst>
              <a:ext uri="{FF2B5EF4-FFF2-40B4-BE49-F238E27FC236}">
                <a16:creationId xmlns:a16="http://schemas.microsoft.com/office/drawing/2014/main" id="{EF01BC0E-EC6B-61C2-0305-01D5D30BB2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A8264B5-77D1-6D0D-547B-37AEE1ADC940}"/>
              </a:ext>
            </a:extLst>
          </p:cNvPr>
          <p:cNvSpPr>
            <a:spLocks noGrp="1"/>
          </p:cNvSpPr>
          <p:nvPr>
            <p:ph type="sldNum" sz="quarter" idx="12"/>
          </p:nvPr>
        </p:nvSpPr>
        <p:spPr/>
        <p:txBody>
          <a:bodyPr/>
          <a:lstStyle/>
          <a:p>
            <a:fld id="{E317F32F-F47D-45C6-AD7D-910E344686C5}" type="slidenum">
              <a:rPr lang="en-US" smtClean="0"/>
              <a:t>‹#›</a:t>
            </a:fld>
            <a:endParaRPr lang="en-US"/>
          </a:p>
        </p:txBody>
      </p:sp>
    </p:spTree>
    <p:extLst>
      <p:ext uri="{BB962C8B-B14F-4D97-AF65-F5344CB8AC3E}">
        <p14:creationId xmlns:p14="http://schemas.microsoft.com/office/powerpoint/2010/main" val="33321886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32663-53B0-25C1-DD52-475C1FA5D6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BD34CEE-4262-09F6-80BC-83C852D963D9}"/>
              </a:ext>
            </a:extLst>
          </p:cNvPr>
          <p:cNvSpPr>
            <a:spLocks noGrp="1"/>
          </p:cNvSpPr>
          <p:nvPr>
            <p:ph type="dt" sz="half" idx="10"/>
          </p:nvPr>
        </p:nvSpPr>
        <p:spPr/>
        <p:txBody>
          <a:bodyPr/>
          <a:lstStyle/>
          <a:p>
            <a:fld id="{F9EB1CF5-F11A-4BAB-A54E-3EE37A91526A}" type="datetimeFigureOut">
              <a:rPr lang="en-US" smtClean="0"/>
              <a:t>5/3/2026</a:t>
            </a:fld>
            <a:endParaRPr lang="en-US"/>
          </a:p>
        </p:txBody>
      </p:sp>
      <p:sp>
        <p:nvSpPr>
          <p:cNvPr id="4" name="Footer Placeholder 3">
            <a:extLst>
              <a:ext uri="{FF2B5EF4-FFF2-40B4-BE49-F238E27FC236}">
                <a16:creationId xmlns:a16="http://schemas.microsoft.com/office/drawing/2014/main" id="{BAF6D941-51B8-01C6-8CE7-E446334DEE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0ACD25F-956A-F34D-111B-08FCFCE2ACDC}"/>
              </a:ext>
            </a:extLst>
          </p:cNvPr>
          <p:cNvSpPr>
            <a:spLocks noGrp="1"/>
          </p:cNvSpPr>
          <p:nvPr>
            <p:ph type="sldNum" sz="quarter" idx="12"/>
          </p:nvPr>
        </p:nvSpPr>
        <p:spPr/>
        <p:txBody>
          <a:bodyPr/>
          <a:lstStyle/>
          <a:p>
            <a:fld id="{E317F32F-F47D-45C6-AD7D-910E344686C5}" type="slidenum">
              <a:rPr lang="en-US" smtClean="0"/>
              <a:t>‹#›</a:t>
            </a:fld>
            <a:endParaRPr lang="en-US"/>
          </a:p>
        </p:txBody>
      </p:sp>
    </p:spTree>
    <p:extLst>
      <p:ext uri="{BB962C8B-B14F-4D97-AF65-F5344CB8AC3E}">
        <p14:creationId xmlns:p14="http://schemas.microsoft.com/office/powerpoint/2010/main" val="2325918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1D54AF-3790-C4F8-3981-E6920D289BD8}"/>
              </a:ext>
            </a:extLst>
          </p:cNvPr>
          <p:cNvSpPr>
            <a:spLocks noGrp="1"/>
          </p:cNvSpPr>
          <p:nvPr>
            <p:ph type="dt" sz="half" idx="10"/>
          </p:nvPr>
        </p:nvSpPr>
        <p:spPr/>
        <p:txBody>
          <a:bodyPr/>
          <a:lstStyle/>
          <a:p>
            <a:fld id="{F9EB1CF5-F11A-4BAB-A54E-3EE37A91526A}" type="datetimeFigureOut">
              <a:rPr lang="en-US" smtClean="0"/>
              <a:t>5/3/2026</a:t>
            </a:fld>
            <a:endParaRPr lang="en-US"/>
          </a:p>
        </p:txBody>
      </p:sp>
      <p:sp>
        <p:nvSpPr>
          <p:cNvPr id="3" name="Footer Placeholder 2">
            <a:extLst>
              <a:ext uri="{FF2B5EF4-FFF2-40B4-BE49-F238E27FC236}">
                <a16:creationId xmlns:a16="http://schemas.microsoft.com/office/drawing/2014/main" id="{85512BF8-EBA5-F0F5-2BD7-2F60DC472D3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EC1439-C3CA-600D-1249-45AC5A3E1751}"/>
              </a:ext>
            </a:extLst>
          </p:cNvPr>
          <p:cNvSpPr>
            <a:spLocks noGrp="1"/>
          </p:cNvSpPr>
          <p:nvPr>
            <p:ph type="sldNum" sz="quarter" idx="12"/>
          </p:nvPr>
        </p:nvSpPr>
        <p:spPr/>
        <p:txBody>
          <a:bodyPr/>
          <a:lstStyle/>
          <a:p>
            <a:fld id="{E317F32F-F47D-45C6-AD7D-910E344686C5}" type="slidenum">
              <a:rPr lang="en-US" smtClean="0"/>
              <a:t>‹#›</a:t>
            </a:fld>
            <a:endParaRPr lang="en-US"/>
          </a:p>
        </p:txBody>
      </p:sp>
    </p:spTree>
    <p:extLst>
      <p:ext uri="{BB962C8B-B14F-4D97-AF65-F5344CB8AC3E}">
        <p14:creationId xmlns:p14="http://schemas.microsoft.com/office/powerpoint/2010/main" val="2806409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C47CB-EAF2-86F6-D36E-9808D0D8266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6FF301-30BC-D372-A221-09A21DA0EAC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374776-AA35-33E2-D995-70A15CDFA39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785537-C031-FD20-0151-98CA658DCD8B}"/>
              </a:ext>
            </a:extLst>
          </p:cNvPr>
          <p:cNvSpPr>
            <a:spLocks noGrp="1"/>
          </p:cNvSpPr>
          <p:nvPr>
            <p:ph type="dt" sz="half" idx="10"/>
          </p:nvPr>
        </p:nvSpPr>
        <p:spPr/>
        <p:txBody>
          <a:bodyPr/>
          <a:lstStyle/>
          <a:p>
            <a:fld id="{F9EB1CF5-F11A-4BAB-A54E-3EE37A91526A}" type="datetimeFigureOut">
              <a:rPr lang="en-US" smtClean="0"/>
              <a:t>5/3/2026</a:t>
            </a:fld>
            <a:endParaRPr lang="en-US"/>
          </a:p>
        </p:txBody>
      </p:sp>
      <p:sp>
        <p:nvSpPr>
          <p:cNvPr id="6" name="Footer Placeholder 5">
            <a:extLst>
              <a:ext uri="{FF2B5EF4-FFF2-40B4-BE49-F238E27FC236}">
                <a16:creationId xmlns:a16="http://schemas.microsoft.com/office/drawing/2014/main" id="{69C9009E-07B4-2DDE-83A2-498E332F53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583129-C1E9-9FD4-04C3-DA63F4D4D7C4}"/>
              </a:ext>
            </a:extLst>
          </p:cNvPr>
          <p:cNvSpPr>
            <a:spLocks noGrp="1"/>
          </p:cNvSpPr>
          <p:nvPr>
            <p:ph type="sldNum" sz="quarter" idx="12"/>
          </p:nvPr>
        </p:nvSpPr>
        <p:spPr/>
        <p:txBody>
          <a:bodyPr/>
          <a:lstStyle/>
          <a:p>
            <a:fld id="{E317F32F-F47D-45C6-AD7D-910E344686C5}" type="slidenum">
              <a:rPr lang="en-US" smtClean="0"/>
              <a:t>‹#›</a:t>
            </a:fld>
            <a:endParaRPr lang="en-US"/>
          </a:p>
        </p:txBody>
      </p:sp>
    </p:spTree>
    <p:extLst>
      <p:ext uri="{BB962C8B-B14F-4D97-AF65-F5344CB8AC3E}">
        <p14:creationId xmlns:p14="http://schemas.microsoft.com/office/powerpoint/2010/main" val="3290621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57F14-3DF1-13BE-2906-5E8E95DA5A0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B10B1-90D0-DE56-3BB6-60100F948F6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276A785-98ED-264C-445E-2926EFD7B6E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383ECB-46CF-E9B9-778F-6D36B0DFF666}"/>
              </a:ext>
            </a:extLst>
          </p:cNvPr>
          <p:cNvSpPr>
            <a:spLocks noGrp="1"/>
          </p:cNvSpPr>
          <p:nvPr>
            <p:ph type="dt" sz="half" idx="10"/>
          </p:nvPr>
        </p:nvSpPr>
        <p:spPr/>
        <p:txBody>
          <a:bodyPr/>
          <a:lstStyle/>
          <a:p>
            <a:fld id="{F9EB1CF5-F11A-4BAB-A54E-3EE37A91526A}" type="datetimeFigureOut">
              <a:rPr lang="en-US" smtClean="0"/>
              <a:t>5/3/2026</a:t>
            </a:fld>
            <a:endParaRPr lang="en-US"/>
          </a:p>
        </p:txBody>
      </p:sp>
      <p:sp>
        <p:nvSpPr>
          <p:cNvPr id="6" name="Footer Placeholder 5">
            <a:extLst>
              <a:ext uri="{FF2B5EF4-FFF2-40B4-BE49-F238E27FC236}">
                <a16:creationId xmlns:a16="http://schemas.microsoft.com/office/drawing/2014/main" id="{8F774468-516C-E4BC-EC70-B1AF03397E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1D5A047-D836-4098-0A6A-6442A4EE6468}"/>
              </a:ext>
            </a:extLst>
          </p:cNvPr>
          <p:cNvSpPr>
            <a:spLocks noGrp="1"/>
          </p:cNvSpPr>
          <p:nvPr>
            <p:ph type="sldNum" sz="quarter" idx="12"/>
          </p:nvPr>
        </p:nvSpPr>
        <p:spPr/>
        <p:txBody>
          <a:bodyPr/>
          <a:lstStyle/>
          <a:p>
            <a:fld id="{E317F32F-F47D-45C6-AD7D-910E344686C5}" type="slidenum">
              <a:rPr lang="en-US" smtClean="0"/>
              <a:t>‹#›</a:t>
            </a:fld>
            <a:endParaRPr lang="en-US"/>
          </a:p>
        </p:txBody>
      </p:sp>
    </p:spTree>
    <p:extLst>
      <p:ext uri="{BB962C8B-B14F-4D97-AF65-F5344CB8AC3E}">
        <p14:creationId xmlns:p14="http://schemas.microsoft.com/office/powerpoint/2010/main" val="1045262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54EA1-25A2-937C-4E55-CE586EAF694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E4560E-6CDD-C151-F5C9-BA8F7040E6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22B288-097B-2A30-1B37-ACD9A6852256}"/>
              </a:ext>
            </a:extLst>
          </p:cNvPr>
          <p:cNvSpPr>
            <a:spLocks noGrp="1"/>
          </p:cNvSpPr>
          <p:nvPr>
            <p:ph type="dt" sz="half" idx="10"/>
          </p:nvPr>
        </p:nvSpPr>
        <p:spPr/>
        <p:txBody>
          <a:bodyPr/>
          <a:lstStyle/>
          <a:p>
            <a:fld id="{F9EB1CF5-F11A-4BAB-A54E-3EE37A91526A}" type="datetimeFigureOut">
              <a:rPr lang="en-US" smtClean="0"/>
              <a:t>5/3/2026</a:t>
            </a:fld>
            <a:endParaRPr lang="en-US"/>
          </a:p>
        </p:txBody>
      </p:sp>
      <p:sp>
        <p:nvSpPr>
          <p:cNvPr id="5" name="Footer Placeholder 4">
            <a:extLst>
              <a:ext uri="{FF2B5EF4-FFF2-40B4-BE49-F238E27FC236}">
                <a16:creationId xmlns:a16="http://schemas.microsoft.com/office/drawing/2014/main" id="{709D3856-87F5-DBB7-DE75-BA7DE730AD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1AB668-F80F-42D2-E491-FFD6BB0CD9D9}"/>
              </a:ext>
            </a:extLst>
          </p:cNvPr>
          <p:cNvSpPr>
            <a:spLocks noGrp="1"/>
          </p:cNvSpPr>
          <p:nvPr>
            <p:ph type="sldNum" sz="quarter" idx="12"/>
          </p:nvPr>
        </p:nvSpPr>
        <p:spPr/>
        <p:txBody>
          <a:bodyPr/>
          <a:lstStyle/>
          <a:p>
            <a:fld id="{E317F32F-F47D-45C6-AD7D-910E344686C5}" type="slidenum">
              <a:rPr lang="en-US" smtClean="0"/>
              <a:t>‹#›</a:t>
            </a:fld>
            <a:endParaRPr lang="en-US"/>
          </a:p>
        </p:txBody>
      </p:sp>
    </p:spTree>
    <p:extLst>
      <p:ext uri="{BB962C8B-B14F-4D97-AF65-F5344CB8AC3E}">
        <p14:creationId xmlns:p14="http://schemas.microsoft.com/office/powerpoint/2010/main" val="28627302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8F8D1D-D9B7-C340-B98B-EF5AA83E05C6}"/>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F4E6F4-5EEA-5CA4-2B44-95B72AB8BAD0}"/>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A810BF-0591-D53A-6728-9DE1E58664AB}"/>
              </a:ext>
            </a:extLst>
          </p:cNvPr>
          <p:cNvSpPr>
            <a:spLocks noGrp="1"/>
          </p:cNvSpPr>
          <p:nvPr>
            <p:ph type="dt" sz="half" idx="10"/>
          </p:nvPr>
        </p:nvSpPr>
        <p:spPr/>
        <p:txBody>
          <a:bodyPr/>
          <a:lstStyle/>
          <a:p>
            <a:fld id="{F9EB1CF5-F11A-4BAB-A54E-3EE37A91526A}" type="datetimeFigureOut">
              <a:rPr lang="en-US" smtClean="0"/>
              <a:t>5/3/2026</a:t>
            </a:fld>
            <a:endParaRPr lang="en-US"/>
          </a:p>
        </p:txBody>
      </p:sp>
      <p:sp>
        <p:nvSpPr>
          <p:cNvPr id="5" name="Footer Placeholder 4">
            <a:extLst>
              <a:ext uri="{FF2B5EF4-FFF2-40B4-BE49-F238E27FC236}">
                <a16:creationId xmlns:a16="http://schemas.microsoft.com/office/drawing/2014/main" id="{6A7666CD-42B6-ADC4-A4E3-1EE42BCF40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FC71D9-3A2F-369A-C75F-04953307596A}"/>
              </a:ext>
            </a:extLst>
          </p:cNvPr>
          <p:cNvSpPr>
            <a:spLocks noGrp="1"/>
          </p:cNvSpPr>
          <p:nvPr>
            <p:ph type="sldNum" sz="quarter" idx="12"/>
          </p:nvPr>
        </p:nvSpPr>
        <p:spPr/>
        <p:txBody>
          <a:bodyPr/>
          <a:lstStyle/>
          <a:p>
            <a:fld id="{E317F32F-F47D-45C6-AD7D-910E344686C5}" type="slidenum">
              <a:rPr lang="en-US" smtClean="0"/>
              <a:t>‹#›</a:t>
            </a:fld>
            <a:endParaRPr lang="en-US"/>
          </a:p>
        </p:txBody>
      </p:sp>
    </p:spTree>
    <p:extLst>
      <p:ext uri="{BB962C8B-B14F-4D97-AF65-F5344CB8AC3E}">
        <p14:creationId xmlns:p14="http://schemas.microsoft.com/office/powerpoint/2010/main" val="26290224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53F51-ACB5-CD79-AC34-74A0149EA90C}"/>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F2309CD-F96D-AE7B-CF8A-65CBD94BC8B4}"/>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86CB2D-468F-97B7-638E-FCF65DBD0DE1}"/>
              </a:ext>
            </a:extLst>
          </p:cNvPr>
          <p:cNvSpPr>
            <a:spLocks noGrp="1"/>
          </p:cNvSpPr>
          <p:nvPr>
            <p:ph type="dt" sz="half" idx="10"/>
          </p:nvPr>
        </p:nvSpPr>
        <p:spPr>
          <a:xfrm>
            <a:off x="628650" y="6356350"/>
            <a:ext cx="2057400" cy="365125"/>
          </a:xfrm>
          <a:prstGeom prst="rect">
            <a:avLst/>
          </a:prstGeom>
        </p:spPr>
        <p:txBody>
          <a:bodyPr/>
          <a:lstStyle/>
          <a:p>
            <a:fld id="{EFE742B6-890C-4E76-8FF2-09144B159DA9}" type="datetimeFigureOut">
              <a:rPr lang="en-US" smtClean="0"/>
              <a:t>5/3/2026</a:t>
            </a:fld>
            <a:endParaRPr lang="en-US"/>
          </a:p>
        </p:txBody>
      </p:sp>
      <p:sp>
        <p:nvSpPr>
          <p:cNvPr id="5" name="Footer Placeholder 4">
            <a:extLst>
              <a:ext uri="{FF2B5EF4-FFF2-40B4-BE49-F238E27FC236}">
                <a16:creationId xmlns:a16="http://schemas.microsoft.com/office/drawing/2014/main" id="{90DFAC02-181A-B49B-C44D-61DB5240814F}"/>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5E5F9DE-932A-6A41-56E8-35B60620B3AF}"/>
              </a:ext>
            </a:extLst>
          </p:cNvPr>
          <p:cNvSpPr>
            <a:spLocks noGrp="1"/>
          </p:cNvSpPr>
          <p:nvPr>
            <p:ph type="sldNum" sz="quarter" idx="12"/>
          </p:nvPr>
        </p:nvSpPr>
        <p:spPr/>
        <p:txBody>
          <a:bodyPr/>
          <a:lstStyle/>
          <a:p>
            <a:fld id="{DB62B9E7-E786-49B7-9C13-7A7CAE95B5F3}" type="slidenum">
              <a:rPr lang="en-US" smtClean="0"/>
              <a:t>‹#›</a:t>
            </a:fld>
            <a:endParaRPr lang="en-US"/>
          </a:p>
        </p:txBody>
      </p:sp>
    </p:spTree>
    <p:extLst>
      <p:ext uri="{BB962C8B-B14F-4D97-AF65-F5344CB8AC3E}">
        <p14:creationId xmlns:p14="http://schemas.microsoft.com/office/powerpoint/2010/main" val="42661945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7E84-46D7-59B9-9256-B3746F169F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C6CFB5-DF3C-A72B-2C3F-F0E61DDE5B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8BE3E7-5375-3F5E-6E2E-C41486758BF6}"/>
              </a:ext>
            </a:extLst>
          </p:cNvPr>
          <p:cNvSpPr>
            <a:spLocks noGrp="1"/>
          </p:cNvSpPr>
          <p:nvPr>
            <p:ph type="dt" sz="half" idx="10"/>
          </p:nvPr>
        </p:nvSpPr>
        <p:spPr>
          <a:xfrm>
            <a:off x="628650" y="6356350"/>
            <a:ext cx="2057400" cy="365125"/>
          </a:xfrm>
          <a:prstGeom prst="rect">
            <a:avLst/>
          </a:prstGeom>
        </p:spPr>
        <p:txBody>
          <a:bodyPr/>
          <a:lstStyle/>
          <a:p>
            <a:fld id="{EFE742B6-890C-4E76-8FF2-09144B159DA9}" type="datetimeFigureOut">
              <a:rPr lang="en-US" smtClean="0"/>
              <a:t>5/3/2026</a:t>
            </a:fld>
            <a:endParaRPr lang="en-US"/>
          </a:p>
        </p:txBody>
      </p:sp>
      <p:sp>
        <p:nvSpPr>
          <p:cNvPr id="5" name="Footer Placeholder 4">
            <a:extLst>
              <a:ext uri="{FF2B5EF4-FFF2-40B4-BE49-F238E27FC236}">
                <a16:creationId xmlns:a16="http://schemas.microsoft.com/office/drawing/2014/main" id="{890F4DE1-EC5B-5B3F-E450-C67F2F3CD47F}"/>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F6872D2-13D3-947A-52B2-BE18111FC71A}"/>
              </a:ext>
            </a:extLst>
          </p:cNvPr>
          <p:cNvSpPr>
            <a:spLocks noGrp="1"/>
          </p:cNvSpPr>
          <p:nvPr>
            <p:ph type="sldNum" sz="quarter" idx="12"/>
          </p:nvPr>
        </p:nvSpPr>
        <p:spPr/>
        <p:txBody>
          <a:bodyPr/>
          <a:lstStyle/>
          <a:p>
            <a:fld id="{DB62B9E7-E786-49B7-9C13-7A7CAE95B5F3}" type="slidenum">
              <a:rPr lang="en-US" smtClean="0"/>
              <a:t>‹#›</a:t>
            </a:fld>
            <a:endParaRPr lang="en-US"/>
          </a:p>
        </p:txBody>
      </p:sp>
    </p:spTree>
    <p:extLst>
      <p:ext uri="{BB962C8B-B14F-4D97-AF65-F5344CB8AC3E}">
        <p14:creationId xmlns:p14="http://schemas.microsoft.com/office/powerpoint/2010/main" val="1937805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E03CE-5574-CD59-27EA-CFD53D9EBD8C}"/>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E7DF4F5-FDC3-E405-1258-DBA457C4DE51}"/>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3BC954-4239-B1B3-B561-633F4DEED468}"/>
              </a:ext>
            </a:extLst>
          </p:cNvPr>
          <p:cNvSpPr>
            <a:spLocks noGrp="1"/>
          </p:cNvSpPr>
          <p:nvPr>
            <p:ph type="dt" sz="half" idx="10"/>
          </p:nvPr>
        </p:nvSpPr>
        <p:spPr>
          <a:xfrm>
            <a:off x="628650" y="6356350"/>
            <a:ext cx="2057400" cy="365125"/>
          </a:xfrm>
          <a:prstGeom prst="rect">
            <a:avLst/>
          </a:prstGeom>
        </p:spPr>
        <p:txBody>
          <a:bodyPr/>
          <a:lstStyle/>
          <a:p>
            <a:fld id="{EFE742B6-890C-4E76-8FF2-09144B159DA9}" type="datetimeFigureOut">
              <a:rPr lang="en-US" smtClean="0"/>
              <a:t>5/3/2026</a:t>
            </a:fld>
            <a:endParaRPr lang="en-US"/>
          </a:p>
        </p:txBody>
      </p:sp>
      <p:sp>
        <p:nvSpPr>
          <p:cNvPr id="5" name="Footer Placeholder 4">
            <a:extLst>
              <a:ext uri="{FF2B5EF4-FFF2-40B4-BE49-F238E27FC236}">
                <a16:creationId xmlns:a16="http://schemas.microsoft.com/office/drawing/2014/main" id="{A7001359-BD27-B0BB-CAD4-CE53BD4B14F4}"/>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11DA26B-2D07-5C8E-7465-B7DE617EBF06}"/>
              </a:ext>
            </a:extLst>
          </p:cNvPr>
          <p:cNvSpPr>
            <a:spLocks noGrp="1"/>
          </p:cNvSpPr>
          <p:nvPr>
            <p:ph type="sldNum" sz="quarter" idx="12"/>
          </p:nvPr>
        </p:nvSpPr>
        <p:spPr/>
        <p:txBody>
          <a:bodyPr/>
          <a:lstStyle/>
          <a:p>
            <a:fld id="{DB62B9E7-E786-49B7-9C13-7A7CAE95B5F3}" type="slidenum">
              <a:rPr lang="en-US" smtClean="0"/>
              <a:t>‹#›</a:t>
            </a:fld>
            <a:endParaRPr lang="en-US"/>
          </a:p>
        </p:txBody>
      </p:sp>
    </p:spTree>
    <p:extLst>
      <p:ext uri="{BB962C8B-B14F-4D97-AF65-F5344CB8AC3E}">
        <p14:creationId xmlns:p14="http://schemas.microsoft.com/office/powerpoint/2010/main" val="26820945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C6E65-E73C-B54E-C04B-FECB8684FC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ED3EC8-71BA-A3AA-5172-2B85FFFD69F3}"/>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F0A7BF-D80B-FBB8-0FAD-68B0A340FBA1}"/>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CF3D443-B4D0-E4FA-EBAD-4CBD1547A4E7}"/>
              </a:ext>
            </a:extLst>
          </p:cNvPr>
          <p:cNvSpPr>
            <a:spLocks noGrp="1"/>
          </p:cNvSpPr>
          <p:nvPr>
            <p:ph type="dt" sz="half" idx="10"/>
          </p:nvPr>
        </p:nvSpPr>
        <p:spPr>
          <a:xfrm>
            <a:off x="628650" y="6356350"/>
            <a:ext cx="2057400" cy="365125"/>
          </a:xfrm>
          <a:prstGeom prst="rect">
            <a:avLst/>
          </a:prstGeom>
        </p:spPr>
        <p:txBody>
          <a:bodyPr/>
          <a:lstStyle/>
          <a:p>
            <a:fld id="{EFE742B6-890C-4E76-8FF2-09144B159DA9}" type="datetimeFigureOut">
              <a:rPr lang="en-US" smtClean="0"/>
              <a:t>5/3/2026</a:t>
            </a:fld>
            <a:endParaRPr lang="en-US"/>
          </a:p>
        </p:txBody>
      </p:sp>
      <p:sp>
        <p:nvSpPr>
          <p:cNvPr id="6" name="Footer Placeholder 5">
            <a:extLst>
              <a:ext uri="{FF2B5EF4-FFF2-40B4-BE49-F238E27FC236}">
                <a16:creationId xmlns:a16="http://schemas.microsoft.com/office/drawing/2014/main" id="{14D3B7A8-3042-0055-D4D3-77D0C33A4E02}"/>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2D8C129-8227-311A-4929-1B84FFAC8577}"/>
              </a:ext>
            </a:extLst>
          </p:cNvPr>
          <p:cNvSpPr>
            <a:spLocks noGrp="1"/>
          </p:cNvSpPr>
          <p:nvPr>
            <p:ph type="sldNum" sz="quarter" idx="12"/>
          </p:nvPr>
        </p:nvSpPr>
        <p:spPr/>
        <p:txBody>
          <a:bodyPr/>
          <a:lstStyle/>
          <a:p>
            <a:fld id="{DB62B9E7-E786-49B7-9C13-7A7CAE95B5F3}" type="slidenum">
              <a:rPr lang="en-US" smtClean="0"/>
              <a:t>‹#›</a:t>
            </a:fld>
            <a:endParaRPr lang="en-US"/>
          </a:p>
        </p:txBody>
      </p:sp>
    </p:spTree>
    <p:extLst>
      <p:ext uri="{BB962C8B-B14F-4D97-AF65-F5344CB8AC3E}">
        <p14:creationId xmlns:p14="http://schemas.microsoft.com/office/powerpoint/2010/main" val="3772463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B1937-A193-D9E6-CA80-8739D208FB53}"/>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7D1FECB-7CBC-236A-F03A-22B7A2EFD0D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0192EE-0E00-7706-2A23-0ECBC14FAD27}"/>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1D45CA3-6FF7-DF34-7570-7FC083AFBC18}"/>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463EDED-9A68-EF22-D6AD-4039BA0E8DC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BF45ABC-8D64-6066-F29C-469D39253008}"/>
              </a:ext>
            </a:extLst>
          </p:cNvPr>
          <p:cNvSpPr>
            <a:spLocks noGrp="1"/>
          </p:cNvSpPr>
          <p:nvPr>
            <p:ph type="dt" sz="half" idx="10"/>
          </p:nvPr>
        </p:nvSpPr>
        <p:spPr>
          <a:xfrm>
            <a:off x="628650" y="6356350"/>
            <a:ext cx="2057400" cy="365125"/>
          </a:xfrm>
          <a:prstGeom prst="rect">
            <a:avLst/>
          </a:prstGeom>
        </p:spPr>
        <p:txBody>
          <a:bodyPr/>
          <a:lstStyle/>
          <a:p>
            <a:fld id="{EFE742B6-890C-4E76-8FF2-09144B159DA9}" type="datetimeFigureOut">
              <a:rPr lang="en-US" smtClean="0"/>
              <a:t>5/3/2026</a:t>
            </a:fld>
            <a:endParaRPr lang="en-US"/>
          </a:p>
        </p:txBody>
      </p:sp>
      <p:sp>
        <p:nvSpPr>
          <p:cNvPr id="8" name="Footer Placeholder 7">
            <a:extLst>
              <a:ext uri="{FF2B5EF4-FFF2-40B4-BE49-F238E27FC236}">
                <a16:creationId xmlns:a16="http://schemas.microsoft.com/office/drawing/2014/main" id="{61E24F32-CA81-3238-BA70-A30A7D575C1F}"/>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509493D-E7B5-6D18-CB5F-FE322A8AC317}"/>
              </a:ext>
            </a:extLst>
          </p:cNvPr>
          <p:cNvSpPr>
            <a:spLocks noGrp="1"/>
          </p:cNvSpPr>
          <p:nvPr>
            <p:ph type="sldNum" sz="quarter" idx="12"/>
          </p:nvPr>
        </p:nvSpPr>
        <p:spPr/>
        <p:txBody>
          <a:bodyPr/>
          <a:lstStyle/>
          <a:p>
            <a:fld id="{DB62B9E7-E786-49B7-9C13-7A7CAE95B5F3}" type="slidenum">
              <a:rPr lang="en-US" smtClean="0"/>
              <a:t>‹#›</a:t>
            </a:fld>
            <a:endParaRPr lang="en-US"/>
          </a:p>
        </p:txBody>
      </p:sp>
    </p:spTree>
    <p:extLst>
      <p:ext uri="{BB962C8B-B14F-4D97-AF65-F5344CB8AC3E}">
        <p14:creationId xmlns:p14="http://schemas.microsoft.com/office/powerpoint/2010/main" val="28196899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E1265-1970-F3E4-D2AE-F58D7D2FA5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F17BD6-F640-360B-6550-D4A0EB6B2E71}"/>
              </a:ext>
            </a:extLst>
          </p:cNvPr>
          <p:cNvSpPr>
            <a:spLocks noGrp="1"/>
          </p:cNvSpPr>
          <p:nvPr>
            <p:ph type="dt" sz="half" idx="10"/>
          </p:nvPr>
        </p:nvSpPr>
        <p:spPr>
          <a:xfrm>
            <a:off x="628650" y="6356350"/>
            <a:ext cx="2057400" cy="365125"/>
          </a:xfrm>
          <a:prstGeom prst="rect">
            <a:avLst/>
          </a:prstGeom>
        </p:spPr>
        <p:txBody>
          <a:bodyPr/>
          <a:lstStyle/>
          <a:p>
            <a:fld id="{EFE742B6-890C-4E76-8FF2-09144B159DA9}" type="datetimeFigureOut">
              <a:rPr lang="en-US" smtClean="0"/>
              <a:t>5/3/2026</a:t>
            </a:fld>
            <a:endParaRPr lang="en-US"/>
          </a:p>
        </p:txBody>
      </p:sp>
      <p:sp>
        <p:nvSpPr>
          <p:cNvPr id="4" name="Footer Placeholder 3">
            <a:extLst>
              <a:ext uri="{FF2B5EF4-FFF2-40B4-BE49-F238E27FC236}">
                <a16:creationId xmlns:a16="http://schemas.microsoft.com/office/drawing/2014/main" id="{AC55BD67-F682-623F-EDBF-2F4D65CF6E4C}"/>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E50453B-3B2A-B33A-3486-F409705B02AD}"/>
              </a:ext>
            </a:extLst>
          </p:cNvPr>
          <p:cNvSpPr>
            <a:spLocks noGrp="1"/>
          </p:cNvSpPr>
          <p:nvPr>
            <p:ph type="sldNum" sz="quarter" idx="12"/>
          </p:nvPr>
        </p:nvSpPr>
        <p:spPr/>
        <p:txBody>
          <a:bodyPr/>
          <a:lstStyle/>
          <a:p>
            <a:fld id="{DB62B9E7-E786-49B7-9C13-7A7CAE95B5F3}" type="slidenum">
              <a:rPr lang="en-US" smtClean="0"/>
              <a:t>‹#›</a:t>
            </a:fld>
            <a:endParaRPr lang="en-US"/>
          </a:p>
        </p:txBody>
      </p:sp>
    </p:spTree>
    <p:extLst>
      <p:ext uri="{BB962C8B-B14F-4D97-AF65-F5344CB8AC3E}">
        <p14:creationId xmlns:p14="http://schemas.microsoft.com/office/powerpoint/2010/main" val="30751458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4FC602-0624-A0BB-D581-051562F979DA}"/>
              </a:ext>
            </a:extLst>
          </p:cNvPr>
          <p:cNvSpPr>
            <a:spLocks noGrp="1"/>
          </p:cNvSpPr>
          <p:nvPr>
            <p:ph type="dt" sz="half" idx="10"/>
          </p:nvPr>
        </p:nvSpPr>
        <p:spPr>
          <a:xfrm>
            <a:off x="628650" y="6356350"/>
            <a:ext cx="2057400" cy="365125"/>
          </a:xfrm>
          <a:prstGeom prst="rect">
            <a:avLst/>
          </a:prstGeom>
        </p:spPr>
        <p:txBody>
          <a:bodyPr/>
          <a:lstStyle/>
          <a:p>
            <a:fld id="{EFE742B6-890C-4E76-8FF2-09144B159DA9}" type="datetimeFigureOut">
              <a:rPr lang="en-US" smtClean="0"/>
              <a:t>5/3/2026</a:t>
            </a:fld>
            <a:endParaRPr lang="en-US"/>
          </a:p>
        </p:txBody>
      </p:sp>
      <p:sp>
        <p:nvSpPr>
          <p:cNvPr id="3" name="Footer Placeholder 2">
            <a:extLst>
              <a:ext uri="{FF2B5EF4-FFF2-40B4-BE49-F238E27FC236}">
                <a16:creationId xmlns:a16="http://schemas.microsoft.com/office/drawing/2014/main" id="{180C2F16-2C82-D4F2-5F7C-4A066DAB2C94}"/>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EFEB140-5772-67F6-CA48-F23C8D63CBE3}"/>
              </a:ext>
            </a:extLst>
          </p:cNvPr>
          <p:cNvSpPr>
            <a:spLocks noGrp="1"/>
          </p:cNvSpPr>
          <p:nvPr>
            <p:ph type="sldNum" sz="quarter" idx="12"/>
          </p:nvPr>
        </p:nvSpPr>
        <p:spPr/>
        <p:txBody>
          <a:bodyPr/>
          <a:lstStyle/>
          <a:p>
            <a:fld id="{DB62B9E7-E786-49B7-9C13-7A7CAE95B5F3}" type="slidenum">
              <a:rPr lang="en-US" smtClean="0"/>
              <a:t>‹#›</a:t>
            </a:fld>
            <a:endParaRPr lang="en-US"/>
          </a:p>
        </p:txBody>
      </p:sp>
    </p:spTree>
    <p:extLst>
      <p:ext uri="{BB962C8B-B14F-4D97-AF65-F5344CB8AC3E}">
        <p14:creationId xmlns:p14="http://schemas.microsoft.com/office/powerpoint/2010/main" val="2506085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3D848-6BC5-7BB0-A584-52DD376470C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002205-5BF2-91C1-0D47-0CA01A67304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8E422F-03D0-86EC-17D1-B51449E0BD6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12685B-5D42-4B43-FC3B-BC0E9413E960}"/>
              </a:ext>
            </a:extLst>
          </p:cNvPr>
          <p:cNvSpPr>
            <a:spLocks noGrp="1"/>
          </p:cNvSpPr>
          <p:nvPr>
            <p:ph type="dt" sz="half" idx="10"/>
          </p:nvPr>
        </p:nvSpPr>
        <p:spPr>
          <a:xfrm>
            <a:off x="628650" y="6356350"/>
            <a:ext cx="2057400" cy="365125"/>
          </a:xfrm>
          <a:prstGeom prst="rect">
            <a:avLst/>
          </a:prstGeom>
        </p:spPr>
        <p:txBody>
          <a:bodyPr/>
          <a:lstStyle/>
          <a:p>
            <a:fld id="{EFE742B6-890C-4E76-8FF2-09144B159DA9}" type="datetimeFigureOut">
              <a:rPr lang="en-US" smtClean="0"/>
              <a:t>5/3/2026</a:t>
            </a:fld>
            <a:endParaRPr lang="en-US"/>
          </a:p>
        </p:txBody>
      </p:sp>
      <p:sp>
        <p:nvSpPr>
          <p:cNvPr id="6" name="Footer Placeholder 5">
            <a:extLst>
              <a:ext uri="{FF2B5EF4-FFF2-40B4-BE49-F238E27FC236}">
                <a16:creationId xmlns:a16="http://schemas.microsoft.com/office/drawing/2014/main" id="{9D80A98A-2AA3-484F-64D7-1DEC4DF09AFC}"/>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6656D-5E70-AE2C-405E-47442E58F9C6}"/>
              </a:ext>
            </a:extLst>
          </p:cNvPr>
          <p:cNvSpPr>
            <a:spLocks noGrp="1"/>
          </p:cNvSpPr>
          <p:nvPr>
            <p:ph type="sldNum" sz="quarter" idx="12"/>
          </p:nvPr>
        </p:nvSpPr>
        <p:spPr/>
        <p:txBody>
          <a:bodyPr/>
          <a:lstStyle/>
          <a:p>
            <a:fld id="{DB62B9E7-E786-49B7-9C13-7A7CAE95B5F3}" type="slidenum">
              <a:rPr lang="en-US" smtClean="0"/>
              <a:t>‹#›</a:t>
            </a:fld>
            <a:endParaRPr lang="en-US"/>
          </a:p>
        </p:txBody>
      </p:sp>
    </p:spTree>
    <p:extLst>
      <p:ext uri="{BB962C8B-B14F-4D97-AF65-F5344CB8AC3E}">
        <p14:creationId xmlns:p14="http://schemas.microsoft.com/office/powerpoint/2010/main" val="2762104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08B44-4BC3-0BC1-638E-AB0142FFF08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1A7E5B-CE21-39B9-4FC3-AABC19C35F1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C6BAB3-AD9D-6509-4AF6-A13C987BE43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17C05A-688C-4860-D441-A896255C7F22}"/>
              </a:ext>
            </a:extLst>
          </p:cNvPr>
          <p:cNvSpPr>
            <a:spLocks noGrp="1"/>
          </p:cNvSpPr>
          <p:nvPr>
            <p:ph type="dt" sz="half" idx="10"/>
          </p:nvPr>
        </p:nvSpPr>
        <p:spPr>
          <a:xfrm>
            <a:off x="628650" y="6356350"/>
            <a:ext cx="2057400" cy="365125"/>
          </a:xfrm>
          <a:prstGeom prst="rect">
            <a:avLst/>
          </a:prstGeom>
        </p:spPr>
        <p:txBody>
          <a:bodyPr/>
          <a:lstStyle/>
          <a:p>
            <a:fld id="{EFE742B6-890C-4E76-8FF2-09144B159DA9}" type="datetimeFigureOut">
              <a:rPr lang="en-US" smtClean="0"/>
              <a:t>5/3/2026</a:t>
            </a:fld>
            <a:endParaRPr lang="en-US"/>
          </a:p>
        </p:txBody>
      </p:sp>
      <p:sp>
        <p:nvSpPr>
          <p:cNvPr id="6" name="Footer Placeholder 5">
            <a:extLst>
              <a:ext uri="{FF2B5EF4-FFF2-40B4-BE49-F238E27FC236}">
                <a16:creationId xmlns:a16="http://schemas.microsoft.com/office/drawing/2014/main" id="{611DF95B-3B2C-CEA9-97DC-41DA027B9A40}"/>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ADA0A8A-94D6-EE1F-BF85-FD8FA757C1E2}"/>
              </a:ext>
            </a:extLst>
          </p:cNvPr>
          <p:cNvSpPr>
            <a:spLocks noGrp="1"/>
          </p:cNvSpPr>
          <p:nvPr>
            <p:ph type="sldNum" sz="quarter" idx="12"/>
          </p:nvPr>
        </p:nvSpPr>
        <p:spPr/>
        <p:txBody>
          <a:bodyPr/>
          <a:lstStyle/>
          <a:p>
            <a:fld id="{DB62B9E7-E786-49B7-9C13-7A7CAE95B5F3}" type="slidenum">
              <a:rPr lang="en-US" smtClean="0"/>
              <a:t>‹#›</a:t>
            </a:fld>
            <a:endParaRPr lang="en-US"/>
          </a:p>
        </p:txBody>
      </p:sp>
    </p:spTree>
    <p:extLst>
      <p:ext uri="{BB962C8B-B14F-4D97-AF65-F5344CB8AC3E}">
        <p14:creationId xmlns:p14="http://schemas.microsoft.com/office/powerpoint/2010/main" val="36070851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9FE12-CE98-FC88-6FE3-35A47E6594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B0A626-6D4E-81E9-479A-1B0DFDF8AC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B9FC-2DF7-C111-7F23-88A0EECFC78C}"/>
              </a:ext>
            </a:extLst>
          </p:cNvPr>
          <p:cNvSpPr>
            <a:spLocks noGrp="1"/>
          </p:cNvSpPr>
          <p:nvPr>
            <p:ph type="dt" sz="half" idx="10"/>
          </p:nvPr>
        </p:nvSpPr>
        <p:spPr>
          <a:xfrm>
            <a:off x="628650" y="6356350"/>
            <a:ext cx="2057400" cy="365125"/>
          </a:xfrm>
          <a:prstGeom prst="rect">
            <a:avLst/>
          </a:prstGeom>
        </p:spPr>
        <p:txBody>
          <a:bodyPr/>
          <a:lstStyle/>
          <a:p>
            <a:fld id="{EFE742B6-890C-4E76-8FF2-09144B159DA9}" type="datetimeFigureOut">
              <a:rPr lang="en-US" smtClean="0"/>
              <a:t>5/3/2026</a:t>
            </a:fld>
            <a:endParaRPr lang="en-US"/>
          </a:p>
        </p:txBody>
      </p:sp>
      <p:sp>
        <p:nvSpPr>
          <p:cNvPr id="5" name="Footer Placeholder 4">
            <a:extLst>
              <a:ext uri="{FF2B5EF4-FFF2-40B4-BE49-F238E27FC236}">
                <a16:creationId xmlns:a16="http://schemas.microsoft.com/office/drawing/2014/main" id="{136D984B-AD61-2808-536E-8B89DE4F2A43}"/>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472E3B4-599B-61B9-CB9B-F48D238ECFA2}"/>
              </a:ext>
            </a:extLst>
          </p:cNvPr>
          <p:cNvSpPr>
            <a:spLocks noGrp="1"/>
          </p:cNvSpPr>
          <p:nvPr>
            <p:ph type="sldNum" sz="quarter" idx="12"/>
          </p:nvPr>
        </p:nvSpPr>
        <p:spPr/>
        <p:txBody>
          <a:bodyPr/>
          <a:lstStyle/>
          <a:p>
            <a:fld id="{DB62B9E7-E786-49B7-9C13-7A7CAE95B5F3}" type="slidenum">
              <a:rPr lang="en-US" smtClean="0"/>
              <a:t>‹#›</a:t>
            </a:fld>
            <a:endParaRPr lang="en-US"/>
          </a:p>
        </p:txBody>
      </p:sp>
    </p:spTree>
    <p:extLst>
      <p:ext uri="{BB962C8B-B14F-4D97-AF65-F5344CB8AC3E}">
        <p14:creationId xmlns:p14="http://schemas.microsoft.com/office/powerpoint/2010/main" val="30797366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E74770-0C27-8ECD-C841-1D35B57002D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BD95B8-2631-AA59-9715-7A0E68C73BDD}"/>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31F782-86E7-3D05-FEA1-722E3A9D8C28}"/>
              </a:ext>
            </a:extLst>
          </p:cNvPr>
          <p:cNvSpPr>
            <a:spLocks noGrp="1"/>
          </p:cNvSpPr>
          <p:nvPr>
            <p:ph type="dt" sz="half" idx="10"/>
          </p:nvPr>
        </p:nvSpPr>
        <p:spPr>
          <a:xfrm>
            <a:off x="628650" y="6356350"/>
            <a:ext cx="2057400" cy="365125"/>
          </a:xfrm>
          <a:prstGeom prst="rect">
            <a:avLst/>
          </a:prstGeom>
        </p:spPr>
        <p:txBody>
          <a:bodyPr/>
          <a:lstStyle/>
          <a:p>
            <a:fld id="{EFE742B6-890C-4E76-8FF2-09144B159DA9}" type="datetimeFigureOut">
              <a:rPr lang="en-US" smtClean="0"/>
              <a:t>5/3/2026</a:t>
            </a:fld>
            <a:endParaRPr lang="en-US"/>
          </a:p>
        </p:txBody>
      </p:sp>
      <p:sp>
        <p:nvSpPr>
          <p:cNvPr id="5" name="Footer Placeholder 4">
            <a:extLst>
              <a:ext uri="{FF2B5EF4-FFF2-40B4-BE49-F238E27FC236}">
                <a16:creationId xmlns:a16="http://schemas.microsoft.com/office/drawing/2014/main" id="{6A3D6A94-A1C3-9F8B-644B-9E254678D039}"/>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10F039C-0C24-02FB-6A7B-77F4EBAF4A96}"/>
              </a:ext>
            </a:extLst>
          </p:cNvPr>
          <p:cNvSpPr>
            <a:spLocks noGrp="1"/>
          </p:cNvSpPr>
          <p:nvPr>
            <p:ph type="sldNum" sz="quarter" idx="12"/>
          </p:nvPr>
        </p:nvSpPr>
        <p:spPr/>
        <p:txBody>
          <a:bodyPr/>
          <a:lstStyle/>
          <a:p>
            <a:fld id="{DB62B9E7-E786-49B7-9C13-7A7CAE95B5F3}" type="slidenum">
              <a:rPr lang="en-US" smtClean="0"/>
              <a:t>‹#›</a:t>
            </a:fld>
            <a:endParaRPr lang="en-US"/>
          </a:p>
        </p:txBody>
      </p:sp>
    </p:spTree>
    <p:extLst>
      <p:ext uri="{BB962C8B-B14F-4D97-AF65-F5344CB8AC3E}">
        <p14:creationId xmlns:p14="http://schemas.microsoft.com/office/powerpoint/2010/main" val="25469385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B5363-AE9E-8F08-23D4-E8F415E85C84}"/>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1D3AFFB-4282-0862-0D56-82C3C2E6288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BED72E-DE5D-8DBE-0761-986FB5AB02AB}"/>
              </a:ext>
            </a:extLst>
          </p:cNvPr>
          <p:cNvSpPr>
            <a:spLocks noGrp="1"/>
          </p:cNvSpPr>
          <p:nvPr>
            <p:ph type="dt" sz="half" idx="10"/>
          </p:nvPr>
        </p:nvSpPr>
        <p:spPr>
          <a:xfrm>
            <a:off x="628650" y="6356350"/>
            <a:ext cx="2057400" cy="365125"/>
          </a:xfrm>
          <a:prstGeom prst="rect">
            <a:avLst/>
          </a:prstGeom>
        </p:spPr>
        <p:txBody>
          <a:bodyPr/>
          <a:lstStyle/>
          <a:p>
            <a:fld id="{881ED3F4-691E-4D6D-9850-20AB7129A22D}" type="datetimeFigureOut">
              <a:rPr lang="en-US" smtClean="0"/>
              <a:t>5/3/2026</a:t>
            </a:fld>
            <a:endParaRPr lang="en-US"/>
          </a:p>
        </p:txBody>
      </p:sp>
      <p:sp>
        <p:nvSpPr>
          <p:cNvPr id="5" name="Footer Placeholder 4">
            <a:extLst>
              <a:ext uri="{FF2B5EF4-FFF2-40B4-BE49-F238E27FC236}">
                <a16:creationId xmlns:a16="http://schemas.microsoft.com/office/drawing/2014/main" id="{8E324B11-1C2D-095F-F5C9-EB86E8DE408C}"/>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34FDEF3-ED2D-0F6D-1B1E-413D225F984C}"/>
              </a:ext>
            </a:extLst>
          </p:cNvPr>
          <p:cNvSpPr>
            <a:spLocks noGrp="1"/>
          </p:cNvSpPr>
          <p:nvPr>
            <p:ph type="sldNum" sz="quarter" idx="12"/>
          </p:nvPr>
        </p:nvSpPr>
        <p:spPr/>
        <p:txBody>
          <a:bodyPr/>
          <a:lstStyle/>
          <a:p>
            <a:fld id="{D5DC888C-2719-4512-971E-86614D7A4E9F}" type="slidenum">
              <a:rPr lang="en-US" smtClean="0"/>
              <a:t>‹#›</a:t>
            </a:fld>
            <a:endParaRPr lang="en-US"/>
          </a:p>
        </p:txBody>
      </p:sp>
    </p:spTree>
    <p:extLst>
      <p:ext uri="{BB962C8B-B14F-4D97-AF65-F5344CB8AC3E}">
        <p14:creationId xmlns:p14="http://schemas.microsoft.com/office/powerpoint/2010/main" val="22092937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C9BBD-9A91-AAE7-59E8-D817E217E9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3AE9B8-60DA-92F7-A87A-7361F37059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5BF11C-EEEB-3D3C-BA9A-D91DCA2B41F9}"/>
              </a:ext>
            </a:extLst>
          </p:cNvPr>
          <p:cNvSpPr>
            <a:spLocks noGrp="1"/>
          </p:cNvSpPr>
          <p:nvPr>
            <p:ph type="dt" sz="half" idx="10"/>
          </p:nvPr>
        </p:nvSpPr>
        <p:spPr>
          <a:xfrm>
            <a:off x="628650" y="6356350"/>
            <a:ext cx="2057400" cy="365125"/>
          </a:xfrm>
          <a:prstGeom prst="rect">
            <a:avLst/>
          </a:prstGeom>
        </p:spPr>
        <p:txBody>
          <a:bodyPr/>
          <a:lstStyle/>
          <a:p>
            <a:fld id="{881ED3F4-691E-4D6D-9850-20AB7129A22D}" type="datetimeFigureOut">
              <a:rPr lang="en-US" smtClean="0"/>
              <a:t>5/3/2026</a:t>
            </a:fld>
            <a:endParaRPr lang="en-US"/>
          </a:p>
        </p:txBody>
      </p:sp>
      <p:sp>
        <p:nvSpPr>
          <p:cNvPr id="5" name="Footer Placeholder 4">
            <a:extLst>
              <a:ext uri="{FF2B5EF4-FFF2-40B4-BE49-F238E27FC236}">
                <a16:creationId xmlns:a16="http://schemas.microsoft.com/office/drawing/2014/main" id="{2F8CE4F1-2D2E-3D84-658B-294D3B64C001}"/>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49D4D9D-C790-5EE8-82D6-195648A6547B}"/>
              </a:ext>
            </a:extLst>
          </p:cNvPr>
          <p:cNvSpPr>
            <a:spLocks noGrp="1"/>
          </p:cNvSpPr>
          <p:nvPr>
            <p:ph type="sldNum" sz="quarter" idx="12"/>
          </p:nvPr>
        </p:nvSpPr>
        <p:spPr/>
        <p:txBody>
          <a:bodyPr/>
          <a:lstStyle/>
          <a:p>
            <a:fld id="{D5DC888C-2719-4512-971E-86614D7A4E9F}" type="slidenum">
              <a:rPr lang="en-US" smtClean="0"/>
              <a:t>‹#›</a:t>
            </a:fld>
            <a:endParaRPr lang="en-US"/>
          </a:p>
        </p:txBody>
      </p:sp>
    </p:spTree>
    <p:extLst>
      <p:ext uri="{BB962C8B-B14F-4D97-AF65-F5344CB8AC3E}">
        <p14:creationId xmlns:p14="http://schemas.microsoft.com/office/powerpoint/2010/main" val="36367070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DC6AE-F317-2030-198B-ABC05C4D5C80}"/>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9C9055-5AD0-E36E-339E-CB9258C7375E}"/>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A621D6-CF5F-EB29-4939-15C97A0EC4EC}"/>
              </a:ext>
            </a:extLst>
          </p:cNvPr>
          <p:cNvSpPr>
            <a:spLocks noGrp="1"/>
          </p:cNvSpPr>
          <p:nvPr>
            <p:ph type="dt" sz="half" idx="10"/>
          </p:nvPr>
        </p:nvSpPr>
        <p:spPr>
          <a:xfrm>
            <a:off x="628650" y="6356350"/>
            <a:ext cx="2057400" cy="365125"/>
          </a:xfrm>
          <a:prstGeom prst="rect">
            <a:avLst/>
          </a:prstGeom>
        </p:spPr>
        <p:txBody>
          <a:bodyPr/>
          <a:lstStyle/>
          <a:p>
            <a:fld id="{881ED3F4-691E-4D6D-9850-20AB7129A22D}" type="datetimeFigureOut">
              <a:rPr lang="en-US" smtClean="0"/>
              <a:t>5/3/2026</a:t>
            </a:fld>
            <a:endParaRPr lang="en-US"/>
          </a:p>
        </p:txBody>
      </p:sp>
      <p:sp>
        <p:nvSpPr>
          <p:cNvPr id="5" name="Footer Placeholder 4">
            <a:extLst>
              <a:ext uri="{FF2B5EF4-FFF2-40B4-BE49-F238E27FC236}">
                <a16:creationId xmlns:a16="http://schemas.microsoft.com/office/drawing/2014/main" id="{759B4F2C-1B37-440B-CBD9-F2CA16C9CFAC}"/>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CF66AE2-B30E-EFA4-E3FE-B92399238766}"/>
              </a:ext>
            </a:extLst>
          </p:cNvPr>
          <p:cNvSpPr>
            <a:spLocks noGrp="1"/>
          </p:cNvSpPr>
          <p:nvPr>
            <p:ph type="sldNum" sz="quarter" idx="12"/>
          </p:nvPr>
        </p:nvSpPr>
        <p:spPr/>
        <p:txBody>
          <a:bodyPr/>
          <a:lstStyle/>
          <a:p>
            <a:fld id="{D5DC888C-2719-4512-971E-86614D7A4E9F}" type="slidenum">
              <a:rPr lang="en-US" smtClean="0"/>
              <a:t>‹#›</a:t>
            </a:fld>
            <a:endParaRPr lang="en-US"/>
          </a:p>
        </p:txBody>
      </p:sp>
    </p:spTree>
    <p:extLst>
      <p:ext uri="{BB962C8B-B14F-4D97-AF65-F5344CB8AC3E}">
        <p14:creationId xmlns:p14="http://schemas.microsoft.com/office/powerpoint/2010/main" val="22251849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75AB5-B785-8124-C258-8B98554157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AB5EFF-0D47-6E4C-A8D3-E08D4794D10B}"/>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B6F214-DB41-920F-D10F-F36EDB4E5D31}"/>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F596F1-E6AC-764D-4C87-CB71B6EB9C3C}"/>
              </a:ext>
            </a:extLst>
          </p:cNvPr>
          <p:cNvSpPr>
            <a:spLocks noGrp="1"/>
          </p:cNvSpPr>
          <p:nvPr>
            <p:ph type="dt" sz="half" idx="10"/>
          </p:nvPr>
        </p:nvSpPr>
        <p:spPr>
          <a:xfrm>
            <a:off x="628650" y="6356350"/>
            <a:ext cx="2057400" cy="365125"/>
          </a:xfrm>
          <a:prstGeom prst="rect">
            <a:avLst/>
          </a:prstGeom>
        </p:spPr>
        <p:txBody>
          <a:bodyPr/>
          <a:lstStyle/>
          <a:p>
            <a:fld id="{881ED3F4-691E-4D6D-9850-20AB7129A22D}" type="datetimeFigureOut">
              <a:rPr lang="en-US" smtClean="0"/>
              <a:t>5/3/2026</a:t>
            </a:fld>
            <a:endParaRPr lang="en-US"/>
          </a:p>
        </p:txBody>
      </p:sp>
      <p:sp>
        <p:nvSpPr>
          <p:cNvPr id="6" name="Footer Placeholder 5">
            <a:extLst>
              <a:ext uri="{FF2B5EF4-FFF2-40B4-BE49-F238E27FC236}">
                <a16:creationId xmlns:a16="http://schemas.microsoft.com/office/drawing/2014/main" id="{718CE22A-FE4E-7CA2-9E2D-4BB2C3325171}"/>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6694854-236E-ACA1-3B18-6E24B1A21155}"/>
              </a:ext>
            </a:extLst>
          </p:cNvPr>
          <p:cNvSpPr>
            <a:spLocks noGrp="1"/>
          </p:cNvSpPr>
          <p:nvPr>
            <p:ph type="sldNum" sz="quarter" idx="12"/>
          </p:nvPr>
        </p:nvSpPr>
        <p:spPr/>
        <p:txBody>
          <a:bodyPr/>
          <a:lstStyle/>
          <a:p>
            <a:fld id="{D5DC888C-2719-4512-971E-86614D7A4E9F}" type="slidenum">
              <a:rPr lang="en-US" smtClean="0"/>
              <a:t>‹#›</a:t>
            </a:fld>
            <a:endParaRPr lang="en-US"/>
          </a:p>
        </p:txBody>
      </p:sp>
    </p:spTree>
    <p:extLst>
      <p:ext uri="{BB962C8B-B14F-4D97-AF65-F5344CB8AC3E}">
        <p14:creationId xmlns:p14="http://schemas.microsoft.com/office/powerpoint/2010/main" val="7444322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E52F3-CD56-62C9-0938-E1A0AF0AD9DA}"/>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91DC44-95F8-EBCD-02AD-81071282050E}"/>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DC3676-57A7-7D2B-5617-B357A091174A}"/>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E8A652-5F79-C702-ACAB-9F8DC28A715E}"/>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1976D9-6940-F621-6CA6-4EE2EAD24F8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382962-A7E4-4516-08E7-DAF23E4EFEA5}"/>
              </a:ext>
            </a:extLst>
          </p:cNvPr>
          <p:cNvSpPr>
            <a:spLocks noGrp="1"/>
          </p:cNvSpPr>
          <p:nvPr>
            <p:ph type="dt" sz="half" idx="10"/>
          </p:nvPr>
        </p:nvSpPr>
        <p:spPr>
          <a:xfrm>
            <a:off x="628650" y="6356350"/>
            <a:ext cx="2057400" cy="365125"/>
          </a:xfrm>
          <a:prstGeom prst="rect">
            <a:avLst/>
          </a:prstGeom>
        </p:spPr>
        <p:txBody>
          <a:bodyPr/>
          <a:lstStyle/>
          <a:p>
            <a:fld id="{881ED3F4-691E-4D6D-9850-20AB7129A22D}" type="datetimeFigureOut">
              <a:rPr lang="en-US" smtClean="0"/>
              <a:t>5/3/2026</a:t>
            </a:fld>
            <a:endParaRPr lang="en-US"/>
          </a:p>
        </p:txBody>
      </p:sp>
      <p:sp>
        <p:nvSpPr>
          <p:cNvPr id="8" name="Footer Placeholder 7">
            <a:extLst>
              <a:ext uri="{FF2B5EF4-FFF2-40B4-BE49-F238E27FC236}">
                <a16:creationId xmlns:a16="http://schemas.microsoft.com/office/drawing/2014/main" id="{A70443EE-BE11-3A9F-63E1-40B1316D0E33}"/>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8372CB10-DB59-63F8-B439-0CA3A261DD83}"/>
              </a:ext>
            </a:extLst>
          </p:cNvPr>
          <p:cNvSpPr>
            <a:spLocks noGrp="1"/>
          </p:cNvSpPr>
          <p:nvPr>
            <p:ph type="sldNum" sz="quarter" idx="12"/>
          </p:nvPr>
        </p:nvSpPr>
        <p:spPr/>
        <p:txBody>
          <a:bodyPr/>
          <a:lstStyle/>
          <a:p>
            <a:fld id="{D5DC888C-2719-4512-971E-86614D7A4E9F}" type="slidenum">
              <a:rPr lang="en-US" smtClean="0"/>
              <a:t>‹#›</a:t>
            </a:fld>
            <a:endParaRPr lang="en-US"/>
          </a:p>
        </p:txBody>
      </p:sp>
    </p:spTree>
    <p:extLst>
      <p:ext uri="{BB962C8B-B14F-4D97-AF65-F5344CB8AC3E}">
        <p14:creationId xmlns:p14="http://schemas.microsoft.com/office/powerpoint/2010/main" val="25316219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53A71-09EB-DA21-12DF-B7EFFF267B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BE419A3-23D9-A536-7914-154ED36ECBCD}"/>
              </a:ext>
            </a:extLst>
          </p:cNvPr>
          <p:cNvSpPr>
            <a:spLocks noGrp="1"/>
          </p:cNvSpPr>
          <p:nvPr>
            <p:ph type="dt" sz="half" idx="10"/>
          </p:nvPr>
        </p:nvSpPr>
        <p:spPr>
          <a:xfrm>
            <a:off x="628650" y="6356350"/>
            <a:ext cx="2057400" cy="365125"/>
          </a:xfrm>
          <a:prstGeom prst="rect">
            <a:avLst/>
          </a:prstGeom>
        </p:spPr>
        <p:txBody>
          <a:bodyPr/>
          <a:lstStyle/>
          <a:p>
            <a:fld id="{881ED3F4-691E-4D6D-9850-20AB7129A22D}" type="datetimeFigureOut">
              <a:rPr lang="en-US" smtClean="0"/>
              <a:t>5/3/2026</a:t>
            </a:fld>
            <a:endParaRPr lang="en-US"/>
          </a:p>
        </p:txBody>
      </p:sp>
      <p:sp>
        <p:nvSpPr>
          <p:cNvPr id="4" name="Footer Placeholder 3">
            <a:extLst>
              <a:ext uri="{FF2B5EF4-FFF2-40B4-BE49-F238E27FC236}">
                <a16:creationId xmlns:a16="http://schemas.microsoft.com/office/drawing/2014/main" id="{0A3B7F14-419C-494F-BDF8-A153C529F2AA}"/>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317602A4-5541-04A0-EFBC-30FA23DF0FED}"/>
              </a:ext>
            </a:extLst>
          </p:cNvPr>
          <p:cNvSpPr>
            <a:spLocks noGrp="1"/>
          </p:cNvSpPr>
          <p:nvPr>
            <p:ph type="sldNum" sz="quarter" idx="12"/>
          </p:nvPr>
        </p:nvSpPr>
        <p:spPr/>
        <p:txBody>
          <a:bodyPr/>
          <a:lstStyle/>
          <a:p>
            <a:fld id="{D5DC888C-2719-4512-971E-86614D7A4E9F}" type="slidenum">
              <a:rPr lang="en-US" smtClean="0"/>
              <a:t>‹#›</a:t>
            </a:fld>
            <a:endParaRPr lang="en-US"/>
          </a:p>
        </p:txBody>
      </p:sp>
    </p:spTree>
    <p:extLst>
      <p:ext uri="{BB962C8B-B14F-4D97-AF65-F5344CB8AC3E}">
        <p14:creationId xmlns:p14="http://schemas.microsoft.com/office/powerpoint/2010/main" val="12676343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366CF-0686-EEC4-6969-75EE1302FF36}"/>
              </a:ext>
            </a:extLst>
          </p:cNvPr>
          <p:cNvSpPr>
            <a:spLocks noGrp="1"/>
          </p:cNvSpPr>
          <p:nvPr>
            <p:ph type="dt" sz="half" idx="10"/>
          </p:nvPr>
        </p:nvSpPr>
        <p:spPr>
          <a:xfrm>
            <a:off x="628650" y="6356350"/>
            <a:ext cx="2057400" cy="365125"/>
          </a:xfrm>
          <a:prstGeom prst="rect">
            <a:avLst/>
          </a:prstGeom>
        </p:spPr>
        <p:txBody>
          <a:bodyPr/>
          <a:lstStyle/>
          <a:p>
            <a:fld id="{881ED3F4-691E-4D6D-9850-20AB7129A22D}" type="datetimeFigureOut">
              <a:rPr lang="en-US" smtClean="0"/>
              <a:t>5/3/2026</a:t>
            </a:fld>
            <a:endParaRPr lang="en-US"/>
          </a:p>
        </p:txBody>
      </p:sp>
      <p:sp>
        <p:nvSpPr>
          <p:cNvPr id="3" name="Footer Placeholder 2">
            <a:extLst>
              <a:ext uri="{FF2B5EF4-FFF2-40B4-BE49-F238E27FC236}">
                <a16:creationId xmlns:a16="http://schemas.microsoft.com/office/drawing/2014/main" id="{EEE2C9FE-1518-5507-5A95-86A6B73CF9EB}"/>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01D9808-735A-015B-FA1D-9FDFEE3A3D1E}"/>
              </a:ext>
            </a:extLst>
          </p:cNvPr>
          <p:cNvSpPr>
            <a:spLocks noGrp="1"/>
          </p:cNvSpPr>
          <p:nvPr>
            <p:ph type="sldNum" sz="quarter" idx="12"/>
          </p:nvPr>
        </p:nvSpPr>
        <p:spPr/>
        <p:txBody>
          <a:bodyPr/>
          <a:lstStyle/>
          <a:p>
            <a:fld id="{D5DC888C-2719-4512-971E-86614D7A4E9F}" type="slidenum">
              <a:rPr lang="en-US" smtClean="0"/>
              <a:t>‹#›</a:t>
            </a:fld>
            <a:endParaRPr lang="en-US"/>
          </a:p>
        </p:txBody>
      </p:sp>
    </p:spTree>
    <p:extLst>
      <p:ext uri="{BB962C8B-B14F-4D97-AF65-F5344CB8AC3E}">
        <p14:creationId xmlns:p14="http://schemas.microsoft.com/office/powerpoint/2010/main" val="16322158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388D9-1677-CCF2-98A3-F84846A7FF3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CC622C-D8DC-BCF0-A317-CE644222DF7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29714A-C712-2406-9921-A29E95C7005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CEE98B-339E-11E2-CE41-337D10900D5D}"/>
              </a:ext>
            </a:extLst>
          </p:cNvPr>
          <p:cNvSpPr>
            <a:spLocks noGrp="1"/>
          </p:cNvSpPr>
          <p:nvPr>
            <p:ph type="dt" sz="half" idx="10"/>
          </p:nvPr>
        </p:nvSpPr>
        <p:spPr>
          <a:xfrm>
            <a:off x="628650" y="6356350"/>
            <a:ext cx="2057400" cy="365125"/>
          </a:xfrm>
          <a:prstGeom prst="rect">
            <a:avLst/>
          </a:prstGeom>
        </p:spPr>
        <p:txBody>
          <a:bodyPr/>
          <a:lstStyle/>
          <a:p>
            <a:fld id="{881ED3F4-691E-4D6D-9850-20AB7129A22D}" type="datetimeFigureOut">
              <a:rPr lang="en-US" smtClean="0"/>
              <a:t>5/3/2026</a:t>
            </a:fld>
            <a:endParaRPr lang="en-US"/>
          </a:p>
        </p:txBody>
      </p:sp>
      <p:sp>
        <p:nvSpPr>
          <p:cNvPr id="6" name="Footer Placeholder 5">
            <a:extLst>
              <a:ext uri="{FF2B5EF4-FFF2-40B4-BE49-F238E27FC236}">
                <a16:creationId xmlns:a16="http://schemas.microsoft.com/office/drawing/2014/main" id="{B5E14808-911C-CC11-796E-4192FC65F199}"/>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C574547-5D26-888B-2F18-66C62D1B95A3}"/>
              </a:ext>
            </a:extLst>
          </p:cNvPr>
          <p:cNvSpPr>
            <a:spLocks noGrp="1"/>
          </p:cNvSpPr>
          <p:nvPr>
            <p:ph type="sldNum" sz="quarter" idx="12"/>
          </p:nvPr>
        </p:nvSpPr>
        <p:spPr/>
        <p:txBody>
          <a:bodyPr/>
          <a:lstStyle/>
          <a:p>
            <a:fld id="{D5DC888C-2719-4512-971E-86614D7A4E9F}" type="slidenum">
              <a:rPr lang="en-US" smtClean="0"/>
              <a:t>‹#›</a:t>
            </a:fld>
            <a:endParaRPr lang="en-US"/>
          </a:p>
        </p:txBody>
      </p:sp>
    </p:spTree>
    <p:extLst>
      <p:ext uri="{BB962C8B-B14F-4D97-AF65-F5344CB8AC3E}">
        <p14:creationId xmlns:p14="http://schemas.microsoft.com/office/powerpoint/2010/main" val="40889118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F8964-FDC2-5E29-DDB5-B1DFD1A971F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042E86-DB3A-51B9-755F-6F164AE0097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35301D3-2D47-B562-9545-340791C81E9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43D16E-89A2-099E-8484-7057232F7750}"/>
              </a:ext>
            </a:extLst>
          </p:cNvPr>
          <p:cNvSpPr>
            <a:spLocks noGrp="1"/>
          </p:cNvSpPr>
          <p:nvPr>
            <p:ph type="dt" sz="half" idx="10"/>
          </p:nvPr>
        </p:nvSpPr>
        <p:spPr>
          <a:xfrm>
            <a:off x="628650" y="6356350"/>
            <a:ext cx="2057400" cy="365125"/>
          </a:xfrm>
          <a:prstGeom prst="rect">
            <a:avLst/>
          </a:prstGeom>
        </p:spPr>
        <p:txBody>
          <a:bodyPr/>
          <a:lstStyle/>
          <a:p>
            <a:fld id="{881ED3F4-691E-4D6D-9850-20AB7129A22D}" type="datetimeFigureOut">
              <a:rPr lang="en-US" smtClean="0"/>
              <a:t>5/3/2026</a:t>
            </a:fld>
            <a:endParaRPr lang="en-US"/>
          </a:p>
        </p:txBody>
      </p:sp>
      <p:sp>
        <p:nvSpPr>
          <p:cNvPr id="6" name="Footer Placeholder 5">
            <a:extLst>
              <a:ext uri="{FF2B5EF4-FFF2-40B4-BE49-F238E27FC236}">
                <a16:creationId xmlns:a16="http://schemas.microsoft.com/office/drawing/2014/main" id="{506B473A-3BE6-2789-BBD1-0BCDE0FABA64}"/>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CF19157D-7227-E464-D2A6-F55327382281}"/>
              </a:ext>
            </a:extLst>
          </p:cNvPr>
          <p:cNvSpPr>
            <a:spLocks noGrp="1"/>
          </p:cNvSpPr>
          <p:nvPr>
            <p:ph type="sldNum" sz="quarter" idx="12"/>
          </p:nvPr>
        </p:nvSpPr>
        <p:spPr/>
        <p:txBody>
          <a:bodyPr/>
          <a:lstStyle/>
          <a:p>
            <a:fld id="{D5DC888C-2719-4512-971E-86614D7A4E9F}" type="slidenum">
              <a:rPr lang="en-US" smtClean="0"/>
              <a:t>‹#›</a:t>
            </a:fld>
            <a:endParaRPr lang="en-US"/>
          </a:p>
        </p:txBody>
      </p:sp>
    </p:spTree>
    <p:extLst>
      <p:ext uri="{BB962C8B-B14F-4D97-AF65-F5344CB8AC3E}">
        <p14:creationId xmlns:p14="http://schemas.microsoft.com/office/powerpoint/2010/main" val="38110259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63F80-59B5-73EB-984F-5506AA1FE2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5D6F77-5FC9-7B58-C63E-FB9E0E2384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B0894D-F61F-7886-7CEE-9510E8D0877B}"/>
              </a:ext>
            </a:extLst>
          </p:cNvPr>
          <p:cNvSpPr>
            <a:spLocks noGrp="1"/>
          </p:cNvSpPr>
          <p:nvPr>
            <p:ph type="dt" sz="half" idx="10"/>
          </p:nvPr>
        </p:nvSpPr>
        <p:spPr>
          <a:xfrm>
            <a:off x="628650" y="6356350"/>
            <a:ext cx="2057400" cy="365125"/>
          </a:xfrm>
          <a:prstGeom prst="rect">
            <a:avLst/>
          </a:prstGeom>
        </p:spPr>
        <p:txBody>
          <a:bodyPr/>
          <a:lstStyle/>
          <a:p>
            <a:fld id="{881ED3F4-691E-4D6D-9850-20AB7129A22D}" type="datetimeFigureOut">
              <a:rPr lang="en-US" smtClean="0"/>
              <a:t>5/3/2026</a:t>
            </a:fld>
            <a:endParaRPr lang="en-US"/>
          </a:p>
        </p:txBody>
      </p:sp>
      <p:sp>
        <p:nvSpPr>
          <p:cNvPr id="5" name="Footer Placeholder 4">
            <a:extLst>
              <a:ext uri="{FF2B5EF4-FFF2-40B4-BE49-F238E27FC236}">
                <a16:creationId xmlns:a16="http://schemas.microsoft.com/office/drawing/2014/main" id="{1A28080F-079C-0D0E-87C1-C720751FCA69}"/>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80E338F-75D5-F48A-234F-03B5FA1CC2DD}"/>
              </a:ext>
            </a:extLst>
          </p:cNvPr>
          <p:cNvSpPr>
            <a:spLocks noGrp="1"/>
          </p:cNvSpPr>
          <p:nvPr>
            <p:ph type="sldNum" sz="quarter" idx="12"/>
          </p:nvPr>
        </p:nvSpPr>
        <p:spPr/>
        <p:txBody>
          <a:bodyPr/>
          <a:lstStyle/>
          <a:p>
            <a:fld id="{D5DC888C-2719-4512-971E-86614D7A4E9F}" type="slidenum">
              <a:rPr lang="en-US" smtClean="0"/>
              <a:t>‹#›</a:t>
            </a:fld>
            <a:endParaRPr lang="en-US"/>
          </a:p>
        </p:txBody>
      </p:sp>
    </p:spTree>
    <p:extLst>
      <p:ext uri="{BB962C8B-B14F-4D97-AF65-F5344CB8AC3E}">
        <p14:creationId xmlns:p14="http://schemas.microsoft.com/office/powerpoint/2010/main" val="19578148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BC6A33-A4CC-402A-9585-E62A9B65D587}"/>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2CED210-7B6D-8E1B-808C-A5D59F67B366}"/>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30C3F4-6F20-107E-65CC-28FA9871A7F0}"/>
              </a:ext>
            </a:extLst>
          </p:cNvPr>
          <p:cNvSpPr>
            <a:spLocks noGrp="1"/>
          </p:cNvSpPr>
          <p:nvPr>
            <p:ph type="dt" sz="half" idx="10"/>
          </p:nvPr>
        </p:nvSpPr>
        <p:spPr>
          <a:xfrm>
            <a:off x="628650" y="6356350"/>
            <a:ext cx="2057400" cy="365125"/>
          </a:xfrm>
          <a:prstGeom prst="rect">
            <a:avLst/>
          </a:prstGeom>
        </p:spPr>
        <p:txBody>
          <a:bodyPr/>
          <a:lstStyle/>
          <a:p>
            <a:fld id="{881ED3F4-691E-4D6D-9850-20AB7129A22D}" type="datetimeFigureOut">
              <a:rPr lang="en-US" smtClean="0"/>
              <a:t>5/3/2026</a:t>
            </a:fld>
            <a:endParaRPr lang="en-US"/>
          </a:p>
        </p:txBody>
      </p:sp>
      <p:sp>
        <p:nvSpPr>
          <p:cNvPr id="5" name="Footer Placeholder 4">
            <a:extLst>
              <a:ext uri="{FF2B5EF4-FFF2-40B4-BE49-F238E27FC236}">
                <a16:creationId xmlns:a16="http://schemas.microsoft.com/office/drawing/2014/main" id="{813144F8-6E4F-2A39-482A-57C683C8E099}"/>
              </a:ext>
            </a:extLst>
          </p:cNvPr>
          <p:cNvSpPr>
            <a:spLocks noGrp="1"/>
          </p:cNvSpPr>
          <p:nvPr>
            <p:ph type="ftr" sz="quarter" idx="11"/>
          </p:nvPr>
        </p:nvSpPr>
        <p:spPr>
          <a:xfrm>
            <a:off x="3028950" y="6356350"/>
            <a:ext cx="30861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DFC48A7-2551-8E25-7792-C1B3C8690E19}"/>
              </a:ext>
            </a:extLst>
          </p:cNvPr>
          <p:cNvSpPr>
            <a:spLocks noGrp="1"/>
          </p:cNvSpPr>
          <p:nvPr>
            <p:ph type="sldNum" sz="quarter" idx="12"/>
          </p:nvPr>
        </p:nvSpPr>
        <p:spPr/>
        <p:txBody>
          <a:bodyPr/>
          <a:lstStyle/>
          <a:p>
            <a:fld id="{D5DC888C-2719-4512-971E-86614D7A4E9F}" type="slidenum">
              <a:rPr lang="en-US" smtClean="0"/>
              <a:t>‹#›</a:t>
            </a:fld>
            <a:endParaRPr lang="en-US"/>
          </a:p>
        </p:txBody>
      </p:sp>
    </p:spTree>
    <p:extLst>
      <p:ext uri="{BB962C8B-B14F-4D97-AF65-F5344CB8AC3E}">
        <p14:creationId xmlns:p14="http://schemas.microsoft.com/office/powerpoint/2010/main" val="4005678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26291-DA78-7063-F9CC-B588D9A1B6F8}"/>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041BD6-AC95-EDE1-340E-15A7600286AF}"/>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07C3ED-4100-2212-6C58-10DA0ACB26F5}"/>
              </a:ext>
            </a:extLst>
          </p:cNvPr>
          <p:cNvSpPr>
            <a:spLocks noGrp="1"/>
          </p:cNvSpPr>
          <p:nvPr>
            <p:ph type="dt" sz="half" idx="10"/>
          </p:nvPr>
        </p:nvSpPr>
        <p:spPr>
          <a:xfrm>
            <a:off x="628650" y="6356350"/>
            <a:ext cx="2057400" cy="365125"/>
          </a:xfrm>
          <a:prstGeom prst="rect">
            <a:avLst/>
          </a:prstGeom>
        </p:spPr>
        <p:txBody>
          <a:bodyPr/>
          <a:lstStyle/>
          <a:p>
            <a:fld id="{1629F055-FE00-45A1-A8A4-9EB51CF1D6C0}" type="datetimeFigureOut">
              <a:rPr lang="en-US" smtClean="0"/>
              <a:t>5/3/2026</a:t>
            </a:fld>
            <a:endParaRPr lang="en-US"/>
          </a:p>
        </p:txBody>
      </p:sp>
      <p:sp>
        <p:nvSpPr>
          <p:cNvPr id="5" name="Footer Placeholder 4">
            <a:extLst>
              <a:ext uri="{FF2B5EF4-FFF2-40B4-BE49-F238E27FC236}">
                <a16:creationId xmlns:a16="http://schemas.microsoft.com/office/drawing/2014/main" id="{6CC360AC-CC6A-94C0-FD83-9BC5EF596A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BD46F1-3C84-743F-C10A-3A4A91C48060}"/>
              </a:ext>
            </a:extLst>
          </p:cNvPr>
          <p:cNvSpPr>
            <a:spLocks noGrp="1"/>
          </p:cNvSpPr>
          <p:nvPr>
            <p:ph type="sldNum" sz="quarter" idx="12"/>
          </p:nvPr>
        </p:nvSpPr>
        <p:spPr>
          <a:xfrm>
            <a:off x="6457950" y="6356350"/>
            <a:ext cx="2057400" cy="365125"/>
          </a:xfrm>
          <a:prstGeom prst="rect">
            <a:avLst/>
          </a:prstGeom>
        </p:spPr>
        <p:txBody>
          <a:bodyPr/>
          <a:lstStyle/>
          <a:p>
            <a:fld id="{A562F5FE-BFD9-4D36-90AA-9790AC30335F}" type="slidenum">
              <a:rPr lang="en-US" smtClean="0"/>
              <a:t>‹#›</a:t>
            </a:fld>
            <a:endParaRPr lang="en-US"/>
          </a:p>
        </p:txBody>
      </p:sp>
    </p:spTree>
    <p:extLst>
      <p:ext uri="{BB962C8B-B14F-4D97-AF65-F5344CB8AC3E}">
        <p14:creationId xmlns:p14="http://schemas.microsoft.com/office/powerpoint/2010/main" val="9990690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597E1-3659-19BD-AB2B-96FDA47B7C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CC900C-6588-3025-E1AC-7387BE3C7D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5CB659-344C-6382-373D-784BE6183CEC}"/>
              </a:ext>
            </a:extLst>
          </p:cNvPr>
          <p:cNvSpPr>
            <a:spLocks noGrp="1"/>
          </p:cNvSpPr>
          <p:nvPr>
            <p:ph type="dt" sz="half" idx="10"/>
          </p:nvPr>
        </p:nvSpPr>
        <p:spPr>
          <a:xfrm>
            <a:off x="628650" y="6356350"/>
            <a:ext cx="2057400" cy="365125"/>
          </a:xfrm>
          <a:prstGeom prst="rect">
            <a:avLst/>
          </a:prstGeom>
        </p:spPr>
        <p:txBody>
          <a:bodyPr/>
          <a:lstStyle/>
          <a:p>
            <a:fld id="{1629F055-FE00-45A1-A8A4-9EB51CF1D6C0}" type="datetimeFigureOut">
              <a:rPr lang="en-US" smtClean="0"/>
              <a:t>5/3/2026</a:t>
            </a:fld>
            <a:endParaRPr lang="en-US"/>
          </a:p>
        </p:txBody>
      </p:sp>
      <p:sp>
        <p:nvSpPr>
          <p:cNvPr id="5" name="Footer Placeholder 4">
            <a:extLst>
              <a:ext uri="{FF2B5EF4-FFF2-40B4-BE49-F238E27FC236}">
                <a16:creationId xmlns:a16="http://schemas.microsoft.com/office/drawing/2014/main" id="{4B6C39DB-BA91-70F5-A83F-67F0D45D2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943907-6F07-D576-E6FC-CC0278AE10D1}"/>
              </a:ext>
            </a:extLst>
          </p:cNvPr>
          <p:cNvSpPr>
            <a:spLocks noGrp="1"/>
          </p:cNvSpPr>
          <p:nvPr>
            <p:ph type="sldNum" sz="quarter" idx="12"/>
          </p:nvPr>
        </p:nvSpPr>
        <p:spPr>
          <a:xfrm>
            <a:off x="6457950" y="6356350"/>
            <a:ext cx="2057400" cy="365125"/>
          </a:xfrm>
          <a:prstGeom prst="rect">
            <a:avLst/>
          </a:prstGeom>
        </p:spPr>
        <p:txBody>
          <a:bodyPr/>
          <a:lstStyle/>
          <a:p>
            <a:fld id="{A562F5FE-BFD9-4D36-90AA-9790AC30335F}" type="slidenum">
              <a:rPr lang="en-US" smtClean="0"/>
              <a:t>‹#›</a:t>
            </a:fld>
            <a:endParaRPr lang="en-US"/>
          </a:p>
        </p:txBody>
      </p:sp>
    </p:spTree>
    <p:extLst>
      <p:ext uri="{BB962C8B-B14F-4D97-AF65-F5344CB8AC3E}">
        <p14:creationId xmlns:p14="http://schemas.microsoft.com/office/powerpoint/2010/main" val="40716464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AC2CA-2C73-02E7-3842-FC70B8DDBE2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C60E061-3D99-6C29-6B94-D086C3D4966B}"/>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7C9262-4DAD-D1A8-8AF9-131029C924CF}"/>
              </a:ext>
            </a:extLst>
          </p:cNvPr>
          <p:cNvSpPr>
            <a:spLocks noGrp="1"/>
          </p:cNvSpPr>
          <p:nvPr>
            <p:ph type="dt" sz="half" idx="10"/>
          </p:nvPr>
        </p:nvSpPr>
        <p:spPr>
          <a:xfrm>
            <a:off x="628650" y="6356350"/>
            <a:ext cx="2057400" cy="365125"/>
          </a:xfrm>
          <a:prstGeom prst="rect">
            <a:avLst/>
          </a:prstGeom>
        </p:spPr>
        <p:txBody>
          <a:bodyPr/>
          <a:lstStyle/>
          <a:p>
            <a:fld id="{1629F055-FE00-45A1-A8A4-9EB51CF1D6C0}" type="datetimeFigureOut">
              <a:rPr lang="en-US" smtClean="0"/>
              <a:t>5/3/2026</a:t>
            </a:fld>
            <a:endParaRPr lang="en-US"/>
          </a:p>
        </p:txBody>
      </p:sp>
      <p:sp>
        <p:nvSpPr>
          <p:cNvPr id="5" name="Footer Placeholder 4">
            <a:extLst>
              <a:ext uri="{FF2B5EF4-FFF2-40B4-BE49-F238E27FC236}">
                <a16:creationId xmlns:a16="http://schemas.microsoft.com/office/drawing/2014/main" id="{73F9DAC0-9B13-F587-A376-D4CFEEDEB8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E1948F-9EF1-E0A5-D727-AEA9309C4540}"/>
              </a:ext>
            </a:extLst>
          </p:cNvPr>
          <p:cNvSpPr>
            <a:spLocks noGrp="1"/>
          </p:cNvSpPr>
          <p:nvPr>
            <p:ph type="sldNum" sz="quarter" idx="12"/>
          </p:nvPr>
        </p:nvSpPr>
        <p:spPr>
          <a:xfrm>
            <a:off x="6457950" y="6356350"/>
            <a:ext cx="2057400" cy="365125"/>
          </a:xfrm>
          <a:prstGeom prst="rect">
            <a:avLst/>
          </a:prstGeom>
        </p:spPr>
        <p:txBody>
          <a:bodyPr/>
          <a:lstStyle/>
          <a:p>
            <a:fld id="{A562F5FE-BFD9-4D36-90AA-9790AC30335F}" type="slidenum">
              <a:rPr lang="en-US" smtClean="0"/>
              <a:t>‹#›</a:t>
            </a:fld>
            <a:endParaRPr lang="en-US"/>
          </a:p>
        </p:txBody>
      </p:sp>
    </p:spTree>
    <p:extLst>
      <p:ext uri="{BB962C8B-B14F-4D97-AF65-F5344CB8AC3E}">
        <p14:creationId xmlns:p14="http://schemas.microsoft.com/office/powerpoint/2010/main" val="13628660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51C58-DD10-E1E6-F9C6-A9FADDEC7F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91A2DC-F37E-76A0-2A69-8FAE735CF84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A28B6B-2CC7-812E-A7C3-B6B73436453D}"/>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5DAE52-C337-6A86-41C1-0D12654A4767}"/>
              </a:ext>
            </a:extLst>
          </p:cNvPr>
          <p:cNvSpPr>
            <a:spLocks noGrp="1"/>
          </p:cNvSpPr>
          <p:nvPr>
            <p:ph type="dt" sz="half" idx="10"/>
          </p:nvPr>
        </p:nvSpPr>
        <p:spPr>
          <a:xfrm>
            <a:off x="628650" y="6356350"/>
            <a:ext cx="2057400" cy="365125"/>
          </a:xfrm>
          <a:prstGeom prst="rect">
            <a:avLst/>
          </a:prstGeom>
        </p:spPr>
        <p:txBody>
          <a:bodyPr/>
          <a:lstStyle/>
          <a:p>
            <a:fld id="{1629F055-FE00-45A1-A8A4-9EB51CF1D6C0}" type="datetimeFigureOut">
              <a:rPr lang="en-US" smtClean="0"/>
              <a:t>5/3/2026</a:t>
            </a:fld>
            <a:endParaRPr lang="en-US"/>
          </a:p>
        </p:txBody>
      </p:sp>
      <p:sp>
        <p:nvSpPr>
          <p:cNvPr id="6" name="Footer Placeholder 5">
            <a:extLst>
              <a:ext uri="{FF2B5EF4-FFF2-40B4-BE49-F238E27FC236}">
                <a16:creationId xmlns:a16="http://schemas.microsoft.com/office/drawing/2014/main" id="{04327A56-2079-A6F0-6DDF-D3F4EE608F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F48DC2-9F5E-5B03-1D4E-834341DAEE73}"/>
              </a:ext>
            </a:extLst>
          </p:cNvPr>
          <p:cNvSpPr>
            <a:spLocks noGrp="1"/>
          </p:cNvSpPr>
          <p:nvPr>
            <p:ph type="sldNum" sz="quarter" idx="12"/>
          </p:nvPr>
        </p:nvSpPr>
        <p:spPr>
          <a:xfrm>
            <a:off x="6457950" y="6356350"/>
            <a:ext cx="2057400" cy="365125"/>
          </a:xfrm>
          <a:prstGeom prst="rect">
            <a:avLst/>
          </a:prstGeom>
        </p:spPr>
        <p:txBody>
          <a:bodyPr/>
          <a:lstStyle/>
          <a:p>
            <a:fld id="{A562F5FE-BFD9-4D36-90AA-9790AC30335F}" type="slidenum">
              <a:rPr lang="en-US" smtClean="0"/>
              <a:t>‹#›</a:t>
            </a:fld>
            <a:endParaRPr lang="en-US"/>
          </a:p>
        </p:txBody>
      </p:sp>
    </p:spTree>
    <p:extLst>
      <p:ext uri="{BB962C8B-B14F-4D97-AF65-F5344CB8AC3E}">
        <p14:creationId xmlns:p14="http://schemas.microsoft.com/office/powerpoint/2010/main" val="25779809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3E932-CBC5-7C2C-ACC3-7DD703A191D4}"/>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F6D6CC-7EF9-2267-673B-792D67C59AF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928E956-4D8E-4A05-EBCF-B38E741A685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13CA9C-569A-B4FF-7AB5-0E978308DB0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72FCB3-2408-1654-0692-AC4066FCA06C}"/>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0053CE-3559-D072-48F4-8D5E1014050D}"/>
              </a:ext>
            </a:extLst>
          </p:cNvPr>
          <p:cNvSpPr>
            <a:spLocks noGrp="1"/>
          </p:cNvSpPr>
          <p:nvPr>
            <p:ph type="dt" sz="half" idx="10"/>
          </p:nvPr>
        </p:nvSpPr>
        <p:spPr>
          <a:xfrm>
            <a:off x="628650" y="6356350"/>
            <a:ext cx="2057400" cy="365125"/>
          </a:xfrm>
          <a:prstGeom prst="rect">
            <a:avLst/>
          </a:prstGeom>
        </p:spPr>
        <p:txBody>
          <a:bodyPr/>
          <a:lstStyle/>
          <a:p>
            <a:fld id="{1629F055-FE00-45A1-A8A4-9EB51CF1D6C0}" type="datetimeFigureOut">
              <a:rPr lang="en-US" smtClean="0"/>
              <a:t>5/3/2026</a:t>
            </a:fld>
            <a:endParaRPr lang="en-US"/>
          </a:p>
        </p:txBody>
      </p:sp>
      <p:sp>
        <p:nvSpPr>
          <p:cNvPr id="8" name="Footer Placeholder 7">
            <a:extLst>
              <a:ext uri="{FF2B5EF4-FFF2-40B4-BE49-F238E27FC236}">
                <a16:creationId xmlns:a16="http://schemas.microsoft.com/office/drawing/2014/main" id="{D726A14B-42B9-6501-1C9E-A4AFD129A2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6E4E0B-EDB9-59EA-2CBF-8AE5967706F6}"/>
              </a:ext>
            </a:extLst>
          </p:cNvPr>
          <p:cNvSpPr>
            <a:spLocks noGrp="1"/>
          </p:cNvSpPr>
          <p:nvPr>
            <p:ph type="sldNum" sz="quarter" idx="12"/>
          </p:nvPr>
        </p:nvSpPr>
        <p:spPr>
          <a:xfrm>
            <a:off x="6457950" y="6356350"/>
            <a:ext cx="2057400" cy="365125"/>
          </a:xfrm>
          <a:prstGeom prst="rect">
            <a:avLst/>
          </a:prstGeom>
        </p:spPr>
        <p:txBody>
          <a:bodyPr/>
          <a:lstStyle/>
          <a:p>
            <a:fld id="{A562F5FE-BFD9-4D36-90AA-9790AC30335F}" type="slidenum">
              <a:rPr lang="en-US" smtClean="0"/>
              <a:t>‹#›</a:t>
            </a:fld>
            <a:endParaRPr lang="en-US"/>
          </a:p>
        </p:txBody>
      </p:sp>
    </p:spTree>
    <p:extLst>
      <p:ext uri="{BB962C8B-B14F-4D97-AF65-F5344CB8AC3E}">
        <p14:creationId xmlns:p14="http://schemas.microsoft.com/office/powerpoint/2010/main" val="9442981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DBE33-4242-772E-9446-44BAA2B1BD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AA1AE3-4626-C737-2FE0-DACE5FD932AF}"/>
              </a:ext>
            </a:extLst>
          </p:cNvPr>
          <p:cNvSpPr>
            <a:spLocks noGrp="1"/>
          </p:cNvSpPr>
          <p:nvPr>
            <p:ph type="dt" sz="half" idx="10"/>
          </p:nvPr>
        </p:nvSpPr>
        <p:spPr>
          <a:xfrm>
            <a:off x="628650" y="6356350"/>
            <a:ext cx="2057400" cy="365125"/>
          </a:xfrm>
          <a:prstGeom prst="rect">
            <a:avLst/>
          </a:prstGeom>
        </p:spPr>
        <p:txBody>
          <a:bodyPr/>
          <a:lstStyle/>
          <a:p>
            <a:fld id="{1629F055-FE00-45A1-A8A4-9EB51CF1D6C0}" type="datetimeFigureOut">
              <a:rPr lang="en-US" smtClean="0"/>
              <a:t>5/3/2026</a:t>
            </a:fld>
            <a:endParaRPr lang="en-US"/>
          </a:p>
        </p:txBody>
      </p:sp>
      <p:sp>
        <p:nvSpPr>
          <p:cNvPr id="4" name="Footer Placeholder 3">
            <a:extLst>
              <a:ext uri="{FF2B5EF4-FFF2-40B4-BE49-F238E27FC236}">
                <a16:creationId xmlns:a16="http://schemas.microsoft.com/office/drawing/2014/main" id="{B93CEDFF-ED76-35FA-E4A2-7AC8AA0E1B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98499E-C715-A66F-796A-10B309A8A25D}"/>
              </a:ext>
            </a:extLst>
          </p:cNvPr>
          <p:cNvSpPr>
            <a:spLocks noGrp="1"/>
          </p:cNvSpPr>
          <p:nvPr>
            <p:ph type="sldNum" sz="quarter" idx="12"/>
          </p:nvPr>
        </p:nvSpPr>
        <p:spPr>
          <a:xfrm>
            <a:off x="6457950" y="6356350"/>
            <a:ext cx="2057400" cy="365125"/>
          </a:xfrm>
          <a:prstGeom prst="rect">
            <a:avLst/>
          </a:prstGeom>
        </p:spPr>
        <p:txBody>
          <a:bodyPr/>
          <a:lstStyle/>
          <a:p>
            <a:fld id="{A562F5FE-BFD9-4D36-90AA-9790AC30335F}" type="slidenum">
              <a:rPr lang="en-US" smtClean="0"/>
              <a:t>‹#›</a:t>
            </a:fld>
            <a:endParaRPr lang="en-US"/>
          </a:p>
        </p:txBody>
      </p:sp>
    </p:spTree>
    <p:extLst>
      <p:ext uri="{BB962C8B-B14F-4D97-AF65-F5344CB8AC3E}">
        <p14:creationId xmlns:p14="http://schemas.microsoft.com/office/powerpoint/2010/main" val="2840450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5616E3-CED7-30A0-CBF5-5B2D4C68A136}"/>
              </a:ext>
            </a:extLst>
          </p:cNvPr>
          <p:cNvSpPr>
            <a:spLocks noGrp="1"/>
          </p:cNvSpPr>
          <p:nvPr>
            <p:ph type="dt" sz="half" idx="10"/>
          </p:nvPr>
        </p:nvSpPr>
        <p:spPr>
          <a:xfrm>
            <a:off x="628650" y="6356350"/>
            <a:ext cx="2057400" cy="365125"/>
          </a:xfrm>
          <a:prstGeom prst="rect">
            <a:avLst/>
          </a:prstGeom>
        </p:spPr>
        <p:txBody>
          <a:bodyPr/>
          <a:lstStyle/>
          <a:p>
            <a:fld id="{1629F055-FE00-45A1-A8A4-9EB51CF1D6C0}" type="datetimeFigureOut">
              <a:rPr lang="en-US" smtClean="0"/>
              <a:t>5/3/2026</a:t>
            </a:fld>
            <a:endParaRPr lang="en-US"/>
          </a:p>
        </p:txBody>
      </p:sp>
      <p:sp>
        <p:nvSpPr>
          <p:cNvPr id="3" name="Footer Placeholder 2">
            <a:extLst>
              <a:ext uri="{FF2B5EF4-FFF2-40B4-BE49-F238E27FC236}">
                <a16:creationId xmlns:a16="http://schemas.microsoft.com/office/drawing/2014/main" id="{AC53548F-4A1E-EBCC-EE9E-7D0011F44D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E12B33-A8CA-303D-E264-A3C87B8821D1}"/>
              </a:ext>
            </a:extLst>
          </p:cNvPr>
          <p:cNvSpPr>
            <a:spLocks noGrp="1"/>
          </p:cNvSpPr>
          <p:nvPr>
            <p:ph type="sldNum" sz="quarter" idx="12"/>
          </p:nvPr>
        </p:nvSpPr>
        <p:spPr>
          <a:xfrm>
            <a:off x="6457950" y="6356350"/>
            <a:ext cx="2057400" cy="365125"/>
          </a:xfrm>
          <a:prstGeom prst="rect">
            <a:avLst/>
          </a:prstGeom>
        </p:spPr>
        <p:txBody>
          <a:bodyPr/>
          <a:lstStyle/>
          <a:p>
            <a:fld id="{A562F5FE-BFD9-4D36-90AA-9790AC30335F}" type="slidenum">
              <a:rPr lang="en-US" smtClean="0"/>
              <a:t>‹#›</a:t>
            </a:fld>
            <a:endParaRPr lang="en-US"/>
          </a:p>
        </p:txBody>
      </p:sp>
    </p:spTree>
    <p:extLst>
      <p:ext uri="{BB962C8B-B14F-4D97-AF65-F5344CB8AC3E}">
        <p14:creationId xmlns:p14="http://schemas.microsoft.com/office/powerpoint/2010/main" val="40082671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18D64-1FE5-7CBF-0CD0-231C1B66701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FBE12F-0041-53B2-2063-C806B16BA5E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2C2E68-0CE5-D637-17F9-99AF81E6DE3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309994F-62C8-AE6D-84DF-1493B78C3B03}"/>
              </a:ext>
            </a:extLst>
          </p:cNvPr>
          <p:cNvSpPr>
            <a:spLocks noGrp="1"/>
          </p:cNvSpPr>
          <p:nvPr>
            <p:ph type="dt" sz="half" idx="10"/>
          </p:nvPr>
        </p:nvSpPr>
        <p:spPr>
          <a:xfrm>
            <a:off x="628650" y="6356350"/>
            <a:ext cx="2057400" cy="365125"/>
          </a:xfrm>
          <a:prstGeom prst="rect">
            <a:avLst/>
          </a:prstGeom>
        </p:spPr>
        <p:txBody>
          <a:bodyPr/>
          <a:lstStyle/>
          <a:p>
            <a:fld id="{1629F055-FE00-45A1-A8A4-9EB51CF1D6C0}" type="datetimeFigureOut">
              <a:rPr lang="en-US" smtClean="0"/>
              <a:t>5/3/2026</a:t>
            </a:fld>
            <a:endParaRPr lang="en-US"/>
          </a:p>
        </p:txBody>
      </p:sp>
      <p:sp>
        <p:nvSpPr>
          <p:cNvPr id="6" name="Footer Placeholder 5">
            <a:extLst>
              <a:ext uri="{FF2B5EF4-FFF2-40B4-BE49-F238E27FC236}">
                <a16:creationId xmlns:a16="http://schemas.microsoft.com/office/drawing/2014/main" id="{FADE1B6C-C847-1FFE-A689-665B1439D2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BB72CC-118E-1CEF-266F-16F04CA0B306}"/>
              </a:ext>
            </a:extLst>
          </p:cNvPr>
          <p:cNvSpPr>
            <a:spLocks noGrp="1"/>
          </p:cNvSpPr>
          <p:nvPr>
            <p:ph type="sldNum" sz="quarter" idx="12"/>
          </p:nvPr>
        </p:nvSpPr>
        <p:spPr>
          <a:xfrm>
            <a:off x="6457950" y="6356350"/>
            <a:ext cx="2057400" cy="365125"/>
          </a:xfrm>
          <a:prstGeom prst="rect">
            <a:avLst/>
          </a:prstGeom>
        </p:spPr>
        <p:txBody>
          <a:bodyPr/>
          <a:lstStyle/>
          <a:p>
            <a:fld id="{A562F5FE-BFD9-4D36-90AA-9790AC30335F}" type="slidenum">
              <a:rPr lang="en-US" smtClean="0"/>
              <a:t>‹#›</a:t>
            </a:fld>
            <a:endParaRPr lang="en-US"/>
          </a:p>
        </p:txBody>
      </p:sp>
    </p:spTree>
    <p:extLst>
      <p:ext uri="{BB962C8B-B14F-4D97-AF65-F5344CB8AC3E}">
        <p14:creationId xmlns:p14="http://schemas.microsoft.com/office/powerpoint/2010/main" val="19270893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1E94D-114B-1824-EA39-C69AA2DA4B3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550824-111D-E86B-5967-1738687F580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F205E48-A536-757A-D48B-D48868F0BBC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9D8112-403D-763D-3827-67521361F263}"/>
              </a:ext>
            </a:extLst>
          </p:cNvPr>
          <p:cNvSpPr>
            <a:spLocks noGrp="1"/>
          </p:cNvSpPr>
          <p:nvPr>
            <p:ph type="dt" sz="half" idx="10"/>
          </p:nvPr>
        </p:nvSpPr>
        <p:spPr>
          <a:xfrm>
            <a:off x="628650" y="6356350"/>
            <a:ext cx="2057400" cy="365125"/>
          </a:xfrm>
          <a:prstGeom prst="rect">
            <a:avLst/>
          </a:prstGeom>
        </p:spPr>
        <p:txBody>
          <a:bodyPr/>
          <a:lstStyle/>
          <a:p>
            <a:fld id="{1629F055-FE00-45A1-A8A4-9EB51CF1D6C0}" type="datetimeFigureOut">
              <a:rPr lang="en-US" smtClean="0"/>
              <a:t>5/3/2026</a:t>
            </a:fld>
            <a:endParaRPr lang="en-US"/>
          </a:p>
        </p:txBody>
      </p:sp>
      <p:sp>
        <p:nvSpPr>
          <p:cNvPr id="6" name="Footer Placeholder 5">
            <a:extLst>
              <a:ext uri="{FF2B5EF4-FFF2-40B4-BE49-F238E27FC236}">
                <a16:creationId xmlns:a16="http://schemas.microsoft.com/office/drawing/2014/main" id="{336C62AA-AED7-E684-5AE3-72AFFA368B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0B4D15-F010-64DD-BA39-580E41D34AB3}"/>
              </a:ext>
            </a:extLst>
          </p:cNvPr>
          <p:cNvSpPr>
            <a:spLocks noGrp="1"/>
          </p:cNvSpPr>
          <p:nvPr>
            <p:ph type="sldNum" sz="quarter" idx="12"/>
          </p:nvPr>
        </p:nvSpPr>
        <p:spPr>
          <a:xfrm>
            <a:off x="6457950" y="6356350"/>
            <a:ext cx="2057400" cy="365125"/>
          </a:xfrm>
          <a:prstGeom prst="rect">
            <a:avLst/>
          </a:prstGeom>
        </p:spPr>
        <p:txBody>
          <a:bodyPr/>
          <a:lstStyle/>
          <a:p>
            <a:fld id="{A562F5FE-BFD9-4D36-90AA-9790AC30335F}" type="slidenum">
              <a:rPr lang="en-US" smtClean="0"/>
              <a:t>‹#›</a:t>
            </a:fld>
            <a:endParaRPr lang="en-US"/>
          </a:p>
        </p:txBody>
      </p:sp>
    </p:spTree>
    <p:extLst>
      <p:ext uri="{BB962C8B-B14F-4D97-AF65-F5344CB8AC3E}">
        <p14:creationId xmlns:p14="http://schemas.microsoft.com/office/powerpoint/2010/main" val="29719786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DC5B6-F4D4-62D2-F993-7EF34759EF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06526A-341B-1674-3A8D-0F8D91797B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440F9F-00BC-06A9-D074-E913C663AF4C}"/>
              </a:ext>
            </a:extLst>
          </p:cNvPr>
          <p:cNvSpPr>
            <a:spLocks noGrp="1"/>
          </p:cNvSpPr>
          <p:nvPr>
            <p:ph type="dt" sz="half" idx="10"/>
          </p:nvPr>
        </p:nvSpPr>
        <p:spPr>
          <a:xfrm>
            <a:off x="628650" y="6356350"/>
            <a:ext cx="2057400" cy="365125"/>
          </a:xfrm>
          <a:prstGeom prst="rect">
            <a:avLst/>
          </a:prstGeom>
        </p:spPr>
        <p:txBody>
          <a:bodyPr/>
          <a:lstStyle/>
          <a:p>
            <a:fld id="{1629F055-FE00-45A1-A8A4-9EB51CF1D6C0}" type="datetimeFigureOut">
              <a:rPr lang="en-US" smtClean="0"/>
              <a:t>5/3/2026</a:t>
            </a:fld>
            <a:endParaRPr lang="en-US"/>
          </a:p>
        </p:txBody>
      </p:sp>
      <p:sp>
        <p:nvSpPr>
          <p:cNvPr id="5" name="Footer Placeholder 4">
            <a:extLst>
              <a:ext uri="{FF2B5EF4-FFF2-40B4-BE49-F238E27FC236}">
                <a16:creationId xmlns:a16="http://schemas.microsoft.com/office/drawing/2014/main" id="{39072F08-5B8F-7D8B-E2DD-472A009169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AACECC-4B53-2902-266C-C1389FF150A8}"/>
              </a:ext>
            </a:extLst>
          </p:cNvPr>
          <p:cNvSpPr>
            <a:spLocks noGrp="1"/>
          </p:cNvSpPr>
          <p:nvPr>
            <p:ph type="sldNum" sz="quarter" idx="12"/>
          </p:nvPr>
        </p:nvSpPr>
        <p:spPr>
          <a:xfrm>
            <a:off x="6457950" y="6356350"/>
            <a:ext cx="2057400" cy="365125"/>
          </a:xfrm>
          <a:prstGeom prst="rect">
            <a:avLst/>
          </a:prstGeom>
        </p:spPr>
        <p:txBody>
          <a:bodyPr/>
          <a:lstStyle/>
          <a:p>
            <a:fld id="{A562F5FE-BFD9-4D36-90AA-9790AC30335F}" type="slidenum">
              <a:rPr lang="en-US" smtClean="0"/>
              <a:t>‹#›</a:t>
            </a:fld>
            <a:endParaRPr lang="en-US"/>
          </a:p>
        </p:txBody>
      </p:sp>
    </p:spTree>
    <p:extLst>
      <p:ext uri="{BB962C8B-B14F-4D97-AF65-F5344CB8AC3E}">
        <p14:creationId xmlns:p14="http://schemas.microsoft.com/office/powerpoint/2010/main" val="3038299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FB4E0E-A8D2-F677-9217-924C5CDA8150}"/>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4939E1-4AD1-6584-7131-6337446D59A0}"/>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8AA7AF-17E0-B2A0-1851-C0E81C63DA7A}"/>
              </a:ext>
            </a:extLst>
          </p:cNvPr>
          <p:cNvSpPr>
            <a:spLocks noGrp="1"/>
          </p:cNvSpPr>
          <p:nvPr>
            <p:ph type="dt" sz="half" idx="10"/>
          </p:nvPr>
        </p:nvSpPr>
        <p:spPr>
          <a:xfrm>
            <a:off x="628650" y="6356350"/>
            <a:ext cx="2057400" cy="365125"/>
          </a:xfrm>
          <a:prstGeom prst="rect">
            <a:avLst/>
          </a:prstGeom>
        </p:spPr>
        <p:txBody>
          <a:bodyPr/>
          <a:lstStyle/>
          <a:p>
            <a:fld id="{1629F055-FE00-45A1-A8A4-9EB51CF1D6C0}" type="datetimeFigureOut">
              <a:rPr lang="en-US" smtClean="0"/>
              <a:t>5/3/2026</a:t>
            </a:fld>
            <a:endParaRPr lang="en-US"/>
          </a:p>
        </p:txBody>
      </p:sp>
      <p:sp>
        <p:nvSpPr>
          <p:cNvPr id="5" name="Footer Placeholder 4">
            <a:extLst>
              <a:ext uri="{FF2B5EF4-FFF2-40B4-BE49-F238E27FC236}">
                <a16:creationId xmlns:a16="http://schemas.microsoft.com/office/drawing/2014/main" id="{92835CA9-B264-6F77-F3F6-D0B1BC43A5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55833B-7F58-BC01-0CE9-00BB1C2D34AD}"/>
              </a:ext>
            </a:extLst>
          </p:cNvPr>
          <p:cNvSpPr>
            <a:spLocks noGrp="1"/>
          </p:cNvSpPr>
          <p:nvPr>
            <p:ph type="sldNum" sz="quarter" idx="12"/>
          </p:nvPr>
        </p:nvSpPr>
        <p:spPr>
          <a:xfrm>
            <a:off x="6457950" y="6356350"/>
            <a:ext cx="2057400" cy="365125"/>
          </a:xfrm>
          <a:prstGeom prst="rect">
            <a:avLst/>
          </a:prstGeom>
        </p:spPr>
        <p:txBody>
          <a:bodyPr/>
          <a:lstStyle/>
          <a:p>
            <a:fld id="{A562F5FE-BFD9-4D36-90AA-9790AC30335F}" type="slidenum">
              <a:rPr lang="en-US" smtClean="0"/>
              <a:t>‹#›</a:t>
            </a:fld>
            <a:endParaRPr lang="en-US"/>
          </a:p>
        </p:txBody>
      </p:sp>
    </p:spTree>
    <p:extLst>
      <p:ext uri="{BB962C8B-B14F-4D97-AF65-F5344CB8AC3E}">
        <p14:creationId xmlns:p14="http://schemas.microsoft.com/office/powerpoint/2010/main" val="19656614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35269" name="Rectangle 5"/>
          <p:cNvSpPr>
            <a:spLocks noGrp="1" noChangeArrowheads="1"/>
          </p:cNvSpPr>
          <p:nvPr>
            <p:ph type="ctrTitle" sz="quarter"/>
          </p:nvPr>
        </p:nvSpPr>
        <p:spPr>
          <a:xfrm>
            <a:off x="685800" y="2130425"/>
            <a:ext cx="7772400" cy="1470025"/>
          </a:xfrm>
        </p:spPr>
        <p:txBody>
          <a:bodyPr/>
          <a:lstStyle>
            <a:lvl1pPr>
              <a:defRPr/>
            </a:lvl1pPr>
          </a:lstStyle>
          <a:p>
            <a:pPr lvl="0"/>
            <a:r>
              <a:rPr lang="en-US" noProof="0"/>
              <a:t>Click to edit Master title style</a:t>
            </a:r>
          </a:p>
        </p:txBody>
      </p:sp>
      <p:sp>
        <p:nvSpPr>
          <p:cNvPr id="1035270" name="Rectangle 6"/>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Tree>
    <p:extLst>
      <p:ext uri="{BB962C8B-B14F-4D97-AF65-F5344CB8AC3E}">
        <p14:creationId xmlns:p14="http://schemas.microsoft.com/office/powerpoint/2010/main" val="22893937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Content Placeholder 2"/>
          <p:cNvSpPr>
            <a:spLocks noGrp="1"/>
          </p:cNvSpPr>
          <p:nvPr>
            <p:ph idx="1"/>
          </p:nvPr>
        </p:nvSpPr>
        <p:spPr>
          <a:xfrm>
            <a:off x="138113" y="1235034"/>
            <a:ext cx="8869362" cy="54982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p:nvPr>
        </p:nvSpPr>
        <p:spPr>
          <a:xfrm>
            <a:off x="138114" y="83128"/>
            <a:ext cx="8869362" cy="902524"/>
          </a:xfrm>
        </p:spPr>
        <p:txBody>
          <a:bodyPr/>
          <a:lstStyle>
            <a:lvl1pPr>
              <a:lnSpc>
                <a:spcPct val="90000"/>
              </a:lnSpc>
              <a:defRPr/>
            </a:lvl1pPr>
          </a:lstStyle>
          <a:p>
            <a:r>
              <a:rPr lang="en-US" dirty="0"/>
              <a:t>Click to edit Master title style</a:t>
            </a:r>
          </a:p>
        </p:txBody>
      </p:sp>
    </p:spTree>
    <p:extLst>
      <p:ext uri="{BB962C8B-B14F-4D97-AF65-F5344CB8AC3E}">
        <p14:creationId xmlns:p14="http://schemas.microsoft.com/office/powerpoint/2010/main" val="18253951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549037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8113" y="174625"/>
            <a:ext cx="9005887" cy="814388"/>
          </a:xfrm>
        </p:spPr>
        <p:txBody>
          <a:bodyPr/>
          <a:lstStyle/>
          <a:p>
            <a:r>
              <a:rPr lang="en-US" dirty="0"/>
              <a:t>Click to edit Master title style</a:t>
            </a:r>
          </a:p>
        </p:txBody>
      </p:sp>
      <p:sp>
        <p:nvSpPr>
          <p:cNvPr id="3" name="Text Placeholder 2"/>
          <p:cNvSpPr>
            <a:spLocks noGrp="1"/>
          </p:cNvSpPr>
          <p:nvPr>
            <p:ph type="body" sz="half" idx="1"/>
          </p:nvPr>
        </p:nvSpPr>
        <p:spPr>
          <a:xfrm>
            <a:off x="138113" y="1600200"/>
            <a:ext cx="4357687" cy="50574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199" y="1600200"/>
            <a:ext cx="4359275" cy="50574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50030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shadeToTitle="1">
        <a:gradFill rotWithShape="0">
          <a:gsLst>
            <a:gs pos="0">
              <a:srgbClr val="003C3E"/>
            </a:gs>
            <a:gs pos="100000">
              <a:srgbClr val="008689"/>
            </a:gs>
          </a:gsLst>
          <a:path path="shape">
            <a:fillToRect l="50000" t="50000" r="50000" b="50000"/>
          </a:path>
        </a:gradFill>
        <a:effectLst/>
      </p:bgPr>
    </p:bg>
    <p:spTree>
      <p:nvGrpSpPr>
        <p:cNvPr id="1" name=""/>
        <p:cNvGrpSpPr/>
        <p:nvPr/>
      </p:nvGrpSpPr>
      <p:grpSpPr>
        <a:xfrm>
          <a:off x="0" y="0"/>
          <a:ext cx="0" cy="0"/>
          <a:chOff x="0" y="0"/>
          <a:chExt cx="0" cy="0"/>
        </a:xfrm>
      </p:grpSpPr>
      <p:sp>
        <p:nvSpPr>
          <p:cNvPr id="4" name="Rectangle 9">
            <a:extLst>
              <a:ext uri="{FF2B5EF4-FFF2-40B4-BE49-F238E27FC236}">
                <a16:creationId xmlns:a16="http://schemas.microsoft.com/office/drawing/2014/main" id="{7CE773B4-177F-4869-A8FE-A125B1E74F23}"/>
              </a:ext>
            </a:extLst>
          </p:cNvPr>
          <p:cNvSpPr>
            <a:spLocks noChangeArrowheads="1"/>
          </p:cNvSpPr>
          <p:nvPr userDrawn="1"/>
        </p:nvSpPr>
        <p:spPr bwMode="auto">
          <a:xfrm>
            <a:off x="87313" y="0"/>
            <a:ext cx="92075" cy="6858000"/>
          </a:xfrm>
          <a:prstGeom prst="rect">
            <a:avLst/>
          </a:prstGeom>
          <a:gradFill rotWithShape="1">
            <a:gsLst>
              <a:gs pos="0">
                <a:srgbClr val="003C3E"/>
              </a:gs>
              <a:gs pos="100000">
                <a:srgbClr val="008689"/>
              </a:gs>
            </a:gsLst>
            <a:lin ang="5400000" scaled="1"/>
          </a:gradFill>
          <a:ln w="9525">
            <a:noFill/>
            <a:miter lim="800000"/>
            <a:headEn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cs typeface="+mn-cs"/>
            </a:endParaRPr>
          </a:p>
        </p:txBody>
      </p:sp>
      <p:sp>
        <p:nvSpPr>
          <p:cNvPr id="5" name="Rectangle 10">
            <a:extLst>
              <a:ext uri="{FF2B5EF4-FFF2-40B4-BE49-F238E27FC236}">
                <a16:creationId xmlns:a16="http://schemas.microsoft.com/office/drawing/2014/main" id="{4AFD42FA-117D-4A29-A838-5DA9F08F9116}"/>
              </a:ext>
            </a:extLst>
          </p:cNvPr>
          <p:cNvSpPr>
            <a:spLocks noChangeArrowheads="1"/>
          </p:cNvSpPr>
          <p:nvPr userDrawn="1"/>
        </p:nvSpPr>
        <p:spPr bwMode="auto">
          <a:xfrm>
            <a:off x="8978900" y="0"/>
            <a:ext cx="92075" cy="6858000"/>
          </a:xfrm>
          <a:prstGeom prst="rect">
            <a:avLst/>
          </a:prstGeom>
          <a:gradFill rotWithShape="1">
            <a:gsLst>
              <a:gs pos="0">
                <a:srgbClr val="003C3E"/>
              </a:gs>
              <a:gs pos="100000">
                <a:srgbClr val="008689"/>
              </a:gs>
            </a:gsLst>
            <a:lin ang="5400000" scaled="1"/>
          </a:gradFill>
          <a:ln w="9525">
            <a:noFill/>
            <a:miter lim="800000"/>
            <a:headEn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cs typeface="+mn-cs"/>
            </a:endParaRPr>
          </a:p>
        </p:txBody>
      </p:sp>
      <p:sp>
        <p:nvSpPr>
          <p:cNvPr id="1035269" name="Rectangle 5"/>
          <p:cNvSpPr>
            <a:spLocks noGrp="1" noChangeArrowheads="1"/>
          </p:cNvSpPr>
          <p:nvPr>
            <p:ph type="ctrTitle" sz="quarter"/>
          </p:nvPr>
        </p:nvSpPr>
        <p:spPr>
          <a:xfrm>
            <a:off x="83344" y="391430"/>
            <a:ext cx="8983662" cy="762000"/>
          </a:xfrm>
        </p:spPr>
        <p:txBody>
          <a:bodyPr anchorCtr="1"/>
          <a:lstStyle>
            <a:lvl1pPr>
              <a:defRPr sz="4400"/>
            </a:lvl1pPr>
          </a:lstStyle>
          <a:p>
            <a:r>
              <a:rPr lang="en-US" dirty="0"/>
              <a:t>Click to edit Master title style</a:t>
            </a:r>
          </a:p>
        </p:txBody>
      </p:sp>
      <p:sp>
        <p:nvSpPr>
          <p:cNvPr id="1035276" name="Rectangle 12"/>
          <p:cNvSpPr>
            <a:spLocks noGrp="1" noChangeArrowheads="1"/>
          </p:cNvSpPr>
          <p:nvPr>
            <p:ph type="subTitle" sz="quarter" idx="1"/>
          </p:nvPr>
        </p:nvSpPr>
        <p:spPr>
          <a:xfrm>
            <a:off x="1374775" y="2363788"/>
            <a:ext cx="6400800" cy="457200"/>
          </a:xfrm>
        </p:spPr>
        <p:txBody>
          <a:bodyPr lIns="45720" rIns="45720" anchorCtr="1">
            <a:spAutoFit/>
          </a:bodyPr>
          <a:lstStyle>
            <a:lvl1pPr marL="0" indent="0" algn="ctr">
              <a:buFont typeface="Wingdings 2" pitchFamily="18" charset="2"/>
              <a:buNone/>
              <a:defRPr sz="2400"/>
            </a:lvl1pPr>
          </a:lstStyle>
          <a:p>
            <a:r>
              <a:rPr lang="en-US"/>
              <a:t>Click to edit Master subtitle style</a:t>
            </a:r>
          </a:p>
        </p:txBody>
      </p:sp>
    </p:spTree>
    <p:extLst>
      <p:ext uri="{BB962C8B-B14F-4D97-AF65-F5344CB8AC3E}">
        <p14:creationId xmlns:p14="http://schemas.microsoft.com/office/powerpoint/2010/main" val="278621937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2875" y="217842"/>
            <a:ext cx="8864600" cy="701675"/>
          </a:xfrm>
        </p:spPr>
        <p:txBody>
          <a:bodyPr anchor="ctr">
            <a:normAutofit/>
          </a:bodyPr>
          <a:lstStyle>
            <a:lvl1pPr>
              <a:defRPr sz="3800">
                <a:effectLst>
                  <a:outerShdw blurRad="38100" dist="38100" dir="2700000" algn="tl">
                    <a:srgbClr val="000000">
                      <a:alpha val="43137"/>
                    </a:srgbClr>
                  </a:outerShdw>
                </a:effectLst>
                <a:latin typeface="Tahoma" pitchFamily="34" charset="0"/>
                <a:ea typeface="Tahoma" pitchFamily="34" charset="0"/>
                <a:cs typeface="Tahoma" pitchFamily="34" charset="0"/>
              </a:defRPr>
            </a:lvl1pPr>
          </a:lstStyle>
          <a:p>
            <a:r>
              <a:rPr lang="en-US" dirty="0"/>
              <a:t>Click to edit Master title style</a:t>
            </a:r>
          </a:p>
        </p:txBody>
      </p:sp>
      <p:sp>
        <p:nvSpPr>
          <p:cNvPr id="3" name="Content Placeholder 2"/>
          <p:cNvSpPr>
            <a:spLocks noGrp="1"/>
          </p:cNvSpPr>
          <p:nvPr>
            <p:ph idx="1"/>
          </p:nvPr>
        </p:nvSpPr>
        <p:spPr>
          <a:xfrm>
            <a:off x="142875" y="1028700"/>
            <a:ext cx="8821737" cy="5676900"/>
          </a:xfrm>
        </p:spPr>
        <p:txBody>
          <a:bodyPr/>
          <a:lstStyle>
            <a:lvl1pPr>
              <a:spcBef>
                <a:spcPts val="0"/>
              </a:spcBef>
              <a:defRPr b="1">
                <a:effectLst/>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886388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no bullet">
    <p:spTree>
      <p:nvGrpSpPr>
        <p:cNvPr id="1" name=""/>
        <p:cNvGrpSpPr/>
        <p:nvPr/>
      </p:nvGrpSpPr>
      <p:grpSpPr>
        <a:xfrm>
          <a:off x="0" y="0"/>
          <a:ext cx="0" cy="0"/>
          <a:chOff x="0" y="0"/>
          <a:chExt cx="0" cy="0"/>
        </a:xfrm>
      </p:grpSpPr>
      <p:sp>
        <p:nvSpPr>
          <p:cNvPr id="2" name="Title 1"/>
          <p:cNvSpPr>
            <a:spLocks noGrp="1"/>
          </p:cNvSpPr>
          <p:nvPr>
            <p:ph type="title"/>
          </p:nvPr>
        </p:nvSpPr>
        <p:spPr>
          <a:xfrm>
            <a:off x="142875" y="217842"/>
            <a:ext cx="8864600" cy="701675"/>
          </a:xfrm>
        </p:spPr>
        <p:txBody>
          <a:bodyPr anchor="ctr">
            <a:normAutofit/>
          </a:bodyPr>
          <a:lstStyle>
            <a:lvl1pPr>
              <a:defRPr sz="3800">
                <a:effectLst>
                  <a:outerShdw blurRad="38100" dist="38100" dir="2700000" algn="tl">
                    <a:srgbClr val="000000">
                      <a:alpha val="43137"/>
                    </a:srgbClr>
                  </a:outerShdw>
                </a:effectLst>
                <a:latin typeface="Tahoma" pitchFamily="34" charset="0"/>
                <a:ea typeface="Tahoma" pitchFamily="34" charset="0"/>
                <a:cs typeface="Tahoma" pitchFamily="34" charset="0"/>
              </a:defRPr>
            </a:lvl1pPr>
          </a:lstStyle>
          <a:p>
            <a:r>
              <a:rPr lang="en-US" dirty="0"/>
              <a:t>Click to edit Master title style</a:t>
            </a:r>
          </a:p>
        </p:txBody>
      </p:sp>
      <p:sp>
        <p:nvSpPr>
          <p:cNvPr id="3" name="Content Placeholder 2"/>
          <p:cNvSpPr>
            <a:spLocks noGrp="1"/>
          </p:cNvSpPr>
          <p:nvPr>
            <p:ph idx="1"/>
          </p:nvPr>
        </p:nvSpPr>
        <p:spPr>
          <a:xfrm>
            <a:off x="142875" y="1028700"/>
            <a:ext cx="8821737" cy="5676900"/>
          </a:xfrm>
        </p:spPr>
        <p:txBody>
          <a:bodyPr/>
          <a:lstStyle>
            <a:lvl1pPr marL="0" indent="0">
              <a:spcBef>
                <a:spcPts val="0"/>
              </a:spcBef>
              <a:buNone/>
              <a:defRPr b="1">
                <a:effectLst/>
              </a:defRPr>
            </a:lvl1pPr>
            <a:lvl2pPr marL="457200" indent="0">
              <a:spcBef>
                <a:spcPts val="0"/>
              </a:spcBef>
              <a:buNone/>
              <a:defRPr/>
            </a:lvl2pPr>
            <a:lvl3pPr marL="914400" indent="0">
              <a:spcBef>
                <a:spcPts val="0"/>
              </a:spcBef>
              <a:buNone/>
              <a:defRPr/>
            </a:lvl3pPr>
            <a:lvl4pPr marL="1371600" indent="0">
              <a:spcBef>
                <a:spcPts val="0"/>
              </a:spcBef>
              <a:buNone/>
              <a:defRPr/>
            </a:lvl4pPr>
            <a:lvl5pPr marL="1778000" indent="0">
              <a:spcBef>
                <a:spcPts val="0"/>
              </a:spcBef>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524560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 tabs">
    <p:spTree>
      <p:nvGrpSpPr>
        <p:cNvPr id="1" name=""/>
        <p:cNvGrpSpPr/>
        <p:nvPr/>
      </p:nvGrpSpPr>
      <p:grpSpPr>
        <a:xfrm>
          <a:off x="0" y="0"/>
          <a:ext cx="0" cy="0"/>
          <a:chOff x="0" y="0"/>
          <a:chExt cx="0" cy="0"/>
        </a:xfrm>
      </p:grpSpPr>
      <p:sp>
        <p:nvSpPr>
          <p:cNvPr id="2" name="Title 1"/>
          <p:cNvSpPr>
            <a:spLocks noGrp="1"/>
          </p:cNvSpPr>
          <p:nvPr>
            <p:ph type="title"/>
          </p:nvPr>
        </p:nvSpPr>
        <p:spPr>
          <a:xfrm>
            <a:off x="142875" y="217842"/>
            <a:ext cx="8864600" cy="701675"/>
          </a:xfrm>
        </p:spPr>
        <p:txBody>
          <a:bodyPr anchor="ctr">
            <a:normAutofit/>
          </a:bodyPr>
          <a:lstStyle>
            <a:lvl1pPr>
              <a:defRPr sz="3800">
                <a:effectLst>
                  <a:outerShdw blurRad="38100" dist="38100" dir="2700000" algn="tl">
                    <a:srgbClr val="000000">
                      <a:alpha val="43137"/>
                    </a:srgbClr>
                  </a:outerShdw>
                </a:effectLst>
                <a:latin typeface="Tahoma" pitchFamily="34" charset="0"/>
                <a:ea typeface="Tahoma" pitchFamily="34" charset="0"/>
                <a:cs typeface="Tahoma" pitchFamily="34" charset="0"/>
              </a:defRPr>
            </a:lvl1pPr>
          </a:lstStyle>
          <a:p>
            <a:r>
              <a:rPr lang="en-US" dirty="0"/>
              <a:t>Click to edit Master title style</a:t>
            </a:r>
          </a:p>
        </p:txBody>
      </p:sp>
      <p:sp>
        <p:nvSpPr>
          <p:cNvPr id="3" name="Content Placeholder 2"/>
          <p:cNvSpPr>
            <a:spLocks noGrp="1"/>
          </p:cNvSpPr>
          <p:nvPr>
            <p:ph idx="1"/>
          </p:nvPr>
        </p:nvSpPr>
        <p:spPr>
          <a:xfrm>
            <a:off x="142875" y="1028700"/>
            <a:ext cx="8821737" cy="5676900"/>
          </a:xfrm>
        </p:spPr>
        <p:txBody>
          <a:bodyPr lIns="45720" rIns="45720">
            <a:normAutofit/>
          </a:bodyPr>
          <a:lstStyle>
            <a:lvl1pPr marL="0" indent="0" defTabSz="914400">
              <a:spcBef>
                <a:spcPts val="0"/>
              </a:spcBef>
              <a:buNone/>
              <a:tabLst>
                <a:tab pos="465138" algn="l"/>
                <a:tab pos="914400" algn="l"/>
                <a:tab pos="1379538" algn="l"/>
                <a:tab pos="1828800" algn="l"/>
                <a:tab pos="2293938" algn="l"/>
                <a:tab pos="2743200" algn="l"/>
                <a:tab pos="3208338" algn="l"/>
                <a:tab pos="3657600" algn="l"/>
                <a:tab pos="4122738" algn="l"/>
                <a:tab pos="4572000" algn="l"/>
                <a:tab pos="5037138" algn="l"/>
                <a:tab pos="5486400" algn="l"/>
              </a:tabLst>
              <a:defRPr b="1">
                <a:effectLst/>
              </a:defRPr>
            </a:lvl1pPr>
            <a:lvl2pPr marL="457200" indent="0">
              <a:buNone/>
              <a:defRPr/>
            </a:lvl2pPr>
            <a:lvl3pPr marL="914400" indent="0">
              <a:buNone/>
              <a:defRPr/>
            </a:lvl3pPr>
            <a:lvl4pPr marL="1371600" indent="0">
              <a:buNone/>
              <a:defRPr/>
            </a:lvl4pPr>
            <a:lvl5pPr marL="1778000" indent="0">
              <a:buNone/>
              <a:defRPr/>
            </a:lvl5pPr>
          </a:lstStyle>
          <a:p>
            <a:pPr lvl="0"/>
            <a:r>
              <a:rPr lang="en-US" dirty="0"/>
              <a:t>Click to edit Master text styles</a:t>
            </a:r>
          </a:p>
        </p:txBody>
      </p:sp>
    </p:spTree>
    <p:extLst>
      <p:ext uri="{BB962C8B-B14F-4D97-AF65-F5344CB8AC3E}">
        <p14:creationId xmlns:p14="http://schemas.microsoft.com/office/powerpoint/2010/main" val="23385287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69415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42876" y="406400"/>
            <a:ext cx="8864599" cy="6299200"/>
          </a:xfrm>
        </p:spPr>
        <p:txBody>
          <a:bodyPr/>
          <a:lstStyle>
            <a:lvl1pPr>
              <a:spcBef>
                <a:spcPts val="0"/>
              </a:spcBef>
              <a:defRPr>
                <a:effectLst/>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648038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Only" preserve="1">
  <p:cSld name="Content no bullet">
    <p:spTree>
      <p:nvGrpSpPr>
        <p:cNvPr id="1" name=""/>
        <p:cNvGrpSpPr/>
        <p:nvPr/>
      </p:nvGrpSpPr>
      <p:grpSpPr>
        <a:xfrm>
          <a:off x="0" y="0"/>
          <a:ext cx="0" cy="0"/>
          <a:chOff x="0" y="0"/>
          <a:chExt cx="0" cy="0"/>
        </a:xfrm>
      </p:grpSpPr>
      <p:sp>
        <p:nvSpPr>
          <p:cNvPr id="2" name="Content Placeholder 1"/>
          <p:cNvSpPr>
            <a:spLocks noGrp="1"/>
          </p:cNvSpPr>
          <p:nvPr>
            <p:ph/>
          </p:nvPr>
        </p:nvSpPr>
        <p:spPr>
          <a:xfrm>
            <a:off x="142876" y="406400"/>
            <a:ext cx="8864599" cy="6299200"/>
          </a:xfrm>
        </p:spPr>
        <p:txBody>
          <a:bodyPr/>
          <a:lstStyle>
            <a:lvl1pPr marL="0" indent="0">
              <a:spcBef>
                <a:spcPts val="0"/>
              </a:spcBef>
              <a:buNone/>
              <a:defRPr>
                <a:effectLst/>
              </a:defRPr>
            </a:lvl1pPr>
            <a:lvl2pPr marL="457200" indent="0">
              <a:spcBef>
                <a:spcPts val="0"/>
              </a:spcBef>
              <a:buNone/>
              <a:defRPr/>
            </a:lvl2pPr>
            <a:lvl3pPr marL="914400" indent="0">
              <a:spcBef>
                <a:spcPts val="0"/>
              </a:spcBef>
              <a:buNone/>
              <a:defRPr/>
            </a:lvl3pPr>
            <a:lvl4pPr marL="1371600" indent="0">
              <a:spcBef>
                <a:spcPts val="0"/>
              </a:spcBef>
              <a:buNone/>
              <a:defRPr/>
            </a:lvl4pPr>
            <a:lvl5pPr marL="1778000" indent="0">
              <a:spcBef>
                <a:spcPts val="0"/>
              </a:spcBef>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7409235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00" y="228600"/>
            <a:ext cx="8804275" cy="701675"/>
          </a:xfrm>
        </p:spPr>
        <p:txBody>
          <a:bodyPr/>
          <a:lstStyle/>
          <a:p>
            <a:r>
              <a:rPr lang="en-US"/>
              <a:t>Click to edit Master title style</a:t>
            </a:r>
          </a:p>
        </p:txBody>
      </p:sp>
      <p:sp>
        <p:nvSpPr>
          <p:cNvPr id="3" name="Text Placeholder 2"/>
          <p:cNvSpPr>
            <a:spLocks noGrp="1"/>
          </p:cNvSpPr>
          <p:nvPr>
            <p:ph type="body" sz="half" idx="1"/>
          </p:nvPr>
        </p:nvSpPr>
        <p:spPr>
          <a:xfrm>
            <a:off x="142876" y="1028700"/>
            <a:ext cx="4432300" cy="56769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575176" y="1028700"/>
            <a:ext cx="4432299" cy="56769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638411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spread out more 1.5 title">
    <p:spTree>
      <p:nvGrpSpPr>
        <p:cNvPr id="1" name=""/>
        <p:cNvGrpSpPr/>
        <p:nvPr/>
      </p:nvGrpSpPr>
      <p:grpSpPr>
        <a:xfrm>
          <a:off x="0" y="0"/>
          <a:ext cx="0" cy="0"/>
          <a:chOff x="0" y="0"/>
          <a:chExt cx="0" cy="0"/>
        </a:xfrm>
      </p:grpSpPr>
      <p:pic>
        <p:nvPicPr>
          <p:cNvPr id="4" name="Picture 4" descr="Picture2">
            <a:extLst>
              <a:ext uri="{FF2B5EF4-FFF2-40B4-BE49-F238E27FC236}">
                <a16:creationId xmlns:a16="http://schemas.microsoft.com/office/drawing/2014/main" id="{D61CB56D-04A0-42C3-BCBB-51E22B320F9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rot="5400000" flipH="1">
            <a:off x="4609306" y="-3201193"/>
            <a:ext cx="61913" cy="900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38113" y="143838"/>
            <a:ext cx="8866187" cy="1130158"/>
          </a:xfrm>
        </p:spPr>
        <p:txBody>
          <a:bodyPr rIns="0"/>
          <a:lstStyle>
            <a:lvl1pPr>
              <a:spcAft>
                <a:spcPts val="1800"/>
              </a:spcAft>
              <a:defRPr sz="3800"/>
            </a:lvl1pPr>
          </a:lstStyle>
          <a:p>
            <a:r>
              <a:rPr lang="en-US" dirty="0"/>
              <a:t>Click to edit Master title style</a:t>
            </a:r>
          </a:p>
        </p:txBody>
      </p:sp>
      <p:sp>
        <p:nvSpPr>
          <p:cNvPr id="3" name="Content Placeholder 2"/>
          <p:cNvSpPr>
            <a:spLocks noGrp="1"/>
          </p:cNvSpPr>
          <p:nvPr>
            <p:ph idx="1"/>
          </p:nvPr>
        </p:nvSpPr>
        <p:spPr>
          <a:xfrm>
            <a:off x="138113" y="1510302"/>
            <a:ext cx="8866187" cy="5208998"/>
          </a:xfrm>
        </p:spPr>
        <p:txBody>
          <a:bodyPr/>
          <a:lstStyle>
            <a:lvl1pPr marL="406400" indent="-406400">
              <a:lnSpc>
                <a:spcPct val="100000"/>
              </a:lnSpc>
              <a:spcBef>
                <a:spcPts val="0"/>
              </a:spcBef>
              <a:spcAft>
                <a:spcPts val="1800"/>
              </a:spcAft>
              <a:buSzPct val="80000"/>
              <a:defRPr/>
            </a:lvl1pPr>
            <a:lvl2pPr marL="914400" indent="-449263">
              <a:lnSpc>
                <a:spcPct val="100000"/>
              </a:lnSpc>
              <a:spcBef>
                <a:spcPts val="0"/>
              </a:spcBef>
              <a:spcAft>
                <a:spcPts val="1800"/>
              </a:spcAft>
              <a:defRPr/>
            </a:lvl2pPr>
            <a:lvl3pPr>
              <a:lnSpc>
                <a:spcPct val="100000"/>
              </a:lnSpc>
              <a:spcBef>
                <a:spcPts val="0"/>
              </a:spcBef>
              <a:spcAft>
                <a:spcPts val="1800"/>
              </a:spcAft>
              <a:defRPr/>
            </a:lvl3pPr>
            <a:lvl4pPr>
              <a:lnSpc>
                <a:spcPct val="100000"/>
              </a:lnSpc>
              <a:spcBef>
                <a:spcPts val="0"/>
              </a:spcBef>
              <a:spcAft>
                <a:spcPts val="1800"/>
              </a:spcAft>
              <a:defRPr/>
            </a:lvl4pPr>
            <a:lvl5pPr>
              <a:lnSpc>
                <a:spcPct val="100000"/>
              </a:lnSpc>
              <a:spcBef>
                <a:spcPts val="0"/>
              </a:spcBef>
              <a:spcAft>
                <a:spcPts val="18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3888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5" Type="http://schemas.openxmlformats.org/officeDocument/2006/relationships/theme" Target="../theme/theme6.xml"/><Relationship Id="rId4"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10" Type="http://schemas.openxmlformats.org/officeDocument/2006/relationships/theme" Target="../theme/theme7.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3F3470-2FE8-4F6D-9179-BDAD201CF480}"/>
              </a:ext>
            </a:extLst>
          </p:cNvPr>
          <p:cNvSpPr>
            <a:spLocks noGrp="1"/>
          </p:cNvSpPr>
          <p:nvPr>
            <p:ph type="title"/>
          </p:nvPr>
        </p:nvSpPr>
        <p:spPr>
          <a:xfrm>
            <a:off x="190500" y="190501"/>
            <a:ext cx="8763000" cy="73796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4733DD6-7C48-4D4C-B576-A1ED5C3EAFED}"/>
              </a:ext>
            </a:extLst>
          </p:cNvPr>
          <p:cNvSpPr>
            <a:spLocks noGrp="1"/>
          </p:cNvSpPr>
          <p:nvPr>
            <p:ph type="body" idx="1"/>
          </p:nvPr>
        </p:nvSpPr>
        <p:spPr>
          <a:xfrm>
            <a:off x="190500" y="1139483"/>
            <a:ext cx="8763000" cy="521818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190500" y="6063175"/>
            <a:ext cx="3573194" cy="400110"/>
          </a:xfrm>
          <a:prstGeom prst="rect">
            <a:avLst/>
          </a:prstGeom>
          <a:noFill/>
        </p:spPr>
        <p:txBody>
          <a:bodyPr wrap="square" rtlCol="0">
            <a:spAutoFit/>
          </a:bodyPr>
          <a:lstStyle/>
          <a:p>
            <a:r>
              <a:rPr lang="en-US" sz="2000" b="1" i="1" dirty="0">
                <a:solidFill>
                  <a:srgbClr val="00B0F0"/>
                </a:solidFill>
                <a:latin typeface="+mn-lt"/>
              </a:rPr>
              <a:t>  </a:t>
            </a:r>
          </a:p>
        </p:txBody>
      </p:sp>
    </p:spTree>
    <p:extLst>
      <p:ext uri="{BB962C8B-B14F-4D97-AF65-F5344CB8AC3E}">
        <p14:creationId xmlns:p14="http://schemas.microsoft.com/office/powerpoint/2010/main" val="3809245776"/>
      </p:ext>
    </p:extLst>
  </p:cSld>
  <p:clrMap bg1="dk1" tx1="lt1" bg2="dk2" tx2="lt2" accent1="accent1" accent2="accent2" accent3="accent3" accent4="accent4" accent5="accent5" accent6="accent6" hlink="hlink" folHlink="folHlink"/>
  <p:sldLayoutIdLst>
    <p:sldLayoutId id="2147489533" r:id="rId1"/>
    <p:sldLayoutId id="2147489534" r:id="rId2"/>
    <p:sldLayoutId id="2147489539" r:id="rId3"/>
    <p:sldLayoutId id="2147489536" r:id="rId4"/>
    <p:sldLayoutId id="2147489538" r:id="rId5"/>
    <p:sldLayoutId id="2147489546" r:id="rId6"/>
    <p:sldLayoutId id="2147489937" r:id="rId7"/>
  </p:sldLayoutIdLst>
  <p:txStyles>
    <p:titleStyle>
      <a:lvl1pPr algn="l" defTabSz="685800" rtl="0" eaLnBrk="1" latinLnBrk="0" hangingPunct="1">
        <a:lnSpc>
          <a:spcPct val="90000"/>
        </a:lnSpc>
        <a:spcBef>
          <a:spcPct val="0"/>
        </a:spcBef>
        <a:buNone/>
        <a:defRPr sz="4000" b="1" kern="1200">
          <a:solidFill>
            <a:srgbClr val="FFFF00"/>
          </a:solidFill>
          <a:effectLst>
            <a:outerShdw blurRad="38100" dist="38100" dir="2700000" algn="tl">
              <a:srgbClr val="000000">
                <a:alpha val="43137"/>
              </a:srgbClr>
            </a:outerShdw>
          </a:effectLst>
          <a:latin typeface="+mn-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38138" indent="-338138" algn="l" defTabSz="685800" rtl="0" eaLnBrk="1" latinLnBrk="0" hangingPunct="1">
        <a:lnSpc>
          <a:spcPct val="100000"/>
        </a:lnSpc>
        <a:spcBef>
          <a:spcPts val="0"/>
        </a:spcBef>
        <a:buClr>
          <a:srgbClr val="FFFF00"/>
        </a:buClr>
        <a:buFont typeface="Calibri" panose="020F0502020204030204" pitchFamily="34" charset="0"/>
        <a:buChar char="•"/>
        <a:defRPr sz="2800" b="1" kern="1200">
          <a:solidFill>
            <a:schemeClr val="tx1"/>
          </a:solidFill>
          <a:latin typeface="+mn-lt"/>
          <a:ea typeface="+mn-ea"/>
          <a:cs typeface="+mn-cs"/>
        </a:defRPr>
      </a:lvl1pPr>
      <a:lvl2pPr marL="688975" indent="-350838" algn="l" defTabSz="685800" rtl="0" eaLnBrk="1" latinLnBrk="0" hangingPunct="1">
        <a:lnSpc>
          <a:spcPct val="100000"/>
        </a:lnSpc>
        <a:spcBef>
          <a:spcPts val="0"/>
        </a:spcBef>
        <a:buClr>
          <a:srgbClr val="00FF00"/>
        </a:buClr>
        <a:buSzPct val="100000"/>
        <a:buFont typeface="Calibri" panose="020F0502020204030204" pitchFamily="34" charset="0"/>
        <a:buChar char="»"/>
        <a:defRPr sz="2400" b="1" kern="1200">
          <a:solidFill>
            <a:srgbClr val="00FF00"/>
          </a:solidFill>
          <a:latin typeface="+mn-lt"/>
          <a:ea typeface="+mn-ea"/>
          <a:cs typeface="+mn-cs"/>
        </a:defRPr>
      </a:lvl2pPr>
      <a:lvl3pPr marL="1027113" indent="-338138" algn="l" defTabSz="685800" rtl="0" eaLnBrk="1" latinLnBrk="0" hangingPunct="1">
        <a:lnSpc>
          <a:spcPct val="100000"/>
        </a:lnSpc>
        <a:spcBef>
          <a:spcPts val="0"/>
        </a:spcBef>
        <a:buFont typeface="Arial" panose="020B0604020202020204" pitchFamily="34" charset="0"/>
        <a:buChar char="•"/>
        <a:defRPr sz="2200" b="1" kern="1200">
          <a:solidFill>
            <a:schemeClr val="bg2">
              <a:lumMod val="20000"/>
              <a:lumOff val="80000"/>
            </a:schemeClr>
          </a:solidFill>
          <a:latin typeface="+mn-lt"/>
          <a:ea typeface="+mn-ea"/>
          <a:cs typeface="+mn-cs"/>
        </a:defRPr>
      </a:lvl3pPr>
      <a:lvl4pPr marL="1308100" indent="-280988" algn="l" defTabSz="685800" rtl="0" eaLnBrk="1" latinLnBrk="0" hangingPunct="1">
        <a:lnSpc>
          <a:spcPct val="100000"/>
        </a:lnSpc>
        <a:spcBef>
          <a:spcPts val="0"/>
        </a:spcBef>
        <a:buFont typeface="Arial" panose="020B0604020202020204" pitchFamily="34" charset="0"/>
        <a:buChar char="•"/>
        <a:defRPr sz="2000" b="1" kern="1200">
          <a:solidFill>
            <a:schemeClr val="accent2">
              <a:lumMod val="20000"/>
              <a:lumOff val="80000"/>
            </a:schemeClr>
          </a:solidFill>
          <a:latin typeface="+mn-lt"/>
          <a:ea typeface="+mn-ea"/>
          <a:cs typeface="+mn-cs"/>
        </a:defRPr>
      </a:lvl4pPr>
      <a:lvl5pPr marL="1603375" indent="-295275" algn="l" defTabSz="685800" rtl="0" eaLnBrk="1" latinLnBrk="0" hangingPunct="1">
        <a:lnSpc>
          <a:spcPct val="100000"/>
        </a:lnSpc>
        <a:spcBef>
          <a:spcPts val="0"/>
        </a:spcBef>
        <a:buFont typeface="Arial" panose="020B0604020202020204" pitchFamily="34" charset="0"/>
        <a:buChar char="•"/>
        <a:defRPr sz="1800" b="1" kern="1200">
          <a:solidFill>
            <a:schemeClr val="accent4">
              <a:lumMod val="20000"/>
              <a:lumOff val="80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pos="120" userDrawn="1">
          <p15:clr>
            <a:srgbClr val="F26B43"/>
          </p15:clr>
        </p15:guide>
        <p15:guide id="3" pos="5640" userDrawn="1">
          <p15:clr>
            <a:srgbClr val="F26B43"/>
          </p15:clr>
        </p15:guide>
        <p15:guide id="4" orient="horz" pos="120" userDrawn="1">
          <p15:clr>
            <a:srgbClr val="F26B43"/>
          </p15:clr>
        </p15:guide>
        <p15:guide id="5" orient="horz" pos="2160" userDrawn="1">
          <p15:clr>
            <a:srgbClr val="F26B43"/>
          </p15:clr>
        </p15:guide>
        <p15:guide id="6" orient="horz" pos="42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E31002-08B7-71F7-D76E-84563DF4913B}"/>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5BDC72-235E-9D95-58DD-81639349714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35D888-4D95-17C7-85B8-B1C9934ED12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9EB1CF5-F11A-4BAB-A54E-3EE37A91526A}" type="datetimeFigureOut">
              <a:rPr lang="en-US" smtClean="0"/>
              <a:t>5/3/2026</a:t>
            </a:fld>
            <a:endParaRPr lang="en-US"/>
          </a:p>
        </p:txBody>
      </p:sp>
      <p:sp>
        <p:nvSpPr>
          <p:cNvPr id="5" name="Footer Placeholder 4">
            <a:extLst>
              <a:ext uri="{FF2B5EF4-FFF2-40B4-BE49-F238E27FC236}">
                <a16:creationId xmlns:a16="http://schemas.microsoft.com/office/drawing/2014/main" id="{3A17D4AE-8FFB-418D-B44C-79E37557A2A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5E94E14-4C74-1838-B94E-FBFC42A37F00}"/>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17F32F-F47D-45C6-AD7D-910E344686C5}" type="slidenum">
              <a:rPr lang="en-US" smtClean="0"/>
              <a:t>‹#›</a:t>
            </a:fld>
            <a:endParaRPr lang="en-US"/>
          </a:p>
        </p:txBody>
      </p:sp>
    </p:spTree>
    <p:extLst>
      <p:ext uri="{BB962C8B-B14F-4D97-AF65-F5344CB8AC3E}">
        <p14:creationId xmlns:p14="http://schemas.microsoft.com/office/powerpoint/2010/main" val="4072606490"/>
      </p:ext>
    </p:extLst>
  </p:cSld>
  <p:clrMap bg1="lt1" tx1="dk1" bg2="lt2" tx2="dk2" accent1="accent1" accent2="accent2" accent3="accent3" accent4="accent4" accent5="accent5" accent6="accent6" hlink="hlink" folHlink="folHlink"/>
  <p:sldLayoutIdLst>
    <p:sldLayoutId id="2147489926" r:id="rId1"/>
    <p:sldLayoutId id="2147489927" r:id="rId2"/>
    <p:sldLayoutId id="2147489928" r:id="rId3"/>
    <p:sldLayoutId id="2147489929" r:id="rId4"/>
    <p:sldLayoutId id="2147489930" r:id="rId5"/>
    <p:sldLayoutId id="2147489931" r:id="rId6"/>
    <p:sldLayoutId id="2147489932" r:id="rId7"/>
    <p:sldLayoutId id="2147489933" r:id="rId8"/>
    <p:sldLayoutId id="2147489934" r:id="rId9"/>
    <p:sldLayoutId id="2147489935" r:id="rId10"/>
    <p:sldLayoutId id="21474899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02BB08-C02E-8D99-F14E-BD43001886C1}"/>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9014AA-98BB-56C1-2900-18AAC82D80A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4165E9A-2B2F-3089-4B4D-BA0B64596CD9}"/>
              </a:ext>
            </a:extLst>
          </p:cNvPr>
          <p:cNvSpPr>
            <a:spLocks noGrp="1"/>
          </p:cNvSpPr>
          <p:nvPr>
            <p:ph type="sldNum" sz="quarter" idx="4"/>
          </p:nvPr>
        </p:nvSpPr>
        <p:spPr>
          <a:xfrm>
            <a:off x="6457950" y="631190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dirty="0"/>
              <a:t>Reference:</a:t>
            </a:r>
          </a:p>
        </p:txBody>
      </p:sp>
    </p:spTree>
    <p:extLst>
      <p:ext uri="{BB962C8B-B14F-4D97-AF65-F5344CB8AC3E}">
        <p14:creationId xmlns:p14="http://schemas.microsoft.com/office/powerpoint/2010/main" val="74251747"/>
      </p:ext>
    </p:extLst>
  </p:cSld>
  <p:clrMap bg1="lt1" tx1="dk1" bg2="lt2" tx2="dk2" accent1="accent1" accent2="accent2" accent3="accent3" accent4="accent4" accent5="accent5" accent6="accent6" hlink="hlink" folHlink="folHlink"/>
  <p:sldLayoutIdLst>
    <p:sldLayoutId id="2147489902" r:id="rId1"/>
    <p:sldLayoutId id="2147489903" r:id="rId2"/>
    <p:sldLayoutId id="2147489904" r:id="rId3"/>
    <p:sldLayoutId id="2147489905" r:id="rId4"/>
    <p:sldLayoutId id="2147489906" r:id="rId5"/>
    <p:sldLayoutId id="2147489907" r:id="rId6"/>
    <p:sldLayoutId id="2147489908" r:id="rId7"/>
    <p:sldLayoutId id="2147489909" r:id="rId8"/>
    <p:sldLayoutId id="2147489910" r:id="rId9"/>
    <p:sldLayoutId id="2147489911" r:id="rId10"/>
    <p:sldLayoutId id="21474899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988CE1-72B6-E9CE-C275-58A201E7CABA}"/>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D69C29-7D5E-8D13-4F0D-E445247DEDD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EBD2BAB-38E4-DA0B-8904-98E067D876A3}"/>
              </a:ext>
            </a:extLst>
          </p:cNvPr>
          <p:cNvSpPr>
            <a:spLocks noGrp="1"/>
          </p:cNvSpPr>
          <p:nvPr>
            <p:ph type="sldNum" sz="quarter" idx="4"/>
          </p:nvPr>
        </p:nvSpPr>
        <p:spPr>
          <a:xfrm>
            <a:off x="5072332" y="6356350"/>
            <a:ext cx="3443018"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dirty="0"/>
              <a:t>Reference</a:t>
            </a:r>
          </a:p>
        </p:txBody>
      </p:sp>
    </p:spTree>
    <p:extLst>
      <p:ext uri="{BB962C8B-B14F-4D97-AF65-F5344CB8AC3E}">
        <p14:creationId xmlns:p14="http://schemas.microsoft.com/office/powerpoint/2010/main" val="2478321132"/>
      </p:ext>
    </p:extLst>
  </p:cSld>
  <p:clrMap bg1="lt1" tx1="dk1" bg2="lt2" tx2="dk2" accent1="accent1" accent2="accent2" accent3="accent3" accent4="accent4" accent5="accent5" accent6="accent6" hlink="hlink" folHlink="folHlink"/>
  <p:sldLayoutIdLst>
    <p:sldLayoutId id="2147489866" r:id="rId1"/>
    <p:sldLayoutId id="2147489867" r:id="rId2"/>
    <p:sldLayoutId id="2147489868" r:id="rId3"/>
    <p:sldLayoutId id="2147489869" r:id="rId4"/>
    <p:sldLayoutId id="2147489870" r:id="rId5"/>
    <p:sldLayoutId id="2147489871" r:id="rId6"/>
    <p:sldLayoutId id="2147489872" r:id="rId7"/>
    <p:sldLayoutId id="2147489873" r:id="rId8"/>
    <p:sldLayoutId id="2147489874" r:id="rId9"/>
    <p:sldLayoutId id="2147489875" r:id="rId10"/>
    <p:sldLayoutId id="214748987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988022-550B-973A-2BF7-D1BFD634971E}"/>
              </a:ext>
            </a:extLst>
          </p:cNvPr>
          <p:cNvSpPr>
            <a:spLocks noGrp="1"/>
          </p:cNvSpPr>
          <p:nvPr>
            <p:ph type="title"/>
          </p:nvPr>
        </p:nvSpPr>
        <p:spPr>
          <a:xfrm>
            <a:off x="267419" y="18255"/>
            <a:ext cx="8617789"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37F25F-86AF-62FB-A923-4031D902AA5A}"/>
              </a:ext>
            </a:extLst>
          </p:cNvPr>
          <p:cNvSpPr>
            <a:spLocks noGrp="1"/>
          </p:cNvSpPr>
          <p:nvPr>
            <p:ph type="body" idx="1"/>
          </p:nvPr>
        </p:nvSpPr>
        <p:spPr>
          <a:xfrm>
            <a:off x="263105" y="1349269"/>
            <a:ext cx="8617789" cy="491350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C25106BC-0374-02CB-B0AD-D69289FAA1CF}"/>
              </a:ext>
            </a:extLst>
          </p:cNvPr>
          <p:cNvSpPr>
            <a:spLocks noGrp="1"/>
          </p:cNvSpPr>
          <p:nvPr>
            <p:ph type="ftr" sz="quarter" idx="3"/>
          </p:nvPr>
        </p:nvSpPr>
        <p:spPr>
          <a:xfrm>
            <a:off x="5794794" y="6355032"/>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dirty="0"/>
              <a:t>Footer</a:t>
            </a:r>
          </a:p>
        </p:txBody>
      </p:sp>
    </p:spTree>
    <p:extLst>
      <p:ext uri="{BB962C8B-B14F-4D97-AF65-F5344CB8AC3E}">
        <p14:creationId xmlns:p14="http://schemas.microsoft.com/office/powerpoint/2010/main" val="3116205770"/>
      </p:ext>
    </p:extLst>
  </p:cSld>
  <p:clrMap bg1="lt1" tx1="dk1" bg2="lt2" tx2="dk2" accent1="accent1" accent2="accent2" accent3="accent3" accent4="accent4" accent5="accent5" accent6="accent6" hlink="hlink" folHlink="folHlink"/>
  <p:sldLayoutIdLst>
    <p:sldLayoutId id="2147489830" r:id="rId1"/>
    <p:sldLayoutId id="2147489831" r:id="rId2"/>
    <p:sldLayoutId id="2147489832" r:id="rId3"/>
    <p:sldLayoutId id="2147489833" r:id="rId4"/>
    <p:sldLayoutId id="2147489834" r:id="rId5"/>
    <p:sldLayoutId id="2147489835" r:id="rId6"/>
    <p:sldLayoutId id="2147489836" r:id="rId7"/>
    <p:sldLayoutId id="2147489837" r:id="rId8"/>
    <p:sldLayoutId id="2147489838" r:id="rId9"/>
    <p:sldLayoutId id="2147489839" r:id="rId10"/>
    <p:sldLayoutId id="214748984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00CC"/>
            </a:gs>
            <a:gs pos="100000">
              <a:schemeClr val="tx1"/>
            </a:gs>
          </a:gsLst>
          <a:lin ang="5400000" scaled="1"/>
        </a:gradFill>
        <a:effectLst/>
      </p:bgPr>
    </p:bg>
    <p:spTree>
      <p:nvGrpSpPr>
        <p:cNvPr id="1" name=""/>
        <p:cNvGrpSpPr/>
        <p:nvPr/>
      </p:nvGrpSpPr>
      <p:grpSpPr>
        <a:xfrm>
          <a:off x="0" y="0"/>
          <a:ext cx="0" cy="0"/>
          <a:chOff x="0" y="0"/>
          <a:chExt cx="0" cy="0"/>
        </a:xfrm>
      </p:grpSpPr>
      <p:sp>
        <p:nvSpPr>
          <p:cNvPr id="1026" name="Rectangle 16"/>
          <p:cNvSpPr>
            <a:spLocks noGrp="1" noChangeArrowheads="1"/>
          </p:cNvSpPr>
          <p:nvPr>
            <p:ph type="title"/>
          </p:nvPr>
        </p:nvSpPr>
        <p:spPr bwMode="auto">
          <a:xfrm>
            <a:off x="138113" y="95250"/>
            <a:ext cx="8869362" cy="78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Title goes here</a:t>
            </a:r>
          </a:p>
        </p:txBody>
      </p:sp>
      <p:sp>
        <p:nvSpPr>
          <p:cNvPr id="1027" name="Rectangle 23"/>
          <p:cNvSpPr>
            <a:spLocks noGrp="1" noChangeArrowheads="1"/>
          </p:cNvSpPr>
          <p:nvPr>
            <p:ph type="body" idx="1"/>
          </p:nvPr>
        </p:nvSpPr>
        <p:spPr bwMode="auto">
          <a:xfrm>
            <a:off x="138113" y="1246188"/>
            <a:ext cx="8869362" cy="549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477044575"/>
      </p:ext>
    </p:extLst>
  </p:cSld>
  <p:clrMap bg1="lt1" tx1="dk1" bg2="lt2" tx2="dk2" accent1="accent1" accent2="accent2" accent3="accent3" accent4="accent4" accent5="accent5" accent6="accent6" hlink="hlink" folHlink="folHlink"/>
  <p:sldLayoutIdLst>
    <p:sldLayoutId id="2147489561" r:id="rId1"/>
    <p:sldLayoutId id="2147489562" r:id="rId2"/>
    <p:sldLayoutId id="2147489563" r:id="rId3"/>
    <p:sldLayoutId id="2147489564" r:id="rId4"/>
  </p:sldLayoutIdLst>
  <p:txStyles>
    <p:titleStyle>
      <a:lvl1pPr algn="l" rtl="0" eaLnBrk="0" fontAlgn="base" hangingPunct="0">
        <a:lnSpc>
          <a:spcPct val="90000"/>
        </a:lnSpc>
        <a:spcBef>
          <a:spcPct val="0"/>
        </a:spcBef>
        <a:spcAft>
          <a:spcPct val="0"/>
        </a:spcAft>
        <a:defRPr sz="4000" b="1">
          <a:solidFill>
            <a:srgbClr val="FFFF00"/>
          </a:solidFill>
          <a:latin typeface="+mj-lt"/>
          <a:ea typeface="+mj-ea"/>
          <a:cs typeface="+mj-cs"/>
        </a:defRPr>
      </a:lvl1pPr>
      <a:lvl2pPr algn="l" rtl="0" eaLnBrk="0" fontAlgn="base" hangingPunct="0">
        <a:lnSpc>
          <a:spcPct val="90000"/>
        </a:lnSpc>
        <a:spcBef>
          <a:spcPct val="0"/>
        </a:spcBef>
        <a:spcAft>
          <a:spcPct val="0"/>
        </a:spcAft>
        <a:defRPr sz="4000" b="1">
          <a:solidFill>
            <a:srgbClr val="FFFF00"/>
          </a:solidFill>
          <a:latin typeface="Tahoma" pitchFamily="34" charset="0"/>
        </a:defRPr>
      </a:lvl2pPr>
      <a:lvl3pPr algn="l" rtl="0" eaLnBrk="0" fontAlgn="base" hangingPunct="0">
        <a:lnSpc>
          <a:spcPct val="90000"/>
        </a:lnSpc>
        <a:spcBef>
          <a:spcPct val="0"/>
        </a:spcBef>
        <a:spcAft>
          <a:spcPct val="0"/>
        </a:spcAft>
        <a:defRPr sz="4000" b="1">
          <a:solidFill>
            <a:srgbClr val="FFFF00"/>
          </a:solidFill>
          <a:latin typeface="Tahoma" pitchFamily="34" charset="0"/>
        </a:defRPr>
      </a:lvl3pPr>
      <a:lvl4pPr algn="l" rtl="0" eaLnBrk="0" fontAlgn="base" hangingPunct="0">
        <a:lnSpc>
          <a:spcPct val="90000"/>
        </a:lnSpc>
        <a:spcBef>
          <a:spcPct val="0"/>
        </a:spcBef>
        <a:spcAft>
          <a:spcPct val="0"/>
        </a:spcAft>
        <a:defRPr sz="4000" b="1">
          <a:solidFill>
            <a:srgbClr val="FFFF00"/>
          </a:solidFill>
          <a:latin typeface="Tahoma" pitchFamily="34" charset="0"/>
        </a:defRPr>
      </a:lvl4pPr>
      <a:lvl5pPr algn="l" rtl="0" eaLnBrk="0" fontAlgn="base" hangingPunct="0">
        <a:lnSpc>
          <a:spcPct val="90000"/>
        </a:lnSpc>
        <a:spcBef>
          <a:spcPct val="0"/>
        </a:spcBef>
        <a:spcAft>
          <a:spcPct val="0"/>
        </a:spcAft>
        <a:defRPr sz="4000" b="1">
          <a:solidFill>
            <a:srgbClr val="FFFF00"/>
          </a:solidFill>
          <a:latin typeface="Tahoma" pitchFamily="34" charset="0"/>
        </a:defRPr>
      </a:lvl5pPr>
      <a:lvl6pPr marL="457200" algn="l" rtl="0" fontAlgn="base">
        <a:spcBef>
          <a:spcPct val="0"/>
        </a:spcBef>
        <a:spcAft>
          <a:spcPct val="0"/>
        </a:spcAft>
        <a:defRPr sz="3800" b="1">
          <a:solidFill>
            <a:srgbClr val="FFFF00"/>
          </a:solidFill>
          <a:latin typeface="Tahoma" pitchFamily="34" charset="0"/>
        </a:defRPr>
      </a:lvl6pPr>
      <a:lvl7pPr marL="914400" algn="l" rtl="0" fontAlgn="base">
        <a:spcBef>
          <a:spcPct val="0"/>
        </a:spcBef>
        <a:spcAft>
          <a:spcPct val="0"/>
        </a:spcAft>
        <a:defRPr sz="3800" b="1">
          <a:solidFill>
            <a:srgbClr val="FFFF00"/>
          </a:solidFill>
          <a:latin typeface="Tahoma" pitchFamily="34" charset="0"/>
        </a:defRPr>
      </a:lvl7pPr>
      <a:lvl8pPr marL="1371600" algn="l" rtl="0" fontAlgn="base">
        <a:spcBef>
          <a:spcPct val="0"/>
        </a:spcBef>
        <a:spcAft>
          <a:spcPct val="0"/>
        </a:spcAft>
        <a:defRPr sz="3800" b="1">
          <a:solidFill>
            <a:srgbClr val="FFFF00"/>
          </a:solidFill>
          <a:latin typeface="Tahoma" pitchFamily="34" charset="0"/>
        </a:defRPr>
      </a:lvl8pPr>
      <a:lvl9pPr marL="1828800" algn="l" rtl="0" fontAlgn="base">
        <a:spcBef>
          <a:spcPct val="0"/>
        </a:spcBef>
        <a:spcAft>
          <a:spcPct val="0"/>
        </a:spcAft>
        <a:defRPr sz="3800" b="1">
          <a:solidFill>
            <a:srgbClr val="FFFF00"/>
          </a:solidFill>
          <a:latin typeface="Tahoma" pitchFamily="34" charset="0"/>
        </a:defRPr>
      </a:lvl9pPr>
    </p:titleStyle>
    <p:bodyStyle>
      <a:lvl1pPr marL="347663" indent="-347663" algn="l" rtl="0" eaLnBrk="0" fontAlgn="base" hangingPunct="0">
        <a:spcBef>
          <a:spcPct val="20000"/>
        </a:spcBef>
        <a:spcAft>
          <a:spcPct val="0"/>
        </a:spcAft>
        <a:buClr>
          <a:srgbClr val="A1C2E7"/>
        </a:buClr>
        <a:buSzPct val="75000"/>
        <a:buFont typeface="Wingdings" panose="05000000000000000000" pitchFamily="2" charset="2"/>
        <a:buChar char="n"/>
        <a:defRPr sz="2800" b="1">
          <a:solidFill>
            <a:schemeClr val="bg1"/>
          </a:solidFill>
          <a:latin typeface="+mn-lt"/>
          <a:ea typeface="+mn-ea"/>
          <a:cs typeface="+mn-cs"/>
        </a:defRPr>
      </a:lvl1pPr>
      <a:lvl2pPr marL="914400" indent="-336550" algn="l" rtl="0" eaLnBrk="0" fontAlgn="base" hangingPunct="0">
        <a:spcBef>
          <a:spcPct val="20000"/>
        </a:spcBef>
        <a:spcAft>
          <a:spcPct val="0"/>
        </a:spcAft>
        <a:buClr>
          <a:srgbClr val="FFFF66"/>
        </a:buClr>
        <a:buSzPct val="80000"/>
        <a:buFont typeface="Wingdings 3" panose="05040102010807070707" pitchFamily="18" charset="2"/>
        <a:buChar char=""/>
        <a:defRPr sz="2600">
          <a:solidFill>
            <a:schemeClr val="bg1"/>
          </a:solidFill>
          <a:latin typeface="+mn-lt"/>
        </a:defRPr>
      </a:lvl2pPr>
      <a:lvl3pPr marL="1376363" indent="-228600" algn="l" rtl="0" eaLnBrk="0" fontAlgn="base" hangingPunct="0">
        <a:spcBef>
          <a:spcPct val="20000"/>
        </a:spcBef>
        <a:spcAft>
          <a:spcPct val="0"/>
        </a:spcAft>
        <a:buClr>
          <a:srgbClr val="99CCFF"/>
        </a:buClr>
        <a:buSzPct val="75000"/>
        <a:buFont typeface="Wingdings 2" panose="05020102010507070707" pitchFamily="18" charset="2"/>
        <a:buChar char="®"/>
        <a:defRPr sz="2400">
          <a:solidFill>
            <a:schemeClr val="bg1"/>
          </a:solidFill>
          <a:latin typeface="+mn-lt"/>
        </a:defRPr>
      </a:lvl3pPr>
      <a:lvl4pPr marL="1719263" indent="-228600" algn="l" rtl="0" eaLnBrk="0" fontAlgn="base" hangingPunct="0">
        <a:spcBef>
          <a:spcPct val="20000"/>
        </a:spcBef>
        <a:spcAft>
          <a:spcPct val="0"/>
        </a:spcAft>
        <a:buChar char="–"/>
        <a:defRPr sz="2000">
          <a:solidFill>
            <a:schemeClr val="bg1"/>
          </a:solidFill>
          <a:latin typeface="+mn-lt"/>
        </a:defRPr>
      </a:lvl4pPr>
      <a:lvl5pPr marL="2062163" indent="-228600" algn="l" rtl="0" eaLnBrk="0" fontAlgn="base" hangingPunct="0">
        <a:spcBef>
          <a:spcPct val="20000"/>
        </a:spcBef>
        <a:spcAft>
          <a:spcPct val="0"/>
        </a:spcAft>
        <a:buChar char="»"/>
        <a:defRPr sz="2000">
          <a:solidFill>
            <a:schemeClr val="bg1"/>
          </a:solidFill>
          <a:latin typeface="+mn-lt"/>
        </a:defRPr>
      </a:lvl5pPr>
      <a:lvl6pPr marL="2519363" indent="-228600" algn="l" rtl="0" fontAlgn="base">
        <a:spcBef>
          <a:spcPct val="20000"/>
        </a:spcBef>
        <a:spcAft>
          <a:spcPct val="0"/>
        </a:spcAft>
        <a:buChar char="»"/>
        <a:defRPr sz="2000">
          <a:solidFill>
            <a:schemeClr val="bg1"/>
          </a:solidFill>
          <a:latin typeface="+mn-lt"/>
        </a:defRPr>
      </a:lvl6pPr>
      <a:lvl7pPr marL="2976563" indent="-228600" algn="l" rtl="0" fontAlgn="base">
        <a:spcBef>
          <a:spcPct val="20000"/>
        </a:spcBef>
        <a:spcAft>
          <a:spcPct val="0"/>
        </a:spcAft>
        <a:buChar char="»"/>
        <a:defRPr sz="2000">
          <a:solidFill>
            <a:schemeClr val="bg1"/>
          </a:solidFill>
          <a:latin typeface="+mn-lt"/>
        </a:defRPr>
      </a:lvl7pPr>
      <a:lvl8pPr marL="3433763" indent="-228600" algn="l" rtl="0" fontAlgn="base">
        <a:spcBef>
          <a:spcPct val="20000"/>
        </a:spcBef>
        <a:spcAft>
          <a:spcPct val="0"/>
        </a:spcAft>
        <a:buChar char="»"/>
        <a:defRPr sz="2000">
          <a:solidFill>
            <a:schemeClr val="bg1"/>
          </a:solidFill>
          <a:latin typeface="+mn-lt"/>
        </a:defRPr>
      </a:lvl8pPr>
      <a:lvl9pPr marL="3890963"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shadeToTitle="1">
        <a:gradFill rotWithShape="0">
          <a:gsLst>
            <a:gs pos="0">
              <a:srgbClr val="008689"/>
            </a:gs>
            <a:gs pos="100000">
              <a:srgbClr val="003C3E"/>
            </a:gs>
          </a:gsLst>
          <a:path path="shape">
            <a:fillToRect l="50000" t="50000" r="50000" b="50000"/>
          </a:path>
        </a:gradFill>
        <a:effectLst/>
      </p:bgPr>
    </p:bg>
    <p:spTree>
      <p:nvGrpSpPr>
        <p:cNvPr id="1" name=""/>
        <p:cNvGrpSpPr/>
        <p:nvPr/>
      </p:nvGrpSpPr>
      <p:grpSpPr>
        <a:xfrm>
          <a:off x="0" y="0"/>
          <a:ext cx="0" cy="0"/>
          <a:chOff x="0" y="0"/>
          <a:chExt cx="0" cy="0"/>
        </a:xfrm>
      </p:grpSpPr>
      <p:sp>
        <p:nvSpPr>
          <p:cNvPr id="983063" name="Rectangle 23">
            <a:extLst>
              <a:ext uri="{FF2B5EF4-FFF2-40B4-BE49-F238E27FC236}">
                <a16:creationId xmlns:a16="http://schemas.microsoft.com/office/drawing/2014/main" id="{F5A8BC99-EDBA-4BED-9778-D7B7941936C1}"/>
              </a:ext>
            </a:extLst>
          </p:cNvPr>
          <p:cNvSpPr>
            <a:spLocks noGrp="1" noChangeArrowheads="1"/>
          </p:cNvSpPr>
          <p:nvPr>
            <p:ph type="body" idx="1"/>
          </p:nvPr>
        </p:nvSpPr>
        <p:spPr bwMode="auto">
          <a:xfrm>
            <a:off x="128588" y="1014413"/>
            <a:ext cx="8829675" cy="5676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83066" name="Rectangle 26">
            <a:extLst>
              <a:ext uri="{FF2B5EF4-FFF2-40B4-BE49-F238E27FC236}">
                <a16:creationId xmlns:a16="http://schemas.microsoft.com/office/drawing/2014/main" id="{D1A643BB-D6FD-41DB-BCBF-26A7A48E0DA3}"/>
              </a:ext>
            </a:extLst>
          </p:cNvPr>
          <p:cNvSpPr>
            <a:spLocks noChangeArrowheads="1"/>
          </p:cNvSpPr>
          <p:nvPr userDrawn="1"/>
        </p:nvSpPr>
        <p:spPr bwMode="auto">
          <a:xfrm>
            <a:off x="0" y="0"/>
            <a:ext cx="92075" cy="6858000"/>
          </a:xfrm>
          <a:prstGeom prst="rect">
            <a:avLst/>
          </a:prstGeom>
          <a:gradFill rotWithShape="1">
            <a:gsLst>
              <a:gs pos="0">
                <a:srgbClr val="003C3E"/>
              </a:gs>
              <a:gs pos="100000">
                <a:srgbClr val="008689"/>
              </a:gs>
            </a:gsLst>
            <a:lin ang="5400000" scaled="1"/>
          </a:gradFill>
          <a:ln w="9525">
            <a:noFill/>
            <a:miter lim="800000"/>
            <a:headEnd/>
            <a:tailEnd/>
          </a:ln>
          <a:effectLst/>
        </p:spPr>
        <p:txBody>
          <a:bodyPr wrap="none" anchor="ctr"/>
          <a:lstStyle/>
          <a:p>
            <a:pPr>
              <a:defRPr/>
            </a:pPr>
            <a:endParaRPr lang="en-US" dirty="0">
              <a:effectLst>
                <a:outerShdw blurRad="38100" dist="38100" dir="2700000" algn="tl">
                  <a:srgbClr val="000000">
                    <a:alpha val="43137"/>
                  </a:srgbClr>
                </a:outerShdw>
              </a:effectLst>
              <a:latin typeface="Arial" charset="0"/>
              <a:cs typeface="+mn-cs"/>
            </a:endParaRPr>
          </a:p>
        </p:txBody>
      </p:sp>
      <p:sp>
        <p:nvSpPr>
          <p:cNvPr id="983065" name="Rectangle 25">
            <a:extLst>
              <a:ext uri="{FF2B5EF4-FFF2-40B4-BE49-F238E27FC236}">
                <a16:creationId xmlns:a16="http://schemas.microsoft.com/office/drawing/2014/main" id="{76847D32-49EF-4BDE-A666-ED02DDB273DD}"/>
              </a:ext>
            </a:extLst>
          </p:cNvPr>
          <p:cNvSpPr>
            <a:spLocks noGrp="1" noChangeArrowheads="1"/>
          </p:cNvSpPr>
          <p:nvPr>
            <p:ph type="title"/>
          </p:nvPr>
        </p:nvSpPr>
        <p:spPr bwMode="auto">
          <a:xfrm>
            <a:off x="128588" y="228600"/>
            <a:ext cx="8878887" cy="701675"/>
          </a:xfrm>
          <a:prstGeom prst="rect">
            <a:avLst/>
          </a:prstGeom>
          <a:noFill/>
          <a:ln w="9525">
            <a:noFill/>
            <a:miter lim="800000"/>
            <a:headEnd/>
            <a:tailEnd/>
          </a:ln>
          <a:effectLst/>
        </p:spPr>
        <p:txBody>
          <a:bodyPr vert="horz" wrap="square" lIns="45720" tIns="45720" rIns="45720" bIns="45720" numCol="1" anchor="t" anchorCtr="0" compatLnSpc="1">
            <a:prstTxWarp prst="textNoShape">
              <a:avLst/>
            </a:prstTxWarp>
            <a:spAutoFit/>
          </a:bodyPr>
          <a:lstStyle/>
          <a:p>
            <a:pPr lvl="0"/>
            <a:r>
              <a:rPr lang="en-US" dirty="0"/>
              <a:t>Click to edit Master title style</a:t>
            </a:r>
          </a:p>
        </p:txBody>
      </p:sp>
    </p:spTree>
    <p:extLst>
      <p:ext uri="{BB962C8B-B14F-4D97-AF65-F5344CB8AC3E}">
        <p14:creationId xmlns:p14="http://schemas.microsoft.com/office/powerpoint/2010/main" val="2767507401"/>
      </p:ext>
    </p:extLst>
  </p:cSld>
  <p:clrMap bg1="lt1" tx1="dk1" bg2="lt2" tx2="dk2" accent1="accent1" accent2="accent2" accent3="accent3" accent4="accent4" accent5="accent5" accent6="accent6" hlink="hlink" folHlink="folHlink"/>
  <p:sldLayoutIdLst>
    <p:sldLayoutId id="2147489618" r:id="rId1"/>
    <p:sldLayoutId id="2147489619" r:id="rId2"/>
    <p:sldLayoutId id="2147489620" r:id="rId3"/>
    <p:sldLayoutId id="2147489621" r:id="rId4"/>
    <p:sldLayoutId id="2147489622" r:id="rId5"/>
    <p:sldLayoutId id="2147489623" r:id="rId6"/>
    <p:sldLayoutId id="2147489624" r:id="rId7"/>
    <p:sldLayoutId id="2147489625" r:id="rId8"/>
    <p:sldLayoutId id="2147489626" r:id="rId9"/>
  </p:sldLayoutIdLst>
  <p:txStyles>
    <p:titleStyle>
      <a:lvl1pPr algn="l" rtl="0" eaLnBrk="0" fontAlgn="base" hangingPunct="0">
        <a:spcBef>
          <a:spcPct val="0"/>
        </a:spcBef>
        <a:spcAft>
          <a:spcPct val="0"/>
        </a:spcAft>
        <a:defRPr sz="3800" b="1" i="1">
          <a:solidFill>
            <a:srgbClr val="CB9DDF"/>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3800" b="1" i="1">
          <a:solidFill>
            <a:srgbClr val="CB9DDF"/>
          </a:solidFill>
          <a:effectLst>
            <a:outerShdw blurRad="38100" dist="38100" dir="2700000" algn="tl">
              <a:srgbClr val="000000"/>
            </a:outerShdw>
          </a:effectLst>
          <a:latin typeface="Arial" charset="0"/>
        </a:defRPr>
      </a:lvl2pPr>
      <a:lvl3pPr algn="l" rtl="0" eaLnBrk="0" fontAlgn="base" hangingPunct="0">
        <a:spcBef>
          <a:spcPct val="0"/>
        </a:spcBef>
        <a:spcAft>
          <a:spcPct val="0"/>
        </a:spcAft>
        <a:defRPr sz="3800" b="1" i="1">
          <a:solidFill>
            <a:srgbClr val="CB9DDF"/>
          </a:solidFill>
          <a:effectLst>
            <a:outerShdw blurRad="38100" dist="38100" dir="2700000" algn="tl">
              <a:srgbClr val="000000"/>
            </a:outerShdw>
          </a:effectLst>
          <a:latin typeface="Arial" charset="0"/>
        </a:defRPr>
      </a:lvl3pPr>
      <a:lvl4pPr algn="l" rtl="0" eaLnBrk="0" fontAlgn="base" hangingPunct="0">
        <a:spcBef>
          <a:spcPct val="0"/>
        </a:spcBef>
        <a:spcAft>
          <a:spcPct val="0"/>
        </a:spcAft>
        <a:defRPr sz="3800" b="1" i="1">
          <a:solidFill>
            <a:srgbClr val="CB9DDF"/>
          </a:solidFill>
          <a:effectLst>
            <a:outerShdw blurRad="38100" dist="38100" dir="2700000" algn="tl">
              <a:srgbClr val="000000"/>
            </a:outerShdw>
          </a:effectLst>
          <a:latin typeface="Arial" charset="0"/>
        </a:defRPr>
      </a:lvl4pPr>
      <a:lvl5pPr algn="l" rtl="0" eaLnBrk="0" fontAlgn="base" hangingPunct="0">
        <a:spcBef>
          <a:spcPct val="0"/>
        </a:spcBef>
        <a:spcAft>
          <a:spcPct val="0"/>
        </a:spcAft>
        <a:defRPr sz="3800" b="1" i="1">
          <a:solidFill>
            <a:srgbClr val="CB9DDF"/>
          </a:solidFill>
          <a:effectLst>
            <a:outerShdw blurRad="38100" dist="38100" dir="2700000" algn="tl">
              <a:srgbClr val="000000"/>
            </a:outerShdw>
          </a:effectLst>
          <a:latin typeface="Arial" charset="0"/>
        </a:defRPr>
      </a:lvl5pPr>
      <a:lvl6pPr marL="457200" algn="l" rtl="0" fontAlgn="base">
        <a:spcBef>
          <a:spcPct val="0"/>
        </a:spcBef>
        <a:spcAft>
          <a:spcPct val="0"/>
        </a:spcAft>
        <a:defRPr sz="4000" b="1" i="1">
          <a:solidFill>
            <a:srgbClr val="CB9DDF"/>
          </a:solidFill>
          <a:effectLst>
            <a:outerShdw blurRad="38100" dist="38100" dir="2700000" algn="tl">
              <a:srgbClr val="000000"/>
            </a:outerShdw>
          </a:effectLst>
          <a:latin typeface="Arial" charset="0"/>
        </a:defRPr>
      </a:lvl6pPr>
      <a:lvl7pPr marL="914400" algn="l" rtl="0" fontAlgn="base">
        <a:spcBef>
          <a:spcPct val="0"/>
        </a:spcBef>
        <a:spcAft>
          <a:spcPct val="0"/>
        </a:spcAft>
        <a:defRPr sz="4000" b="1" i="1">
          <a:solidFill>
            <a:srgbClr val="CB9DDF"/>
          </a:solidFill>
          <a:effectLst>
            <a:outerShdw blurRad="38100" dist="38100" dir="2700000" algn="tl">
              <a:srgbClr val="000000"/>
            </a:outerShdw>
          </a:effectLst>
          <a:latin typeface="Arial" charset="0"/>
        </a:defRPr>
      </a:lvl7pPr>
      <a:lvl8pPr marL="1371600" algn="l" rtl="0" fontAlgn="base">
        <a:spcBef>
          <a:spcPct val="0"/>
        </a:spcBef>
        <a:spcAft>
          <a:spcPct val="0"/>
        </a:spcAft>
        <a:defRPr sz="4000" b="1" i="1">
          <a:solidFill>
            <a:srgbClr val="CB9DDF"/>
          </a:solidFill>
          <a:effectLst>
            <a:outerShdw blurRad="38100" dist="38100" dir="2700000" algn="tl">
              <a:srgbClr val="000000"/>
            </a:outerShdw>
          </a:effectLst>
          <a:latin typeface="Arial" charset="0"/>
        </a:defRPr>
      </a:lvl8pPr>
      <a:lvl9pPr marL="1828800" algn="l" rtl="0" fontAlgn="base">
        <a:spcBef>
          <a:spcPct val="0"/>
        </a:spcBef>
        <a:spcAft>
          <a:spcPct val="0"/>
        </a:spcAft>
        <a:defRPr sz="4000" b="1" i="1">
          <a:solidFill>
            <a:srgbClr val="CB9DDF"/>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rgbClr val="FFFF8B"/>
        </a:buClr>
        <a:buSzPct val="90000"/>
        <a:buFont typeface="Wingdings 2" panose="05020102010507070707" pitchFamily="18" charset="2"/>
        <a:buChar char="®"/>
        <a:defRPr sz="2800" b="1">
          <a:solidFill>
            <a:schemeClr val="bg1"/>
          </a:solidFill>
          <a:effectLst>
            <a:outerShdw blurRad="38100" dist="38100" dir="2700000" algn="tl">
              <a:srgbClr val="000000"/>
            </a:outerShdw>
          </a:effectLst>
          <a:latin typeface="+mn-lt"/>
          <a:ea typeface="+mn-ea"/>
          <a:cs typeface="+mn-cs"/>
        </a:defRPr>
      </a:lvl1pPr>
      <a:lvl2pPr marL="749300" indent="-292100" algn="l" rtl="0" eaLnBrk="0" fontAlgn="base" hangingPunct="0">
        <a:spcBef>
          <a:spcPct val="20000"/>
        </a:spcBef>
        <a:spcAft>
          <a:spcPct val="0"/>
        </a:spcAft>
        <a:buClr>
          <a:srgbClr val="E6B3FF"/>
        </a:buClr>
        <a:buSzPct val="75000"/>
        <a:buFont typeface="Wingdings 3" panose="05040102010807070707" pitchFamily="18" charset="2"/>
        <a:buChar char=""/>
        <a:defRPr sz="2600">
          <a:solidFill>
            <a:schemeClr val="bg1"/>
          </a:solidFill>
          <a:latin typeface="+mn-lt"/>
        </a:defRPr>
      </a:lvl2pPr>
      <a:lvl3pPr marL="1143000" indent="-228600" algn="l" rtl="0" eaLnBrk="0" fontAlgn="base" hangingPunct="0">
        <a:spcBef>
          <a:spcPct val="20000"/>
        </a:spcBef>
        <a:spcAft>
          <a:spcPct val="0"/>
        </a:spcAft>
        <a:buClr>
          <a:srgbClr val="99CCFF"/>
        </a:buClr>
        <a:buFont typeface="Arial" panose="020B0604020202020204" pitchFamily="34" charset="0"/>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06600" indent="-228600" algn="l" rtl="0" eaLnBrk="0" fontAlgn="base" hangingPunct="0">
        <a:spcBef>
          <a:spcPct val="20000"/>
        </a:spcBef>
        <a:spcAft>
          <a:spcPct val="0"/>
        </a:spcAft>
        <a:buChar char="»"/>
        <a:defRPr sz="2000">
          <a:solidFill>
            <a:schemeClr val="bg1"/>
          </a:solidFill>
          <a:latin typeface="+mn-lt"/>
        </a:defRPr>
      </a:lvl5pPr>
      <a:lvl6pPr marL="2463800" indent="-228600" algn="l" rtl="0" fontAlgn="base">
        <a:spcBef>
          <a:spcPct val="20000"/>
        </a:spcBef>
        <a:spcAft>
          <a:spcPct val="0"/>
        </a:spcAft>
        <a:buChar char="»"/>
        <a:defRPr sz="2000">
          <a:solidFill>
            <a:schemeClr val="bg1"/>
          </a:solidFill>
          <a:latin typeface="+mn-lt"/>
        </a:defRPr>
      </a:lvl6pPr>
      <a:lvl7pPr marL="2921000" indent="-228600" algn="l" rtl="0" fontAlgn="base">
        <a:spcBef>
          <a:spcPct val="20000"/>
        </a:spcBef>
        <a:spcAft>
          <a:spcPct val="0"/>
        </a:spcAft>
        <a:buChar char="»"/>
        <a:defRPr sz="2000">
          <a:solidFill>
            <a:schemeClr val="bg1"/>
          </a:solidFill>
          <a:latin typeface="+mn-lt"/>
        </a:defRPr>
      </a:lvl7pPr>
      <a:lvl8pPr marL="3378200" indent="-228600" algn="l" rtl="0" fontAlgn="base">
        <a:spcBef>
          <a:spcPct val="20000"/>
        </a:spcBef>
        <a:spcAft>
          <a:spcPct val="0"/>
        </a:spcAft>
        <a:buChar char="»"/>
        <a:defRPr sz="2000">
          <a:solidFill>
            <a:schemeClr val="bg1"/>
          </a:solidFill>
          <a:latin typeface="+mn-lt"/>
        </a:defRPr>
      </a:lvl8pPr>
      <a:lvl9pPr marL="3835400"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EB4A435-2D87-7305-0C03-FDEB6B1AED7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BB4048F-5A6A-6091-A8F0-CE5237B7EEC2}"/>
              </a:ext>
            </a:extLst>
          </p:cNvPr>
          <p:cNvSpPr>
            <a:spLocks noGrp="1"/>
          </p:cNvSpPr>
          <p:nvPr>
            <p:ph type="ctrTitle" sz="quarter"/>
          </p:nvPr>
        </p:nvSpPr>
        <p:spPr>
          <a:xfrm>
            <a:off x="-86008" y="514631"/>
            <a:ext cx="9316015" cy="1470025"/>
          </a:xfrm>
        </p:spPr>
        <p:txBody>
          <a:bodyPr>
            <a:noAutofit/>
          </a:bodyPr>
          <a:lstStyle/>
          <a:p>
            <a:pPr algn="ctr">
              <a:lnSpc>
                <a:spcPct val="85000"/>
              </a:lnSpc>
              <a:defRPr/>
            </a:pPr>
            <a:r>
              <a:rPr kumimoji="0" lang="en-US" sz="4400" b="1" i="1" u="none" strike="noStrike" kern="1200" cap="none" spc="0" normalizeH="0" baseline="0" noProof="0" dirty="0">
                <a:ln>
                  <a:noFill/>
                </a:ln>
                <a:solidFill>
                  <a:srgbClr val="CCFF99"/>
                </a:solidFill>
                <a:effectLst>
                  <a:outerShdw blurRad="38100" dist="38100" dir="2700000" algn="tl">
                    <a:srgbClr val="000000">
                      <a:alpha val="43137"/>
                    </a:srgbClr>
                  </a:outerShdw>
                </a:effectLst>
                <a:uLnTx/>
                <a:uFillTx/>
                <a:latin typeface="Cambria" panose="02040503050406030204" pitchFamily="18" charset="0"/>
                <a:ea typeface="+mj-ea"/>
                <a:cs typeface="+mj-cs"/>
              </a:rPr>
              <a:t>Optic Neuropathy: From Clinical Presentation to Management</a:t>
            </a:r>
            <a:endParaRPr lang="en-US" sz="4400" i="1" dirty="0">
              <a:solidFill>
                <a:srgbClr val="FFFF66"/>
              </a:solidFill>
              <a:effectLst>
                <a:outerShdw blurRad="38100" dist="38100" dir="2700000" algn="tl">
                  <a:srgbClr val="000000">
                    <a:alpha val="43137"/>
                  </a:srgbClr>
                </a:outerShdw>
              </a:effectLst>
              <a:latin typeface="Calibri" panose="020F0502020204030204" pitchFamily="34" charset="0"/>
            </a:endParaRPr>
          </a:p>
        </p:txBody>
      </p:sp>
      <p:sp>
        <p:nvSpPr>
          <p:cNvPr id="4" name="TextBox 3">
            <a:extLst>
              <a:ext uri="{FF2B5EF4-FFF2-40B4-BE49-F238E27FC236}">
                <a16:creationId xmlns:a16="http://schemas.microsoft.com/office/drawing/2014/main" id="{ED0E61A9-3B8E-2658-E885-014AD12670D9}"/>
              </a:ext>
            </a:extLst>
          </p:cNvPr>
          <p:cNvSpPr txBox="1"/>
          <p:nvPr/>
        </p:nvSpPr>
        <p:spPr>
          <a:xfrm>
            <a:off x="2241493" y="2687966"/>
            <a:ext cx="4661012" cy="2246769"/>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A6CCF6"/>
                </a:solidFill>
                <a:effectLst/>
                <a:uLnTx/>
                <a:uFillTx/>
                <a:latin typeface="Calibri"/>
                <a:ea typeface="+mn-ea"/>
                <a:cs typeface="Arial" panose="020B0604020202020204" pitchFamily="34" charset="0"/>
              </a:rPr>
              <a:t>Ron Melton, OD, FAAO</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1" u="none" strike="noStrike" kern="1200" cap="none" spc="0" normalizeH="0" baseline="0" noProof="0" dirty="0">
              <a:ln>
                <a:noFill/>
              </a:ln>
              <a:solidFill>
                <a:srgbClr val="FFFF99"/>
              </a:solidFill>
              <a:effectLst/>
              <a:uLnTx/>
              <a:uFillTx/>
              <a:latin typeface="Calibri"/>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1" u="none" strike="noStrike" kern="1200" cap="none" spc="0" normalizeH="0" baseline="0" noProof="0" dirty="0">
              <a:ln>
                <a:noFill/>
              </a:ln>
              <a:solidFill>
                <a:srgbClr val="FFFF99"/>
              </a:solidFill>
              <a:effectLst/>
              <a:uLnTx/>
              <a:uFillTx/>
              <a:latin typeface="Calibri"/>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FFFF99"/>
                </a:solidFill>
                <a:effectLst/>
                <a:uLnTx/>
                <a:uFillTx/>
                <a:latin typeface="Calibri"/>
                <a:ea typeface="+mn-ea"/>
                <a:cs typeface="Arial" panose="020B0604020202020204" pitchFamily="34" charset="0"/>
              </a:rPr>
              <a:t>HAWAIIAN OPHTHALMIC SUMMIT  2026</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FFFF99"/>
                </a:solidFill>
                <a:effectLst/>
                <a:uLnTx/>
                <a:uFillTx/>
                <a:latin typeface="Calibri"/>
                <a:ea typeface="+mn-ea"/>
                <a:cs typeface="Arial" panose="020B0604020202020204" pitchFamily="34" charset="0"/>
              </a:rPr>
              <a:t>TARR TREK ELEVATED EYE EDUCATION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FFFF99"/>
                </a:solidFill>
                <a:effectLst/>
                <a:uLnTx/>
                <a:uFillTx/>
                <a:latin typeface="Calibri"/>
                <a:ea typeface="+mn-ea"/>
                <a:cs typeface="Arial" panose="020B0604020202020204" pitchFamily="34" charset="0"/>
              </a:rPr>
              <a:t>Oahu, Hawaii</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1" u="none" strike="noStrike" kern="1200" cap="none" spc="0" normalizeH="0" baseline="0" noProof="0" dirty="0">
                <a:ln>
                  <a:noFill/>
                </a:ln>
                <a:solidFill>
                  <a:srgbClr val="FFFF99"/>
                </a:solidFill>
                <a:effectLst/>
                <a:uLnTx/>
                <a:uFillTx/>
                <a:latin typeface="Calibri"/>
                <a:ea typeface="+mn-ea"/>
                <a:cs typeface="Arial" panose="020B0604020202020204" pitchFamily="34" charset="0"/>
              </a:rPr>
              <a:t>October 17-20, 2026 </a:t>
            </a:r>
          </a:p>
        </p:txBody>
      </p:sp>
    </p:spTree>
    <p:extLst>
      <p:ext uri="{BB962C8B-B14F-4D97-AF65-F5344CB8AC3E}">
        <p14:creationId xmlns:p14="http://schemas.microsoft.com/office/powerpoint/2010/main" val="415025895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D86F8-E359-6FEA-37D6-FCB07EBFCA2D}"/>
            </a:ext>
          </a:extLst>
        </p:cNvPr>
        <p:cNvGrpSpPr/>
        <p:nvPr/>
      </p:nvGrpSpPr>
      <p:grpSpPr>
        <a:xfrm>
          <a:off x="0" y="0"/>
          <a:ext cx="0" cy="0"/>
          <a:chOff x="0" y="0"/>
          <a:chExt cx="0" cy="0"/>
        </a:xfrm>
      </p:grpSpPr>
      <p:sp>
        <p:nvSpPr>
          <p:cNvPr id="89090" name="Title 3">
            <a:extLst>
              <a:ext uri="{FF2B5EF4-FFF2-40B4-BE49-F238E27FC236}">
                <a16:creationId xmlns:a16="http://schemas.microsoft.com/office/drawing/2014/main" id="{57B4C395-2969-3B86-0C4C-A2A8853CBA05}"/>
              </a:ext>
            </a:extLst>
          </p:cNvPr>
          <p:cNvSpPr>
            <a:spLocks noGrp="1"/>
          </p:cNvSpPr>
          <p:nvPr>
            <p:ph type="title"/>
          </p:nvPr>
        </p:nvSpPr>
        <p:spPr>
          <a:xfrm>
            <a:off x="470534" y="407353"/>
            <a:ext cx="8763001" cy="665162"/>
          </a:xfrm>
        </p:spPr>
        <p:txBody>
          <a:bodyPr/>
          <a:lstStyle/>
          <a:p>
            <a:r>
              <a:rPr lang="en-US" altLang="en-US"/>
              <a:t>Financial Disclosure</a:t>
            </a:r>
          </a:p>
        </p:txBody>
      </p:sp>
      <p:sp>
        <p:nvSpPr>
          <p:cNvPr id="89091" name="Content Placeholder 2">
            <a:extLst>
              <a:ext uri="{FF2B5EF4-FFF2-40B4-BE49-F238E27FC236}">
                <a16:creationId xmlns:a16="http://schemas.microsoft.com/office/drawing/2014/main" id="{A831D385-A95A-3980-44C3-0058380ADA7D}"/>
              </a:ext>
            </a:extLst>
          </p:cNvPr>
          <p:cNvSpPr>
            <a:spLocks noGrp="1"/>
          </p:cNvSpPr>
          <p:nvPr>
            <p:ph type="body" sz="quarter" idx="10"/>
          </p:nvPr>
        </p:nvSpPr>
        <p:spPr>
          <a:xfrm>
            <a:off x="557212" y="1123950"/>
            <a:ext cx="8127169" cy="3648075"/>
          </a:xfrm>
        </p:spPr>
        <p:txBody>
          <a:bodyPr/>
          <a:lstStyle/>
          <a:p>
            <a:r>
              <a:rPr lang="en-US" altLang="en-US" dirty="0"/>
              <a:t> </a:t>
            </a:r>
          </a:p>
          <a:p>
            <a:r>
              <a:rPr lang="en-US" altLang="en-US" dirty="0"/>
              <a:t>Dr. Ron Melton is a consultant to, on the speakers bureau of, on the advisory committee of, or involved in research for the following companies:  ICARE and B+L. </a:t>
            </a:r>
          </a:p>
          <a:p>
            <a:endParaRPr lang="en-US" altLang="en-US" dirty="0"/>
          </a:p>
          <a:p>
            <a:r>
              <a:rPr lang="en-US" altLang="en-US" dirty="0"/>
              <a:t>“All relevant relationships have been mitigated.”</a:t>
            </a:r>
          </a:p>
          <a:p>
            <a:endParaRPr lang="en-US" altLang="en-US" dirty="0"/>
          </a:p>
        </p:txBody>
      </p:sp>
    </p:spTree>
    <p:extLst>
      <p:ext uri="{BB962C8B-B14F-4D97-AF65-F5344CB8AC3E}">
        <p14:creationId xmlns:p14="http://schemas.microsoft.com/office/powerpoint/2010/main" val="372257228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DB21D-0022-EA62-79A3-9CBD891F10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D377A3-9FE4-2966-20E0-1D173B0A8BB0}"/>
              </a:ext>
            </a:extLst>
          </p:cNvPr>
          <p:cNvSpPr>
            <a:spLocks noGrp="1"/>
          </p:cNvSpPr>
          <p:nvPr>
            <p:ph type="title"/>
          </p:nvPr>
        </p:nvSpPr>
        <p:spPr/>
        <p:txBody>
          <a:bodyPr/>
          <a:lstStyle/>
          <a:p>
            <a:r>
              <a:t>Learning Objectives</a:t>
            </a:r>
          </a:p>
        </p:txBody>
      </p:sp>
      <p:sp>
        <p:nvSpPr>
          <p:cNvPr id="3" name="Content Placeholder 2">
            <a:extLst>
              <a:ext uri="{FF2B5EF4-FFF2-40B4-BE49-F238E27FC236}">
                <a16:creationId xmlns:a16="http://schemas.microsoft.com/office/drawing/2014/main" id="{82406A40-04A2-702B-5B69-CFE954F56103}"/>
              </a:ext>
            </a:extLst>
          </p:cNvPr>
          <p:cNvSpPr>
            <a:spLocks noGrp="1"/>
          </p:cNvSpPr>
          <p:nvPr>
            <p:ph idx="1"/>
          </p:nvPr>
        </p:nvSpPr>
        <p:spPr/>
        <p:txBody>
          <a:bodyPr/>
          <a:lstStyle/>
          <a:p>
            <a:r>
              <a:t>Recognize clinical patterns of optic neuropathy</a:t>
            </a:r>
          </a:p>
          <a:p>
            <a:r>
              <a:t>Differentiate optic nerve vs retinal disease</a:t>
            </a:r>
          </a:p>
          <a:p>
            <a:r>
              <a:t>Identify urgent and emergent red flags</a:t>
            </a:r>
          </a:p>
          <a:p>
            <a:r>
              <a:t>Apply OD triage strategies</a:t>
            </a:r>
          </a:p>
        </p:txBody>
      </p:sp>
    </p:spTree>
    <p:extLst>
      <p:ext uri="{BB962C8B-B14F-4D97-AF65-F5344CB8AC3E}">
        <p14:creationId xmlns:p14="http://schemas.microsoft.com/office/powerpoint/2010/main" val="2437854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2DCC9-B85D-1C4C-8529-27B4B9D4DA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4DCFF2-E5AE-8C45-5E02-6A944B539300}"/>
              </a:ext>
            </a:extLst>
          </p:cNvPr>
          <p:cNvSpPr>
            <a:spLocks noGrp="1"/>
          </p:cNvSpPr>
          <p:nvPr>
            <p:ph type="title"/>
          </p:nvPr>
        </p:nvSpPr>
        <p:spPr/>
        <p:txBody>
          <a:bodyPr/>
          <a:lstStyle/>
          <a:p>
            <a:r>
              <a:t>Core Clinical Features</a:t>
            </a:r>
          </a:p>
        </p:txBody>
      </p:sp>
      <p:sp>
        <p:nvSpPr>
          <p:cNvPr id="3" name="Content Placeholder 2">
            <a:extLst>
              <a:ext uri="{FF2B5EF4-FFF2-40B4-BE49-F238E27FC236}">
                <a16:creationId xmlns:a16="http://schemas.microsoft.com/office/drawing/2014/main" id="{39F469D1-BBAD-22EA-CA71-F8910876DEBD}"/>
              </a:ext>
            </a:extLst>
          </p:cNvPr>
          <p:cNvSpPr>
            <a:spLocks noGrp="1"/>
          </p:cNvSpPr>
          <p:nvPr>
            <p:ph idx="1"/>
          </p:nvPr>
        </p:nvSpPr>
        <p:spPr/>
        <p:txBody>
          <a:bodyPr/>
          <a:lstStyle/>
          <a:p>
            <a:r>
              <a:t>Decreased visual acuity</a:t>
            </a:r>
          </a:p>
          <a:p>
            <a:r>
              <a:t>Disproportionate color vision loss</a:t>
            </a:r>
          </a:p>
          <a:p>
            <a:r>
              <a:t>Visual field defects</a:t>
            </a:r>
          </a:p>
          <a:p>
            <a:r>
              <a:t>Relative afferent pupillary defect</a:t>
            </a:r>
          </a:p>
          <a:p>
            <a:r>
              <a:t>Disc edema or pallor (may be absent early)</a:t>
            </a:r>
          </a:p>
        </p:txBody>
      </p:sp>
    </p:spTree>
    <p:extLst>
      <p:ext uri="{BB962C8B-B14F-4D97-AF65-F5344CB8AC3E}">
        <p14:creationId xmlns:p14="http://schemas.microsoft.com/office/powerpoint/2010/main" val="2336201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DC745-3928-8E98-B3EF-CB69927B02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AC70B2-5A27-2687-59C3-BE77F9A79860}"/>
              </a:ext>
            </a:extLst>
          </p:cNvPr>
          <p:cNvSpPr>
            <a:spLocks noGrp="1"/>
          </p:cNvSpPr>
          <p:nvPr>
            <p:ph type="title"/>
          </p:nvPr>
        </p:nvSpPr>
        <p:spPr/>
        <p:txBody>
          <a:bodyPr/>
          <a:lstStyle/>
          <a:p>
            <a:r>
              <a:t>Optic Neuropathy vs Retinal Disease</a:t>
            </a:r>
          </a:p>
        </p:txBody>
      </p:sp>
      <p:sp>
        <p:nvSpPr>
          <p:cNvPr id="3" name="Content Placeholder 2">
            <a:extLst>
              <a:ext uri="{FF2B5EF4-FFF2-40B4-BE49-F238E27FC236}">
                <a16:creationId xmlns:a16="http://schemas.microsoft.com/office/drawing/2014/main" id="{592191A8-2856-8A29-D9B4-9117465DF426}"/>
              </a:ext>
            </a:extLst>
          </p:cNvPr>
          <p:cNvSpPr>
            <a:spLocks noGrp="1"/>
          </p:cNvSpPr>
          <p:nvPr>
            <p:ph idx="1"/>
          </p:nvPr>
        </p:nvSpPr>
        <p:spPr/>
        <p:txBody>
          <a:bodyPr/>
          <a:lstStyle/>
          <a:p>
            <a:r>
              <a:t>RAPD common in optic neuropathy</a:t>
            </a:r>
          </a:p>
          <a:p>
            <a:r>
              <a:t>Color vision loss more severe</a:t>
            </a:r>
          </a:p>
          <a:p>
            <a:r>
              <a:t>VF may respect vertical meridian</a:t>
            </a:r>
          </a:p>
          <a:p>
            <a:r>
              <a:t>Fundus findings often subtle</a:t>
            </a:r>
          </a:p>
        </p:txBody>
      </p:sp>
    </p:spTree>
    <p:extLst>
      <p:ext uri="{BB962C8B-B14F-4D97-AF65-F5344CB8AC3E}">
        <p14:creationId xmlns:p14="http://schemas.microsoft.com/office/powerpoint/2010/main" val="1890812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14E37-C0AE-6DF4-D9E5-91067018EE5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71BCFCC-3952-CDD5-50A0-B5EF06C4B833}"/>
              </a:ext>
            </a:extLst>
          </p:cNvPr>
          <p:cNvSpPr/>
          <p:nvPr/>
        </p:nvSpPr>
        <p:spPr>
          <a:xfrm>
            <a:off x="46968" y="-93846"/>
            <a:ext cx="9144000" cy="6858000"/>
          </a:xfrm>
          <a:prstGeom prst="rect">
            <a:avLst/>
          </a:prstGeom>
          <a:solidFill>
            <a:srgbClr val="1937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3662118A-6492-7C94-C652-7130F85917C2}"/>
              </a:ext>
            </a:extLst>
          </p:cNvPr>
          <p:cNvSpPr txBox="1"/>
          <p:nvPr/>
        </p:nvSpPr>
        <p:spPr>
          <a:xfrm>
            <a:off x="221855" y="93846"/>
            <a:ext cx="8836073" cy="584775"/>
          </a:xfrm>
          <a:prstGeom prst="rect">
            <a:avLst/>
          </a:prstGeom>
          <a:noFill/>
        </p:spPr>
        <p:txBody>
          <a:bodyPr wrap="none">
            <a:spAutoFit/>
          </a:bodyPr>
          <a:lstStyle/>
          <a:p>
            <a:pPr>
              <a:defRPr sz="4400" b="1">
                <a:solidFill>
                  <a:srgbClr val="FFFF00"/>
                </a:solidFill>
              </a:defRPr>
            </a:pPr>
            <a:r>
              <a:rPr sz="3200" dirty="0"/>
              <a:t>NANOS Classification of Optic Neuropathies</a:t>
            </a:r>
          </a:p>
        </p:txBody>
      </p:sp>
      <p:sp>
        <p:nvSpPr>
          <p:cNvPr id="4" name="TextBox 3">
            <a:extLst>
              <a:ext uri="{FF2B5EF4-FFF2-40B4-BE49-F238E27FC236}">
                <a16:creationId xmlns:a16="http://schemas.microsoft.com/office/drawing/2014/main" id="{170DB40F-A91F-4D7E-CB05-2398D1B6C94B}"/>
              </a:ext>
            </a:extLst>
          </p:cNvPr>
          <p:cNvSpPr txBox="1"/>
          <p:nvPr/>
        </p:nvSpPr>
        <p:spPr>
          <a:xfrm>
            <a:off x="212869" y="1015466"/>
            <a:ext cx="4592924" cy="4401205"/>
          </a:xfrm>
          <a:prstGeom prst="rect">
            <a:avLst/>
          </a:prstGeom>
          <a:noFill/>
        </p:spPr>
        <p:txBody>
          <a:bodyPr wrap="none">
            <a:spAutoFit/>
          </a:bodyPr>
          <a:lstStyle/>
          <a:p>
            <a:pPr>
              <a:defRPr sz="2800" b="1">
                <a:solidFill>
                  <a:srgbClr val="FFFFFF"/>
                </a:solidFill>
              </a:defRPr>
            </a:pPr>
            <a:r>
              <a:rPr sz="2000" dirty="0" err="1">
                <a:solidFill>
                  <a:srgbClr val="00FF00"/>
                </a:solidFill>
              </a:rPr>
              <a:t>I</a:t>
            </a:r>
            <a:r>
              <a:rPr lang="en-US" sz="2000" dirty="0" err="1">
                <a:solidFill>
                  <a:srgbClr val="00FF00"/>
                </a:solidFill>
              </a:rPr>
              <a:t>shemic</a:t>
            </a:r>
            <a:endParaRPr sz="2000" dirty="0">
              <a:solidFill>
                <a:srgbClr val="00FF00"/>
              </a:solidFill>
            </a:endParaRPr>
          </a:p>
          <a:p>
            <a:pPr lvl="1">
              <a:defRPr sz="2600">
                <a:solidFill>
                  <a:srgbClr val="00FF00"/>
                </a:solidFill>
              </a:defRPr>
            </a:pPr>
            <a:r>
              <a:rPr lang="en-US" sz="1600" dirty="0">
                <a:solidFill>
                  <a:schemeClr val="tx1">
                    <a:lumMod val="95000"/>
                  </a:schemeClr>
                </a:solidFill>
              </a:rPr>
              <a:t>Non-arteritic anterior ischemic ON (NAION)</a:t>
            </a:r>
            <a:endParaRPr sz="1600" dirty="0">
              <a:solidFill>
                <a:schemeClr val="tx1">
                  <a:lumMod val="95000"/>
                </a:schemeClr>
              </a:solidFill>
            </a:endParaRPr>
          </a:p>
          <a:p>
            <a:pPr lvl="1">
              <a:defRPr sz="2600">
                <a:solidFill>
                  <a:srgbClr val="00FF00"/>
                </a:solidFill>
              </a:defRPr>
            </a:pPr>
            <a:r>
              <a:rPr lang="en-US" sz="1600" dirty="0">
                <a:solidFill>
                  <a:schemeClr val="tx1">
                    <a:lumMod val="95000"/>
                  </a:schemeClr>
                </a:solidFill>
              </a:rPr>
              <a:t>Arteritic AION (Giant Cell Arteritis)</a:t>
            </a:r>
          </a:p>
          <a:p>
            <a:pPr lvl="1">
              <a:defRPr sz="2600">
                <a:solidFill>
                  <a:srgbClr val="00FF00"/>
                </a:solidFill>
              </a:defRPr>
            </a:pPr>
            <a:r>
              <a:rPr lang="en-US" sz="1600" dirty="0">
                <a:solidFill>
                  <a:schemeClr val="tx1">
                    <a:lumMod val="95000"/>
                  </a:schemeClr>
                </a:solidFill>
              </a:rPr>
              <a:t>Posterior ischemic optic neuropathy (PION)</a:t>
            </a:r>
          </a:p>
          <a:p>
            <a:pPr>
              <a:defRPr sz="2800" b="1">
                <a:solidFill>
                  <a:srgbClr val="FFFFFF"/>
                </a:solidFill>
              </a:defRPr>
            </a:pPr>
            <a:endParaRPr lang="en-US" sz="2000" dirty="0">
              <a:solidFill>
                <a:schemeClr val="tx1">
                  <a:lumMod val="95000"/>
                </a:schemeClr>
              </a:solidFill>
            </a:endParaRPr>
          </a:p>
          <a:p>
            <a:pPr>
              <a:defRPr sz="2800" b="1">
                <a:solidFill>
                  <a:srgbClr val="FFFFFF"/>
                </a:solidFill>
              </a:defRPr>
            </a:pPr>
            <a:endParaRPr lang="en-US" sz="2000" dirty="0">
              <a:solidFill>
                <a:schemeClr val="tx1">
                  <a:lumMod val="95000"/>
                </a:schemeClr>
              </a:solidFill>
            </a:endParaRPr>
          </a:p>
          <a:p>
            <a:pPr>
              <a:defRPr sz="2800" b="1">
                <a:solidFill>
                  <a:srgbClr val="FFFFFF"/>
                </a:solidFill>
              </a:defRPr>
            </a:pPr>
            <a:r>
              <a:rPr lang="en-US" sz="2000" dirty="0">
                <a:solidFill>
                  <a:srgbClr val="00FF00"/>
                </a:solidFill>
              </a:rPr>
              <a:t>Inflammatory / Demyelinating</a:t>
            </a:r>
          </a:p>
          <a:p>
            <a:pPr lvl="1">
              <a:defRPr sz="2600">
                <a:solidFill>
                  <a:srgbClr val="00FF00"/>
                </a:solidFill>
              </a:defRPr>
            </a:pPr>
            <a:r>
              <a:rPr lang="en-US" sz="1600" dirty="0">
                <a:solidFill>
                  <a:schemeClr val="tx1">
                    <a:lumMod val="95000"/>
                  </a:schemeClr>
                </a:solidFill>
              </a:rPr>
              <a:t>Optic neuritis (MS-associated)</a:t>
            </a:r>
          </a:p>
          <a:p>
            <a:pPr lvl="1">
              <a:defRPr sz="2600">
                <a:solidFill>
                  <a:srgbClr val="00FF00"/>
                </a:solidFill>
              </a:defRPr>
            </a:pPr>
            <a:r>
              <a:rPr lang="en-US" sz="1600" dirty="0">
                <a:solidFill>
                  <a:schemeClr val="tx1">
                    <a:lumMod val="95000"/>
                  </a:schemeClr>
                </a:solidFill>
              </a:rPr>
              <a:t>NMOSD-related optic neuritis</a:t>
            </a:r>
          </a:p>
          <a:p>
            <a:pPr lvl="1">
              <a:defRPr sz="2600">
                <a:solidFill>
                  <a:srgbClr val="00FF00"/>
                </a:solidFill>
              </a:defRPr>
            </a:pPr>
            <a:r>
              <a:rPr lang="en-US" sz="1600" dirty="0">
                <a:solidFill>
                  <a:schemeClr val="tx1">
                    <a:lumMod val="95000"/>
                  </a:schemeClr>
                </a:solidFill>
              </a:rPr>
              <a:t>MOG-antibody associated optic neuritis</a:t>
            </a:r>
          </a:p>
          <a:p>
            <a:pPr lvl="1">
              <a:defRPr sz="2600">
                <a:solidFill>
                  <a:srgbClr val="00FF00"/>
                </a:solidFill>
              </a:defRPr>
            </a:pPr>
            <a:r>
              <a:rPr lang="en-US" sz="1600" dirty="0">
                <a:solidFill>
                  <a:schemeClr val="tx1">
                    <a:lumMod val="95000"/>
                  </a:schemeClr>
                </a:solidFill>
              </a:rPr>
              <a:t>Autoimmune / sarcoid optic neuropathy</a:t>
            </a:r>
            <a:endParaRPr lang="en-US" sz="2000" dirty="0"/>
          </a:p>
          <a:p>
            <a:pPr>
              <a:defRPr sz="2800" b="1">
                <a:solidFill>
                  <a:srgbClr val="FFFFFF"/>
                </a:solidFill>
              </a:defRPr>
            </a:pPr>
            <a:endParaRPr lang="en-US" sz="2000" dirty="0">
              <a:solidFill>
                <a:schemeClr val="tx1">
                  <a:lumMod val="95000"/>
                </a:schemeClr>
              </a:solidFill>
            </a:endParaRPr>
          </a:p>
          <a:p>
            <a:pPr>
              <a:defRPr sz="2800" b="1">
                <a:solidFill>
                  <a:srgbClr val="FFFFFF"/>
                </a:solidFill>
              </a:defRPr>
            </a:pPr>
            <a:r>
              <a:rPr sz="2000" dirty="0">
                <a:solidFill>
                  <a:srgbClr val="00FF00"/>
                </a:solidFill>
              </a:rPr>
              <a:t>Compressive</a:t>
            </a:r>
          </a:p>
          <a:p>
            <a:pPr lvl="1">
              <a:defRPr sz="2600">
                <a:solidFill>
                  <a:srgbClr val="00FF00"/>
                </a:solidFill>
              </a:defRPr>
            </a:pPr>
            <a:r>
              <a:rPr sz="1600" dirty="0">
                <a:solidFill>
                  <a:schemeClr val="tx1">
                    <a:lumMod val="95000"/>
                  </a:schemeClr>
                </a:solidFill>
              </a:rPr>
              <a:t>Pituitary adenoma</a:t>
            </a:r>
          </a:p>
          <a:p>
            <a:pPr lvl="1">
              <a:defRPr sz="2600">
                <a:solidFill>
                  <a:srgbClr val="00FF00"/>
                </a:solidFill>
              </a:defRPr>
            </a:pPr>
            <a:r>
              <a:rPr sz="1600" dirty="0">
                <a:solidFill>
                  <a:schemeClr val="tx1">
                    <a:lumMod val="95000"/>
                  </a:schemeClr>
                </a:solidFill>
              </a:rPr>
              <a:t>Optic nerve sheath meningioma</a:t>
            </a:r>
          </a:p>
          <a:p>
            <a:pPr lvl="1">
              <a:defRPr sz="2600">
                <a:solidFill>
                  <a:srgbClr val="00FF00"/>
                </a:solidFill>
              </a:defRPr>
            </a:pPr>
            <a:r>
              <a:rPr sz="1600" dirty="0">
                <a:solidFill>
                  <a:schemeClr val="tx1">
                    <a:lumMod val="95000"/>
                  </a:schemeClr>
                </a:solidFill>
              </a:rPr>
              <a:t>Orbital or intracranial tumors</a:t>
            </a:r>
          </a:p>
        </p:txBody>
      </p:sp>
      <p:sp>
        <p:nvSpPr>
          <p:cNvPr id="5" name="TextBox 4">
            <a:extLst>
              <a:ext uri="{FF2B5EF4-FFF2-40B4-BE49-F238E27FC236}">
                <a16:creationId xmlns:a16="http://schemas.microsoft.com/office/drawing/2014/main" id="{477555C6-D108-6B36-853B-E0395401D2DB}"/>
              </a:ext>
            </a:extLst>
          </p:cNvPr>
          <p:cNvSpPr txBox="1"/>
          <p:nvPr/>
        </p:nvSpPr>
        <p:spPr>
          <a:xfrm>
            <a:off x="5019865" y="1015466"/>
            <a:ext cx="4385175" cy="5201424"/>
          </a:xfrm>
          <a:prstGeom prst="rect">
            <a:avLst/>
          </a:prstGeom>
          <a:noFill/>
        </p:spPr>
        <p:txBody>
          <a:bodyPr wrap="square">
            <a:spAutoFit/>
          </a:bodyPr>
          <a:lstStyle/>
          <a:p>
            <a:pPr>
              <a:defRPr sz="2800" b="1">
                <a:solidFill>
                  <a:srgbClr val="FFFFFF"/>
                </a:solidFill>
              </a:defRPr>
            </a:pPr>
            <a:r>
              <a:rPr sz="2000" dirty="0">
                <a:solidFill>
                  <a:srgbClr val="00FF00"/>
                </a:solidFill>
              </a:rPr>
              <a:t>Toxic / Nutritional</a:t>
            </a:r>
          </a:p>
          <a:p>
            <a:pPr lvl="1">
              <a:defRPr sz="2600">
                <a:solidFill>
                  <a:srgbClr val="00FF00"/>
                </a:solidFill>
              </a:defRPr>
            </a:pPr>
            <a:r>
              <a:rPr sz="1600" dirty="0">
                <a:solidFill>
                  <a:schemeClr val="tx1">
                    <a:lumMod val="95000"/>
                  </a:schemeClr>
                </a:solidFill>
              </a:rPr>
              <a:t>Ethambutol toxicity</a:t>
            </a:r>
          </a:p>
          <a:p>
            <a:pPr lvl="1">
              <a:defRPr sz="2600">
                <a:solidFill>
                  <a:srgbClr val="00FF00"/>
                </a:solidFill>
              </a:defRPr>
            </a:pPr>
            <a:r>
              <a:rPr sz="1600" dirty="0">
                <a:solidFill>
                  <a:schemeClr val="tx1">
                    <a:lumMod val="95000"/>
                  </a:schemeClr>
                </a:solidFill>
              </a:rPr>
              <a:t>Methanol toxicity</a:t>
            </a:r>
          </a:p>
          <a:p>
            <a:pPr lvl="1">
              <a:defRPr sz="2600">
                <a:solidFill>
                  <a:srgbClr val="00FF00"/>
                </a:solidFill>
              </a:defRPr>
            </a:pPr>
            <a:r>
              <a:rPr sz="1600" dirty="0">
                <a:solidFill>
                  <a:schemeClr val="tx1">
                    <a:lumMod val="95000"/>
                  </a:schemeClr>
                </a:solidFill>
              </a:rPr>
              <a:t>Linezolid toxicity</a:t>
            </a:r>
          </a:p>
          <a:p>
            <a:pPr lvl="1">
              <a:defRPr sz="2600">
                <a:solidFill>
                  <a:srgbClr val="00FF00"/>
                </a:solidFill>
              </a:defRPr>
            </a:pPr>
            <a:r>
              <a:rPr sz="1600" dirty="0">
                <a:solidFill>
                  <a:schemeClr val="tx1">
                    <a:lumMod val="95000"/>
                  </a:schemeClr>
                </a:solidFill>
              </a:rPr>
              <a:t>Vitamin B12 deficiency</a:t>
            </a:r>
          </a:p>
          <a:p>
            <a:pPr>
              <a:defRPr sz="2800" b="1">
                <a:solidFill>
                  <a:srgbClr val="FFFFFF"/>
                </a:solidFill>
              </a:defRPr>
            </a:pPr>
            <a:endParaRPr lang="en-US" sz="2000" dirty="0">
              <a:solidFill>
                <a:schemeClr val="tx1">
                  <a:lumMod val="95000"/>
                </a:schemeClr>
              </a:solidFill>
            </a:endParaRPr>
          </a:p>
          <a:p>
            <a:pPr>
              <a:defRPr sz="2800" b="1">
                <a:solidFill>
                  <a:srgbClr val="FFFFFF"/>
                </a:solidFill>
              </a:defRPr>
            </a:pPr>
            <a:r>
              <a:rPr sz="2000" dirty="0">
                <a:solidFill>
                  <a:srgbClr val="00FF00"/>
                </a:solidFill>
              </a:rPr>
              <a:t>Hereditary</a:t>
            </a:r>
          </a:p>
          <a:p>
            <a:pPr lvl="1">
              <a:defRPr sz="2600">
                <a:solidFill>
                  <a:srgbClr val="00FF00"/>
                </a:solidFill>
              </a:defRPr>
            </a:pPr>
            <a:r>
              <a:rPr sz="1600" dirty="0">
                <a:solidFill>
                  <a:schemeClr val="tx1">
                    <a:lumMod val="95000"/>
                  </a:schemeClr>
                </a:solidFill>
              </a:rPr>
              <a:t>Leber hereditary optic neuropathy (LHON)</a:t>
            </a:r>
          </a:p>
          <a:p>
            <a:pPr lvl="1">
              <a:defRPr sz="2600">
                <a:solidFill>
                  <a:srgbClr val="00FF00"/>
                </a:solidFill>
              </a:defRPr>
            </a:pPr>
            <a:r>
              <a:rPr sz="1600" dirty="0">
                <a:solidFill>
                  <a:schemeClr val="tx1">
                    <a:lumMod val="95000"/>
                  </a:schemeClr>
                </a:solidFill>
              </a:rPr>
              <a:t>Dominant optic atrophy (OPA1)</a:t>
            </a:r>
          </a:p>
          <a:p>
            <a:pPr>
              <a:defRPr sz="2800" b="1">
                <a:solidFill>
                  <a:srgbClr val="FFFFFF"/>
                </a:solidFill>
              </a:defRPr>
            </a:pPr>
            <a:endParaRPr lang="en-US" sz="2000" dirty="0">
              <a:solidFill>
                <a:schemeClr val="tx1">
                  <a:lumMod val="95000"/>
                </a:schemeClr>
              </a:solidFill>
            </a:endParaRPr>
          </a:p>
          <a:p>
            <a:pPr>
              <a:defRPr sz="2800" b="1">
                <a:solidFill>
                  <a:srgbClr val="FFFFFF"/>
                </a:solidFill>
              </a:defRPr>
            </a:pPr>
            <a:r>
              <a:rPr sz="2000" dirty="0">
                <a:solidFill>
                  <a:srgbClr val="00FF00"/>
                </a:solidFill>
              </a:rPr>
              <a:t>Traumatic</a:t>
            </a:r>
          </a:p>
          <a:p>
            <a:pPr lvl="1">
              <a:defRPr sz="2600">
                <a:solidFill>
                  <a:srgbClr val="00FF00"/>
                </a:solidFill>
              </a:defRPr>
            </a:pPr>
            <a:r>
              <a:rPr sz="1600" dirty="0">
                <a:solidFill>
                  <a:schemeClr val="tx1">
                    <a:lumMod val="95000"/>
                  </a:schemeClr>
                </a:solidFill>
              </a:rPr>
              <a:t>Direct optic nerve injury</a:t>
            </a:r>
          </a:p>
          <a:p>
            <a:pPr lvl="1">
              <a:defRPr sz="2600">
                <a:solidFill>
                  <a:srgbClr val="00FF00"/>
                </a:solidFill>
              </a:defRPr>
            </a:pPr>
            <a:r>
              <a:rPr sz="1600" dirty="0">
                <a:solidFill>
                  <a:schemeClr val="tx1">
                    <a:lumMod val="95000"/>
                  </a:schemeClr>
                </a:solidFill>
              </a:rPr>
              <a:t>Indirect traumatic optic neuropathy</a:t>
            </a:r>
          </a:p>
          <a:p>
            <a:pPr>
              <a:defRPr sz="2800" b="1">
                <a:solidFill>
                  <a:srgbClr val="FFFFFF"/>
                </a:solidFill>
              </a:defRPr>
            </a:pPr>
            <a:endParaRPr lang="en-US" sz="2000" dirty="0">
              <a:solidFill>
                <a:schemeClr val="tx1">
                  <a:lumMod val="95000"/>
                </a:schemeClr>
              </a:solidFill>
            </a:endParaRPr>
          </a:p>
          <a:p>
            <a:pPr>
              <a:defRPr sz="2800" b="1">
                <a:solidFill>
                  <a:srgbClr val="FFFFFF"/>
                </a:solidFill>
              </a:defRPr>
            </a:pPr>
            <a:r>
              <a:rPr sz="2000" dirty="0">
                <a:solidFill>
                  <a:srgbClr val="00FF00"/>
                </a:solidFill>
              </a:rPr>
              <a:t>Infiltrative / Neoplastic</a:t>
            </a:r>
          </a:p>
          <a:p>
            <a:pPr lvl="1">
              <a:defRPr sz="2600">
                <a:solidFill>
                  <a:srgbClr val="00FF00"/>
                </a:solidFill>
              </a:defRPr>
            </a:pPr>
            <a:r>
              <a:rPr sz="1600" dirty="0">
                <a:solidFill>
                  <a:schemeClr val="tx1">
                    <a:lumMod val="95000"/>
                  </a:schemeClr>
                </a:solidFill>
              </a:rPr>
              <a:t>Leukemia / lymphoma</a:t>
            </a:r>
          </a:p>
          <a:p>
            <a:pPr lvl="1">
              <a:defRPr sz="2600">
                <a:solidFill>
                  <a:srgbClr val="00FF00"/>
                </a:solidFill>
              </a:defRPr>
            </a:pPr>
            <a:r>
              <a:rPr sz="1600" dirty="0">
                <a:solidFill>
                  <a:schemeClr val="tx1">
                    <a:lumMod val="95000"/>
                  </a:schemeClr>
                </a:solidFill>
              </a:rPr>
              <a:t>Metastatic disease</a:t>
            </a:r>
          </a:p>
          <a:p>
            <a:pPr lvl="1">
              <a:defRPr sz="2600">
                <a:solidFill>
                  <a:srgbClr val="00FF00"/>
                </a:solidFill>
              </a:defRPr>
            </a:pPr>
            <a:r>
              <a:rPr sz="1600" dirty="0">
                <a:solidFill>
                  <a:schemeClr val="tx1">
                    <a:lumMod val="95000"/>
                  </a:schemeClr>
                </a:solidFill>
              </a:rPr>
              <a:t>Optic nerve glioma</a:t>
            </a:r>
          </a:p>
        </p:txBody>
      </p:sp>
    </p:spTree>
    <p:extLst>
      <p:ext uri="{BB962C8B-B14F-4D97-AF65-F5344CB8AC3E}">
        <p14:creationId xmlns:p14="http://schemas.microsoft.com/office/powerpoint/2010/main" val="1348655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58E52-B33C-C611-B6FE-49B7E51D12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D5D8E8-CFFF-FA5C-71B0-B5E4461C4A41}"/>
              </a:ext>
            </a:extLst>
          </p:cNvPr>
          <p:cNvSpPr>
            <a:spLocks noGrp="1"/>
          </p:cNvSpPr>
          <p:nvPr>
            <p:ph type="title"/>
          </p:nvPr>
        </p:nvSpPr>
        <p:spPr/>
        <p:txBody>
          <a:bodyPr/>
          <a:lstStyle/>
          <a:p>
            <a:r>
              <a:t>Initial OD Workup</a:t>
            </a:r>
          </a:p>
        </p:txBody>
      </p:sp>
      <p:sp>
        <p:nvSpPr>
          <p:cNvPr id="3" name="Content Placeholder 2">
            <a:extLst>
              <a:ext uri="{FF2B5EF4-FFF2-40B4-BE49-F238E27FC236}">
                <a16:creationId xmlns:a16="http://schemas.microsoft.com/office/drawing/2014/main" id="{C7D5DA7E-8D07-F6A3-7054-7F77E4EAB036}"/>
              </a:ext>
            </a:extLst>
          </p:cNvPr>
          <p:cNvSpPr>
            <a:spLocks noGrp="1"/>
          </p:cNvSpPr>
          <p:nvPr>
            <p:ph idx="1"/>
          </p:nvPr>
        </p:nvSpPr>
        <p:spPr/>
        <p:txBody>
          <a:bodyPr/>
          <a:lstStyle/>
          <a:p>
            <a:r>
              <a:t>Best corrected VA</a:t>
            </a:r>
          </a:p>
          <a:p>
            <a:r>
              <a:t>Color vision testing</a:t>
            </a:r>
          </a:p>
          <a:p>
            <a:r>
              <a:t>Pupillary exam (RAPD)</a:t>
            </a:r>
          </a:p>
          <a:p>
            <a:r>
              <a:t>Dilated fundus exam</a:t>
            </a:r>
          </a:p>
          <a:p>
            <a:r>
              <a:t>OCT RNFL + GCC</a:t>
            </a:r>
          </a:p>
          <a:p>
            <a:r>
              <a:t>Automated visual fields</a:t>
            </a:r>
          </a:p>
        </p:txBody>
      </p:sp>
    </p:spTree>
    <p:extLst>
      <p:ext uri="{BB962C8B-B14F-4D97-AF65-F5344CB8AC3E}">
        <p14:creationId xmlns:p14="http://schemas.microsoft.com/office/powerpoint/2010/main" val="72963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40" y="-64871"/>
            <a:ext cx="9144000" cy="752034"/>
          </a:xfrm>
        </p:spPr>
        <p:txBody>
          <a:bodyPr>
            <a:noAutofit/>
          </a:bodyPr>
          <a:lstStyle/>
          <a:p>
            <a:r>
              <a:rPr sz="3200" dirty="0"/>
              <a:t>Visual Field Interpretation Pearls </a:t>
            </a:r>
            <a:r>
              <a:rPr lang="en-US" sz="3200" dirty="0"/>
              <a:t>-</a:t>
            </a:r>
            <a:r>
              <a:rPr sz="3200" dirty="0"/>
              <a:t> Optic Neuropathy</a:t>
            </a:r>
          </a:p>
        </p:txBody>
      </p:sp>
      <p:sp>
        <p:nvSpPr>
          <p:cNvPr id="3" name="Content Placeholder 2"/>
          <p:cNvSpPr>
            <a:spLocks noGrp="1"/>
          </p:cNvSpPr>
          <p:nvPr>
            <p:ph idx="1"/>
          </p:nvPr>
        </p:nvSpPr>
        <p:spPr>
          <a:xfrm>
            <a:off x="190500" y="687163"/>
            <a:ext cx="8763000" cy="5556152"/>
          </a:xfrm>
        </p:spPr>
        <p:txBody>
          <a:bodyPr>
            <a:noAutofit/>
          </a:bodyPr>
          <a:lstStyle/>
          <a:p>
            <a:pPr>
              <a:defRPr sz="2800"/>
            </a:pPr>
            <a:r>
              <a:rPr sz="2400" dirty="0"/>
              <a:t>Automated perimetry is essential in suspected optic nerve disease</a:t>
            </a:r>
          </a:p>
          <a:p>
            <a:pPr>
              <a:defRPr sz="2800"/>
            </a:pPr>
            <a:r>
              <a:rPr sz="2400" dirty="0"/>
              <a:t>Central scotoma + reduced color vision → optic neuritis until proven otherwise</a:t>
            </a:r>
          </a:p>
          <a:p>
            <a:pPr>
              <a:defRPr sz="2800"/>
            </a:pPr>
            <a:r>
              <a:rPr sz="2400" dirty="0"/>
              <a:t>Altitudinal defect strongly suggests ischemic optic neuropathy (NAION / AAION)</a:t>
            </a:r>
          </a:p>
          <a:p>
            <a:pPr>
              <a:defRPr sz="2800"/>
            </a:pPr>
            <a:r>
              <a:rPr sz="2400" dirty="0"/>
              <a:t>Defects respecting the vertical meridian → chiasmal or </a:t>
            </a:r>
            <a:r>
              <a:rPr sz="2400" dirty="0" err="1"/>
              <a:t>retrochiasmal</a:t>
            </a:r>
            <a:r>
              <a:rPr sz="2400" dirty="0"/>
              <a:t> pathology</a:t>
            </a:r>
          </a:p>
          <a:p>
            <a:pPr>
              <a:defRPr sz="2800"/>
            </a:pPr>
            <a:r>
              <a:rPr sz="2400" dirty="0"/>
              <a:t>Bitemporal defects localize to the optic chiasm (pituitary / </a:t>
            </a:r>
            <a:r>
              <a:rPr sz="2400" dirty="0" err="1"/>
              <a:t>sellar</a:t>
            </a:r>
            <a:r>
              <a:rPr sz="2400" dirty="0"/>
              <a:t> lesions)</a:t>
            </a:r>
          </a:p>
          <a:p>
            <a:pPr>
              <a:defRPr sz="2800"/>
            </a:pPr>
            <a:r>
              <a:rPr sz="2400" dirty="0"/>
              <a:t>Homonymous defects indicate </a:t>
            </a:r>
            <a:r>
              <a:rPr sz="2400" dirty="0" err="1"/>
              <a:t>retrochiasmal</a:t>
            </a:r>
            <a:r>
              <a:rPr sz="2400" dirty="0"/>
              <a:t> disease → urgent neuroimaging</a:t>
            </a:r>
          </a:p>
          <a:p>
            <a:pPr>
              <a:defRPr sz="2800"/>
            </a:pPr>
            <a:r>
              <a:rPr sz="2400" dirty="0"/>
              <a:t>Enlarged blind spot with preserved acuity → evaluate for papilledema</a:t>
            </a:r>
          </a:p>
          <a:p>
            <a:pPr>
              <a:defRPr sz="2800"/>
            </a:pPr>
            <a:r>
              <a:rPr sz="2400" dirty="0"/>
              <a:t>Progression on serial visual fields is more meaningful than a single abnormal test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57665"/>
            <a:ext cx="8854645" cy="752034"/>
          </a:xfrm>
        </p:spPr>
        <p:txBody>
          <a:bodyPr>
            <a:noAutofit/>
          </a:bodyPr>
          <a:lstStyle/>
          <a:p>
            <a:r>
              <a:rPr sz="3600" dirty="0"/>
              <a:t>OCT Interpretation Pearls – Optic Neuropathy</a:t>
            </a:r>
          </a:p>
        </p:txBody>
      </p:sp>
      <p:sp>
        <p:nvSpPr>
          <p:cNvPr id="3" name="Content Placeholder 2"/>
          <p:cNvSpPr>
            <a:spLocks noGrp="1"/>
          </p:cNvSpPr>
          <p:nvPr>
            <p:ph idx="1"/>
          </p:nvPr>
        </p:nvSpPr>
        <p:spPr>
          <a:xfrm>
            <a:off x="65903" y="897164"/>
            <a:ext cx="8979242" cy="5556152"/>
          </a:xfrm>
        </p:spPr>
        <p:txBody>
          <a:bodyPr>
            <a:noAutofit/>
          </a:bodyPr>
          <a:lstStyle/>
          <a:p>
            <a:pPr>
              <a:defRPr sz="2800"/>
            </a:pPr>
            <a:r>
              <a:rPr sz="2400" dirty="0"/>
              <a:t>RNFL thickening suggests optic disc edema (papilledema or optic neuritis)</a:t>
            </a:r>
          </a:p>
          <a:p>
            <a:pPr>
              <a:defRPr sz="2800"/>
            </a:pPr>
            <a:r>
              <a:rPr sz="2400" dirty="0"/>
              <a:t>RNFL thinning represents axonal loss from prior optic neuropathy</a:t>
            </a:r>
          </a:p>
          <a:p>
            <a:pPr>
              <a:defRPr sz="2800"/>
            </a:pPr>
            <a:r>
              <a:rPr sz="2400" dirty="0"/>
              <a:t>Papilledema shows diffuse RNFL thickening with early ganglion cell preservation</a:t>
            </a:r>
          </a:p>
          <a:p>
            <a:pPr>
              <a:defRPr sz="2800"/>
            </a:pPr>
            <a:r>
              <a:rPr sz="2400" dirty="0"/>
              <a:t>Optic neuritis often produces early GCIPL thinning even when RNFL appears normal</a:t>
            </a:r>
          </a:p>
          <a:p>
            <a:pPr>
              <a:defRPr sz="2800"/>
            </a:pPr>
            <a:r>
              <a:rPr sz="2400" dirty="0"/>
              <a:t>Segmental RNFL loss frequently correlates with visual field defects</a:t>
            </a:r>
          </a:p>
          <a:p>
            <a:pPr>
              <a:defRPr sz="2800"/>
            </a:pPr>
            <a:r>
              <a:rPr sz="2400" dirty="0"/>
              <a:t>Enhanced depth imaging OCT helps identify buried optic disc drusen</a:t>
            </a:r>
          </a:p>
          <a:p>
            <a:pPr>
              <a:defRPr sz="2800"/>
            </a:pPr>
            <a:r>
              <a:rPr sz="2400" dirty="0"/>
              <a:t>Peripapillary subretinal </a:t>
            </a:r>
            <a:r>
              <a:rPr sz="2400" dirty="0" err="1"/>
              <a:t>hyporeflective</a:t>
            </a:r>
            <a:r>
              <a:rPr sz="2400" dirty="0"/>
              <a:t> space supports true disc edema</a:t>
            </a:r>
          </a:p>
          <a:p>
            <a:pPr>
              <a:defRPr sz="2800"/>
            </a:pPr>
            <a:r>
              <a:rPr sz="2400" dirty="0"/>
              <a:t>Normal OCT does not exclude early functional optic nerve disease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190500"/>
            <a:ext cx="8763000" cy="752034"/>
          </a:xfrm>
        </p:spPr>
        <p:txBody>
          <a:bodyPr>
            <a:normAutofit/>
          </a:bodyPr>
          <a:lstStyle/>
          <a:p>
            <a:pPr>
              <a:defRPr sz="4000" b="1">
                <a:solidFill>
                  <a:srgbClr val="FFFF00"/>
                </a:solidFill>
                <a:latin typeface="Calibri"/>
              </a:defRPr>
            </a:pPr>
            <a:r>
              <a:rPr sz="3200" dirty="0"/>
              <a:t>Optic Nerve Head Findings in Optic Neuropathy</a:t>
            </a:r>
          </a:p>
        </p:txBody>
      </p:sp>
      <p:sp>
        <p:nvSpPr>
          <p:cNvPr id="3" name="Content Placeholder 2"/>
          <p:cNvSpPr>
            <a:spLocks noGrp="1"/>
          </p:cNvSpPr>
          <p:nvPr>
            <p:ph idx="1"/>
          </p:nvPr>
        </p:nvSpPr>
        <p:spPr>
          <a:xfrm>
            <a:off x="190500" y="1041679"/>
            <a:ext cx="8763000" cy="5556152"/>
          </a:xfrm>
        </p:spPr>
        <p:txBody>
          <a:bodyPr/>
          <a:lstStyle/>
          <a:p>
            <a:pPr>
              <a:defRPr sz="2700" b="1">
                <a:solidFill>
                  <a:srgbClr val="FFFFFF"/>
                </a:solidFill>
                <a:latin typeface="Calibri"/>
              </a:defRPr>
            </a:pPr>
            <a:r>
              <a:t>Optic nerve head appearance reflects stage of disease</a:t>
            </a:r>
          </a:p>
          <a:p>
            <a:pPr>
              <a:defRPr sz="2700" b="1">
                <a:solidFill>
                  <a:srgbClr val="FFFFFF"/>
                </a:solidFill>
                <a:latin typeface="Calibri"/>
              </a:defRPr>
            </a:pPr>
            <a:r>
              <a:t>Acute phase may show disc edema or hyperemia</a:t>
            </a:r>
          </a:p>
          <a:p>
            <a:pPr>
              <a:defRPr sz="2700" b="1">
                <a:solidFill>
                  <a:srgbClr val="FFFFFF"/>
                </a:solidFill>
                <a:latin typeface="Calibri"/>
              </a:defRPr>
            </a:pPr>
            <a:r>
              <a:t>Chronic phase characterized by optic disc pallor</a:t>
            </a:r>
          </a:p>
          <a:p>
            <a:pPr>
              <a:defRPr sz="2700" b="1">
                <a:solidFill>
                  <a:srgbClr val="FFFFFF"/>
                </a:solidFill>
                <a:latin typeface="Calibri"/>
              </a:defRPr>
            </a:pPr>
            <a:r>
              <a:t>Laterality (unilateral vs bilateral) narrows differential</a:t>
            </a:r>
          </a:p>
          <a:p>
            <a:pPr>
              <a:defRPr sz="2700" b="1">
                <a:solidFill>
                  <a:srgbClr val="FFFFFF"/>
                </a:solidFill>
                <a:latin typeface="Calibri"/>
              </a:defRPr>
            </a:pPr>
            <a:r>
              <a:t>Disc margins: blurred vs sharp provide key clues</a:t>
            </a:r>
          </a:p>
          <a:p>
            <a:pPr>
              <a:defRPr sz="2700" b="1">
                <a:solidFill>
                  <a:srgbClr val="FFFFFF"/>
                </a:solidFill>
                <a:latin typeface="Calibri"/>
              </a:defRPr>
            </a:pPr>
            <a:r>
              <a:t>Color (hyperemic vs pale) aids etiologic distinction</a:t>
            </a:r>
          </a:p>
          <a:p>
            <a:pPr>
              <a:defRPr sz="2700" b="1">
                <a:solidFill>
                  <a:srgbClr val="FFFFFF"/>
                </a:solidFill>
                <a:latin typeface="Calibri"/>
              </a:defRPr>
            </a:pPr>
            <a:r>
              <a:t>Vessel obscuration suggests true edema</a:t>
            </a:r>
          </a:p>
          <a:p>
            <a:pPr>
              <a:defRPr sz="2700" b="1">
                <a:solidFill>
                  <a:srgbClr val="FFFFFF"/>
                </a:solidFill>
                <a:latin typeface="Calibri"/>
              </a:defRPr>
            </a:pPr>
            <a:r>
              <a:t>Correlation with visual field and OCT essential</a:t>
            </a:r>
          </a:p>
          <a:p>
            <a:pPr>
              <a:defRPr sz="2700" b="1">
                <a:solidFill>
                  <a:srgbClr val="FFFFFF"/>
                </a:solidFill>
                <a:latin typeface="Calibri"/>
              </a:defRPr>
            </a:pPr>
            <a:r>
              <a:t>Careful fundus exam often directs urgency of workup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51D64-5493-86DE-CAAB-6EB66B6A95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BC7F09-13A6-2421-9FD8-75FB0A9B1444}"/>
              </a:ext>
            </a:extLst>
          </p:cNvPr>
          <p:cNvSpPr>
            <a:spLocks noGrp="1"/>
          </p:cNvSpPr>
          <p:nvPr>
            <p:ph type="title"/>
          </p:nvPr>
        </p:nvSpPr>
        <p:spPr>
          <a:xfrm>
            <a:off x="190500" y="138251"/>
            <a:ext cx="8763000" cy="752034"/>
          </a:xfrm>
        </p:spPr>
        <p:txBody>
          <a:bodyPr/>
          <a:lstStyle/>
          <a:p>
            <a:pPr algn="l">
              <a:defRPr sz="4100" b="1">
                <a:solidFill>
                  <a:srgbClr val="FFE600"/>
                </a:solidFill>
                <a:latin typeface="Calibri"/>
              </a:defRPr>
            </a:pPr>
            <a:r>
              <a:rPr dirty="0">
                <a:solidFill>
                  <a:srgbClr val="FFF69F"/>
                </a:solidFill>
              </a:rPr>
              <a:t>Papilledema</a:t>
            </a:r>
          </a:p>
        </p:txBody>
      </p:sp>
      <p:sp>
        <p:nvSpPr>
          <p:cNvPr id="3" name="Content Placeholder 2">
            <a:extLst>
              <a:ext uri="{FF2B5EF4-FFF2-40B4-BE49-F238E27FC236}">
                <a16:creationId xmlns:a16="http://schemas.microsoft.com/office/drawing/2014/main" id="{CEBC248C-813E-197C-8082-361A664EB9F6}"/>
              </a:ext>
            </a:extLst>
          </p:cNvPr>
          <p:cNvSpPr>
            <a:spLocks noGrp="1"/>
          </p:cNvSpPr>
          <p:nvPr>
            <p:ph idx="1"/>
          </p:nvPr>
        </p:nvSpPr>
        <p:spPr>
          <a:xfrm>
            <a:off x="190500" y="954594"/>
            <a:ext cx="8763000" cy="5556152"/>
          </a:xfrm>
        </p:spPr>
        <p:txBody>
          <a:bodyPr>
            <a:normAutofit fontScale="92500" lnSpcReduction="10000"/>
          </a:bodyPr>
          <a:lstStyle/>
          <a:p>
            <a:pPr algn="l">
              <a:defRPr sz="2900" b="1">
                <a:solidFill>
                  <a:srgbClr val="FFFFFF"/>
                </a:solidFill>
                <a:latin typeface="Calibri"/>
              </a:defRPr>
            </a:pPr>
            <a:r>
              <a:rPr dirty="0"/>
              <a:t>Optic disc edema due to elevated intracranial pressure (ICP)</a:t>
            </a:r>
          </a:p>
          <a:p>
            <a:pPr algn="l">
              <a:defRPr sz="2900" b="1">
                <a:solidFill>
                  <a:srgbClr val="FFFFFF"/>
                </a:solidFill>
                <a:latin typeface="Calibri"/>
              </a:defRPr>
            </a:pPr>
            <a:r>
              <a:rPr dirty="0"/>
              <a:t>Typically bilateral and symmetric</a:t>
            </a:r>
          </a:p>
          <a:p>
            <a:pPr algn="l">
              <a:defRPr sz="2900" b="1">
                <a:solidFill>
                  <a:srgbClr val="FFFFFF"/>
                </a:solidFill>
                <a:latin typeface="Calibri"/>
              </a:defRPr>
            </a:pPr>
            <a:r>
              <a:rPr dirty="0"/>
              <a:t>Vision often normal early; transient visual obscurations common</a:t>
            </a:r>
          </a:p>
          <a:p>
            <a:pPr algn="l">
              <a:defRPr sz="2900" b="1">
                <a:solidFill>
                  <a:srgbClr val="FFFFFF"/>
                </a:solidFill>
                <a:latin typeface="Calibri"/>
              </a:defRPr>
            </a:pPr>
            <a:r>
              <a:rPr dirty="0"/>
              <a:t>Headache, nausea, pulsatile tinnitus may be present</a:t>
            </a:r>
          </a:p>
          <a:p>
            <a:pPr algn="l">
              <a:defRPr sz="2900" b="1">
                <a:solidFill>
                  <a:srgbClr val="FFFFFF"/>
                </a:solidFill>
                <a:latin typeface="Calibri"/>
              </a:defRPr>
            </a:pPr>
            <a:r>
              <a:rPr dirty="0"/>
              <a:t>Hyperemic elevated disc with blurred margins; no cup</a:t>
            </a:r>
          </a:p>
          <a:p>
            <a:pPr algn="l">
              <a:defRPr sz="2900" b="1">
                <a:solidFill>
                  <a:srgbClr val="FFFFFF"/>
                </a:solidFill>
                <a:latin typeface="Calibri"/>
              </a:defRPr>
            </a:pPr>
            <a:r>
              <a:rPr dirty="0"/>
              <a:t>No RAPD if symmetric involvement</a:t>
            </a:r>
          </a:p>
          <a:p>
            <a:pPr algn="l">
              <a:defRPr sz="2900" b="1">
                <a:solidFill>
                  <a:srgbClr val="FFFFFF"/>
                </a:solidFill>
                <a:latin typeface="Calibri"/>
              </a:defRPr>
            </a:pPr>
            <a:r>
              <a:rPr dirty="0"/>
              <a:t>OCT RNFL thickened (true edema)</a:t>
            </a:r>
          </a:p>
          <a:p>
            <a:pPr algn="l">
              <a:defRPr sz="2900" b="1">
                <a:solidFill>
                  <a:srgbClr val="FFFFFF"/>
                </a:solidFill>
                <a:latin typeface="Calibri"/>
              </a:defRPr>
            </a:pPr>
            <a:r>
              <a:rPr dirty="0"/>
              <a:t>Enlarged blind spot typical on visual field</a:t>
            </a:r>
          </a:p>
          <a:p>
            <a:pPr algn="l">
              <a:defRPr sz="2900" b="1">
                <a:solidFill>
                  <a:srgbClr val="FFFFFF"/>
                </a:solidFill>
                <a:latin typeface="Calibri"/>
              </a:defRPr>
            </a:pPr>
            <a:r>
              <a:rPr dirty="0"/>
              <a:t>Associated with IIH, intracranial mass, venous sinus thrombosis, hydrocephalus</a:t>
            </a:r>
          </a:p>
          <a:p>
            <a:pPr algn="l">
              <a:defRPr sz="2900" b="1">
                <a:solidFill>
                  <a:srgbClr val="FFFFFF"/>
                </a:solidFill>
                <a:latin typeface="Calibri"/>
              </a:defRPr>
            </a:pPr>
            <a:r>
              <a:rPr dirty="0"/>
              <a:t>MRI/MRV + lumbar puncture with opening pressure required</a:t>
            </a:r>
          </a:p>
        </p:txBody>
      </p:sp>
    </p:spTree>
    <p:extLst>
      <p:ext uri="{BB962C8B-B14F-4D97-AF65-F5344CB8AC3E}">
        <p14:creationId xmlns:p14="http://schemas.microsoft.com/office/powerpoint/2010/main" val="351809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8DDD3-4663-67CF-894D-191657A969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31732F-061C-68BC-253E-2AE9BCAF7FC3}"/>
              </a:ext>
            </a:extLst>
          </p:cNvPr>
          <p:cNvSpPr>
            <a:spLocks noGrp="1"/>
          </p:cNvSpPr>
          <p:nvPr>
            <p:ph type="title"/>
          </p:nvPr>
        </p:nvSpPr>
        <p:spPr>
          <a:xfrm>
            <a:off x="190500" y="120834"/>
            <a:ext cx="8763000" cy="752034"/>
          </a:xfrm>
        </p:spPr>
        <p:txBody>
          <a:bodyPr/>
          <a:lstStyle/>
          <a:p>
            <a:pPr algn="l">
              <a:defRPr sz="4100" b="1">
                <a:solidFill>
                  <a:srgbClr val="FFE600"/>
                </a:solidFill>
                <a:latin typeface="Calibri"/>
              </a:defRPr>
            </a:pPr>
            <a:r>
              <a:rPr dirty="0">
                <a:solidFill>
                  <a:srgbClr val="FFF69F"/>
                </a:solidFill>
              </a:rPr>
              <a:t>Papillitis</a:t>
            </a:r>
          </a:p>
        </p:txBody>
      </p:sp>
      <p:sp>
        <p:nvSpPr>
          <p:cNvPr id="3" name="Content Placeholder 2">
            <a:extLst>
              <a:ext uri="{FF2B5EF4-FFF2-40B4-BE49-F238E27FC236}">
                <a16:creationId xmlns:a16="http://schemas.microsoft.com/office/drawing/2014/main" id="{131D7EBB-3684-6747-A37E-97D3F2EDB1B8}"/>
              </a:ext>
            </a:extLst>
          </p:cNvPr>
          <p:cNvSpPr>
            <a:spLocks noGrp="1"/>
          </p:cNvSpPr>
          <p:nvPr>
            <p:ph idx="1"/>
          </p:nvPr>
        </p:nvSpPr>
        <p:spPr>
          <a:xfrm>
            <a:off x="190500" y="954594"/>
            <a:ext cx="8763000" cy="5556152"/>
          </a:xfrm>
        </p:spPr>
        <p:txBody>
          <a:bodyPr/>
          <a:lstStyle/>
          <a:p>
            <a:pPr algn="l">
              <a:defRPr sz="2900" b="1">
                <a:solidFill>
                  <a:srgbClr val="FFFFFF"/>
                </a:solidFill>
                <a:latin typeface="Calibri"/>
              </a:defRPr>
            </a:pPr>
            <a:r>
              <a:rPr dirty="0"/>
              <a:t>Inflammation of the optic nerve head (anterior optic neuritis)</a:t>
            </a:r>
          </a:p>
          <a:p>
            <a:pPr algn="l">
              <a:defRPr sz="2900" b="1">
                <a:solidFill>
                  <a:srgbClr val="FFFFFF"/>
                </a:solidFill>
                <a:latin typeface="Calibri"/>
              </a:defRPr>
            </a:pPr>
            <a:r>
              <a:rPr dirty="0"/>
              <a:t>Typically age 20–45; often unilateral</a:t>
            </a:r>
          </a:p>
          <a:p>
            <a:pPr algn="l">
              <a:defRPr sz="2900" b="1">
                <a:solidFill>
                  <a:srgbClr val="FFFFFF"/>
                </a:solidFill>
                <a:latin typeface="Calibri"/>
              </a:defRPr>
            </a:pPr>
            <a:r>
              <a:rPr dirty="0"/>
              <a:t>Subacute painful vision loss</a:t>
            </a:r>
          </a:p>
          <a:p>
            <a:pPr algn="l">
              <a:defRPr sz="2900" b="1">
                <a:solidFill>
                  <a:srgbClr val="FFFFFF"/>
                </a:solidFill>
                <a:latin typeface="Calibri"/>
              </a:defRPr>
            </a:pPr>
            <a:r>
              <a:rPr dirty="0"/>
              <a:t>Pain with eye movement common</a:t>
            </a:r>
          </a:p>
          <a:p>
            <a:pPr algn="l">
              <a:defRPr sz="2900" b="1">
                <a:solidFill>
                  <a:srgbClr val="FFFFFF"/>
                </a:solidFill>
                <a:latin typeface="Calibri"/>
              </a:defRPr>
            </a:pPr>
            <a:r>
              <a:rPr dirty="0"/>
              <a:t>Decreased color vision (dyschromatopsia)</a:t>
            </a:r>
          </a:p>
          <a:p>
            <a:pPr algn="l">
              <a:defRPr sz="2900" b="1">
                <a:solidFill>
                  <a:srgbClr val="FFFFFF"/>
                </a:solidFill>
                <a:latin typeface="Calibri"/>
              </a:defRPr>
            </a:pPr>
            <a:r>
              <a:rPr dirty="0"/>
              <a:t>Hyperemic swollen optic disc with blurred margins</a:t>
            </a:r>
          </a:p>
          <a:p>
            <a:pPr algn="l">
              <a:defRPr sz="2900" b="1">
                <a:solidFill>
                  <a:srgbClr val="FFFFFF"/>
                </a:solidFill>
                <a:latin typeface="Calibri"/>
              </a:defRPr>
            </a:pPr>
            <a:r>
              <a:rPr dirty="0"/>
              <a:t>Relative afferent pupillary defect if unilateral</a:t>
            </a:r>
          </a:p>
          <a:p>
            <a:pPr algn="l">
              <a:defRPr sz="2900" b="1">
                <a:solidFill>
                  <a:srgbClr val="FFFFFF"/>
                </a:solidFill>
                <a:latin typeface="Calibri"/>
              </a:defRPr>
            </a:pPr>
            <a:r>
              <a:rPr dirty="0"/>
              <a:t>Central scotoma typical on visual field</a:t>
            </a:r>
          </a:p>
          <a:p>
            <a:pPr algn="l">
              <a:defRPr sz="2900" b="1">
                <a:solidFill>
                  <a:srgbClr val="FFFFFF"/>
                </a:solidFill>
                <a:latin typeface="Calibri"/>
              </a:defRPr>
            </a:pPr>
            <a:r>
              <a:rPr dirty="0"/>
              <a:t>Associated with MS, NMOSD, MOGAD, sarcoidosis, and viral etiologies</a:t>
            </a:r>
          </a:p>
          <a:p>
            <a:pPr algn="l">
              <a:defRPr sz="2900" b="1">
                <a:solidFill>
                  <a:srgbClr val="FFFFFF"/>
                </a:solidFill>
                <a:latin typeface="Calibri"/>
              </a:defRPr>
            </a:pPr>
            <a:r>
              <a:rPr dirty="0"/>
              <a:t>MRI brain/orbits with contrast indicated</a:t>
            </a:r>
          </a:p>
        </p:txBody>
      </p:sp>
    </p:spTree>
    <p:extLst>
      <p:ext uri="{BB962C8B-B14F-4D97-AF65-F5344CB8AC3E}">
        <p14:creationId xmlns:p14="http://schemas.microsoft.com/office/powerpoint/2010/main" val="90816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086" y="60960"/>
            <a:ext cx="9144000" cy="707886"/>
          </a:xfrm>
          <a:prstGeom prst="rect">
            <a:avLst/>
          </a:prstGeom>
          <a:noFill/>
        </p:spPr>
        <p:txBody>
          <a:bodyPr wrap="square">
            <a:spAutoFit/>
          </a:bodyPr>
          <a:lstStyle/>
          <a:p>
            <a:pPr>
              <a:defRPr sz="4000" b="1">
                <a:solidFill>
                  <a:srgbClr val="FFFF00"/>
                </a:solidFill>
                <a:latin typeface="Calibri"/>
              </a:defRPr>
            </a:pPr>
            <a:r>
              <a:rPr dirty="0"/>
              <a:t>Papillitis vs Papilledema – Key Differences</a:t>
            </a:r>
          </a:p>
        </p:txBody>
      </p:sp>
      <p:graphicFrame>
        <p:nvGraphicFramePr>
          <p:cNvPr id="3" name="Table 2"/>
          <p:cNvGraphicFramePr>
            <a:graphicFrameLocks noGrp="1"/>
          </p:cNvGraphicFramePr>
          <p:nvPr>
            <p:extLst>
              <p:ext uri="{D42A27DB-BD31-4B8C-83A1-F6EECF244321}">
                <p14:modId xmlns:p14="http://schemas.microsoft.com/office/powerpoint/2010/main" val="821858188"/>
              </p:ext>
            </p:extLst>
          </p:nvPr>
        </p:nvGraphicFramePr>
        <p:xfrm>
          <a:off x="-1" y="914400"/>
          <a:ext cx="9144000" cy="5943597"/>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651353">
                <a:tc>
                  <a:txBody>
                    <a:bodyPr/>
                    <a:lstStyle/>
                    <a:p>
                      <a:pPr algn="ctr">
                        <a:defRPr sz="2000" b="1">
                          <a:solidFill>
                            <a:srgbClr val="FFFFFF"/>
                          </a:solidFill>
                          <a:latin typeface="Calibri"/>
                        </a:defRPr>
                      </a:pPr>
                      <a:r>
                        <a:t>Feature</a:t>
                      </a:r>
                    </a:p>
                  </a:txBody>
                  <a:tcPr>
                    <a:solidFill>
                      <a:srgbClr val="5A78AA"/>
                    </a:solidFill>
                  </a:tcPr>
                </a:tc>
                <a:tc>
                  <a:txBody>
                    <a:bodyPr/>
                    <a:lstStyle/>
                    <a:p>
                      <a:pPr algn="ctr">
                        <a:defRPr sz="2000" b="1">
                          <a:solidFill>
                            <a:srgbClr val="FFFFFF"/>
                          </a:solidFill>
                          <a:latin typeface="Calibri"/>
                        </a:defRPr>
                      </a:pPr>
                      <a:r>
                        <a:rPr dirty="0"/>
                        <a:t>Papillitis</a:t>
                      </a:r>
                    </a:p>
                  </a:txBody>
                  <a:tcPr>
                    <a:solidFill>
                      <a:srgbClr val="5A78AA"/>
                    </a:solidFill>
                  </a:tcPr>
                </a:tc>
                <a:tc>
                  <a:txBody>
                    <a:bodyPr/>
                    <a:lstStyle/>
                    <a:p>
                      <a:pPr algn="ctr">
                        <a:defRPr sz="2000" b="1">
                          <a:solidFill>
                            <a:srgbClr val="FFFFFF"/>
                          </a:solidFill>
                          <a:latin typeface="Calibri"/>
                        </a:defRPr>
                      </a:pPr>
                      <a:r>
                        <a:t>Papilledema</a:t>
                      </a:r>
                    </a:p>
                  </a:txBody>
                  <a:tcPr>
                    <a:solidFill>
                      <a:srgbClr val="5A78AA"/>
                    </a:solidFill>
                  </a:tcPr>
                </a:tc>
                <a:extLst>
                  <a:ext uri="{0D108BD9-81ED-4DB2-BD59-A6C34878D82A}">
                    <a16:rowId xmlns:a16="http://schemas.microsoft.com/office/drawing/2014/main" val="10000"/>
                  </a:ext>
                </a:extLst>
              </a:tr>
              <a:tr h="651353">
                <a:tc>
                  <a:txBody>
                    <a:bodyPr/>
                    <a:lstStyle/>
                    <a:p>
                      <a:pPr>
                        <a:defRPr sz="1800" b="1">
                          <a:solidFill>
                            <a:srgbClr val="000000"/>
                          </a:solidFill>
                          <a:latin typeface="Calibri"/>
                        </a:defRPr>
                      </a:pPr>
                      <a:r>
                        <a:t>Etiology</a:t>
                      </a:r>
                    </a:p>
                  </a:txBody>
                  <a:tcPr>
                    <a:solidFill>
                      <a:srgbClr val="EBEBEB"/>
                    </a:solidFill>
                  </a:tcPr>
                </a:tc>
                <a:tc>
                  <a:txBody>
                    <a:bodyPr/>
                    <a:lstStyle/>
                    <a:p>
                      <a:pPr>
                        <a:defRPr sz="1800" b="0">
                          <a:solidFill>
                            <a:srgbClr val="000000"/>
                          </a:solidFill>
                          <a:latin typeface="Calibri"/>
                        </a:defRPr>
                      </a:pPr>
                      <a:r>
                        <a:t>Inflammatory</a:t>
                      </a:r>
                    </a:p>
                  </a:txBody>
                  <a:tcPr>
                    <a:solidFill>
                      <a:srgbClr val="EBEBEB"/>
                    </a:solidFill>
                  </a:tcPr>
                </a:tc>
                <a:tc>
                  <a:txBody>
                    <a:bodyPr/>
                    <a:lstStyle/>
                    <a:p>
                      <a:pPr>
                        <a:defRPr sz="1800" b="0">
                          <a:solidFill>
                            <a:srgbClr val="000000"/>
                          </a:solidFill>
                          <a:latin typeface="Calibri"/>
                        </a:defRPr>
                      </a:pPr>
                      <a:r>
                        <a:t>↑ Intracranial pressure</a:t>
                      </a:r>
                    </a:p>
                  </a:txBody>
                  <a:tcPr>
                    <a:solidFill>
                      <a:srgbClr val="EBEBEB"/>
                    </a:solidFill>
                  </a:tcPr>
                </a:tc>
                <a:extLst>
                  <a:ext uri="{0D108BD9-81ED-4DB2-BD59-A6C34878D82A}">
                    <a16:rowId xmlns:a16="http://schemas.microsoft.com/office/drawing/2014/main" val="10001"/>
                  </a:ext>
                </a:extLst>
              </a:tr>
              <a:tr h="651353">
                <a:tc>
                  <a:txBody>
                    <a:bodyPr/>
                    <a:lstStyle/>
                    <a:p>
                      <a:pPr>
                        <a:defRPr sz="1800" b="1">
                          <a:solidFill>
                            <a:srgbClr val="000000"/>
                          </a:solidFill>
                          <a:latin typeface="Calibri"/>
                        </a:defRPr>
                      </a:pPr>
                      <a:r>
                        <a:t>Laterality</a:t>
                      </a:r>
                    </a:p>
                  </a:txBody>
                  <a:tcPr>
                    <a:solidFill>
                      <a:srgbClr val="FFFFFF"/>
                    </a:solidFill>
                  </a:tcPr>
                </a:tc>
                <a:tc>
                  <a:txBody>
                    <a:bodyPr/>
                    <a:lstStyle/>
                    <a:p>
                      <a:pPr>
                        <a:defRPr sz="1800" b="0">
                          <a:solidFill>
                            <a:srgbClr val="000000"/>
                          </a:solidFill>
                          <a:latin typeface="Calibri"/>
                        </a:defRPr>
                      </a:pPr>
                      <a:r>
                        <a:t>Usually unilateral</a:t>
                      </a:r>
                    </a:p>
                  </a:txBody>
                  <a:tcPr>
                    <a:solidFill>
                      <a:srgbClr val="FFFFFF"/>
                    </a:solidFill>
                  </a:tcPr>
                </a:tc>
                <a:tc>
                  <a:txBody>
                    <a:bodyPr/>
                    <a:lstStyle/>
                    <a:p>
                      <a:pPr>
                        <a:defRPr sz="1800" b="0">
                          <a:solidFill>
                            <a:srgbClr val="000000"/>
                          </a:solidFill>
                          <a:latin typeface="Calibri"/>
                        </a:defRPr>
                      </a:pPr>
                      <a:r>
                        <a:t>Usually bilateral</a:t>
                      </a:r>
                    </a:p>
                  </a:txBody>
                  <a:tcPr>
                    <a:solidFill>
                      <a:srgbClr val="FFFFFF"/>
                    </a:solidFill>
                  </a:tcPr>
                </a:tc>
                <a:extLst>
                  <a:ext uri="{0D108BD9-81ED-4DB2-BD59-A6C34878D82A}">
                    <a16:rowId xmlns:a16="http://schemas.microsoft.com/office/drawing/2014/main" val="10002"/>
                  </a:ext>
                </a:extLst>
              </a:tr>
              <a:tr h="651353">
                <a:tc>
                  <a:txBody>
                    <a:bodyPr/>
                    <a:lstStyle/>
                    <a:p>
                      <a:pPr>
                        <a:defRPr sz="1800" b="1">
                          <a:solidFill>
                            <a:srgbClr val="000000"/>
                          </a:solidFill>
                          <a:latin typeface="Calibri"/>
                        </a:defRPr>
                      </a:pPr>
                      <a:r>
                        <a:t>Vision</a:t>
                      </a:r>
                    </a:p>
                  </a:txBody>
                  <a:tcPr>
                    <a:solidFill>
                      <a:srgbClr val="EBEBEB"/>
                    </a:solidFill>
                  </a:tcPr>
                </a:tc>
                <a:tc>
                  <a:txBody>
                    <a:bodyPr/>
                    <a:lstStyle/>
                    <a:p>
                      <a:pPr>
                        <a:defRPr sz="1800" b="0">
                          <a:solidFill>
                            <a:srgbClr val="000000"/>
                          </a:solidFill>
                          <a:latin typeface="Calibri"/>
                        </a:defRPr>
                      </a:pPr>
                      <a:r>
                        <a:t>↓ early</a:t>
                      </a:r>
                    </a:p>
                  </a:txBody>
                  <a:tcPr>
                    <a:solidFill>
                      <a:srgbClr val="EBEBEB"/>
                    </a:solidFill>
                  </a:tcPr>
                </a:tc>
                <a:tc>
                  <a:txBody>
                    <a:bodyPr/>
                    <a:lstStyle/>
                    <a:p>
                      <a:pPr>
                        <a:defRPr sz="1800" b="0">
                          <a:solidFill>
                            <a:srgbClr val="000000"/>
                          </a:solidFill>
                          <a:latin typeface="Calibri"/>
                        </a:defRPr>
                      </a:pPr>
                      <a:r>
                        <a:t>Often normal early</a:t>
                      </a:r>
                    </a:p>
                  </a:txBody>
                  <a:tcPr>
                    <a:solidFill>
                      <a:srgbClr val="EBEBEB"/>
                    </a:solidFill>
                  </a:tcPr>
                </a:tc>
                <a:extLst>
                  <a:ext uri="{0D108BD9-81ED-4DB2-BD59-A6C34878D82A}">
                    <a16:rowId xmlns:a16="http://schemas.microsoft.com/office/drawing/2014/main" val="10003"/>
                  </a:ext>
                </a:extLst>
              </a:tr>
              <a:tr h="651353">
                <a:tc>
                  <a:txBody>
                    <a:bodyPr/>
                    <a:lstStyle/>
                    <a:p>
                      <a:pPr>
                        <a:defRPr sz="1800" b="1">
                          <a:solidFill>
                            <a:srgbClr val="000000"/>
                          </a:solidFill>
                          <a:latin typeface="Calibri"/>
                        </a:defRPr>
                      </a:pPr>
                      <a:r>
                        <a:t>Pain</a:t>
                      </a:r>
                    </a:p>
                  </a:txBody>
                  <a:tcPr>
                    <a:solidFill>
                      <a:srgbClr val="FFFFFF"/>
                    </a:solidFill>
                  </a:tcPr>
                </a:tc>
                <a:tc>
                  <a:txBody>
                    <a:bodyPr/>
                    <a:lstStyle/>
                    <a:p>
                      <a:pPr>
                        <a:defRPr sz="1800" b="0">
                          <a:solidFill>
                            <a:srgbClr val="000000"/>
                          </a:solidFill>
                          <a:latin typeface="Calibri"/>
                        </a:defRPr>
                      </a:pPr>
                      <a:r>
                        <a:t>Painful EOMs</a:t>
                      </a:r>
                    </a:p>
                  </a:txBody>
                  <a:tcPr>
                    <a:solidFill>
                      <a:srgbClr val="FFFFFF"/>
                    </a:solidFill>
                  </a:tcPr>
                </a:tc>
                <a:tc>
                  <a:txBody>
                    <a:bodyPr/>
                    <a:lstStyle/>
                    <a:p>
                      <a:pPr>
                        <a:defRPr sz="1800" b="0">
                          <a:solidFill>
                            <a:srgbClr val="000000"/>
                          </a:solidFill>
                          <a:latin typeface="Calibri"/>
                        </a:defRPr>
                      </a:pPr>
                      <a:r>
                        <a:t>Usually painless</a:t>
                      </a:r>
                    </a:p>
                  </a:txBody>
                  <a:tcPr>
                    <a:solidFill>
                      <a:srgbClr val="FFFFFF"/>
                    </a:solidFill>
                  </a:tcPr>
                </a:tc>
                <a:extLst>
                  <a:ext uri="{0D108BD9-81ED-4DB2-BD59-A6C34878D82A}">
                    <a16:rowId xmlns:a16="http://schemas.microsoft.com/office/drawing/2014/main" val="10004"/>
                  </a:ext>
                </a:extLst>
              </a:tr>
              <a:tr h="651353">
                <a:tc>
                  <a:txBody>
                    <a:bodyPr/>
                    <a:lstStyle/>
                    <a:p>
                      <a:pPr>
                        <a:defRPr sz="1800" b="1">
                          <a:solidFill>
                            <a:srgbClr val="000000"/>
                          </a:solidFill>
                          <a:latin typeface="Calibri"/>
                        </a:defRPr>
                      </a:pPr>
                      <a:r>
                        <a:t>RAPD</a:t>
                      </a:r>
                    </a:p>
                  </a:txBody>
                  <a:tcPr>
                    <a:solidFill>
                      <a:srgbClr val="EBEBEB"/>
                    </a:solidFill>
                  </a:tcPr>
                </a:tc>
                <a:tc>
                  <a:txBody>
                    <a:bodyPr/>
                    <a:lstStyle/>
                    <a:p>
                      <a:pPr>
                        <a:defRPr sz="1800" b="0">
                          <a:solidFill>
                            <a:srgbClr val="000000"/>
                          </a:solidFill>
                          <a:latin typeface="Calibri"/>
                        </a:defRPr>
                      </a:pPr>
                      <a:r>
                        <a:t>Present</a:t>
                      </a:r>
                    </a:p>
                  </a:txBody>
                  <a:tcPr>
                    <a:solidFill>
                      <a:srgbClr val="EBEBEB"/>
                    </a:solidFill>
                  </a:tcPr>
                </a:tc>
                <a:tc>
                  <a:txBody>
                    <a:bodyPr/>
                    <a:lstStyle/>
                    <a:p>
                      <a:pPr>
                        <a:defRPr sz="1800" b="0">
                          <a:solidFill>
                            <a:srgbClr val="000000"/>
                          </a:solidFill>
                          <a:latin typeface="Calibri"/>
                        </a:defRPr>
                      </a:pPr>
                      <a:r>
                        <a:t>Absent if symmetric</a:t>
                      </a:r>
                    </a:p>
                  </a:txBody>
                  <a:tcPr>
                    <a:solidFill>
                      <a:srgbClr val="EBEBEB"/>
                    </a:solidFill>
                  </a:tcPr>
                </a:tc>
                <a:extLst>
                  <a:ext uri="{0D108BD9-81ED-4DB2-BD59-A6C34878D82A}">
                    <a16:rowId xmlns:a16="http://schemas.microsoft.com/office/drawing/2014/main" val="10005"/>
                  </a:ext>
                </a:extLst>
              </a:tr>
              <a:tr h="651353">
                <a:tc>
                  <a:txBody>
                    <a:bodyPr/>
                    <a:lstStyle/>
                    <a:p>
                      <a:pPr>
                        <a:defRPr sz="1800" b="1">
                          <a:solidFill>
                            <a:srgbClr val="000000"/>
                          </a:solidFill>
                          <a:latin typeface="Calibri"/>
                        </a:defRPr>
                      </a:pPr>
                      <a:r>
                        <a:t>VF</a:t>
                      </a:r>
                    </a:p>
                  </a:txBody>
                  <a:tcPr>
                    <a:solidFill>
                      <a:srgbClr val="FFFFFF"/>
                    </a:solidFill>
                  </a:tcPr>
                </a:tc>
                <a:tc>
                  <a:txBody>
                    <a:bodyPr/>
                    <a:lstStyle/>
                    <a:p>
                      <a:pPr>
                        <a:defRPr sz="1800" b="0">
                          <a:solidFill>
                            <a:srgbClr val="000000"/>
                          </a:solidFill>
                          <a:latin typeface="Calibri"/>
                        </a:defRPr>
                      </a:pPr>
                      <a:r>
                        <a:t>Central scotoma</a:t>
                      </a:r>
                    </a:p>
                  </a:txBody>
                  <a:tcPr>
                    <a:solidFill>
                      <a:srgbClr val="FFFFFF"/>
                    </a:solidFill>
                  </a:tcPr>
                </a:tc>
                <a:tc>
                  <a:txBody>
                    <a:bodyPr/>
                    <a:lstStyle/>
                    <a:p>
                      <a:pPr>
                        <a:defRPr sz="1800" b="0">
                          <a:solidFill>
                            <a:srgbClr val="000000"/>
                          </a:solidFill>
                          <a:latin typeface="Calibri"/>
                        </a:defRPr>
                      </a:pPr>
                      <a:r>
                        <a:t>Enlarged blind spot</a:t>
                      </a:r>
                    </a:p>
                  </a:txBody>
                  <a:tcPr>
                    <a:solidFill>
                      <a:srgbClr val="FFFFFF"/>
                    </a:solidFill>
                  </a:tcPr>
                </a:tc>
                <a:extLst>
                  <a:ext uri="{0D108BD9-81ED-4DB2-BD59-A6C34878D82A}">
                    <a16:rowId xmlns:a16="http://schemas.microsoft.com/office/drawing/2014/main" val="10006"/>
                  </a:ext>
                </a:extLst>
              </a:tr>
              <a:tr h="651353">
                <a:tc>
                  <a:txBody>
                    <a:bodyPr/>
                    <a:lstStyle/>
                    <a:p>
                      <a:pPr>
                        <a:defRPr sz="1800" b="1">
                          <a:solidFill>
                            <a:srgbClr val="000000"/>
                          </a:solidFill>
                          <a:latin typeface="Calibri"/>
                        </a:defRPr>
                      </a:pPr>
                      <a:r>
                        <a:t>Imaging</a:t>
                      </a:r>
                    </a:p>
                  </a:txBody>
                  <a:tcPr>
                    <a:solidFill>
                      <a:srgbClr val="EBEBEB"/>
                    </a:solidFill>
                  </a:tcPr>
                </a:tc>
                <a:tc>
                  <a:txBody>
                    <a:bodyPr/>
                    <a:lstStyle/>
                    <a:p>
                      <a:pPr>
                        <a:defRPr sz="1800" b="0">
                          <a:solidFill>
                            <a:srgbClr val="000000"/>
                          </a:solidFill>
                          <a:latin typeface="Calibri"/>
                        </a:defRPr>
                      </a:pPr>
                      <a:r>
                        <a:t>MRI brain/orbits</a:t>
                      </a:r>
                    </a:p>
                  </a:txBody>
                  <a:tcPr>
                    <a:solidFill>
                      <a:srgbClr val="EBEBEB"/>
                    </a:solidFill>
                  </a:tcPr>
                </a:tc>
                <a:tc>
                  <a:txBody>
                    <a:bodyPr/>
                    <a:lstStyle/>
                    <a:p>
                      <a:pPr>
                        <a:defRPr sz="1800" b="0">
                          <a:solidFill>
                            <a:srgbClr val="000000"/>
                          </a:solidFill>
                          <a:latin typeface="Calibri"/>
                        </a:defRPr>
                      </a:pPr>
                      <a:r>
                        <a:t>MRI/MRV + LP</a:t>
                      </a:r>
                    </a:p>
                  </a:txBody>
                  <a:tcPr>
                    <a:solidFill>
                      <a:srgbClr val="EBEBEB"/>
                    </a:solidFill>
                  </a:tcPr>
                </a:tc>
                <a:extLst>
                  <a:ext uri="{0D108BD9-81ED-4DB2-BD59-A6C34878D82A}">
                    <a16:rowId xmlns:a16="http://schemas.microsoft.com/office/drawing/2014/main" val="10007"/>
                  </a:ext>
                </a:extLst>
              </a:tr>
              <a:tr h="732773">
                <a:tc>
                  <a:txBody>
                    <a:bodyPr/>
                    <a:lstStyle/>
                    <a:p>
                      <a:pPr>
                        <a:defRPr sz="1800" b="1">
                          <a:solidFill>
                            <a:srgbClr val="000000"/>
                          </a:solidFill>
                          <a:latin typeface="Calibri"/>
                        </a:defRPr>
                      </a:pPr>
                      <a:r>
                        <a:t>Red Flag</a:t>
                      </a:r>
                    </a:p>
                  </a:txBody>
                  <a:tcPr>
                    <a:solidFill>
                      <a:srgbClr val="FFFFFF"/>
                    </a:solidFill>
                  </a:tcPr>
                </a:tc>
                <a:tc>
                  <a:txBody>
                    <a:bodyPr/>
                    <a:lstStyle/>
                    <a:p>
                      <a:pPr>
                        <a:defRPr sz="1800" b="0">
                          <a:solidFill>
                            <a:srgbClr val="000000"/>
                          </a:solidFill>
                          <a:latin typeface="Calibri"/>
                        </a:defRPr>
                      </a:pPr>
                      <a:r>
                        <a:t>Atypical course</a:t>
                      </a:r>
                    </a:p>
                  </a:txBody>
                  <a:tcPr>
                    <a:solidFill>
                      <a:srgbClr val="FFFFFF"/>
                    </a:solidFill>
                  </a:tcPr>
                </a:tc>
                <a:tc>
                  <a:txBody>
                    <a:bodyPr/>
                    <a:lstStyle/>
                    <a:p>
                      <a:pPr>
                        <a:defRPr sz="1800" b="0">
                          <a:solidFill>
                            <a:srgbClr val="000000"/>
                          </a:solidFill>
                          <a:latin typeface="Calibri"/>
                        </a:defRPr>
                      </a:pPr>
                      <a:r>
                        <a:rPr dirty="0"/>
                        <a:t>Bilateral edema → urgent workup</a:t>
                      </a:r>
                    </a:p>
                  </a:txBody>
                  <a:tcPr>
                    <a:solidFill>
                      <a:srgbClr val="FFFFFF"/>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sz="4000" b="1">
                <a:solidFill>
                  <a:srgbClr val="FFFF00"/>
                </a:solidFill>
                <a:latin typeface="Calibri"/>
              </a:defRPr>
            </a:pPr>
            <a:r>
              <a:t>Pseudopapilledema – Clinical Overview</a:t>
            </a:r>
          </a:p>
        </p:txBody>
      </p:sp>
      <p:sp>
        <p:nvSpPr>
          <p:cNvPr id="3" name="Content Placeholder 2"/>
          <p:cNvSpPr>
            <a:spLocks noGrp="1"/>
          </p:cNvSpPr>
          <p:nvPr>
            <p:ph idx="1"/>
          </p:nvPr>
        </p:nvSpPr>
        <p:spPr/>
        <p:txBody>
          <a:bodyPr/>
          <a:lstStyle/>
          <a:p>
            <a:pPr>
              <a:defRPr sz="2700" b="1">
                <a:solidFill>
                  <a:srgbClr val="FFFFFF"/>
                </a:solidFill>
                <a:latin typeface="Calibri"/>
              </a:defRPr>
            </a:pPr>
            <a:r>
              <a:t>Definition: elevated-appearing disc without true edema</a:t>
            </a:r>
          </a:p>
          <a:p>
            <a:pPr>
              <a:defRPr sz="2700" b="1">
                <a:solidFill>
                  <a:srgbClr val="FFFFFF"/>
                </a:solidFill>
                <a:latin typeface="Calibri"/>
              </a:defRPr>
            </a:pPr>
            <a:r>
              <a:t>Common causes: optic disc drusen; crowded disc</a:t>
            </a:r>
          </a:p>
          <a:p>
            <a:pPr>
              <a:defRPr sz="2700" b="1">
                <a:solidFill>
                  <a:srgbClr val="FFFFFF"/>
                </a:solidFill>
                <a:latin typeface="Calibri"/>
              </a:defRPr>
            </a:pPr>
            <a:r>
              <a:t>Often bilateral; typically asymptomatic</a:t>
            </a:r>
          </a:p>
          <a:p>
            <a:pPr>
              <a:defRPr sz="2700" b="1">
                <a:solidFill>
                  <a:srgbClr val="FFFFFF"/>
                </a:solidFill>
                <a:latin typeface="Calibri"/>
              </a:defRPr>
            </a:pPr>
            <a:r>
              <a:t>Vision usually normal early</a:t>
            </a:r>
          </a:p>
          <a:p>
            <a:pPr>
              <a:defRPr sz="2700" b="1">
                <a:solidFill>
                  <a:srgbClr val="FFFFFF"/>
                </a:solidFill>
                <a:latin typeface="Calibri"/>
              </a:defRPr>
            </a:pPr>
            <a:r>
              <a:t>Disc margins irregular; no hyperemia</a:t>
            </a:r>
          </a:p>
          <a:p>
            <a:pPr>
              <a:defRPr sz="2700" b="1">
                <a:solidFill>
                  <a:srgbClr val="FFFFFF"/>
                </a:solidFill>
                <a:latin typeface="Calibri"/>
              </a:defRPr>
            </a:pPr>
            <a:r>
              <a:t>OCT: focal or segmental RNFL elevation</a:t>
            </a:r>
          </a:p>
          <a:p>
            <a:pPr>
              <a:defRPr sz="2700" b="1">
                <a:solidFill>
                  <a:srgbClr val="FFFFFF"/>
                </a:solidFill>
                <a:latin typeface="Calibri"/>
              </a:defRPr>
            </a:pPr>
            <a:r>
              <a:t>B-scan ultrasound confirms buried drusen</a:t>
            </a:r>
          </a:p>
          <a:p>
            <a:pPr>
              <a:defRPr sz="2700" b="1">
                <a:solidFill>
                  <a:srgbClr val="FFFFFF"/>
                </a:solidFill>
                <a:latin typeface="Calibri"/>
              </a:defRPr>
            </a:pPr>
            <a:r>
              <a:t>Visual fields: stable defects possible</a:t>
            </a:r>
          </a:p>
          <a:p>
            <a:pPr>
              <a:defRPr sz="2700" b="1">
                <a:solidFill>
                  <a:srgbClr val="FFFFFF"/>
                </a:solidFill>
                <a:latin typeface="Calibri"/>
              </a:defRPr>
            </a:pPr>
            <a:r>
              <a:t>Key distinction: no elevated intracranial pressure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a:extLst>
              <a:ext uri="{FF2B5EF4-FFF2-40B4-BE49-F238E27FC236}">
                <a16:creationId xmlns:a16="http://schemas.microsoft.com/office/drawing/2014/main" id="{9C069B58-BE9A-7EA5-51DD-C4773BA9A341}"/>
              </a:ext>
            </a:extLst>
          </p:cNvPr>
          <p:cNvSpPr>
            <a:spLocks noGrp="1" noChangeArrowheads="1"/>
          </p:cNvSpPr>
          <p:nvPr>
            <p:ph type="title"/>
          </p:nvPr>
        </p:nvSpPr>
        <p:spPr>
          <a:xfrm>
            <a:off x="257175" y="0"/>
            <a:ext cx="8358188" cy="820737"/>
          </a:xfrm>
        </p:spPr>
        <p:txBody>
          <a:bodyPr/>
          <a:lstStyle/>
          <a:p>
            <a:r>
              <a:rPr lang="en-US" altLang="en-US" dirty="0"/>
              <a:t>Optic Nerve Head Drusen</a:t>
            </a:r>
          </a:p>
        </p:txBody>
      </p:sp>
      <p:sp>
        <p:nvSpPr>
          <p:cNvPr id="308227" name="Rectangle 3">
            <a:extLst>
              <a:ext uri="{FF2B5EF4-FFF2-40B4-BE49-F238E27FC236}">
                <a16:creationId xmlns:a16="http://schemas.microsoft.com/office/drawing/2014/main" id="{43E45554-6A54-797A-A47C-53754E461CFF}"/>
              </a:ext>
            </a:extLst>
          </p:cNvPr>
          <p:cNvSpPr>
            <a:spLocks noGrp="1" noChangeArrowheads="1"/>
          </p:cNvSpPr>
          <p:nvPr>
            <p:ph type="body" idx="1"/>
          </p:nvPr>
        </p:nvSpPr>
        <p:spPr>
          <a:xfrm>
            <a:off x="257175" y="820737"/>
            <a:ext cx="8599488" cy="5573712"/>
          </a:xfrm>
        </p:spPr>
        <p:txBody>
          <a:bodyPr>
            <a:normAutofit fontScale="92500" lnSpcReduction="10000"/>
          </a:bodyPr>
          <a:lstStyle/>
          <a:p>
            <a:r>
              <a:rPr lang="en-US" altLang="en-US" sz="2400" dirty="0"/>
              <a:t>Pseudopapilledema (disc vessels can be clearly seen)</a:t>
            </a:r>
          </a:p>
          <a:p>
            <a:r>
              <a:rPr lang="en-US" altLang="en-US" sz="2400" dirty="0"/>
              <a:t>High refractile granular bodies of calcium and amorphous granular material</a:t>
            </a:r>
          </a:p>
          <a:p>
            <a:r>
              <a:rPr lang="en-US" altLang="en-US" sz="2400" dirty="0"/>
              <a:t>Small, translucent, yellowish pearls</a:t>
            </a:r>
          </a:p>
          <a:p>
            <a:r>
              <a:rPr lang="en-US" altLang="en-US" sz="2400" dirty="0"/>
              <a:t>Autosomal dominant (check family members)</a:t>
            </a:r>
          </a:p>
          <a:p>
            <a:r>
              <a:rPr lang="en-US" altLang="en-US" sz="2400" dirty="0"/>
              <a:t>Generally bilateral; more often nasal side of disc</a:t>
            </a:r>
          </a:p>
          <a:p>
            <a:r>
              <a:rPr lang="en-US" altLang="en-US" sz="2400" dirty="0"/>
              <a:t>Can be associated with juxtapapillary heme</a:t>
            </a:r>
          </a:p>
          <a:p>
            <a:r>
              <a:rPr lang="en-US" altLang="en-US" sz="2400" dirty="0"/>
              <a:t>May be buried in children</a:t>
            </a:r>
          </a:p>
          <a:p>
            <a:r>
              <a:rPr lang="en-US" altLang="en-US" sz="2400" dirty="0"/>
              <a:t>Rarely associated with significant loss of vision</a:t>
            </a:r>
          </a:p>
          <a:p>
            <a:r>
              <a:rPr lang="en-US" altLang="en-US" sz="2400" dirty="0"/>
              <a:t>Up to 75% have VF defects</a:t>
            </a:r>
          </a:p>
          <a:p>
            <a:r>
              <a:rPr lang="en-US" altLang="en-US" sz="2400" dirty="0"/>
              <a:t>Management:  </a:t>
            </a:r>
          </a:p>
          <a:p>
            <a:pPr lvl="1"/>
            <a:r>
              <a:rPr lang="en-US" altLang="en-US" dirty="0"/>
              <a:t>30-2 VF, disc photos q1-2 years, OCT</a:t>
            </a:r>
          </a:p>
          <a:p>
            <a:pPr lvl="1"/>
            <a:r>
              <a:rPr lang="en-US" altLang="en-US" dirty="0"/>
              <a:t>No definitive therapy available</a:t>
            </a:r>
          </a:p>
          <a:p>
            <a:pPr lvl="1"/>
            <a:r>
              <a:rPr lang="en-US" altLang="en-US" dirty="0"/>
              <a:t>IOP-lowering therapy may be considered if VF loss occurs</a:t>
            </a:r>
          </a:p>
          <a:p>
            <a:pPr lvl="1"/>
            <a:r>
              <a:rPr lang="en-US" altLang="en-US" dirty="0"/>
              <a:t>Laser photocoagulation if CNV threatens central vision</a:t>
            </a:r>
          </a:p>
          <a:p>
            <a:pPr lvl="1"/>
            <a:endParaRPr lang="en-US" altLang="en-US" dirty="0"/>
          </a:p>
          <a:p>
            <a:endParaRPr lang="en-US" altLang="en-US"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sz="4000" b="1">
                <a:solidFill>
                  <a:srgbClr val="FFFF00"/>
                </a:solidFill>
                <a:latin typeface="Calibri"/>
              </a:defRPr>
            </a:pPr>
            <a:r>
              <a:t>Optic Atrophy – Clinical Overview</a:t>
            </a:r>
          </a:p>
        </p:txBody>
      </p:sp>
      <p:sp>
        <p:nvSpPr>
          <p:cNvPr id="3" name="Content Placeholder 2"/>
          <p:cNvSpPr>
            <a:spLocks noGrp="1"/>
          </p:cNvSpPr>
          <p:nvPr>
            <p:ph idx="1"/>
          </p:nvPr>
        </p:nvSpPr>
        <p:spPr/>
        <p:txBody>
          <a:bodyPr/>
          <a:lstStyle/>
          <a:p>
            <a:pPr>
              <a:defRPr sz="2700" b="1">
                <a:solidFill>
                  <a:srgbClr val="FFFFFF"/>
                </a:solidFill>
                <a:latin typeface="Calibri"/>
              </a:defRPr>
            </a:pPr>
            <a:r>
              <a:t>Definition: optic nerve pallor due to axonal loss</a:t>
            </a:r>
          </a:p>
          <a:p>
            <a:pPr>
              <a:defRPr sz="2700" b="1">
                <a:solidFill>
                  <a:srgbClr val="FFFFFF"/>
                </a:solidFill>
                <a:latin typeface="Calibri"/>
              </a:defRPr>
            </a:pPr>
            <a:r>
              <a:t>Represents end-stage of prior optic neuropathy</a:t>
            </a:r>
          </a:p>
          <a:p>
            <a:pPr>
              <a:defRPr sz="2700" b="1">
                <a:solidFill>
                  <a:srgbClr val="FFFFFF"/>
                </a:solidFill>
                <a:latin typeface="Calibri"/>
              </a:defRPr>
            </a:pPr>
            <a:r>
              <a:t>Vision decreased; color vision reduced</a:t>
            </a:r>
          </a:p>
          <a:p>
            <a:pPr>
              <a:defRPr sz="2700" b="1">
                <a:solidFill>
                  <a:srgbClr val="FFFFFF"/>
                </a:solidFill>
                <a:latin typeface="Calibri"/>
              </a:defRPr>
            </a:pPr>
            <a:r>
              <a:t>RAPD present if asymmetric</a:t>
            </a:r>
          </a:p>
          <a:p>
            <a:pPr>
              <a:defRPr sz="2700" b="1">
                <a:solidFill>
                  <a:srgbClr val="FFFFFF"/>
                </a:solidFill>
                <a:latin typeface="Calibri"/>
              </a:defRPr>
            </a:pPr>
            <a:r>
              <a:t>Disc appearance: pale with sharp margins</a:t>
            </a:r>
          </a:p>
          <a:p>
            <a:pPr>
              <a:defRPr sz="2700" b="1">
                <a:solidFill>
                  <a:srgbClr val="FFFFFF"/>
                </a:solidFill>
                <a:latin typeface="Calibri"/>
              </a:defRPr>
            </a:pPr>
            <a:r>
              <a:t>OCT: RNFL and GCC thinning</a:t>
            </a:r>
          </a:p>
          <a:p>
            <a:pPr>
              <a:defRPr sz="2700" b="1">
                <a:solidFill>
                  <a:srgbClr val="FFFFFF"/>
                </a:solidFill>
                <a:latin typeface="Calibri"/>
              </a:defRPr>
            </a:pPr>
            <a:r>
              <a:t>Visual fields correspond to prior defect pattern</a:t>
            </a:r>
          </a:p>
          <a:p>
            <a:pPr>
              <a:defRPr sz="2700" b="1">
                <a:solidFill>
                  <a:srgbClr val="FFFFFF"/>
                </a:solidFill>
                <a:latin typeface="Calibri"/>
              </a:defRPr>
            </a:pPr>
            <a:r>
              <a:t>Etiologies: ischemic, inflammatory, compressive, toxic, hereditary</a:t>
            </a:r>
          </a:p>
          <a:p>
            <a:pPr>
              <a:defRPr sz="2700" b="1">
                <a:solidFill>
                  <a:srgbClr val="FFFFFF"/>
                </a:solidFill>
                <a:latin typeface="Calibri"/>
              </a:defRPr>
            </a:pPr>
            <a:r>
              <a:t>Management: treat cause; consider low-vision support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96DCB-F501-6A8A-44A6-D1D80144318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EA200EB-5EEF-64BF-074A-0E1E6A9BD64E}"/>
              </a:ext>
            </a:extLst>
          </p:cNvPr>
          <p:cNvSpPr txBox="1"/>
          <p:nvPr/>
        </p:nvSpPr>
        <p:spPr>
          <a:xfrm>
            <a:off x="404949" y="104503"/>
            <a:ext cx="8843555" cy="584775"/>
          </a:xfrm>
          <a:prstGeom prst="rect">
            <a:avLst/>
          </a:prstGeom>
          <a:noFill/>
        </p:spPr>
        <p:txBody>
          <a:bodyPr wrap="square">
            <a:spAutoFit/>
          </a:bodyPr>
          <a:lstStyle/>
          <a:p>
            <a:pPr>
              <a:defRPr sz="4000" b="1">
                <a:solidFill>
                  <a:srgbClr val="000000"/>
                </a:solidFill>
                <a:latin typeface="Calibri"/>
              </a:defRPr>
            </a:pPr>
            <a:r>
              <a:rPr sz="3200" dirty="0">
                <a:solidFill>
                  <a:srgbClr val="FFFF00"/>
                </a:solidFill>
              </a:rPr>
              <a:t>Optic Disc Comparison – Key Clinical Differences</a:t>
            </a:r>
          </a:p>
        </p:txBody>
      </p:sp>
      <p:graphicFrame>
        <p:nvGraphicFramePr>
          <p:cNvPr id="3" name="Table 2">
            <a:extLst>
              <a:ext uri="{FF2B5EF4-FFF2-40B4-BE49-F238E27FC236}">
                <a16:creationId xmlns:a16="http://schemas.microsoft.com/office/drawing/2014/main" id="{26F195AE-5DB9-82C9-F6C6-92947EEE0F44}"/>
              </a:ext>
            </a:extLst>
          </p:cNvPr>
          <p:cNvGraphicFramePr>
            <a:graphicFrameLocks noGrp="1"/>
          </p:cNvGraphicFramePr>
          <p:nvPr/>
        </p:nvGraphicFramePr>
        <p:xfrm>
          <a:off x="26125" y="783770"/>
          <a:ext cx="9117875" cy="6074231"/>
        </p:xfrm>
        <a:graphic>
          <a:graphicData uri="http://schemas.openxmlformats.org/drawingml/2006/table">
            <a:tbl>
              <a:tblPr firstRow="1" bandRow="1">
                <a:tableStyleId>{5C22544A-7EE6-4342-B048-85BDC9FD1C3A}</a:tableStyleId>
              </a:tblPr>
              <a:tblGrid>
                <a:gridCol w="1823575">
                  <a:extLst>
                    <a:ext uri="{9D8B030D-6E8A-4147-A177-3AD203B41FA5}">
                      <a16:colId xmlns:a16="http://schemas.microsoft.com/office/drawing/2014/main" val="20000"/>
                    </a:ext>
                  </a:extLst>
                </a:gridCol>
                <a:gridCol w="1823575">
                  <a:extLst>
                    <a:ext uri="{9D8B030D-6E8A-4147-A177-3AD203B41FA5}">
                      <a16:colId xmlns:a16="http://schemas.microsoft.com/office/drawing/2014/main" val="20001"/>
                    </a:ext>
                  </a:extLst>
                </a:gridCol>
                <a:gridCol w="1823575">
                  <a:extLst>
                    <a:ext uri="{9D8B030D-6E8A-4147-A177-3AD203B41FA5}">
                      <a16:colId xmlns:a16="http://schemas.microsoft.com/office/drawing/2014/main" val="20002"/>
                    </a:ext>
                  </a:extLst>
                </a:gridCol>
                <a:gridCol w="1823575">
                  <a:extLst>
                    <a:ext uri="{9D8B030D-6E8A-4147-A177-3AD203B41FA5}">
                      <a16:colId xmlns:a16="http://schemas.microsoft.com/office/drawing/2014/main" val="20003"/>
                    </a:ext>
                  </a:extLst>
                </a:gridCol>
                <a:gridCol w="1823575">
                  <a:extLst>
                    <a:ext uri="{9D8B030D-6E8A-4147-A177-3AD203B41FA5}">
                      <a16:colId xmlns:a16="http://schemas.microsoft.com/office/drawing/2014/main" val="20004"/>
                    </a:ext>
                  </a:extLst>
                </a:gridCol>
              </a:tblGrid>
              <a:tr h="675629">
                <a:tc>
                  <a:txBody>
                    <a:bodyPr/>
                    <a:lstStyle/>
                    <a:p>
                      <a:pPr algn="ctr">
                        <a:defRPr sz="1800" b="1">
                          <a:solidFill>
                            <a:srgbClr val="000000"/>
                          </a:solidFill>
                          <a:latin typeface="Calibri"/>
                        </a:defRPr>
                      </a:pPr>
                      <a:r>
                        <a:rPr sz="1600" b="1" dirty="0">
                          <a:solidFill>
                            <a:schemeClr val="bg2">
                              <a:lumMod val="75000"/>
                            </a:schemeClr>
                          </a:solidFill>
                        </a:rPr>
                        <a:t>Feature</a:t>
                      </a:r>
                    </a:p>
                  </a:txBody>
                  <a:tcPr>
                    <a:solidFill>
                      <a:srgbClr val="DCDCDC"/>
                    </a:solidFill>
                  </a:tcPr>
                </a:tc>
                <a:tc>
                  <a:txBody>
                    <a:bodyPr/>
                    <a:lstStyle/>
                    <a:p>
                      <a:pPr algn="ctr">
                        <a:defRPr sz="1800" b="1">
                          <a:solidFill>
                            <a:srgbClr val="000000"/>
                          </a:solidFill>
                          <a:latin typeface="Calibri"/>
                        </a:defRPr>
                      </a:pPr>
                      <a:r>
                        <a:rPr sz="1600" b="1" dirty="0">
                          <a:solidFill>
                            <a:schemeClr val="bg2">
                              <a:lumMod val="75000"/>
                            </a:schemeClr>
                          </a:solidFill>
                        </a:rPr>
                        <a:t>Papillitis</a:t>
                      </a:r>
                    </a:p>
                  </a:txBody>
                  <a:tcPr>
                    <a:solidFill>
                      <a:srgbClr val="DCDCDC"/>
                    </a:solidFill>
                  </a:tcPr>
                </a:tc>
                <a:tc>
                  <a:txBody>
                    <a:bodyPr/>
                    <a:lstStyle/>
                    <a:p>
                      <a:pPr algn="ctr">
                        <a:defRPr sz="1800" b="1">
                          <a:solidFill>
                            <a:srgbClr val="000000"/>
                          </a:solidFill>
                          <a:latin typeface="Calibri"/>
                        </a:defRPr>
                      </a:pPr>
                      <a:r>
                        <a:rPr sz="1600" b="1" dirty="0">
                          <a:solidFill>
                            <a:schemeClr val="bg2">
                              <a:lumMod val="75000"/>
                            </a:schemeClr>
                          </a:solidFill>
                        </a:rPr>
                        <a:t>Papilledema</a:t>
                      </a:r>
                    </a:p>
                  </a:txBody>
                  <a:tcPr>
                    <a:solidFill>
                      <a:srgbClr val="DCDCDC"/>
                    </a:solidFill>
                  </a:tcPr>
                </a:tc>
                <a:tc>
                  <a:txBody>
                    <a:bodyPr/>
                    <a:lstStyle/>
                    <a:p>
                      <a:pPr algn="ctr">
                        <a:defRPr sz="1800" b="1">
                          <a:solidFill>
                            <a:srgbClr val="000000"/>
                          </a:solidFill>
                          <a:latin typeface="Calibri"/>
                        </a:defRPr>
                      </a:pPr>
                      <a:r>
                        <a:rPr sz="1500" b="1" dirty="0">
                          <a:solidFill>
                            <a:schemeClr val="bg2">
                              <a:lumMod val="75000"/>
                            </a:schemeClr>
                          </a:solidFill>
                        </a:rPr>
                        <a:t>Pseudopapilledema</a:t>
                      </a:r>
                    </a:p>
                  </a:txBody>
                  <a:tcPr>
                    <a:solidFill>
                      <a:srgbClr val="DCDCDC"/>
                    </a:solidFill>
                  </a:tcPr>
                </a:tc>
                <a:tc>
                  <a:txBody>
                    <a:bodyPr/>
                    <a:lstStyle/>
                    <a:p>
                      <a:pPr algn="ctr">
                        <a:defRPr sz="1800" b="1">
                          <a:solidFill>
                            <a:srgbClr val="000000"/>
                          </a:solidFill>
                          <a:latin typeface="Calibri"/>
                        </a:defRPr>
                      </a:pPr>
                      <a:r>
                        <a:rPr sz="1600" b="1" dirty="0">
                          <a:solidFill>
                            <a:schemeClr val="bg2">
                              <a:lumMod val="75000"/>
                            </a:schemeClr>
                          </a:solidFill>
                        </a:rPr>
                        <a:t>Optic Atrophy</a:t>
                      </a:r>
                    </a:p>
                  </a:txBody>
                  <a:tcPr>
                    <a:solidFill>
                      <a:srgbClr val="DCDCDC"/>
                    </a:solidFill>
                  </a:tcPr>
                </a:tc>
                <a:extLst>
                  <a:ext uri="{0D108BD9-81ED-4DB2-BD59-A6C34878D82A}">
                    <a16:rowId xmlns:a16="http://schemas.microsoft.com/office/drawing/2014/main" val="10000"/>
                  </a:ext>
                </a:extLst>
              </a:tr>
              <a:tr h="611284">
                <a:tc>
                  <a:txBody>
                    <a:bodyPr/>
                    <a:lstStyle/>
                    <a:p>
                      <a:pPr>
                        <a:defRPr sz="1600" b="1">
                          <a:solidFill>
                            <a:srgbClr val="000000"/>
                          </a:solidFill>
                          <a:latin typeface="Calibri"/>
                        </a:defRPr>
                      </a:pPr>
                      <a:r>
                        <a:rPr dirty="0">
                          <a:solidFill>
                            <a:schemeClr val="bg2">
                              <a:lumMod val="75000"/>
                            </a:schemeClr>
                          </a:solidFill>
                        </a:rPr>
                        <a:t>Etiology</a:t>
                      </a:r>
                    </a:p>
                  </a:txBody>
                  <a:tcPr>
                    <a:solidFill>
                      <a:srgbClr val="F5F5F5"/>
                    </a:solidFill>
                  </a:tcPr>
                </a:tc>
                <a:tc>
                  <a:txBody>
                    <a:bodyPr/>
                    <a:lstStyle/>
                    <a:p>
                      <a:pPr>
                        <a:defRPr sz="1600" b="0">
                          <a:solidFill>
                            <a:srgbClr val="000000"/>
                          </a:solidFill>
                          <a:latin typeface="Calibri"/>
                        </a:defRPr>
                      </a:pPr>
                      <a:r>
                        <a:t>Inflammatory</a:t>
                      </a:r>
                    </a:p>
                  </a:txBody>
                  <a:tcPr>
                    <a:solidFill>
                      <a:srgbClr val="F5F5F5"/>
                    </a:solidFill>
                  </a:tcPr>
                </a:tc>
                <a:tc>
                  <a:txBody>
                    <a:bodyPr/>
                    <a:lstStyle/>
                    <a:p>
                      <a:pPr>
                        <a:defRPr sz="1600" b="0">
                          <a:solidFill>
                            <a:srgbClr val="000000"/>
                          </a:solidFill>
                          <a:latin typeface="Calibri"/>
                        </a:defRPr>
                      </a:pPr>
                      <a:r>
                        <a:t>↑ Intracranial pressure</a:t>
                      </a:r>
                    </a:p>
                  </a:txBody>
                  <a:tcPr>
                    <a:solidFill>
                      <a:srgbClr val="F5F5F5"/>
                    </a:solidFill>
                  </a:tcPr>
                </a:tc>
                <a:tc>
                  <a:txBody>
                    <a:bodyPr/>
                    <a:lstStyle/>
                    <a:p>
                      <a:pPr>
                        <a:defRPr sz="1600" b="0">
                          <a:solidFill>
                            <a:srgbClr val="000000"/>
                          </a:solidFill>
                          <a:latin typeface="Calibri"/>
                        </a:defRPr>
                      </a:pPr>
                      <a:r>
                        <a:t>Drusen / crowded disc</a:t>
                      </a:r>
                    </a:p>
                  </a:txBody>
                  <a:tcPr>
                    <a:solidFill>
                      <a:srgbClr val="F5F5F5"/>
                    </a:solidFill>
                  </a:tcPr>
                </a:tc>
                <a:tc>
                  <a:txBody>
                    <a:bodyPr/>
                    <a:lstStyle/>
                    <a:p>
                      <a:pPr>
                        <a:defRPr sz="1600" b="0">
                          <a:solidFill>
                            <a:srgbClr val="000000"/>
                          </a:solidFill>
                          <a:latin typeface="Calibri"/>
                        </a:defRPr>
                      </a:pPr>
                      <a:r>
                        <a:t>Prior axonal loss</a:t>
                      </a:r>
                    </a:p>
                  </a:txBody>
                  <a:tcPr>
                    <a:solidFill>
                      <a:srgbClr val="F5F5F5"/>
                    </a:solidFill>
                  </a:tcPr>
                </a:tc>
                <a:extLst>
                  <a:ext uri="{0D108BD9-81ED-4DB2-BD59-A6C34878D82A}">
                    <a16:rowId xmlns:a16="http://schemas.microsoft.com/office/drawing/2014/main" val="10001"/>
                  </a:ext>
                </a:extLst>
              </a:tr>
              <a:tr h="611284">
                <a:tc>
                  <a:txBody>
                    <a:bodyPr/>
                    <a:lstStyle/>
                    <a:p>
                      <a:pPr>
                        <a:defRPr sz="1600" b="1">
                          <a:solidFill>
                            <a:srgbClr val="000000"/>
                          </a:solidFill>
                          <a:latin typeface="Calibri"/>
                        </a:defRPr>
                      </a:pPr>
                      <a:r>
                        <a:rPr dirty="0">
                          <a:solidFill>
                            <a:schemeClr val="bg2">
                              <a:lumMod val="75000"/>
                            </a:schemeClr>
                          </a:solidFill>
                        </a:rPr>
                        <a:t>Laterality</a:t>
                      </a:r>
                    </a:p>
                  </a:txBody>
                  <a:tcPr>
                    <a:solidFill>
                      <a:srgbClr val="FFFFFF"/>
                    </a:solidFill>
                  </a:tcPr>
                </a:tc>
                <a:tc>
                  <a:txBody>
                    <a:bodyPr/>
                    <a:lstStyle/>
                    <a:p>
                      <a:pPr>
                        <a:defRPr sz="1600" b="0">
                          <a:solidFill>
                            <a:srgbClr val="000000"/>
                          </a:solidFill>
                          <a:latin typeface="Calibri"/>
                        </a:defRPr>
                      </a:pPr>
                      <a:r>
                        <a:t>Usually unilateral</a:t>
                      </a:r>
                    </a:p>
                  </a:txBody>
                  <a:tcPr>
                    <a:solidFill>
                      <a:srgbClr val="FFFFFF"/>
                    </a:solidFill>
                  </a:tcPr>
                </a:tc>
                <a:tc>
                  <a:txBody>
                    <a:bodyPr/>
                    <a:lstStyle/>
                    <a:p>
                      <a:pPr>
                        <a:defRPr sz="1600" b="0">
                          <a:solidFill>
                            <a:srgbClr val="000000"/>
                          </a:solidFill>
                          <a:latin typeface="Calibri"/>
                        </a:defRPr>
                      </a:pPr>
                      <a:r>
                        <a:t>Usually bilateral</a:t>
                      </a:r>
                    </a:p>
                  </a:txBody>
                  <a:tcPr>
                    <a:solidFill>
                      <a:srgbClr val="FFFFFF"/>
                    </a:solidFill>
                  </a:tcPr>
                </a:tc>
                <a:tc>
                  <a:txBody>
                    <a:bodyPr/>
                    <a:lstStyle/>
                    <a:p>
                      <a:pPr>
                        <a:defRPr sz="1600" b="0">
                          <a:solidFill>
                            <a:srgbClr val="000000"/>
                          </a:solidFill>
                          <a:latin typeface="Calibri"/>
                        </a:defRPr>
                      </a:pPr>
                      <a:r>
                        <a:t>Often bilateral</a:t>
                      </a:r>
                    </a:p>
                  </a:txBody>
                  <a:tcPr>
                    <a:solidFill>
                      <a:srgbClr val="FFFFFF"/>
                    </a:solidFill>
                  </a:tcPr>
                </a:tc>
                <a:tc>
                  <a:txBody>
                    <a:bodyPr/>
                    <a:lstStyle/>
                    <a:p>
                      <a:pPr>
                        <a:defRPr sz="1600" b="0">
                          <a:solidFill>
                            <a:srgbClr val="000000"/>
                          </a:solidFill>
                          <a:latin typeface="Calibri"/>
                        </a:defRPr>
                      </a:pPr>
                      <a:r>
                        <a:t>Unilateral or bilateral</a:t>
                      </a:r>
                    </a:p>
                  </a:txBody>
                  <a:tcPr>
                    <a:solidFill>
                      <a:srgbClr val="FFFFFF"/>
                    </a:solidFill>
                  </a:tcPr>
                </a:tc>
                <a:extLst>
                  <a:ext uri="{0D108BD9-81ED-4DB2-BD59-A6C34878D82A}">
                    <a16:rowId xmlns:a16="http://schemas.microsoft.com/office/drawing/2014/main" val="10002"/>
                  </a:ext>
                </a:extLst>
              </a:tr>
              <a:tr h="559807">
                <a:tc>
                  <a:txBody>
                    <a:bodyPr/>
                    <a:lstStyle/>
                    <a:p>
                      <a:pPr>
                        <a:defRPr sz="1600" b="1">
                          <a:solidFill>
                            <a:srgbClr val="000000"/>
                          </a:solidFill>
                          <a:latin typeface="Calibri"/>
                        </a:defRPr>
                      </a:pPr>
                      <a:r>
                        <a:rPr dirty="0">
                          <a:solidFill>
                            <a:schemeClr val="bg2">
                              <a:lumMod val="75000"/>
                            </a:schemeClr>
                          </a:solidFill>
                        </a:rPr>
                        <a:t>Vision</a:t>
                      </a:r>
                    </a:p>
                  </a:txBody>
                  <a:tcPr>
                    <a:solidFill>
                      <a:srgbClr val="F5F5F5"/>
                    </a:solidFill>
                  </a:tcPr>
                </a:tc>
                <a:tc>
                  <a:txBody>
                    <a:bodyPr/>
                    <a:lstStyle/>
                    <a:p>
                      <a:pPr>
                        <a:defRPr sz="1600" b="0">
                          <a:solidFill>
                            <a:srgbClr val="000000"/>
                          </a:solidFill>
                          <a:latin typeface="Calibri"/>
                        </a:defRPr>
                      </a:pPr>
                      <a:r>
                        <a:t>↓ early</a:t>
                      </a:r>
                    </a:p>
                  </a:txBody>
                  <a:tcPr>
                    <a:solidFill>
                      <a:srgbClr val="F5F5F5"/>
                    </a:solidFill>
                  </a:tcPr>
                </a:tc>
                <a:tc>
                  <a:txBody>
                    <a:bodyPr/>
                    <a:lstStyle/>
                    <a:p>
                      <a:pPr>
                        <a:defRPr sz="1600" b="0">
                          <a:solidFill>
                            <a:srgbClr val="000000"/>
                          </a:solidFill>
                          <a:latin typeface="Calibri"/>
                        </a:defRPr>
                      </a:pPr>
                      <a:r>
                        <a:t>Often normal early</a:t>
                      </a:r>
                    </a:p>
                  </a:txBody>
                  <a:tcPr>
                    <a:solidFill>
                      <a:srgbClr val="F5F5F5"/>
                    </a:solidFill>
                  </a:tcPr>
                </a:tc>
                <a:tc>
                  <a:txBody>
                    <a:bodyPr/>
                    <a:lstStyle/>
                    <a:p>
                      <a:pPr>
                        <a:defRPr sz="1600" b="0">
                          <a:solidFill>
                            <a:srgbClr val="000000"/>
                          </a:solidFill>
                          <a:latin typeface="Calibri"/>
                        </a:defRPr>
                      </a:pPr>
                      <a:r>
                        <a:rPr dirty="0"/>
                        <a:t>Typically normal</a:t>
                      </a:r>
                    </a:p>
                  </a:txBody>
                  <a:tcPr>
                    <a:solidFill>
                      <a:srgbClr val="F5F5F5"/>
                    </a:solidFill>
                  </a:tcPr>
                </a:tc>
                <a:tc>
                  <a:txBody>
                    <a:bodyPr/>
                    <a:lstStyle/>
                    <a:p>
                      <a:pPr>
                        <a:defRPr sz="1600" b="0">
                          <a:solidFill>
                            <a:srgbClr val="000000"/>
                          </a:solidFill>
                          <a:latin typeface="Calibri"/>
                        </a:defRPr>
                      </a:pPr>
                      <a:r>
                        <a:t>Reduced</a:t>
                      </a:r>
                    </a:p>
                  </a:txBody>
                  <a:tcPr>
                    <a:solidFill>
                      <a:srgbClr val="F5F5F5"/>
                    </a:solidFill>
                  </a:tcPr>
                </a:tc>
                <a:extLst>
                  <a:ext uri="{0D108BD9-81ED-4DB2-BD59-A6C34878D82A}">
                    <a16:rowId xmlns:a16="http://schemas.microsoft.com/office/drawing/2014/main" val="10003"/>
                  </a:ext>
                </a:extLst>
              </a:tr>
              <a:tr h="559807">
                <a:tc>
                  <a:txBody>
                    <a:bodyPr/>
                    <a:lstStyle/>
                    <a:p>
                      <a:pPr>
                        <a:defRPr sz="1600" b="1">
                          <a:solidFill>
                            <a:srgbClr val="000000"/>
                          </a:solidFill>
                          <a:latin typeface="Calibri"/>
                        </a:defRPr>
                      </a:pPr>
                      <a:r>
                        <a:rPr dirty="0">
                          <a:solidFill>
                            <a:schemeClr val="bg2">
                              <a:lumMod val="75000"/>
                            </a:schemeClr>
                          </a:solidFill>
                        </a:rPr>
                        <a:t>Pain</a:t>
                      </a:r>
                    </a:p>
                  </a:txBody>
                  <a:tcPr>
                    <a:solidFill>
                      <a:srgbClr val="FFFFFF"/>
                    </a:solidFill>
                  </a:tcPr>
                </a:tc>
                <a:tc>
                  <a:txBody>
                    <a:bodyPr/>
                    <a:lstStyle/>
                    <a:p>
                      <a:pPr>
                        <a:defRPr sz="1600" b="0">
                          <a:solidFill>
                            <a:srgbClr val="000000"/>
                          </a:solidFill>
                          <a:latin typeface="Calibri"/>
                        </a:defRPr>
                      </a:pPr>
                      <a:r>
                        <a:t>Pain with EOMs</a:t>
                      </a:r>
                    </a:p>
                  </a:txBody>
                  <a:tcPr>
                    <a:solidFill>
                      <a:srgbClr val="FFFFFF"/>
                    </a:solidFill>
                  </a:tcPr>
                </a:tc>
                <a:tc>
                  <a:txBody>
                    <a:bodyPr/>
                    <a:lstStyle/>
                    <a:p>
                      <a:pPr>
                        <a:defRPr sz="1600" b="0">
                          <a:solidFill>
                            <a:srgbClr val="000000"/>
                          </a:solidFill>
                          <a:latin typeface="Calibri"/>
                        </a:defRPr>
                      </a:pPr>
                      <a:r>
                        <a:t>Painless</a:t>
                      </a:r>
                    </a:p>
                  </a:txBody>
                  <a:tcPr>
                    <a:solidFill>
                      <a:srgbClr val="FFFFFF"/>
                    </a:solidFill>
                  </a:tcPr>
                </a:tc>
                <a:tc>
                  <a:txBody>
                    <a:bodyPr/>
                    <a:lstStyle/>
                    <a:p>
                      <a:pPr>
                        <a:defRPr sz="1600" b="0">
                          <a:solidFill>
                            <a:srgbClr val="000000"/>
                          </a:solidFill>
                          <a:latin typeface="Calibri"/>
                        </a:defRPr>
                      </a:pPr>
                      <a:r>
                        <a:t>Painless</a:t>
                      </a:r>
                    </a:p>
                  </a:txBody>
                  <a:tcPr>
                    <a:solidFill>
                      <a:srgbClr val="FFFFFF"/>
                    </a:solidFill>
                  </a:tcPr>
                </a:tc>
                <a:tc>
                  <a:txBody>
                    <a:bodyPr/>
                    <a:lstStyle/>
                    <a:p>
                      <a:pPr>
                        <a:defRPr sz="1600" b="0">
                          <a:solidFill>
                            <a:srgbClr val="000000"/>
                          </a:solidFill>
                          <a:latin typeface="Calibri"/>
                        </a:defRPr>
                      </a:pPr>
                      <a:r>
                        <a:t>Painless</a:t>
                      </a:r>
                    </a:p>
                  </a:txBody>
                  <a:tcPr>
                    <a:solidFill>
                      <a:srgbClr val="FFFFFF"/>
                    </a:solidFill>
                  </a:tcPr>
                </a:tc>
                <a:extLst>
                  <a:ext uri="{0D108BD9-81ED-4DB2-BD59-A6C34878D82A}">
                    <a16:rowId xmlns:a16="http://schemas.microsoft.com/office/drawing/2014/main" val="10004"/>
                  </a:ext>
                </a:extLst>
              </a:tr>
              <a:tr h="611284">
                <a:tc>
                  <a:txBody>
                    <a:bodyPr/>
                    <a:lstStyle/>
                    <a:p>
                      <a:pPr>
                        <a:defRPr sz="1600" b="1">
                          <a:solidFill>
                            <a:srgbClr val="000000"/>
                          </a:solidFill>
                          <a:latin typeface="Calibri"/>
                        </a:defRPr>
                      </a:pPr>
                      <a:r>
                        <a:rPr dirty="0">
                          <a:solidFill>
                            <a:schemeClr val="bg2">
                              <a:lumMod val="75000"/>
                            </a:schemeClr>
                          </a:solidFill>
                        </a:rPr>
                        <a:t>RAPD</a:t>
                      </a:r>
                    </a:p>
                  </a:txBody>
                  <a:tcPr>
                    <a:solidFill>
                      <a:srgbClr val="F5F5F5"/>
                    </a:solidFill>
                  </a:tcPr>
                </a:tc>
                <a:tc>
                  <a:txBody>
                    <a:bodyPr/>
                    <a:lstStyle/>
                    <a:p>
                      <a:pPr>
                        <a:defRPr sz="1600" b="0">
                          <a:solidFill>
                            <a:srgbClr val="000000"/>
                          </a:solidFill>
                          <a:latin typeface="Calibri"/>
                        </a:defRPr>
                      </a:pPr>
                      <a:r>
                        <a:t>Present if unilateral</a:t>
                      </a:r>
                    </a:p>
                  </a:txBody>
                  <a:tcPr>
                    <a:solidFill>
                      <a:srgbClr val="F5F5F5"/>
                    </a:solidFill>
                  </a:tcPr>
                </a:tc>
                <a:tc>
                  <a:txBody>
                    <a:bodyPr/>
                    <a:lstStyle/>
                    <a:p>
                      <a:pPr>
                        <a:defRPr sz="1600" b="0">
                          <a:solidFill>
                            <a:srgbClr val="000000"/>
                          </a:solidFill>
                          <a:latin typeface="Calibri"/>
                        </a:defRPr>
                      </a:pPr>
                      <a:r>
                        <a:t>Absent if symmetric</a:t>
                      </a:r>
                    </a:p>
                  </a:txBody>
                  <a:tcPr>
                    <a:solidFill>
                      <a:srgbClr val="F5F5F5"/>
                    </a:solidFill>
                  </a:tcPr>
                </a:tc>
                <a:tc>
                  <a:txBody>
                    <a:bodyPr/>
                    <a:lstStyle/>
                    <a:p>
                      <a:pPr>
                        <a:defRPr sz="1600" b="0">
                          <a:solidFill>
                            <a:srgbClr val="000000"/>
                          </a:solidFill>
                          <a:latin typeface="Calibri"/>
                        </a:defRPr>
                      </a:pPr>
                      <a:r>
                        <a:t>Absent</a:t>
                      </a:r>
                    </a:p>
                  </a:txBody>
                  <a:tcPr>
                    <a:solidFill>
                      <a:srgbClr val="F5F5F5"/>
                    </a:solidFill>
                  </a:tcPr>
                </a:tc>
                <a:tc>
                  <a:txBody>
                    <a:bodyPr/>
                    <a:lstStyle/>
                    <a:p>
                      <a:pPr>
                        <a:defRPr sz="1600" b="0">
                          <a:solidFill>
                            <a:srgbClr val="000000"/>
                          </a:solidFill>
                          <a:latin typeface="Calibri"/>
                        </a:defRPr>
                      </a:pPr>
                      <a:r>
                        <a:t>Present if asymmetric</a:t>
                      </a:r>
                    </a:p>
                  </a:txBody>
                  <a:tcPr>
                    <a:solidFill>
                      <a:srgbClr val="F5F5F5"/>
                    </a:solidFill>
                  </a:tcPr>
                </a:tc>
                <a:extLst>
                  <a:ext uri="{0D108BD9-81ED-4DB2-BD59-A6C34878D82A}">
                    <a16:rowId xmlns:a16="http://schemas.microsoft.com/office/drawing/2014/main" val="10005"/>
                  </a:ext>
                </a:extLst>
              </a:tr>
              <a:tr h="611284">
                <a:tc>
                  <a:txBody>
                    <a:bodyPr/>
                    <a:lstStyle/>
                    <a:p>
                      <a:pPr>
                        <a:defRPr sz="1600" b="1">
                          <a:solidFill>
                            <a:srgbClr val="000000"/>
                          </a:solidFill>
                          <a:latin typeface="Calibri"/>
                        </a:defRPr>
                      </a:pPr>
                      <a:r>
                        <a:rPr dirty="0">
                          <a:solidFill>
                            <a:schemeClr val="bg2">
                              <a:lumMod val="75000"/>
                            </a:schemeClr>
                          </a:solidFill>
                        </a:rPr>
                        <a:t>Disc Appearance</a:t>
                      </a:r>
                    </a:p>
                  </a:txBody>
                  <a:tcPr>
                    <a:solidFill>
                      <a:srgbClr val="FFFFFF"/>
                    </a:solidFill>
                  </a:tcPr>
                </a:tc>
                <a:tc>
                  <a:txBody>
                    <a:bodyPr/>
                    <a:lstStyle/>
                    <a:p>
                      <a:pPr>
                        <a:defRPr sz="1600" b="0">
                          <a:solidFill>
                            <a:srgbClr val="000000"/>
                          </a:solidFill>
                          <a:latin typeface="Calibri"/>
                        </a:defRPr>
                      </a:pPr>
                      <a:r>
                        <a:t>Hyperemic; blurred margins</a:t>
                      </a:r>
                    </a:p>
                  </a:txBody>
                  <a:tcPr>
                    <a:solidFill>
                      <a:srgbClr val="FFFFFF"/>
                    </a:solidFill>
                  </a:tcPr>
                </a:tc>
                <a:tc>
                  <a:txBody>
                    <a:bodyPr/>
                    <a:lstStyle/>
                    <a:p>
                      <a:pPr>
                        <a:defRPr sz="1600" b="0">
                          <a:solidFill>
                            <a:srgbClr val="000000"/>
                          </a:solidFill>
                          <a:latin typeface="Calibri"/>
                        </a:defRPr>
                      </a:pPr>
                      <a:r>
                        <a:t>Elevated; vessel obscuration</a:t>
                      </a:r>
                    </a:p>
                  </a:txBody>
                  <a:tcPr>
                    <a:solidFill>
                      <a:srgbClr val="FFFFFF"/>
                    </a:solidFill>
                  </a:tcPr>
                </a:tc>
                <a:tc>
                  <a:txBody>
                    <a:bodyPr/>
                    <a:lstStyle/>
                    <a:p>
                      <a:pPr>
                        <a:defRPr sz="1600" b="0">
                          <a:solidFill>
                            <a:srgbClr val="000000"/>
                          </a:solidFill>
                          <a:latin typeface="Calibri"/>
                        </a:defRPr>
                      </a:pPr>
                      <a:r>
                        <a:t>Lumpy; irregular margins</a:t>
                      </a:r>
                    </a:p>
                  </a:txBody>
                  <a:tcPr>
                    <a:solidFill>
                      <a:srgbClr val="FFFFFF"/>
                    </a:solidFill>
                  </a:tcPr>
                </a:tc>
                <a:tc>
                  <a:txBody>
                    <a:bodyPr/>
                    <a:lstStyle/>
                    <a:p>
                      <a:pPr>
                        <a:defRPr sz="1600" b="0">
                          <a:solidFill>
                            <a:srgbClr val="000000"/>
                          </a:solidFill>
                          <a:latin typeface="Calibri"/>
                        </a:defRPr>
                      </a:pPr>
                      <a:r>
                        <a:t>Pale; sharp margins</a:t>
                      </a:r>
                    </a:p>
                  </a:txBody>
                  <a:tcPr>
                    <a:solidFill>
                      <a:srgbClr val="FFFFFF"/>
                    </a:solidFill>
                  </a:tcPr>
                </a:tc>
                <a:extLst>
                  <a:ext uri="{0D108BD9-81ED-4DB2-BD59-A6C34878D82A}">
                    <a16:rowId xmlns:a16="http://schemas.microsoft.com/office/drawing/2014/main" val="10006"/>
                  </a:ext>
                </a:extLst>
              </a:tr>
              <a:tr h="611284">
                <a:tc>
                  <a:txBody>
                    <a:bodyPr/>
                    <a:lstStyle/>
                    <a:p>
                      <a:pPr>
                        <a:defRPr sz="1600" b="1">
                          <a:solidFill>
                            <a:srgbClr val="000000"/>
                          </a:solidFill>
                          <a:latin typeface="Calibri"/>
                        </a:defRPr>
                      </a:pPr>
                      <a:r>
                        <a:rPr dirty="0">
                          <a:solidFill>
                            <a:schemeClr val="bg2">
                              <a:lumMod val="75000"/>
                            </a:schemeClr>
                          </a:solidFill>
                        </a:rPr>
                        <a:t>OCT RNFL</a:t>
                      </a:r>
                    </a:p>
                  </a:txBody>
                  <a:tcPr>
                    <a:solidFill>
                      <a:srgbClr val="F5F5F5"/>
                    </a:solidFill>
                  </a:tcPr>
                </a:tc>
                <a:tc>
                  <a:txBody>
                    <a:bodyPr/>
                    <a:lstStyle/>
                    <a:p>
                      <a:pPr>
                        <a:defRPr sz="1600" b="0">
                          <a:solidFill>
                            <a:srgbClr val="000000"/>
                          </a:solidFill>
                          <a:latin typeface="Calibri"/>
                        </a:defRPr>
                      </a:pPr>
                      <a:r>
                        <a:t>Acute thick → thin</a:t>
                      </a:r>
                    </a:p>
                  </a:txBody>
                  <a:tcPr>
                    <a:solidFill>
                      <a:srgbClr val="F5F5F5"/>
                    </a:solidFill>
                  </a:tcPr>
                </a:tc>
                <a:tc>
                  <a:txBody>
                    <a:bodyPr/>
                    <a:lstStyle/>
                    <a:p>
                      <a:pPr>
                        <a:defRPr sz="1600" b="0">
                          <a:solidFill>
                            <a:srgbClr val="000000"/>
                          </a:solidFill>
                          <a:latin typeface="Calibri"/>
                        </a:defRPr>
                      </a:pPr>
                      <a:r>
                        <a:t>Diffuse thickening</a:t>
                      </a:r>
                    </a:p>
                  </a:txBody>
                  <a:tcPr>
                    <a:solidFill>
                      <a:srgbClr val="F5F5F5"/>
                    </a:solidFill>
                  </a:tcPr>
                </a:tc>
                <a:tc>
                  <a:txBody>
                    <a:bodyPr/>
                    <a:lstStyle/>
                    <a:p>
                      <a:pPr>
                        <a:defRPr sz="1600" b="0">
                          <a:solidFill>
                            <a:srgbClr val="000000"/>
                          </a:solidFill>
                          <a:latin typeface="Calibri"/>
                        </a:defRPr>
                      </a:pPr>
                      <a:r>
                        <a:t>Segmental elevation</a:t>
                      </a:r>
                    </a:p>
                  </a:txBody>
                  <a:tcPr>
                    <a:solidFill>
                      <a:srgbClr val="F5F5F5"/>
                    </a:solidFill>
                  </a:tcPr>
                </a:tc>
                <a:tc>
                  <a:txBody>
                    <a:bodyPr/>
                    <a:lstStyle/>
                    <a:p>
                      <a:pPr>
                        <a:defRPr sz="1600" b="0">
                          <a:solidFill>
                            <a:srgbClr val="000000"/>
                          </a:solidFill>
                          <a:latin typeface="Calibri"/>
                        </a:defRPr>
                      </a:pPr>
                      <a:r>
                        <a:t>Diffuse thinning</a:t>
                      </a:r>
                    </a:p>
                  </a:txBody>
                  <a:tcPr>
                    <a:solidFill>
                      <a:srgbClr val="F5F5F5"/>
                    </a:solidFill>
                  </a:tcPr>
                </a:tc>
                <a:extLst>
                  <a:ext uri="{0D108BD9-81ED-4DB2-BD59-A6C34878D82A}">
                    <a16:rowId xmlns:a16="http://schemas.microsoft.com/office/drawing/2014/main" val="10007"/>
                  </a:ext>
                </a:extLst>
              </a:tr>
              <a:tr h="611284">
                <a:tc>
                  <a:txBody>
                    <a:bodyPr/>
                    <a:lstStyle/>
                    <a:p>
                      <a:pPr>
                        <a:defRPr sz="1600" b="1">
                          <a:solidFill>
                            <a:srgbClr val="000000"/>
                          </a:solidFill>
                          <a:latin typeface="Calibri"/>
                        </a:defRPr>
                      </a:pPr>
                      <a:r>
                        <a:rPr dirty="0">
                          <a:solidFill>
                            <a:schemeClr val="bg2">
                              <a:lumMod val="75000"/>
                            </a:schemeClr>
                          </a:solidFill>
                        </a:rPr>
                        <a:t>Visual Fields</a:t>
                      </a:r>
                    </a:p>
                  </a:txBody>
                  <a:tcPr>
                    <a:solidFill>
                      <a:srgbClr val="FFFFFF"/>
                    </a:solidFill>
                  </a:tcPr>
                </a:tc>
                <a:tc>
                  <a:txBody>
                    <a:bodyPr/>
                    <a:lstStyle/>
                    <a:p>
                      <a:pPr>
                        <a:defRPr sz="1600" b="0">
                          <a:solidFill>
                            <a:srgbClr val="000000"/>
                          </a:solidFill>
                          <a:latin typeface="Calibri"/>
                        </a:defRPr>
                      </a:pPr>
                      <a:r>
                        <a:t>Central scotoma</a:t>
                      </a:r>
                    </a:p>
                  </a:txBody>
                  <a:tcPr>
                    <a:solidFill>
                      <a:srgbClr val="FFFFFF"/>
                    </a:solidFill>
                  </a:tcPr>
                </a:tc>
                <a:tc>
                  <a:txBody>
                    <a:bodyPr/>
                    <a:lstStyle/>
                    <a:p>
                      <a:pPr>
                        <a:defRPr sz="1600" b="0">
                          <a:solidFill>
                            <a:srgbClr val="000000"/>
                          </a:solidFill>
                          <a:latin typeface="Calibri"/>
                        </a:defRPr>
                      </a:pPr>
                      <a:r>
                        <a:t>Enlarged blind spot</a:t>
                      </a:r>
                    </a:p>
                  </a:txBody>
                  <a:tcPr>
                    <a:solidFill>
                      <a:srgbClr val="FFFFFF"/>
                    </a:solidFill>
                  </a:tcPr>
                </a:tc>
                <a:tc>
                  <a:txBody>
                    <a:bodyPr/>
                    <a:lstStyle/>
                    <a:p>
                      <a:pPr>
                        <a:defRPr sz="1600" b="0">
                          <a:solidFill>
                            <a:srgbClr val="000000"/>
                          </a:solidFill>
                          <a:latin typeface="Calibri"/>
                        </a:defRPr>
                      </a:pPr>
                      <a:r>
                        <a:t>Stable defects</a:t>
                      </a:r>
                    </a:p>
                  </a:txBody>
                  <a:tcPr>
                    <a:solidFill>
                      <a:srgbClr val="FFFFFF"/>
                    </a:solidFill>
                  </a:tcPr>
                </a:tc>
                <a:tc>
                  <a:txBody>
                    <a:bodyPr/>
                    <a:lstStyle/>
                    <a:p>
                      <a:pPr>
                        <a:defRPr sz="1600" b="0">
                          <a:solidFill>
                            <a:srgbClr val="000000"/>
                          </a:solidFill>
                          <a:latin typeface="Calibri"/>
                        </a:defRPr>
                      </a:pPr>
                      <a:r>
                        <a:t>Matches prior defect</a:t>
                      </a:r>
                    </a:p>
                  </a:txBody>
                  <a:tcPr>
                    <a:solidFill>
                      <a:srgbClr val="FFFFFF"/>
                    </a:solidFill>
                  </a:tcPr>
                </a:tc>
                <a:extLst>
                  <a:ext uri="{0D108BD9-81ED-4DB2-BD59-A6C34878D82A}">
                    <a16:rowId xmlns:a16="http://schemas.microsoft.com/office/drawing/2014/main" val="10008"/>
                  </a:ext>
                </a:extLst>
              </a:tr>
              <a:tr h="611284">
                <a:tc>
                  <a:txBody>
                    <a:bodyPr/>
                    <a:lstStyle/>
                    <a:p>
                      <a:pPr>
                        <a:defRPr sz="1600" b="1">
                          <a:solidFill>
                            <a:srgbClr val="000000"/>
                          </a:solidFill>
                          <a:latin typeface="Calibri"/>
                        </a:defRPr>
                      </a:pPr>
                      <a:r>
                        <a:rPr dirty="0">
                          <a:solidFill>
                            <a:schemeClr val="bg2">
                              <a:lumMod val="75000"/>
                            </a:schemeClr>
                          </a:solidFill>
                        </a:rPr>
                        <a:t>Urgency</a:t>
                      </a:r>
                    </a:p>
                  </a:txBody>
                  <a:tcPr>
                    <a:solidFill>
                      <a:srgbClr val="F5F5F5"/>
                    </a:solidFill>
                  </a:tcPr>
                </a:tc>
                <a:tc>
                  <a:txBody>
                    <a:bodyPr/>
                    <a:lstStyle/>
                    <a:p>
                      <a:pPr>
                        <a:defRPr sz="1600" b="0">
                          <a:solidFill>
                            <a:srgbClr val="000000"/>
                          </a:solidFill>
                          <a:latin typeface="Calibri"/>
                        </a:defRPr>
                      </a:pPr>
                      <a:r>
                        <a:t>MRI brain/orbits</a:t>
                      </a:r>
                    </a:p>
                  </a:txBody>
                  <a:tcPr>
                    <a:solidFill>
                      <a:srgbClr val="F5F5F5"/>
                    </a:solidFill>
                  </a:tcPr>
                </a:tc>
                <a:tc>
                  <a:txBody>
                    <a:bodyPr/>
                    <a:lstStyle/>
                    <a:p>
                      <a:pPr>
                        <a:defRPr sz="1600" b="0">
                          <a:solidFill>
                            <a:srgbClr val="000000"/>
                          </a:solidFill>
                          <a:latin typeface="Calibri"/>
                        </a:defRPr>
                      </a:pPr>
                      <a:r>
                        <a:t>MRI/MRV + LP</a:t>
                      </a:r>
                    </a:p>
                  </a:txBody>
                  <a:tcPr>
                    <a:solidFill>
                      <a:srgbClr val="F5F5F5"/>
                    </a:solidFill>
                  </a:tcPr>
                </a:tc>
                <a:tc>
                  <a:txBody>
                    <a:bodyPr/>
                    <a:lstStyle/>
                    <a:p>
                      <a:pPr>
                        <a:defRPr sz="1600" b="0">
                          <a:solidFill>
                            <a:srgbClr val="000000"/>
                          </a:solidFill>
                          <a:latin typeface="Calibri"/>
                        </a:defRPr>
                      </a:pPr>
                      <a:r>
                        <a:t>Monitor; confirm drusen</a:t>
                      </a:r>
                    </a:p>
                  </a:txBody>
                  <a:tcPr>
                    <a:solidFill>
                      <a:srgbClr val="F5F5F5"/>
                    </a:solidFill>
                  </a:tcPr>
                </a:tc>
                <a:tc>
                  <a:txBody>
                    <a:bodyPr/>
                    <a:lstStyle/>
                    <a:p>
                      <a:pPr>
                        <a:defRPr sz="1600" b="0">
                          <a:solidFill>
                            <a:srgbClr val="000000"/>
                          </a:solidFill>
                          <a:latin typeface="Calibri"/>
                        </a:defRPr>
                      </a:pPr>
                      <a:r>
                        <a:rPr dirty="0"/>
                        <a:t>Identify underlying cause</a:t>
                      </a:r>
                    </a:p>
                  </a:txBody>
                  <a:tcPr>
                    <a:solidFill>
                      <a:srgbClr val="F5F5F5"/>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3002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 y="0"/>
            <a:ext cx="9144000" cy="752034"/>
          </a:xfrm>
        </p:spPr>
        <p:txBody>
          <a:bodyPr>
            <a:noAutofit/>
          </a:bodyPr>
          <a:lstStyle/>
          <a:p>
            <a:pPr>
              <a:defRPr sz="4000" b="1">
                <a:solidFill>
                  <a:srgbClr val="FFFF00"/>
                </a:solidFill>
                <a:latin typeface="Calibri"/>
              </a:defRPr>
            </a:pPr>
            <a:r>
              <a:rPr sz="3200" dirty="0"/>
              <a:t>Glaucoma vs Non-Glaucomatous Optic Neuropathy</a:t>
            </a:r>
          </a:p>
        </p:txBody>
      </p:sp>
      <p:sp>
        <p:nvSpPr>
          <p:cNvPr id="3" name="Content Placeholder 2"/>
          <p:cNvSpPr>
            <a:spLocks noGrp="1"/>
          </p:cNvSpPr>
          <p:nvPr>
            <p:ph idx="1"/>
          </p:nvPr>
        </p:nvSpPr>
        <p:spPr>
          <a:xfrm>
            <a:off x="121920" y="867508"/>
            <a:ext cx="8763000" cy="5556152"/>
          </a:xfrm>
        </p:spPr>
        <p:txBody>
          <a:bodyPr>
            <a:normAutofit lnSpcReduction="10000"/>
          </a:bodyPr>
          <a:lstStyle/>
          <a:p>
            <a:pPr>
              <a:defRPr sz="2700" b="1">
                <a:solidFill>
                  <a:srgbClr val="FFFFFF"/>
                </a:solidFill>
                <a:latin typeface="Calibri"/>
              </a:defRPr>
            </a:pPr>
            <a:r>
              <a:rPr dirty="0"/>
              <a:t>Glaucoma: cupping &gt; pallor; rim thinning follows ISNT pattern</a:t>
            </a:r>
          </a:p>
          <a:p>
            <a:pPr>
              <a:defRPr sz="2700" b="1">
                <a:solidFill>
                  <a:srgbClr val="FFFFFF"/>
                </a:solidFill>
                <a:latin typeface="Calibri"/>
              </a:defRPr>
            </a:pPr>
            <a:r>
              <a:rPr dirty="0"/>
              <a:t>Non-glaucomatous ON: pallor &gt; cupping</a:t>
            </a:r>
          </a:p>
          <a:p>
            <a:pPr>
              <a:defRPr sz="2700" b="1">
                <a:solidFill>
                  <a:srgbClr val="FFFFFF"/>
                </a:solidFill>
                <a:latin typeface="Calibri"/>
              </a:defRPr>
            </a:pPr>
            <a:r>
              <a:rPr dirty="0"/>
              <a:t>Glaucoma: RNFL loss respects horizontal meridian</a:t>
            </a:r>
          </a:p>
          <a:p>
            <a:pPr>
              <a:defRPr sz="2700" b="1">
                <a:solidFill>
                  <a:srgbClr val="FFFFFF"/>
                </a:solidFill>
                <a:latin typeface="Calibri"/>
              </a:defRPr>
            </a:pPr>
            <a:r>
              <a:rPr dirty="0"/>
              <a:t>Non-glaucomatous: defects may respect vertical meridian</a:t>
            </a:r>
          </a:p>
          <a:p>
            <a:pPr>
              <a:defRPr sz="2700" b="1">
                <a:solidFill>
                  <a:srgbClr val="FFFFFF"/>
                </a:solidFill>
                <a:latin typeface="Calibri"/>
              </a:defRPr>
            </a:pPr>
            <a:r>
              <a:rPr dirty="0"/>
              <a:t>Glaucoma: arcuate defects, nasal step, paracentral loss</a:t>
            </a:r>
          </a:p>
          <a:p>
            <a:pPr>
              <a:defRPr sz="2700" b="1">
                <a:solidFill>
                  <a:srgbClr val="FFFFFF"/>
                </a:solidFill>
                <a:latin typeface="Calibri"/>
              </a:defRPr>
            </a:pPr>
            <a:r>
              <a:rPr dirty="0"/>
              <a:t>Non-glaucomatous: central scotoma or altitudinal defect common</a:t>
            </a:r>
          </a:p>
          <a:p>
            <a:pPr>
              <a:defRPr sz="2700" b="1">
                <a:solidFill>
                  <a:srgbClr val="FFFFFF"/>
                </a:solidFill>
                <a:latin typeface="Calibri"/>
              </a:defRPr>
            </a:pPr>
            <a:r>
              <a:rPr dirty="0"/>
              <a:t>Color vision usually preserved in early glaucoma</a:t>
            </a:r>
          </a:p>
          <a:p>
            <a:pPr>
              <a:defRPr sz="2700" b="1">
                <a:solidFill>
                  <a:srgbClr val="FFFFFF"/>
                </a:solidFill>
                <a:latin typeface="Calibri"/>
              </a:defRPr>
            </a:pPr>
            <a:r>
              <a:rPr dirty="0"/>
              <a:t>Early color loss suggests non-glaucomatous cause</a:t>
            </a:r>
          </a:p>
          <a:p>
            <a:pPr>
              <a:defRPr sz="2700" b="1">
                <a:solidFill>
                  <a:srgbClr val="FFFFFF"/>
                </a:solidFill>
                <a:latin typeface="Calibri"/>
              </a:defRPr>
            </a:pPr>
            <a:r>
              <a:rPr dirty="0"/>
              <a:t>RAPD uncommon in symmetric glaucoma</a:t>
            </a:r>
          </a:p>
          <a:p>
            <a:pPr>
              <a:defRPr sz="2700" b="1">
                <a:solidFill>
                  <a:srgbClr val="FFFFFF"/>
                </a:solidFill>
                <a:latin typeface="Calibri"/>
              </a:defRPr>
            </a:pPr>
            <a:r>
              <a:rPr dirty="0"/>
              <a:t>Neuroimaging if disc appearance atypical for glaucoma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47042-780C-19A8-18DF-7AEAD3B2FF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5F7A4B-EE03-E2B7-913C-29CF5ED5E7D4}"/>
              </a:ext>
            </a:extLst>
          </p:cNvPr>
          <p:cNvSpPr>
            <a:spLocks noGrp="1"/>
          </p:cNvSpPr>
          <p:nvPr>
            <p:ph type="title"/>
          </p:nvPr>
        </p:nvSpPr>
        <p:spPr/>
        <p:txBody>
          <a:bodyPr/>
          <a:lstStyle/>
          <a:p>
            <a:r>
              <a:rPr dirty="0"/>
              <a:t>Classification Overview</a:t>
            </a:r>
          </a:p>
        </p:txBody>
      </p:sp>
      <p:sp>
        <p:nvSpPr>
          <p:cNvPr id="3" name="Content Placeholder 2">
            <a:extLst>
              <a:ext uri="{FF2B5EF4-FFF2-40B4-BE49-F238E27FC236}">
                <a16:creationId xmlns:a16="http://schemas.microsoft.com/office/drawing/2014/main" id="{D915735E-E2CE-175D-1A11-CEBF8E94FD3B}"/>
              </a:ext>
            </a:extLst>
          </p:cNvPr>
          <p:cNvSpPr>
            <a:spLocks noGrp="1"/>
          </p:cNvSpPr>
          <p:nvPr>
            <p:ph idx="1"/>
          </p:nvPr>
        </p:nvSpPr>
        <p:spPr/>
        <p:txBody>
          <a:bodyPr/>
          <a:lstStyle/>
          <a:p>
            <a:r>
              <a:rPr dirty="0">
                <a:solidFill>
                  <a:srgbClr val="00FF00"/>
                </a:solidFill>
              </a:rPr>
              <a:t>I</a:t>
            </a:r>
            <a:r>
              <a:rPr lang="en-US" dirty="0">
                <a:solidFill>
                  <a:srgbClr val="00FF00"/>
                </a:solidFill>
              </a:rPr>
              <a:t>schemic</a:t>
            </a:r>
            <a:endParaRPr dirty="0">
              <a:solidFill>
                <a:srgbClr val="00FF00"/>
              </a:solidFill>
            </a:endParaRPr>
          </a:p>
          <a:p>
            <a:r>
              <a:rPr lang="en-US" dirty="0"/>
              <a:t>Inflammatory/Demyelinating</a:t>
            </a:r>
          </a:p>
          <a:p>
            <a:r>
              <a:rPr dirty="0"/>
              <a:t>Compressive</a:t>
            </a:r>
          </a:p>
          <a:p>
            <a:r>
              <a:rPr dirty="0"/>
              <a:t>Toxic / Nutritional</a:t>
            </a:r>
          </a:p>
          <a:p>
            <a:r>
              <a:rPr dirty="0"/>
              <a:t>Hereditary</a:t>
            </a:r>
            <a:endParaRPr lang="en-US" dirty="0"/>
          </a:p>
          <a:p>
            <a:r>
              <a:rPr lang="en-US" dirty="0"/>
              <a:t>Traumatic</a:t>
            </a:r>
          </a:p>
          <a:p>
            <a:r>
              <a:rPr lang="en-US" dirty="0"/>
              <a:t>Infiltrative/Neoplastic</a:t>
            </a:r>
            <a:endParaRPr dirty="0"/>
          </a:p>
        </p:txBody>
      </p:sp>
    </p:spTree>
    <p:extLst>
      <p:ext uri="{BB962C8B-B14F-4D97-AF65-F5344CB8AC3E}">
        <p14:creationId xmlns:p14="http://schemas.microsoft.com/office/powerpoint/2010/main" val="35161271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162" y="135790"/>
            <a:ext cx="6750566" cy="646331"/>
          </a:xfrm>
          <a:prstGeom prst="rect">
            <a:avLst/>
          </a:prstGeom>
          <a:noFill/>
        </p:spPr>
        <p:txBody>
          <a:bodyPr wrap="none">
            <a:spAutoFit/>
          </a:bodyPr>
          <a:lstStyle/>
          <a:p>
            <a:r>
              <a:rPr b="1" dirty="0">
                <a:solidFill>
                  <a:srgbClr val="FFFF00"/>
                </a:solidFill>
              </a:rPr>
              <a:t>NAION – Clinical Presentation</a:t>
            </a:r>
          </a:p>
        </p:txBody>
      </p:sp>
      <p:sp>
        <p:nvSpPr>
          <p:cNvPr id="3" name="TextBox 2"/>
          <p:cNvSpPr txBox="1"/>
          <p:nvPr/>
        </p:nvSpPr>
        <p:spPr>
          <a:xfrm>
            <a:off x="144162" y="897625"/>
            <a:ext cx="8752703" cy="5293757"/>
          </a:xfrm>
          <a:prstGeom prst="rect">
            <a:avLst/>
          </a:prstGeom>
          <a:noFill/>
        </p:spPr>
        <p:txBody>
          <a:bodyPr wrap="square">
            <a:spAutoFit/>
          </a:bodyPr>
          <a:lstStyle/>
          <a:p>
            <a:pPr marL="457200" indent="-457200">
              <a:buFont typeface="Arial" panose="020B0604020202020204" pitchFamily="34" charset="0"/>
              <a:buChar char="•"/>
              <a:defRPr sz="2800" b="1">
                <a:solidFill>
                  <a:srgbClr val="FFFFFF"/>
                </a:solidFill>
              </a:defRPr>
            </a:pPr>
            <a:r>
              <a:rPr sz="2400" dirty="0"/>
              <a:t>Most common acute optic neuropathy in adults &gt;50</a:t>
            </a:r>
          </a:p>
          <a:p>
            <a:pPr marL="457200" indent="-457200">
              <a:buFont typeface="Arial" panose="020B0604020202020204" pitchFamily="34" charset="0"/>
              <a:buChar char="•"/>
              <a:defRPr sz="2800" b="1">
                <a:solidFill>
                  <a:srgbClr val="FFFFFF"/>
                </a:solidFill>
              </a:defRPr>
            </a:pPr>
            <a:r>
              <a:rPr sz="2400" dirty="0"/>
              <a:t>Sudden, painless monocular vision loss (often on awakening)</a:t>
            </a:r>
          </a:p>
          <a:p>
            <a:pPr marL="457200" indent="-457200">
              <a:buFont typeface="Arial" panose="020B0604020202020204" pitchFamily="34" charset="0"/>
              <a:buChar char="•"/>
              <a:defRPr sz="2800" b="1">
                <a:solidFill>
                  <a:srgbClr val="FFFFFF"/>
                </a:solidFill>
              </a:defRPr>
            </a:pPr>
            <a:r>
              <a:rPr sz="2400" dirty="0"/>
              <a:t>Strong association with vascular risk factors (HTN, DM, OSA)</a:t>
            </a:r>
          </a:p>
          <a:p>
            <a:pPr marL="457200" indent="-457200">
              <a:buFont typeface="Arial" panose="020B0604020202020204" pitchFamily="34" charset="0"/>
              <a:buChar char="•"/>
              <a:defRPr sz="2800" b="1">
                <a:solidFill>
                  <a:srgbClr val="FFFFFF"/>
                </a:solidFill>
              </a:defRPr>
            </a:pPr>
            <a:r>
              <a:rPr sz="2400" dirty="0"/>
              <a:t>Small crowded optic disc (“disc at risk”) predisposes</a:t>
            </a:r>
          </a:p>
          <a:p>
            <a:pPr marL="457200" indent="-457200">
              <a:buFont typeface="Arial" panose="020B0604020202020204" pitchFamily="34" charset="0"/>
              <a:buChar char="•"/>
              <a:defRPr sz="2800" b="1">
                <a:solidFill>
                  <a:srgbClr val="FFFFFF"/>
                </a:solidFill>
              </a:defRPr>
            </a:pPr>
            <a:r>
              <a:rPr sz="2400" dirty="0"/>
              <a:t>Sectoral optic disc edema typical in acute phase</a:t>
            </a:r>
          </a:p>
          <a:p>
            <a:pPr marL="457200" indent="-457200">
              <a:buFont typeface="Arial" panose="020B0604020202020204" pitchFamily="34" charset="0"/>
              <a:buChar char="•"/>
              <a:defRPr sz="2800" b="1">
                <a:solidFill>
                  <a:srgbClr val="FFFFFF"/>
                </a:solidFill>
              </a:defRPr>
            </a:pPr>
            <a:r>
              <a:rPr sz="2400" dirty="0"/>
              <a:t>Altitudinal visual field defect is classic pattern</a:t>
            </a:r>
          </a:p>
          <a:p>
            <a:pPr marL="457200" indent="-457200">
              <a:buFont typeface="Arial" panose="020B0604020202020204" pitchFamily="34" charset="0"/>
              <a:buChar char="•"/>
              <a:defRPr sz="2800" b="1">
                <a:solidFill>
                  <a:srgbClr val="FFFFFF"/>
                </a:solidFill>
              </a:defRPr>
            </a:pPr>
            <a:r>
              <a:rPr sz="2400" dirty="0"/>
              <a:t>Relative afferent pupillary defect (if unilateral)</a:t>
            </a:r>
          </a:p>
          <a:p>
            <a:pPr marL="457200" indent="-457200">
              <a:buFont typeface="Arial" panose="020B0604020202020204" pitchFamily="34" charset="0"/>
              <a:buChar char="•"/>
              <a:defRPr sz="2800" b="1">
                <a:solidFill>
                  <a:srgbClr val="FFFFFF"/>
                </a:solidFill>
              </a:defRPr>
            </a:pPr>
            <a:r>
              <a:rPr sz="2400" dirty="0"/>
              <a:t>Color vision loss usually mild–moderate</a:t>
            </a:r>
            <a:endParaRPr lang="en-US" sz="2400" dirty="0"/>
          </a:p>
          <a:p>
            <a:pPr marL="457200" indent="-457200">
              <a:buFont typeface="Arial" panose="020B0604020202020204" pitchFamily="34" charset="0"/>
              <a:buChar char="•"/>
              <a:defRPr sz="2800" b="1">
                <a:solidFill>
                  <a:srgbClr val="FFFFFF"/>
                </a:solidFill>
              </a:defRPr>
            </a:pPr>
            <a:r>
              <a:rPr lang="en-US" sz="2400" dirty="0"/>
              <a:t>Red Flags: severe vision loss, systemic symptoms, or chalky white disc should prompt evaluation for arteritic AION (GCA)</a:t>
            </a:r>
          </a:p>
          <a:p>
            <a:pPr marL="457200" indent="-457200">
              <a:buFont typeface="Arial" panose="020B0604020202020204" pitchFamily="34" charset="0"/>
              <a:buChar char="•"/>
              <a:defRPr sz="2800" b="1">
                <a:solidFill>
                  <a:srgbClr val="FFFFFF"/>
                </a:solidFill>
              </a:defRPr>
            </a:pPr>
            <a:endParaRPr sz="2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229" y="116153"/>
            <a:ext cx="7853432" cy="646331"/>
          </a:xfrm>
          <a:prstGeom prst="rect">
            <a:avLst/>
          </a:prstGeom>
          <a:noFill/>
        </p:spPr>
        <p:txBody>
          <a:bodyPr wrap="none">
            <a:spAutoFit/>
          </a:bodyPr>
          <a:lstStyle/>
          <a:p>
            <a:pPr algn="l"/>
            <a:r>
              <a:rPr b="1" dirty="0">
                <a:solidFill>
                  <a:srgbClr val="FFFF00"/>
                </a:solidFill>
              </a:rPr>
              <a:t>NAION – Management &amp; Prognosis</a:t>
            </a:r>
          </a:p>
        </p:txBody>
      </p:sp>
      <p:sp>
        <p:nvSpPr>
          <p:cNvPr id="3" name="TextBox 2"/>
          <p:cNvSpPr txBox="1"/>
          <p:nvPr/>
        </p:nvSpPr>
        <p:spPr>
          <a:xfrm>
            <a:off x="167229" y="843555"/>
            <a:ext cx="8812014" cy="4524315"/>
          </a:xfrm>
          <a:prstGeom prst="rect">
            <a:avLst/>
          </a:prstGeom>
          <a:noFill/>
        </p:spPr>
        <p:txBody>
          <a:bodyPr wrap="square">
            <a:spAutoFit/>
          </a:bodyPr>
          <a:lstStyle/>
          <a:p>
            <a:pPr marL="457200" lvl="0" indent="-457200" algn="l">
              <a:lnSpc>
                <a:spcPct val="100000"/>
              </a:lnSpc>
              <a:spcBef>
                <a:spcPts val="0"/>
              </a:spcBef>
              <a:spcAft>
                <a:spcPts val="0"/>
              </a:spcAft>
              <a:buFont typeface="Arial" panose="020B0604020202020204" pitchFamily="34" charset="0"/>
              <a:buChar char="•"/>
              <a:defRPr sz="2800" b="1">
                <a:solidFill>
                  <a:srgbClr val="FFFFFF"/>
                </a:solidFill>
              </a:defRPr>
            </a:pPr>
            <a:r>
              <a:rPr sz="2400" b="1" dirty="0">
                <a:solidFill>
                  <a:srgbClr val="FFFFFF"/>
                </a:solidFill>
              </a:rPr>
              <a:t>No proven effective acute treatment (steroids controversial)</a:t>
            </a:r>
          </a:p>
          <a:p>
            <a:pPr marL="457200" lvl="0" indent="-457200" algn="l">
              <a:lnSpc>
                <a:spcPct val="100000"/>
              </a:lnSpc>
              <a:spcBef>
                <a:spcPts val="0"/>
              </a:spcBef>
              <a:spcAft>
                <a:spcPts val="0"/>
              </a:spcAft>
              <a:buFont typeface="Arial" panose="020B0604020202020204" pitchFamily="34" charset="0"/>
              <a:buChar char="•"/>
              <a:defRPr sz="2800" b="1">
                <a:solidFill>
                  <a:srgbClr val="FFFFFF"/>
                </a:solidFill>
              </a:defRPr>
            </a:pPr>
            <a:r>
              <a:rPr sz="2400" b="1" dirty="0">
                <a:solidFill>
                  <a:srgbClr val="FFFFFF"/>
                </a:solidFill>
              </a:rPr>
              <a:t>Differentiate from AAION → check ESR/CRP urgently if suspected</a:t>
            </a:r>
          </a:p>
          <a:p>
            <a:pPr marL="457200" lvl="0" indent="-457200" algn="l">
              <a:lnSpc>
                <a:spcPct val="100000"/>
              </a:lnSpc>
              <a:spcBef>
                <a:spcPts val="0"/>
              </a:spcBef>
              <a:spcAft>
                <a:spcPts val="0"/>
              </a:spcAft>
              <a:buFont typeface="Arial" panose="020B0604020202020204" pitchFamily="34" charset="0"/>
              <a:buChar char="•"/>
              <a:defRPr sz="2800" b="1">
                <a:solidFill>
                  <a:srgbClr val="FFFFFF"/>
                </a:solidFill>
              </a:defRPr>
            </a:pPr>
            <a:r>
              <a:rPr sz="2400" b="1" dirty="0">
                <a:solidFill>
                  <a:srgbClr val="FFFFFF"/>
                </a:solidFill>
              </a:rPr>
              <a:t>Optimize vascular risk factors (BP, DM, sleep apnea)</a:t>
            </a:r>
          </a:p>
          <a:p>
            <a:pPr marL="457200" lvl="0" indent="-457200" algn="l">
              <a:lnSpc>
                <a:spcPct val="100000"/>
              </a:lnSpc>
              <a:spcBef>
                <a:spcPts val="0"/>
              </a:spcBef>
              <a:spcAft>
                <a:spcPts val="0"/>
              </a:spcAft>
              <a:buFont typeface="Arial" panose="020B0604020202020204" pitchFamily="34" charset="0"/>
              <a:buChar char="•"/>
              <a:defRPr sz="2800" b="1">
                <a:solidFill>
                  <a:srgbClr val="FFFFFF"/>
                </a:solidFill>
              </a:defRPr>
            </a:pPr>
            <a:r>
              <a:rPr sz="2400" b="1" dirty="0">
                <a:solidFill>
                  <a:srgbClr val="FFFFFF"/>
                </a:solidFill>
              </a:rPr>
              <a:t>Avoid nocturnal hypotension (review antihypertensive timing)</a:t>
            </a:r>
          </a:p>
          <a:p>
            <a:pPr marL="457200" lvl="0" indent="-457200" algn="l">
              <a:lnSpc>
                <a:spcPct val="100000"/>
              </a:lnSpc>
              <a:spcBef>
                <a:spcPts val="0"/>
              </a:spcBef>
              <a:spcAft>
                <a:spcPts val="0"/>
              </a:spcAft>
              <a:buFont typeface="Arial" panose="020B0604020202020204" pitchFamily="34" charset="0"/>
              <a:buChar char="•"/>
              <a:defRPr sz="2800" b="1">
                <a:solidFill>
                  <a:srgbClr val="FFFFFF"/>
                </a:solidFill>
              </a:defRPr>
            </a:pPr>
            <a:r>
              <a:rPr sz="2400" b="1" dirty="0">
                <a:solidFill>
                  <a:srgbClr val="FFFFFF"/>
                </a:solidFill>
              </a:rPr>
              <a:t>Fellow eye involvement risk ~15–20%</a:t>
            </a:r>
          </a:p>
          <a:p>
            <a:pPr marL="457200" lvl="0" indent="-457200" algn="l">
              <a:lnSpc>
                <a:spcPct val="100000"/>
              </a:lnSpc>
              <a:spcBef>
                <a:spcPts val="0"/>
              </a:spcBef>
              <a:spcAft>
                <a:spcPts val="0"/>
              </a:spcAft>
              <a:buFont typeface="Arial" panose="020B0604020202020204" pitchFamily="34" charset="0"/>
              <a:buChar char="•"/>
              <a:defRPr sz="2800" b="1">
                <a:solidFill>
                  <a:srgbClr val="FFFFFF"/>
                </a:solidFill>
              </a:defRPr>
            </a:pPr>
            <a:r>
              <a:rPr sz="2400" b="1" dirty="0">
                <a:solidFill>
                  <a:srgbClr val="FFFFFF"/>
                </a:solidFill>
              </a:rPr>
              <a:t>Visual recovery variable; many have persistent defects</a:t>
            </a:r>
          </a:p>
          <a:p>
            <a:pPr marL="457200" lvl="0" indent="-457200" algn="l">
              <a:lnSpc>
                <a:spcPct val="100000"/>
              </a:lnSpc>
              <a:spcBef>
                <a:spcPts val="0"/>
              </a:spcBef>
              <a:spcAft>
                <a:spcPts val="0"/>
              </a:spcAft>
              <a:buFont typeface="Arial" panose="020B0604020202020204" pitchFamily="34" charset="0"/>
              <a:buChar char="•"/>
              <a:defRPr sz="2800" b="1">
                <a:solidFill>
                  <a:srgbClr val="FFFFFF"/>
                </a:solidFill>
              </a:defRPr>
            </a:pPr>
            <a:r>
              <a:rPr sz="2400" b="1" dirty="0">
                <a:solidFill>
                  <a:srgbClr val="FFFFFF"/>
                </a:solidFill>
              </a:rPr>
              <a:t>OCT: RNFL swelling acutely followed by thinning</a:t>
            </a:r>
          </a:p>
          <a:p>
            <a:pPr marL="457200" lvl="0" indent="-457200" algn="l">
              <a:lnSpc>
                <a:spcPct val="100000"/>
              </a:lnSpc>
              <a:spcBef>
                <a:spcPts val="0"/>
              </a:spcBef>
              <a:spcAft>
                <a:spcPts val="0"/>
              </a:spcAft>
              <a:buFont typeface="Arial" panose="020B0604020202020204" pitchFamily="34" charset="0"/>
              <a:buChar char="•"/>
              <a:defRPr sz="2800" b="1">
                <a:solidFill>
                  <a:srgbClr val="FFFFFF"/>
                </a:solidFill>
              </a:defRPr>
            </a:pPr>
            <a:r>
              <a:rPr sz="2400" b="1" dirty="0">
                <a:solidFill>
                  <a:srgbClr val="FFFFFF"/>
                </a:solidFill>
              </a:rPr>
              <a:t>Key pearl: painless vision loss + disc at risk = NAION until proven otherwise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604" y="154004"/>
            <a:ext cx="6575005" cy="584775"/>
          </a:xfrm>
          <a:prstGeom prst="rect">
            <a:avLst/>
          </a:prstGeom>
          <a:noFill/>
        </p:spPr>
        <p:txBody>
          <a:bodyPr wrap="none">
            <a:spAutoFit/>
          </a:bodyPr>
          <a:lstStyle/>
          <a:p>
            <a:r>
              <a:rPr sz="3200" b="1" dirty="0">
                <a:solidFill>
                  <a:srgbClr val="FFFF00"/>
                </a:solidFill>
              </a:rPr>
              <a:t>GLP-1 AGONISTS &amp; NAION RISK</a:t>
            </a:r>
          </a:p>
        </p:txBody>
      </p:sp>
      <p:sp>
        <p:nvSpPr>
          <p:cNvPr id="3" name="TextBox 2"/>
          <p:cNvSpPr txBox="1"/>
          <p:nvPr/>
        </p:nvSpPr>
        <p:spPr>
          <a:xfrm>
            <a:off x="223848" y="896229"/>
            <a:ext cx="6298519" cy="3816429"/>
          </a:xfrm>
          <a:prstGeom prst="rect">
            <a:avLst/>
          </a:prstGeom>
          <a:noFill/>
        </p:spPr>
        <p:txBody>
          <a:bodyPr wrap="none">
            <a:spAutoFit/>
          </a:bodyPr>
          <a:lstStyle/>
          <a:p>
            <a:pPr marL="342900" indent="-342900">
              <a:buFont typeface="Arial" panose="020B0604020202020204" pitchFamily="34" charset="0"/>
              <a:buChar char="•"/>
              <a:defRPr sz="2800" b="1">
                <a:solidFill>
                  <a:srgbClr val="FFFFFF"/>
                </a:solidFill>
              </a:defRPr>
            </a:pPr>
            <a:r>
              <a:rPr sz="2200" dirty="0"/>
              <a:t>Includes semaglutide and tirzepatide</a:t>
            </a:r>
          </a:p>
          <a:p>
            <a:pPr marL="342900" indent="-342900">
              <a:buFont typeface="Arial" panose="020B0604020202020204" pitchFamily="34" charset="0"/>
              <a:buChar char="•"/>
              <a:defRPr sz="2800" b="1">
                <a:solidFill>
                  <a:srgbClr val="FFFFFF"/>
                </a:solidFill>
              </a:defRPr>
            </a:pPr>
            <a:r>
              <a:rPr sz="2200" dirty="0"/>
              <a:t>Recent studies show signal for NAION risk</a:t>
            </a:r>
          </a:p>
          <a:p>
            <a:pPr marL="342900" indent="-342900">
              <a:buFont typeface="Arial" panose="020B0604020202020204" pitchFamily="34" charset="0"/>
              <a:buChar char="•"/>
              <a:defRPr sz="2800" b="1">
                <a:solidFill>
                  <a:srgbClr val="FFFFFF"/>
                </a:solidFill>
              </a:defRPr>
            </a:pPr>
            <a:r>
              <a:rPr sz="2200" dirty="0"/>
              <a:t>Absolute risk remains low</a:t>
            </a:r>
          </a:p>
          <a:p>
            <a:pPr marL="342900" indent="-342900">
              <a:buFont typeface="Arial" panose="020B0604020202020204" pitchFamily="34" charset="0"/>
              <a:buChar char="•"/>
              <a:defRPr sz="2800" b="1">
                <a:solidFill>
                  <a:srgbClr val="FFFFFF"/>
                </a:solidFill>
              </a:defRPr>
            </a:pPr>
            <a:r>
              <a:rPr sz="2200" dirty="0"/>
              <a:t>Classified as very rare adverse effect</a:t>
            </a:r>
          </a:p>
          <a:p>
            <a:pPr marL="342900" indent="-342900">
              <a:buFont typeface="Arial" panose="020B0604020202020204" pitchFamily="34" charset="0"/>
              <a:buChar char="•"/>
              <a:defRPr sz="2800" b="1">
                <a:solidFill>
                  <a:srgbClr val="FFFFFF"/>
                </a:solidFill>
              </a:defRPr>
            </a:pPr>
            <a:r>
              <a:rPr sz="2200" dirty="0"/>
              <a:t>Conflicting data across studies</a:t>
            </a:r>
          </a:p>
          <a:p>
            <a:pPr marL="342900" indent="-342900">
              <a:buFont typeface="Arial" panose="020B0604020202020204" pitchFamily="34" charset="0"/>
              <a:buChar char="•"/>
              <a:defRPr sz="2800" b="1">
                <a:solidFill>
                  <a:srgbClr val="FFFFFF"/>
                </a:solidFill>
              </a:defRPr>
            </a:pPr>
            <a:r>
              <a:rPr sz="2200" dirty="0"/>
              <a:t>Baseline risk factors confound association</a:t>
            </a:r>
          </a:p>
          <a:p>
            <a:pPr marL="342900" indent="-342900">
              <a:buFont typeface="Arial" panose="020B0604020202020204" pitchFamily="34" charset="0"/>
              <a:buChar char="•"/>
              <a:defRPr sz="2800" b="1">
                <a:solidFill>
                  <a:srgbClr val="FFFFFF"/>
                </a:solidFill>
              </a:defRPr>
            </a:pPr>
            <a:r>
              <a:rPr sz="2200" dirty="0"/>
              <a:t>Possible microvascular mechanisms</a:t>
            </a:r>
          </a:p>
          <a:p>
            <a:pPr marL="342900" indent="-342900">
              <a:buFont typeface="Arial" panose="020B0604020202020204" pitchFamily="34" charset="0"/>
              <a:buChar char="•"/>
              <a:defRPr sz="2800" b="1">
                <a:solidFill>
                  <a:srgbClr val="FFFFFF"/>
                </a:solidFill>
              </a:defRPr>
            </a:pPr>
            <a:r>
              <a:rPr sz="2200" dirty="0"/>
              <a:t>Rapid metabolic shifts may contribute</a:t>
            </a:r>
          </a:p>
          <a:p>
            <a:pPr marL="342900" indent="-342900">
              <a:buFont typeface="Arial" panose="020B0604020202020204" pitchFamily="34" charset="0"/>
              <a:buChar char="•"/>
              <a:defRPr sz="2800" b="1">
                <a:solidFill>
                  <a:srgbClr val="FFFFFF"/>
                </a:solidFill>
              </a:defRPr>
            </a:pPr>
            <a:r>
              <a:rPr sz="2200" dirty="0"/>
              <a:t>No routine discontinuation recommended</a:t>
            </a:r>
          </a:p>
          <a:p>
            <a:pPr marL="342900" indent="-342900">
              <a:buFont typeface="Arial" panose="020B0604020202020204" pitchFamily="34" charset="0"/>
              <a:buChar char="•"/>
              <a:defRPr sz="2800" b="1">
                <a:solidFill>
                  <a:srgbClr val="FFFFFF"/>
                </a:solidFill>
              </a:defRPr>
            </a:pPr>
            <a:r>
              <a:rPr sz="2200" dirty="0"/>
              <a:t>Counsel patients on vision symptoms</a:t>
            </a:r>
          </a:p>
          <a:p>
            <a:pPr marL="342900" indent="-342900">
              <a:buFont typeface="Arial" panose="020B0604020202020204" pitchFamily="34" charset="0"/>
              <a:buChar char="•"/>
              <a:defRPr sz="2800" b="1">
                <a:solidFill>
                  <a:srgbClr val="FFFFFF"/>
                </a:solidFill>
              </a:defRPr>
            </a:pPr>
            <a:r>
              <a:rPr sz="2200" dirty="0"/>
              <a:t>Red Flag: sudden painless vision loss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284" y="0"/>
            <a:ext cx="8270790" cy="584775"/>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sz="32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PDE-5 INHIBITORS (ED DRUGS) &amp; NAION</a:t>
            </a:r>
          </a:p>
        </p:txBody>
      </p:sp>
      <p:sp>
        <p:nvSpPr>
          <p:cNvPr id="3" name="TextBox 2"/>
          <p:cNvSpPr txBox="1"/>
          <p:nvPr/>
        </p:nvSpPr>
        <p:spPr>
          <a:xfrm>
            <a:off x="80284" y="584775"/>
            <a:ext cx="8755590" cy="6414064"/>
          </a:xfrm>
          <a:prstGeom prst="rect">
            <a:avLst/>
          </a:prstGeom>
          <a:noFill/>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PDE-5 inhibitors linked to rare NAION cases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Mechanism: systemic hypotension → ↓ ONH perfusion</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Higher risk with disc-at-risk anatomy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Onset often hours–days after use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Shared risks: DM, HTN, OSA, hyperlipidemia</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Association present, causation not definitive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FDA warning: stop drug if vision loss occurs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Avoid in prior NAION patients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Absolute risk low but vision loss irreversible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Always ask about recent ED drug use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Red Flag: acute painless vision loss </a:t>
            </a:r>
            <a:r>
              <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                                   </a:t>
            </a: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after use</a:t>
            </a:r>
            <a:endPar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a:p>
            <a:pPr marL="0" marR="0" lvl="0" indent="0" algn="l" defTabSz="685800" rtl="0" eaLnBrk="1" fontAlgn="auto" latinLnBrk="0" hangingPunct="1">
              <a:lnSpc>
                <a:spcPct val="90000"/>
              </a:lnSpc>
              <a:spcBef>
                <a:spcPts val="0"/>
              </a:spcBef>
              <a:spcAft>
                <a:spcPts val="600"/>
              </a:spcAft>
              <a:buClr>
                <a:srgbClr val="FFFF00"/>
              </a:buClr>
              <a:buSzTx/>
              <a:buFontTx/>
              <a:buNone/>
              <a:tabLst/>
              <a:defRPr/>
            </a:pPr>
            <a:endParaRPr kumimoji="0" lang="en-US" altLang="en-US" sz="2400" b="1" i="0" u="none" strike="noStrike" kern="1200" cap="none" spc="0" normalizeH="0" baseline="0" noProof="0" dirty="0">
              <a:ln>
                <a:noFill/>
              </a:ln>
              <a:solidFill>
                <a:prstClr val="white"/>
              </a:solidFill>
              <a:effectLst/>
              <a:uLnTx/>
              <a:uFillTx/>
              <a:latin typeface="Calibri"/>
              <a:ea typeface="+mn-ea"/>
              <a:cs typeface="+mn-cs"/>
            </a:endParaRPr>
          </a:p>
          <a:p>
            <a:pPr marL="463550" marR="0" lvl="0" indent="-463550" algn="l" defTabSz="685800" rtl="0" eaLnBrk="1" fontAlgn="auto" latinLnBrk="0" hangingPunct="1">
              <a:lnSpc>
                <a:spcPct val="90000"/>
              </a:lnSpc>
              <a:spcBef>
                <a:spcPts val="0"/>
              </a:spcBef>
              <a:spcAft>
                <a:spcPts val="600"/>
              </a:spcAft>
              <a:buClr>
                <a:srgbClr val="FFFF00"/>
              </a:buClr>
              <a:buSzTx/>
              <a:buFont typeface="Calibri" panose="020F0502020204030204" pitchFamily="34" charset="0"/>
              <a:buChar char="•"/>
              <a:tabLst/>
              <a:defRPr/>
            </a:pPr>
            <a:r>
              <a:rPr kumimoji="0" lang="en-US" altLang="en-US" sz="2400" b="1" i="0" u="none" strike="noStrike" kern="1200" cap="none" spc="0" normalizeH="0" baseline="0" noProof="0" dirty="0">
                <a:ln>
                  <a:noFill/>
                </a:ln>
                <a:solidFill>
                  <a:prstClr val="white"/>
                </a:solidFill>
                <a:effectLst/>
                <a:uLnTx/>
                <a:uFillTx/>
                <a:latin typeface="Calibri"/>
                <a:ea typeface="+mn-ea"/>
                <a:cs typeface="+mn-cs"/>
              </a:rPr>
              <a:t>A possible association exists, but “a causal relationship has not been established conclusively.”  </a:t>
            </a:r>
            <a:r>
              <a:rPr kumimoji="0" lang="en-US" altLang="en-US" sz="1600" b="1" i="0" u="none" strike="noStrike" kern="1200" cap="none" spc="0" normalizeH="0" baseline="0" noProof="0" dirty="0">
                <a:ln>
                  <a:noFill/>
                </a:ln>
                <a:solidFill>
                  <a:srgbClr val="1F497D">
                    <a:lumMod val="20000"/>
                    <a:lumOff val="80000"/>
                  </a:srgbClr>
                </a:solidFill>
                <a:effectLst/>
                <a:uLnTx/>
                <a:uFillTx/>
                <a:latin typeface="Calibri"/>
                <a:ea typeface="+mn-ea"/>
                <a:cs typeface="+mn-cs"/>
              </a:rPr>
              <a:t>(AJO, October 2025)</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endPar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endPar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5152B-2533-26EF-5117-EF2C4C6B9BF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21C92C3-0811-351C-82D0-D6E9E8AE9265}"/>
              </a:ext>
            </a:extLst>
          </p:cNvPr>
          <p:cNvSpPr txBox="1"/>
          <p:nvPr/>
        </p:nvSpPr>
        <p:spPr>
          <a:xfrm>
            <a:off x="78045" y="143528"/>
            <a:ext cx="8987910" cy="523220"/>
          </a:xfrm>
          <a:prstGeom prst="rect">
            <a:avLst/>
          </a:prstGeom>
          <a:noFill/>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sz="2800" b="1"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AMIODARONE &amp; NAION-LIKE OPTIC NEUROPATHY</a:t>
            </a:r>
          </a:p>
        </p:txBody>
      </p:sp>
      <p:sp>
        <p:nvSpPr>
          <p:cNvPr id="3" name="TextBox 2">
            <a:extLst>
              <a:ext uri="{FF2B5EF4-FFF2-40B4-BE49-F238E27FC236}">
                <a16:creationId xmlns:a16="http://schemas.microsoft.com/office/drawing/2014/main" id="{606333FB-5931-3784-B4F1-69D1905D2CA3}"/>
              </a:ext>
            </a:extLst>
          </p:cNvPr>
          <p:cNvSpPr txBox="1"/>
          <p:nvPr/>
        </p:nvSpPr>
        <p:spPr>
          <a:xfrm>
            <a:off x="156090" y="797510"/>
            <a:ext cx="8987910" cy="5262979"/>
          </a:xfrm>
          <a:prstGeom prst="rect">
            <a:avLst/>
          </a:prstGeom>
          <a:noFill/>
        </p:spPr>
        <p:txBody>
          <a:bodyPr wrap="square">
            <a:spAutoFit/>
          </a:bodyPr>
          <a:lstStyle/>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Causes toxic optic neuropathy with NAION-like features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Typical</a:t>
            </a:r>
            <a:r>
              <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l</a:t>
            </a: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y bilateral disc edema</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Mechanism: axoplasmic flow disruption</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Onset gradual over weeks–months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Often mistaken for papilledema</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Variable visual outcomes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Associated with long-term/high-dose use</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More bilateral and prolonged vs NAION</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Coordinate care with cardiology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No proven treatment beyond cessation</a:t>
            </a:r>
            <a:endPar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lang="en-US"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Corneal microdeposits (subepithelial)                                                 in verticillate pattern is a constant                                                      feature</a:t>
            </a:r>
            <a:endPar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sz="2800" b="1">
                <a:solidFill>
                  <a:srgbClr val="FFFFFF"/>
                </a:solidFill>
              </a:defRPr>
            </a:pPr>
            <a:r>
              <a:rPr kumimoji="0"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Red Flag: bilateral disc edema ≠ papilledema</a:t>
            </a:r>
          </a:p>
        </p:txBody>
      </p:sp>
    </p:spTree>
    <p:extLst>
      <p:ext uri="{BB962C8B-B14F-4D97-AF65-F5344CB8AC3E}">
        <p14:creationId xmlns:p14="http://schemas.microsoft.com/office/powerpoint/2010/main" val="2596203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0"/>
            <a:ext cx="8763000" cy="752034"/>
          </a:xfrm>
        </p:spPr>
        <p:txBody>
          <a:bodyPr/>
          <a:lstStyle/>
          <a:p>
            <a:pPr algn="l">
              <a:defRPr sz="4200" b="1"/>
            </a:pPr>
            <a:r>
              <a:rPr dirty="0"/>
              <a:t>GCA (AAION): Core Clinical Profile</a:t>
            </a:r>
          </a:p>
        </p:txBody>
      </p:sp>
      <p:sp>
        <p:nvSpPr>
          <p:cNvPr id="3" name="Content Placeholder 2"/>
          <p:cNvSpPr>
            <a:spLocks noGrp="1"/>
          </p:cNvSpPr>
          <p:nvPr>
            <p:ph idx="1"/>
          </p:nvPr>
        </p:nvSpPr>
        <p:spPr>
          <a:xfrm>
            <a:off x="314685" y="752034"/>
            <a:ext cx="8568058" cy="6035944"/>
          </a:xfrm>
        </p:spPr>
        <p:txBody>
          <a:bodyPr>
            <a:normAutofit fontScale="85000" lnSpcReduction="20000"/>
          </a:bodyPr>
          <a:lstStyle/>
          <a:p>
            <a:pPr algn="l">
              <a:defRPr sz="2800"/>
            </a:pPr>
            <a:r>
              <a:rPr dirty="0"/>
              <a:t>Granulomatous vasculitis of medium–large arteries</a:t>
            </a:r>
          </a:p>
          <a:p>
            <a:pPr algn="l">
              <a:defRPr sz="2800"/>
            </a:pPr>
            <a:r>
              <a:rPr dirty="0"/>
              <a:t>Occurs almost exclusively in patients &gt;50 years</a:t>
            </a:r>
          </a:p>
          <a:p>
            <a:pPr algn="l">
              <a:defRPr sz="2800"/>
            </a:pPr>
            <a:r>
              <a:rPr dirty="0"/>
              <a:t>Inflammatory occlusion → optic nerve ischemia</a:t>
            </a:r>
          </a:p>
          <a:p>
            <a:pPr algn="l">
              <a:defRPr sz="2800"/>
            </a:pPr>
            <a:r>
              <a:rPr dirty="0"/>
              <a:t>Primary cause of arteritic AION (AAION)</a:t>
            </a:r>
          </a:p>
          <a:p>
            <a:pPr algn="l">
              <a:defRPr sz="2800"/>
            </a:pPr>
            <a:r>
              <a:rPr dirty="0"/>
              <a:t>Headache, scalp tenderness, jaw claudication</a:t>
            </a:r>
          </a:p>
          <a:p>
            <a:pPr algn="l">
              <a:defRPr sz="2800"/>
            </a:pPr>
            <a:r>
              <a:rPr dirty="0"/>
              <a:t>Vision loss sudden, severe, often permanent</a:t>
            </a:r>
            <a:endParaRPr lang="en-US" dirty="0"/>
          </a:p>
          <a:p>
            <a:pPr>
              <a:defRPr sz="2800"/>
            </a:pPr>
            <a:r>
              <a:rPr lang="en-US" dirty="0"/>
              <a:t>Visual fields show severe altitudinal or diffuse defects</a:t>
            </a:r>
          </a:p>
          <a:p>
            <a:pPr>
              <a:defRPr sz="2800"/>
            </a:pPr>
            <a:r>
              <a:rPr lang="en-US" dirty="0"/>
              <a:t>OCT demonstrates diffuse RNFL swelling in acute phase</a:t>
            </a:r>
          </a:p>
          <a:p>
            <a:pPr>
              <a:defRPr sz="2800"/>
            </a:pPr>
            <a:r>
              <a:rPr lang="en-US" dirty="0"/>
              <a:t>MRI/MRA of brain and orbits + scalp </a:t>
            </a:r>
            <a:r>
              <a:rPr lang="en-US" dirty="0" err="1"/>
              <a:t>vesses</a:t>
            </a:r>
            <a:r>
              <a:rPr lang="en-US" dirty="0"/>
              <a:t> if dx unclear</a:t>
            </a:r>
            <a:endParaRPr dirty="0"/>
          </a:p>
          <a:p>
            <a:pPr algn="l">
              <a:defRPr sz="2800"/>
            </a:pPr>
            <a:r>
              <a:rPr dirty="0"/>
              <a:t>Initially unilateral → high fellow-eye risk</a:t>
            </a:r>
          </a:p>
          <a:p>
            <a:pPr algn="l">
              <a:defRPr sz="2800"/>
            </a:pPr>
            <a:r>
              <a:rPr dirty="0"/>
              <a:t>Chalky white optic disc edema classic</a:t>
            </a:r>
          </a:p>
          <a:p>
            <a:pPr algn="l">
              <a:defRPr sz="2800"/>
            </a:pPr>
            <a:r>
              <a:rPr dirty="0"/>
              <a:t>Vision worse than NAION at presentation</a:t>
            </a:r>
          </a:p>
          <a:p>
            <a:pPr algn="l">
              <a:defRPr sz="2800"/>
            </a:pPr>
            <a:r>
              <a:rPr dirty="0"/>
              <a:t>RAPD common if asymmetric</a:t>
            </a:r>
          </a:p>
          <a:p>
            <a:pPr algn="l">
              <a:defRPr sz="2800"/>
            </a:pPr>
            <a:r>
              <a:rPr dirty="0"/>
              <a:t>Suspect in any &gt;50 with vision loss + systemic symptoms</a:t>
            </a:r>
            <a:endParaRPr lang="en-US" dirty="0"/>
          </a:p>
          <a:p>
            <a:pPr>
              <a:defRPr sz="2800"/>
            </a:pPr>
            <a:r>
              <a:rPr lang="en-US" dirty="0"/>
              <a:t>Red Flags: any vision loss with headache, scalp tenderness, or jaw claudication requires urgent ESR/CRP and immediate steroid treatment</a:t>
            </a:r>
          </a:p>
          <a:p>
            <a:pPr algn="l">
              <a:defRPr sz="2800"/>
            </a:pP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91648"/>
            <a:ext cx="8763000" cy="752034"/>
          </a:xfrm>
        </p:spPr>
        <p:txBody>
          <a:bodyPr>
            <a:normAutofit fontScale="90000"/>
          </a:bodyPr>
          <a:lstStyle/>
          <a:p>
            <a:pPr algn="l">
              <a:defRPr sz="4200" b="1"/>
            </a:pPr>
            <a:r>
              <a:rPr dirty="0"/>
              <a:t>GCA (AAION): Diagnosis &amp; Management</a:t>
            </a:r>
          </a:p>
        </p:txBody>
      </p:sp>
      <p:sp>
        <p:nvSpPr>
          <p:cNvPr id="3" name="Content Placeholder 2"/>
          <p:cNvSpPr>
            <a:spLocks noGrp="1"/>
          </p:cNvSpPr>
          <p:nvPr>
            <p:ph idx="1"/>
          </p:nvPr>
        </p:nvSpPr>
        <p:spPr>
          <a:xfrm>
            <a:off x="190500" y="843682"/>
            <a:ext cx="8763000" cy="5556152"/>
          </a:xfrm>
        </p:spPr>
        <p:txBody>
          <a:bodyPr>
            <a:normAutofit fontScale="92500" lnSpcReduction="20000"/>
          </a:bodyPr>
          <a:lstStyle/>
          <a:p>
            <a:pPr algn="l">
              <a:defRPr sz="2800"/>
            </a:pPr>
            <a:r>
              <a:rPr dirty="0"/>
              <a:t>Ophthalmic emergency: risk of bilateral blindness</a:t>
            </a:r>
          </a:p>
          <a:p>
            <a:pPr algn="l">
              <a:defRPr sz="2800"/>
            </a:pPr>
            <a:r>
              <a:rPr dirty="0"/>
              <a:t>Treat immediately—do not delay for testing</a:t>
            </a:r>
          </a:p>
          <a:p>
            <a:pPr algn="l">
              <a:defRPr sz="2800"/>
            </a:pPr>
            <a:r>
              <a:rPr dirty="0"/>
              <a:t>ESR, CRP, platelets typically elevated</a:t>
            </a:r>
          </a:p>
          <a:p>
            <a:pPr algn="l">
              <a:defRPr sz="2800"/>
            </a:pPr>
            <a:r>
              <a:rPr dirty="0"/>
              <a:t>Normal labs do not exclude diagnosis</a:t>
            </a:r>
          </a:p>
          <a:p>
            <a:pPr algn="l">
              <a:defRPr sz="2800"/>
            </a:pPr>
            <a:r>
              <a:rPr dirty="0"/>
              <a:t>Ultrasound (halo sign) may support diagnosis</a:t>
            </a:r>
          </a:p>
          <a:p>
            <a:pPr>
              <a:defRPr sz="2800"/>
            </a:pPr>
            <a:r>
              <a:rPr lang="en-US" dirty="0"/>
              <a:t>Prednisone 60–80 mg/day commonly used for suspected GCA with visual symptoms</a:t>
            </a:r>
          </a:p>
          <a:p>
            <a:pPr>
              <a:defRPr sz="2800"/>
            </a:pPr>
            <a:r>
              <a:rPr lang="en-US" dirty="0"/>
              <a:t>IV methylprednisolone 500–1000 mg/day for 3 days if vision is severely threatened</a:t>
            </a:r>
          </a:p>
          <a:p>
            <a:pPr>
              <a:defRPr sz="2800"/>
            </a:pPr>
            <a:r>
              <a:rPr lang="en-US" dirty="0"/>
              <a:t>Arrange temporal artery biopsy within 1–2 weeks (confirms diagnosis)</a:t>
            </a:r>
          </a:p>
          <a:p>
            <a:pPr algn="l">
              <a:defRPr sz="2800"/>
            </a:pPr>
            <a:r>
              <a:rPr dirty="0"/>
              <a:t>Transition to oral prednisone taper</a:t>
            </a:r>
          </a:p>
          <a:p>
            <a:pPr algn="l">
              <a:defRPr sz="2800"/>
            </a:pPr>
            <a:r>
              <a:rPr dirty="0"/>
              <a:t>Reduces risk to fellow eye</a:t>
            </a:r>
          </a:p>
          <a:p>
            <a:pPr algn="l">
              <a:defRPr sz="2800"/>
            </a:pPr>
            <a:r>
              <a:rPr dirty="0"/>
              <a:t>Consider tocilizumab for long-term control</a:t>
            </a:r>
            <a:endParaRPr lang="en-US" dirty="0"/>
          </a:p>
          <a:p>
            <a:pPr algn="l">
              <a:defRPr sz="2800"/>
            </a:pPr>
            <a:r>
              <a:rPr lang="en-US" dirty="0"/>
              <a:t>Upadacitinib (</a:t>
            </a:r>
            <a:r>
              <a:rPr lang="en-US" dirty="0" err="1"/>
              <a:t>Rinvoq</a:t>
            </a:r>
            <a:r>
              <a:rPr lang="en-US" dirty="0"/>
              <a:t>) – JAK1 inhibitor with recent approval to treat GCA; another steroid-sparing </a:t>
            </a:r>
            <a:r>
              <a:rPr lang="en-US" dirty="0" err="1"/>
              <a:t>tx</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6EC29-90B6-FC1D-BC7E-8371E44164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96BA7E-D9AD-058D-A487-90CBBEBFE74E}"/>
              </a:ext>
            </a:extLst>
          </p:cNvPr>
          <p:cNvSpPr>
            <a:spLocks noGrp="1"/>
          </p:cNvSpPr>
          <p:nvPr>
            <p:ph type="title"/>
          </p:nvPr>
        </p:nvSpPr>
        <p:spPr/>
        <p:txBody>
          <a:bodyPr/>
          <a:lstStyle/>
          <a:p>
            <a:r>
              <a:t>Giant Cell Arteritis</a:t>
            </a:r>
          </a:p>
        </p:txBody>
      </p:sp>
      <p:sp>
        <p:nvSpPr>
          <p:cNvPr id="3" name="Content Placeholder 2">
            <a:extLst>
              <a:ext uri="{FF2B5EF4-FFF2-40B4-BE49-F238E27FC236}">
                <a16:creationId xmlns:a16="http://schemas.microsoft.com/office/drawing/2014/main" id="{A0590317-95BD-B5B3-B36A-B19D0214BBB5}"/>
              </a:ext>
            </a:extLst>
          </p:cNvPr>
          <p:cNvSpPr>
            <a:spLocks noGrp="1"/>
          </p:cNvSpPr>
          <p:nvPr>
            <p:ph idx="1"/>
          </p:nvPr>
        </p:nvSpPr>
        <p:spPr/>
        <p:txBody>
          <a:bodyPr>
            <a:normAutofit lnSpcReduction="10000"/>
          </a:bodyPr>
          <a:lstStyle/>
          <a:p>
            <a:r>
              <a:t>History: new-onset headache age &gt;50; temporal pain</a:t>
            </a:r>
          </a:p>
          <a:p>
            <a:r>
              <a:t>Associated symptoms: jaw claudication, scalp tenderness, vision loss</a:t>
            </a:r>
          </a:p>
          <a:p>
            <a:r>
              <a:t>Etiology: granulomatous vasculitis of medium/large arteries</a:t>
            </a:r>
          </a:p>
          <a:p>
            <a:r>
              <a:t>Key diagnostic features: abnormal temporal artery exam</a:t>
            </a:r>
          </a:p>
          <a:p>
            <a:r>
              <a:t>Labs/Imaging: elevated ESR/CRP; temporal artery biopsy</a:t>
            </a:r>
          </a:p>
          <a:p>
            <a:r>
              <a:t>Treatment: immediate high-dose systemic steroids</a:t>
            </a:r>
          </a:p>
          <a:p>
            <a:r>
              <a:t>Adjuncts: steroid-sparing immunotherapy when appropriate</a:t>
            </a:r>
          </a:p>
          <a:p>
            <a:r>
              <a:t>Red flags: any visual symptoms — emergency</a:t>
            </a:r>
          </a:p>
        </p:txBody>
      </p:sp>
    </p:spTree>
    <p:extLst>
      <p:ext uri="{BB962C8B-B14F-4D97-AF65-F5344CB8AC3E}">
        <p14:creationId xmlns:p14="http://schemas.microsoft.com/office/powerpoint/2010/main" val="17011702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AFC2D-F6D8-4D4B-F3EB-D559F0C35D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235061-B5D9-3378-76BA-8394054EB01D}"/>
              </a:ext>
            </a:extLst>
          </p:cNvPr>
          <p:cNvSpPr>
            <a:spLocks noGrp="1"/>
          </p:cNvSpPr>
          <p:nvPr>
            <p:ph type="title"/>
          </p:nvPr>
        </p:nvSpPr>
        <p:spPr>
          <a:xfrm>
            <a:off x="282058" y="113212"/>
            <a:ext cx="8763000" cy="752034"/>
          </a:xfrm>
        </p:spPr>
        <p:txBody>
          <a:bodyPr>
            <a:normAutofit fontScale="90000"/>
          </a:bodyPr>
          <a:lstStyle/>
          <a:p>
            <a:r>
              <a:rPr dirty="0"/>
              <a:t>Suspected AAION: Laboratory Testing</a:t>
            </a:r>
          </a:p>
        </p:txBody>
      </p:sp>
      <p:sp>
        <p:nvSpPr>
          <p:cNvPr id="3" name="Content Placeholder 2">
            <a:extLst>
              <a:ext uri="{FF2B5EF4-FFF2-40B4-BE49-F238E27FC236}">
                <a16:creationId xmlns:a16="http://schemas.microsoft.com/office/drawing/2014/main" id="{44050409-07BC-530B-0798-799BEFA03BB8}"/>
              </a:ext>
            </a:extLst>
          </p:cNvPr>
          <p:cNvSpPr>
            <a:spLocks noGrp="1"/>
          </p:cNvSpPr>
          <p:nvPr>
            <p:ph idx="1"/>
          </p:nvPr>
        </p:nvSpPr>
        <p:spPr>
          <a:xfrm>
            <a:off x="190500" y="944472"/>
            <a:ext cx="8763000" cy="5556152"/>
          </a:xfrm>
        </p:spPr>
        <p:txBody>
          <a:bodyPr/>
          <a:lstStyle/>
          <a:p>
            <a:r>
              <a:rPr dirty="0"/>
              <a:t>Order ESR, CRP, and Platelet Count immediately when AAION suspected</a:t>
            </a:r>
          </a:p>
          <a:p>
            <a:r>
              <a:rPr dirty="0">
                <a:solidFill>
                  <a:srgbClr val="00FF00"/>
                </a:solidFill>
              </a:rPr>
              <a:t>ESR &gt;50 mm/</a:t>
            </a:r>
            <a:r>
              <a:rPr dirty="0" err="1">
                <a:solidFill>
                  <a:srgbClr val="00FF00"/>
                </a:solidFill>
              </a:rPr>
              <a:t>hr</a:t>
            </a:r>
            <a:r>
              <a:rPr dirty="0">
                <a:solidFill>
                  <a:srgbClr val="00FF00"/>
                </a:solidFill>
              </a:rPr>
              <a:t> </a:t>
            </a:r>
            <a:r>
              <a:rPr dirty="0"/>
              <a:t>concerning for giant cell arteritis</a:t>
            </a:r>
          </a:p>
          <a:p>
            <a:r>
              <a:rPr dirty="0">
                <a:solidFill>
                  <a:srgbClr val="00FF00"/>
                </a:solidFill>
              </a:rPr>
              <a:t>CRP &gt;2.45 mg/dL </a:t>
            </a:r>
            <a:r>
              <a:rPr dirty="0"/>
              <a:t>abnormal in most studies</a:t>
            </a:r>
          </a:p>
          <a:p>
            <a:r>
              <a:rPr dirty="0">
                <a:solidFill>
                  <a:srgbClr val="00FF00"/>
                </a:solidFill>
              </a:rPr>
              <a:t>Platelet count &gt;400,000 </a:t>
            </a:r>
            <a:r>
              <a:rPr dirty="0"/>
              <a:t>suggests thrombocytosis</a:t>
            </a:r>
          </a:p>
          <a:p>
            <a:r>
              <a:rPr dirty="0"/>
              <a:t>CRP sensitivity ≈97%, ESR sensitivity ≈84–92%</a:t>
            </a:r>
          </a:p>
          <a:p>
            <a:r>
              <a:rPr dirty="0"/>
              <a:t>All three abnormal → specificity ~97% for GCA</a:t>
            </a:r>
          </a:p>
        </p:txBody>
      </p:sp>
    </p:spTree>
    <p:extLst>
      <p:ext uri="{BB962C8B-B14F-4D97-AF65-F5344CB8AC3E}">
        <p14:creationId xmlns:p14="http://schemas.microsoft.com/office/powerpoint/2010/main" val="27850831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34AB9-B3F8-DC63-E584-D16E89E740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AD7C51-3010-9940-9985-65B8743F3804}"/>
              </a:ext>
            </a:extLst>
          </p:cNvPr>
          <p:cNvSpPr>
            <a:spLocks noGrp="1"/>
          </p:cNvSpPr>
          <p:nvPr>
            <p:ph type="title"/>
          </p:nvPr>
        </p:nvSpPr>
        <p:spPr>
          <a:xfrm>
            <a:off x="190500" y="0"/>
            <a:ext cx="8763000" cy="752034"/>
          </a:xfrm>
        </p:spPr>
        <p:txBody>
          <a:bodyPr/>
          <a:lstStyle/>
          <a:p>
            <a:r>
              <a:rPr dirty="0"/>
              <a:t>Optic Neuritis – Facts</a:t>
            </a:r>
          </a:p>
        </p:txBody>
      </p:sp>
      <p:sp>
        <p:nvSpPr>
          <p:cNvPr id="3" name="Content Placeholder 2">
            <a:extLst>
              <a:ext uri="{FF2B5EF4-FFF2-40B4-BE49-F238E27FC236}">
                <a16:creationId xmlns:a16="http://schemas.microsoft.com/office/drawing/2014/main" id="{0F2C6E6A-BC8C-6A80-75E4-76A315AF5AC0}"/>
              </a:ext>
            </a:extLst>
          </p:cNvPr>
          <p:cNvSpPr>
            <a:spLocks noGrp="1"/>
          </p:cNvSpPr>
          <p:nvPr>
            <p:ph idx="1"/>
          </p:nvPr>
        </p:nvSpPr>
        <p:spPr>
          <a:xfrm>
            <a:off x="91646" y="752034"/>
            <a:ext cx="8763000" cy="5556152"/>
          </a:xfrm>
        </p:spPr>
        <p:txBody>
          <a:bodyPr>
            <a:normAutofit fontScale="92500" lnSpcReduction="10000"/>
          </a:bodyPr>
          <a:lstStyle/>
          <a:p>
            <a:r>
              <a:rPr sz="2800" dirty="0"/>
              <a:t>Inflammatory demyelinating optic neuropathy</a:t>
            </a:r>
          </a:p>
          <a:p>
            <a:r>
              <a:rPr sz="2800" dirty="0"/>
              <a:t>Common in adults age 20–45</a:t>
            </a:r>
          </a:p>
          <a:p>
            <a:r>
              <a:rPr sz="2800" dirty="0"/>
              <a:t>Pain with eye movement common</a:t>
            </a:r>
          </a:p>
          <a:p>
            <a:r>
              <a:rPr sz="2800" dirty="0"/>
              <a:t>Subacute visual loss over hours–days</a:t>
            </a:r>
          </a:p>
          <a:p>
            <a:r>
              <a:rPr sz="2800" dirty="0"/>
              <a:t>Often associated with multiple sclerosis</a:t>
            </a:r>
            <a:endParaRPr lang="en-US" sz="2800" dirty="0"/>
          </a:p>
          <a:p>
            <a:r>
              <a:rPr lang="en-US" sz="2800" dirty="0"/>
              <a:t>Relative afferent pupillary defect common</a:t>
            </a:r>
            <a:endParaRPr sz="2800" dirty="0"/>
          </a:p>
          <a:p>
            <a:r>
              <a:rPr sz="2800" dirty="0"/>
              <a:t>Central scotoma typical visual field defect</a:t>
            </a:r>
            <a:endParaRPr lang="en-US" sz="2800" dirty="0"/>
          </a:p>
          <a:p>
            <a:r>
              <a:rPr lang="en-US" sz="2800" dirty="0"/>
              <a:t>OCT RNFL early may show swelling; late thinning</a:t>
            </a:r>
            <a:endParaRPr sz="2800" dirty="0"/>
          </a:p>
          <a:p>
            <a:r>
              <a:rPr sz="2800" dirty="0"/>
              <a:t>Optic disc often normal (retrobulbar neuritis)</a:t>
            </a:r>
          </a:p>
          <a:p>
            <a:r>
              <a:rPr sz="2800" dirty="0"/>
              <a:t>MRI brain/orbits recommended</a:t>
            </a:r>
          </a:p>
          <a:p>
            <a:r>
              <a:rPr sz="2800" dirty="0"/>
              <a:t>Vision recovery often occurs within weeks</a:t>
            </a:r>
            <a:endParaRPr lang="en-US" sz="2800" dirty="0"/>
          </a:p>
          <a:p>
            <a:pPr marL="463550" marR="0" lvl="0" indent="-463550" algn="l" defTabSz="685800" rtl="0" eaLnBrk="1" fontAlgn="auto" latinLnBrk="0" hangingPunct="1">
              <a:lnSpc>
                <a:spcPct val="90000"/>
              </a:lnSpc>
              <a:spcBef>
                <a:spcPts val="0"/>
              </a:spcBef>
              <a:spcAft>
                <a:spcPts val="600"/>
              </a:spcAft>
              <a:buClr>
                <a:srgbClr val="FFFF00"/>
              </a:buClr>
              <a:buSzTx/>
              <a:buFont typeface="Calibri" panose="020F0502020204030204" pitchFamily="34" charset="0"/>
              <a:buChar char="•"/>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Red Flags: bilateral involvement, severe disc edema, or poor recovery suggests atypical optic neuritis (NMOSD, MOG disease)</a:t>
            </a:r>
          </a:p>
          <a:p>
            <a:endParaRPr dirty="0"/>
          </a:p>
        </p:txBody>
      </p:sp>
    </p:spTree>
    <p:extLst>
      <p:ext uri="{BB962C8B-B14F-4D97-AF65-F5344CB8AC3E}">
        <p14:creationId xmlns:p14="http://schemas.microsoft.com/office/powerpoint/2010/main" val="36617302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9633" y="-108641"/>
            <a:ext cx="8763000" cy="737967"/>
          </a:xfrm>
        </p:spPr>
        <p:txBody>
          <a:bodyPr>
            <a:normAutofit/>
          </a:bodyPr>
          <a:lstStyle/>
          <a:p>
            <a:r>
              <a:rPr lang="en-US" sz="3600" dirty="0"/>
              <a:t>Typical vs Atypical Optic Neuritis</a:t>
            </a:r>
          </a:p>
        </p:txBody>
      </p:sp>
      <p:graphicFrame>
        <p:nvGraphicFramePr>
          <p:cNvPr id="3" name="Table 2"/>
          <p:cNvGraphicFramePr>
            <a:graphicFrameLocks noGrp="1"/>
          </p:cNvGraphicFramePr>
          <p:nvPr/>
        </p:nvGraphicFramePr>
        <p:xfrm>
          <a:off x="0" y="529244"/>
          <a:ext cx="9144000" cy="632875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452054">
                <a:tc>
                  <a:txBody>
                    <a:bodyPr/>
                    <a:lstStyle/>
                    <a:p>
                      <a:pPr>
                        <a:defRPr sz="2000" b="1"/>
                      </a:pPr>
                      <a:r>
                        <a:rPr sz="1400" dirty="0"/>
                        <a:t>Feature</a:t>
                      </a:r>
                    </a:p>
                  </a:txBody>
                  <a:tcPr/>
                </a:tc>
                <a:tc>
                  <a:txBody>
                    <a:bodyPr/>
                    <a:lstStyle/>
                    <a:p>
                      <a:pPr>
                        <a:defRPr sz="2000" b="1"/>
                      </a:pPr>
                      <a:r>
                        <a:rPr sz="1400" dirty="0"/>
                        <a:t>Typical Optic Neuritis</a:t>
                      </a:r>
                    </a:p>
                  </a:txBody>
                  <a:tcPr/>
                </a:tc>
                <a:tc>
                  <a:txBody>
                    <a:bodyPr/>
                    <a:lstStyle/>
                    <a:p>
                      <a:pPr>
                        <a:defRPr sz="2000" b="1"/>
                      </a:pPr>
                      <a:r>
                        <a:rPr sz="1400"/>
                        <a:t>Atypical Optic Neuritis</a:t>
                      </a:r>
                    </a:p>
                  </a:txBody>
                  <a:tcPr/>
                </a:tc>
                <a:tc>
                  <a:txBody>
                    <a:bodyPr/>
                    <a:lstStyle/>
                    <a:p>
                      <a:pPr>
                        <a:defRPr sz="2000" b="1"/>
                      </a:pPr>
                      <a:r>
                        <a:rPr sz="1400"/>
                        <a:t>Red Flags</a:t>
                      </a:r>
                    </a:p>
                  </a:txBody>
                  <a:tcPr/>
                </a:tc>
                <a:extLst>
                  <a:ext uri="{0D108BD9-81ED-4DB2-BD59-A6C34878D82A}">
                    <a16:rowId xmlns:a16="http://schemas.microsoft.com/office/drawing/2014/main" val="10000"/>
                  </a:ext>
                </a:extLst>
              </a:tr>
              <a:tr h="563561">
                <a:tc>
                  <a:txBody>
                    <a:bodyPr/>
                    <a:lstStyle/>
                    <a:p>
                      <a:pPr>
                        <a:defRPr sz="1800"/>
                      </a:pPr>
                      <a:r>
                        <a:rPr sz="1400" dirty="0"/>
                        <a:t>Etiology</a:t>
                      </a:r>
                    </a:p>
                  </a:txBody>
                  <a:tcPr/>
                </a:tc>
                <a:tc>
                  <a:txBody>
                    <a:bodyPr/>
                    <a:lstStyle/>
                    <a:p>
                      <a:pPr>
                        <a:defRPr sz="1800"/>
                      </a:pPr>
                      <a:r>
                        <a:rPr sz="1400" dirty="0">
                          <a:solidFill>
                            <a:schemeClr val="bg2"/>
                          </a:solidFill>
                        </a:rPr>
                        <a:t>Demyelinating (often associated with MS)</a:t>
                      </a:r>
                    </a:p>
                  </a:txBody>
                  <a:tcPr/>
                </a:tc>
                <a:tc>
                  <a:txBody>
                    <a:bodyPr/>
                    <a:lstStyle/>
                    <a:p>
                      <a:pPr>
                        <a:defRPr sz="1800"/>
                      </a:pPr>
                      <a:r>
                        <a:rPr sz="1400" dirty="0">
                          <a:solidFill>
                            <a:schemeClr val="bg2"/>
                          </a:solidFill>
                        </a:rPr>
                        <a:t>NMOSD, MOGAD, infectious, inflammatory, infiltrative</a:t>
                      </a:r>
                    </a:p>
                  </a:txBody>
                  <a:tcPr/>
                </a:tc>
                <a:tc>
                  <a:txBody>
                    <a:bodyPr/>
                    <a:lstStyle/>
                    <a:p>
                      <a:pPr>
                        <a:defRPr sz="1800"/>
                      </a:pPr>
                      <a:r>
                        <a:rPr sz="1400">
                          <a:solidFill>
                            <a:schemeClr val="bg2"/>
                          </a:solidFill>
                        </a:rPr>
                        <a:t>Non‑MS inflammatory or systemic disease</a:t>
                      </a:r>
                    </a:p>
                  </a:txBody>
                  <a:tcPr/>
                </a:tc>
                <a:extLst>
                  <a:ext uri="{0D108BD9-81ED-4DB2-BD59-A6C34878D82A}">
                    <a16:rowId xmlns:a16="http://schemas.microsoft.com/office/drawing/2014/main" val="10001"/>
                  </a:ext>
                </a:extLst>
              </a:tr>
              <a:tr h="452054">
                <a:tc>
                  <a:txBody>
                    <a:bodyPr/>
                    <a:lstStyle/>
                    <a:p>
                      <a:pPr>
                        <a:defRPr sz="1800"/>
                      </a:pPr>
                      <a:r>
                        <a:rPr sz="1400" dirty="0"/>
                        <a:t>Typical age</a:t>
                      </a:r>
                    </a:p>
                  </a:txBody>
                  <a:tcPr/>
                </a:tc>
                <a:tc>
                  <a:txBody>
                    <a:bodyPr/>
                    <a:lstStyle/>
                    <a:p>
                      <a:pPr>
                        <a:defRPr sz="1800"/>
                      </a:pPr>
                      <a:r>
                        <a:rPr sz="1400" dirty="0">
                          <a:solidFill>
                            <a:schemeClr val="bg2"/>
                          </a:solidFill>
                        </a:rPr>
                        <a:t>20–45 years</a:t>
                      </a:r>
                    </a:p>
                  </a:txBody>
                  <a:tcPr/>
                </a:tc>
                <a:tc>
                  <a:txBody>
                    <a:bodyPr/>
                    <a:lstStyle/>
                    <a:p>
                      <a:pPr>
                        <a:defRPr sz="1800"/>
                      </a:pPr>
                      <a:r>
                        <a:rPr sz="1400" dirty="0">
                          <a:solidFill>
                            <a:schemeClr val="bg2"/>
                          </a:solidFill>
                        </a:rPr>
                        <a:t>&lt;18 or &gt;50 years</a:t>
                      </a:r>
                    </a:p>
                  </a:txBody>
                  <a:tcPr/>
                </a:tc>
                <a:tc>
                  <a:txBody>
                    <a:bodyPr/>
                    <a:lstStyle/>
                    <a:p>
                      <a:pPr>
                        <a:defRPr sz="1800"/>
                      </a:pPr>
                      <a:r>
                        <a:rPr sz="1400">
                          <a:solidFill>
                            <a:schemeClr val="bg2"/>
                          </a:solidFill>
                        </a:rPr>
                        <a:t>Very young or older patient</a:t>
                      </a:r>
                    </a:p>
                  </a:txBody>
                  <a:tcPr/>
                </a:tc>
                <a:extLst>
                  <a:ext uri="{0D108BD9-81ED-4DB2-BD59-A6C34878D82A}">
                    <a16:rowId xmlns:a16="http://schemas.microsoft.com/office/drawing/2014/main" val="10002"/>
                  </a:ext>
                </a:extLst>
              </a:tr>
              <a:tr h="563561">
                <a:tc>
                  <a:txBody>
                    <a:bodyPr/>
                    <a:lstStyle/>
                    <a:p>
                      <a:pPr>
                        <a:defRPr sz="1800"/>
                      </a:pPr>
                      <a:r>
                        <a:rPr sz="1400" dirty="0"/>
                        <a:t>Chief complaint</a:t>
                      </a:r>
                    </a:p>
                  </a:txBody>
                  <a:tcPr/>
                </a:tc>
                <a:tc>
                  <a:txBody>
                    <a:bodyPr/>
                    <a:lstStyle/>
                    <a:p>
                      <a:pPr>
                        <a:defRPr sz="1800"/>
                      </a:pPr>
                      <a:r>
                        <a:rPr sz="1400" dirty="0">
                          <a:solidFill>
                            <a:schemeClr val="bg2"/>
                          </a:solidFill>
                        </a:rPr>
                        <a:t>Unilateral blurred vision with eye pain</a:t>
                      </a:r>
                    </a:p>
                  </a:txBody>
                  <a:tcPr/>
                </a:tc>
                <a:tc>
                  <a:txBody>
                    <a:bodyPr/>
                    <a:lstStyle/>
                    <a:p>
                      <a:pPr>
                        <a:defRPr sz="1800"/>
                      </a:pPr>
                      <a:r>
                        <a:rPr sz="1400" dirty="0">
                          <a:solidFill>
                            <a:schemeClr val="bg2"/>
                          </a:solidFill>
                        </a:rPr>
                        <a:t>Severe bilateral or painless vision loss</a:t>
                      </a:r>
                    </a:p>
                  </a:txBody>
                  <a:tcPr/>
                </a:tc>
                <a:tc>
                  <a:txBody>
                    <a:bodyPr/>
                    <a:lstStyle/>
                    <a:p>
                      <a:pPr>
                        <a:defRPr sz="1800"/>
                      </a:pPr>
                      <a:r>
                        <a:rPr sz="1400">
                          <a:solidFill>
                            <a:schemeClr val="bg2"/>
                          </a:solidFill>
                        </a:rPr>
                        <a:t>Bilateral or rapidly progressive loss</a:t>
                      </a:r>
                    </a:p>
                  </a:txBody>
                  <a:tcPr/>
                </a:tc>
                <a:extLst>
                  <a:ext uri="{0D108BD9-81ED-4DB2-BD59-A6C34878D82A}">
                    <a16:rowId xmlns:a16="http://schemas.microsoft.com/office/drawing/2014/main" val="10003"/>
                  </a:ext>
                </a:extLst>
              </a:tr>
              <a:tr h="452054">
                <a:tc>
                  <a:txBody>
                    <a:bodyPr/>
                    <a:lstStyle/>
                    <a:p>
                      <a:pPr>
                        <a:defRPr sz="1800"/>
                      </a:pPr>
                      <a:r>
                        <a:rPr sz="1400" dirty="0"/>
                        <a:t>Pain with eye movement</a:t>
                      </a:r>
                    </a:p>
                  </a:txBody>
                  <a:tcPr/>
                </a:tc>
                <a:tc>
                  <a:txBody>
                    <a:bodyPr/>
                    <a:lstStyle/>
                    <a:p>
                      <a:pPr>
                        <a:defRPr sz="1800"/>
                      </a:pPr>
                      <a:r>
                        <a:rPr sz="1400" dirty="0">
                          <a:solidFill>
                            <a:schemeClr val="bg2"/>
                          </a:solidFill>
                        </a:rPr>
                        <a:t>Common (~90%)</a:t>
                      </a:r>
                    </a:p>
                  </a:txBody>
                  <a:tcPr/>
                </a:tc>
                <a:tc>
                  <a:txBody>
                    <a:bodyPr/>
                    <a:lstStyle/>
                    <a:p>
                      <a:pPr>
                        <a:defRPr sz="1800"/>
                      </a:pPr>
                      <a:r>
                        <a:rPr sz="1400" dirty="0">
                          <a:solidFill>
                            <a:schemeClr val="bg2"/>
                          </a:solidFill>
                        </a:rPr>
                        <a:t>Often absent</a:t>
                      </a:r>
                    </a:p>
                  </a:txBody>
                  <a:tcPr/>
                </a:tc>
                <a:tc>
                  <a:txBody>
                    <a:bodyPr/>
                    <a:lstStyle/>
                    <a:p>
                      <a:pPr>
                        <a:defRPr sz="1800"/>
                      </a:pPr>
                      <a:r>
                        <a:rPr sz="1400">
                          <a:solidFill>
                            <a:schemeClr val="bg2"/>
                          </a:solidFill>
                        </a:rPr>
                        <a:t>No pain</a:t>
                      </a:r>
                    </a:p>
                  </a:txBody>
                  <a:tcPr/>
                </a:tc>
                <a:extLst>
                  <a:ext uri="{0D108BD9-81ED-4DB2-BD59-A6C34878D82A}">
                    <a16:rowId xmlns:a16="http://schemas.microsoft.com/office/drawing/2014/main" val="10004"/>
                  </a:ext>
                </a:extLst>
              </a:tr>
              <a:tr h="563561">
                <a:tc>
                  <a:txBody>
                    <a:bodyPr/>
                    <a:lstStyle/>
                    <a:p>
                      <a:pPr>
                        <a:defRPr sz="1800"/>
                      </a:pPr>
                      <a:r>
                        <a:rPr sz="1400"/>
                        <a:t>Fundus exam</a:t>
                      </a:r>
                    </a:p>
                  </a:txBody>
                  <a:tcPr/>
                </a:tc>
                <a:tc>
                  <a:txBody>
                    <a:bodyPr/>
                    <a:lstStyle/>
                    <a:p>
                      <a:pPr>
                        <a:defRPr sz="1800"/>
                      </a:pPr>
                      <a:r>
                        <a:rPr sz="1400" dirty="0">
                          <a:solidFill>
                            <a:schemeClr val="bg2"/>
                          </a:solidFill>
                        </a:rPr>
                        <a:t>Normal or mild disc edema (retrobulbar)</a:t>
                      </a:r>
                    </a:p>
                  </a:txBody>
                  <a:tcPr/>
                </a:tc>
                <a:tc>
                  <a:txBody>
                    <a:bodyPr/>
                    <a:lstStyle/>
                    <a:p>
                      <a:pPr>
                        <a:defRPr sz="1800"/>
                      </a:pPr>
                      <a:r>
                        <a:rPr sz="1400">
                          <a:solidFill>
                            <a:schemeClr val="bg2"/>
                          </a:solidFill>
                        </a:rPr>
                        <a:t>Marked disc edema, hemorrhages, or pallor</a:t>
                      </a:r>
                    </a:p>
                  </a:txBody>
                  <a:tcPr/>
                </a:tc>
                <a:tc>
                  <a:txBody>
                    <a:bodyPr/>
                    <a:lstStyle/>
                    <a:p>
                      <a:pPr>
                        <a:defRPr sz="1800"/>
                      </a:pPr>
                      <a:r>
                        <a:rPr sz="1400" dirty="0">
                          <a:solidFill>
                            <a:schemeClr val="bg2"/>
                          </a:solidFill>
                        </a:rPr>
                        <a:t>Marked swelling or hemorrhage</a:t>
                      </a:r>
                    </a:p>
                  </a:txBody>
                  <a:tcPr/>
                </a:tc>
                <a:extLst>
                  <a:ext uri="{0D108BD9-81ED-4DB2-BD59-A6C34878D82A}">
                    <a16:rowId xmlns:a16="http://schemas.microsoft.com/office/drawing/2014/main" val="10005"/>
                  </a:ext>
                </a:extLst>
              </a:tr>
              <a:tr h="563561">
                <a:tc>
                  <a:txBody>
                    <a:bodyPr/>
                    <a:lstStyle/>
                    <a:p>
                      <a:pPr>
                        <a:defRPr sz="1800"/>
                      </a:pPr>
                      <a:r>
                        <a:rPr sz="1400"/>
                        <a:t>OCT RNFL</a:t>
                      </a:r>
                    </a:p>
                  </a:txBody>
                  <a:tcPr/>
                </a:tc>
                <a:tc>
                  <a:txBody>
                    <a:bodyPr/>
                    <a:lstStyle/>
                    <a:p>
                      <a:pPr>
                        <a:defRPr sz="1800"/>
                      </a:pPr>
                      <a:r>
                        <a:rPr sz="1400" dirty="0">
                          <a:solidFill>
                            <a:schemeClr val="bg2"/>
                          </a:solidFill>
                        </a:rPr>
                        <a:t>Normal early → mild swelling</a:t>
                      </a:r>
                    </a:p>
                  </a:txBody>
                  <a:tcPr/>
                </a:tc>
                <a:tc>
                  <a:txBody>
                    <a:bodyPr/>
                    <a:lstStyle/>
                    <a:p>
                      <a:pPr>
                        <a:defRPr sz="1800"/>
                      </a:pPr>
                      <a:r>
                        <a:rPr sz="1400" dirty="0">
                          <a:solidFill>
                            <a:schemeClr val="bg2"/>
                          </a:solidFill>
                        </a:rPr>
                        <a:t>Marked swelling or early atrophy</a:t>
                      </a:r>
                    </a:p>
                  </a:txBody>
                  <a:tcPr/>
                </a:tc>
                <a:tc>
                  <a:txBody>
                    <a:bodyPr/>
                    <a:lstStyle/>
                    <a:p>
                      <a:pPr>
                        <a:defRPr sz="1800"/>
                      </a:pPr>
                      <a:r>
                        <a:rPr sz="1400" dirty="0">
                          <a:solidFill>
                            <a:schemeClr val="bg2"/>
                          </a:solidFill>
                        </a:rPr>
                        <a:t>Severe RNFL loss early</a:t>
                      </a:r>
                    </a:p>
                  </a:txBody>
                  <a:tcPr/>
                </a:tc>
                <a:extLst>
                  <a:ext uri="{0D108BD9-81ED-4DB2-BD59-A6C34878D82A}">
                    <a16:rowId xmlns:a16="http://schemas.microsoft.com/office/drawing/2014/main" val="10006"/>
                  </a:ext>
                </a:extLst>
              </a:tr>
              <a:tr h="563561">
                <a:tc>
                  <a:txBody>
                    <a:bodyPr/>
                    <a:lstStyle/>
                    <a:p>
                      <a:pPr>
                        <a:defRPr sz="1800"/>
                      </a:pPr>
                      <a:r>
                        <a:rPr sz="1400"/>
                        <a:t>Visual field</a:t>
                      </a:r>
                    </a:p>
                  </a:txBody>
                  <a:tcPr/>
                </a:tc>
                <a:tc>
                  <a:txBody>
                    <a:bodyPr/>
                    <a:lstStyle/>
                    <a:p>
                      <a:pPr>
                        <a:defRPr sz="1800"/>
                      </a:pPr>
                      <a:r>
                        <a:rPr sz="1400" dirty="0">
                          <a:solidFill>
                            <a:schemeClr val="bg2"/>
                          </a:solidFill>
                        </a:rPr>
                        <a:t>Central scotoma common</a:t>
                      </a:r>
                    </a:p>
                  </a:txBody>
                  <a:tcPr/>
                </a:tc>
                <a:tc>
                  <a:txBody>
                    <a:bodyPr/>
                    <a:lstStyle/>
                    <a:p>
                      <a:pPr>
                        <a:defRPr sz="1800"/>
                      </a:pPr>
                      <a:r>
                        <a:rPr sz="1400" dirty="0">
                          <a:solidFill>
                            <a:schemeClr val="bg2"/>
                          </a:solidFill>
                        </a:rPr>
                        <a:t>Altitudinal, diffuse, or severe defects</a:t>
                      </a:r>
                    </a:p>
                  </a:txBody>
                  <a:tcPr/>
                </a:tc>
                <a:tc>
                  <a:txBody>
                    <a:bodyPr/>
                    <a:lstStyle/>
                    <a:p>
                      <a:pPr>
                        <a:defRPr sz="1800"/>
                      </a:pPr>
                      <a:r>
                        <a:rPr sz="1400" dirty="0">
                          <a:solidFill>
                            <a:schemeClr val="bg2"/>
                          </a:solidFill>
                        </a:rPr>
                        <a:t>Atypical VF pattern</a:t>
                      </a:r>
                    </a:p>
                  </a:txBody>
                  <a:tcPr/>
                </a:tc>
                <a:extLst>
                  <a:ext uri="{0D108BD9-81ED-4DB2-BD59-A6C34878D82A}">
                    <a16:rowId xmlns:a16="http://schemas.microsoft.com/office/drawing/2014/main" val="10007"/>
                  </a:ext>
                </a:extLst>
              </a:tr>
              <a:tr h="563561">
                <a:tc>
                  <a:txBody>
                    <a:bodyPr/>
                    <a:lstStyle/>
                    <a:p>
                      <a:pPr>
                        <a:defRPr sz="1800"/>
                      </a:pPr>
                      <a:r>
                        <a:rPr sz="1400"/>
                        <a:t>MRI findings</a:t>
                      </a:r>
                    </a:p>
                  </a:txBody>
                  <a:tcPr/>
                </a:tc>
                <a:tc>
                  <a:txBody>
                    <a:bodyPr/>
                    <a:lstStyle/>
                    <a:p>
                      <a:pPr>
                        <a:defRPr sz="1800"/>
                      </a:pPr>
                      <a:r>
                        <a:rPr sz="1400">
                          <a:solidFill>
                            <a:schemeClr val="bg2"/>
                          </a:solidFill>
                        </a:rPr>
                        <a:t>Optic nerve enhancement; few or no brain lesions</a:t>
                      </a:r>
                    </a:p>
                  </a:txBody>
                  <a:tcPr/>
                </a:tc>
                <a:tc>
                  <a:txBody>
                    <a:bodyPr/>
                    <a:lstStyle/>
                    <a:p>
                      <a:pPr>
                        <a:defRPr sz="1800"/>
                      </a:pPr>
                      <a:r>
                        <a:rPr sz="1400" dirty="0">
                          <a:solidFill>
                            <a:schemeClr val="bg2"/>
                          </a:solidFill>
                        </a:rPr>
                        <a:t>Extensive lesions or atypical pattern</a:t>
                      </a:r>
                    </a:p>
                  </a:txBody>
                  <a:tcPr/>
                </a:tc>
                <a:tc>
                  <a:txBody>
                    <a:bodyPr/>
                    <a:lstStyle/>
                    <a:p>
                      <a:pPr>
                        <a:defRPr sz="1800"/>
                      </a:pPr>
                      <a:r>
                        <a:rPr sz="1400" dirty="0">
                          <a:solidFill>
                            <a:schemeClr val="bg2"/>
                          </a:solidFill>
                        </a:rPr>
                        <a:t>Chiasmal/long‑segment involvement</a:t>
                      </a:r>
                    </a:p>
                  </a:txBody>
                  <a:tcPr/>
                </a:tc>
                <a:extLst>
                  <a:ext uri="{0D108BD9-81ED-4DB2-BD59-A6C34878D82A}">
                    <a16:rowId xmlns:a16="http://schemas.microsoft.com/office/drawing/2014/main" val="10008"/>
                  </a:ext>
                </a:extLst>
              </a:tr>
              <a:tr h="563561">
                <a:tc>
                  <a:txBody>
                    <a:bodyPr/>
                    <a:lstStyle/>
                    <a:p>
                      <a:pPr>
                        <a:defRPr sz="1800"/>
                      </a:pPr>
                      <a:r>
                        <a:rPr sz="1400"/>
                        <a:t>Laboratory testing</a:t>
                      </a:r>
                    </a:p>
                  </a:txBody>
                  <a:tcPr/>
                </a:tc>
                <a:tc>
                  <a:txBody>
                    <a:bodyPr/>
                    <a:lstStyle/>
                    <a:p>
                      <a:pPr>
                        <a:defRPr sz="1800"/>
                      </a:pPr>
                      <a:r>
                        <a:rPr sz="1400">
                          <a:solidFill>
                            <a:schemeClr val="bg2"/>
                          </a:solidFill>
                        </a:rPr>
                        <a:t>Usually not required initially</a:t>
                      </a:r>
                    </a:p>
                  </a:txBody>
                  <a:tcPr/>
                </a:tc>
                <a:tc>
                  <a:txBody>
                    <a:bodyPr/>
                    <a:lstStyle/>
                    <a:p>
                      <a:pPr>
                        <a:defRPr sz="1800"/>
                      </a:pPr>
                      <a:r>
                        <a:rPr sz="1400" dirty="0">
                          <a:solidFill>
                            <a:schemeClr val="bg2"/>
                          </a:solidFill>
                        </a:rPr>
                        <a:t>Consider AQP4, MOG, infectious/inflammatory labs</a:t>
                      </a:r>
                    </a:p>
                  </a:txBody>
                  <a:tcPr/>
                </a:tc>
                <a:tc>
                  <a:txBody>
                    <a:bodyPr/>
                    <a:lstStyle/>
                    <a:p>
                      <a:pPr>
                        <a:defRPr sz="1800"/>
                      </a:pPr>
                      <a:r>
                        <a:rPr sz="1400" dirty="0">
                          <a:solidFill>
                            <a:schemeClr val="bg2"/>
                          </a:solidFill>
                        </a:rPr>
                        <a:t>Positive systemic markers</a:t>
                      </a:r>
                    </a:p>
                  </a:txBody>
                  <a:tcPr/>
                </a:tc>
                <a:extLst>
                  <a:ext uri="{0D108BD9-81ED-4DB2-BD59-A6C34878D82A}">
                    <a16:rowId xmlns:a16="http://schemas.microsoft.com/office/drawing/2014/main" val="10009"/>
                  </a:ext>
                </a:extLst>
              </a:tr>
              <a:tr h="1027670">
                <a:tc>
                  <a:txBody>
                    <a:bodyPr/>
                    <a:lstStyle/>
                    <a:p>
                      <a:pPr>
                        <a:defRPr sz="1800"/>
                      </a:pPr>
                      <a:r>
                        <a:rPr sz="1400"/>
                        <a:t>Treatment / Prognosis</a:t>
                      </a:r>
                    </a:p>
                  </a:txBody>
                  <a:tcPr/>
                </a:tc>
                <a:tc>
                  <a:txBody>
                    <a:bodyPr/>
                    <a:lstStyle/>
                    <a:p>
                      <a:pPr>
                        <a:defRPr sz="1800"/>
                      </a:pPr>
                      <a:r>
                        <a:rPr sz="1400" dirty="0">
                          <a:solidFill>
                            <a:schemeClr val="bg2"/>
                          </a:solidFill>
                        </a:rPr>
                        <a:t>IV steroids may speed recovery; prognosis generally good (20/40 or better)</a:t>
                      </a:r>
                    </a:p>
                  </a:txBody>
                  <a:tcPr/>
                </a:tc>
                <a:tc>
                  <a:txBody>
                    <a:bodyPr/>
                    <a:lstStyle/>
                    <a:p>
                      <a:pPr>
                        <a:defRPr sz="1800"/>
                      </a:pPr>
                      <a:r>
                        <a:rPr sz="1400" dirty="0">
                          <a:solidFill>
                            <a:schemeClr val="bg2"/>
                          </a:solidFill>
                        </a:rPr>
                        <a:t>Often requires aggressive immunotherapy (IV steroids ± PLEX); variable prognosis</a:t>
                      </a:r>
                    </a:p>
                  </a:txBody>
                  <a:tcPr/>
                </a:tc>
                <a:tc>
                  <a:txBody>
                    <a:bodyPr/>
                    <a:lstStyle/>
                    <a:p>
                      <a:pPr>
                        <a:defRPr sz="1800"/>
                      </a:pPr>
                      <a:r>
                        <a:rPr sz="1400" dirty="0">
                          <a:solidFill>
                            <a:schemeClr val="bg2"/>
                          </a:solidFill>
                        </a:rPr>
                        <a:t>Poor recovery or steroid‑refractory disease</a:t>
                      </a:r>
                    </a:p>
                  </a:txBody>
                  <a:tcPr/>
                </a:tc>
                <a:extLst>
                  <a:ext uri="{0D108BD9-81ED-4DB2-BD59-A6C34878D82A}">
                    <a16:rowId xmlns:a16="http://schemas.microsoft.com/office/drawing/2014/main" val="10010"/>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0"/>
            <a:ext cx="8763000" cy="752034"/>
          </a:xfrm>
        </p:spPr>
        <p:txBody>
          <a:bodyPr>
            <a:normAutofit/>
          </a:bodyPr>
          <a:lstStyle/>
          <a:p>
            <a:pPr>
              <a:defRPr sz="4000" b="1">
                <a:solidFill>
                  <a:srgbClr val="FFCC00"/>
                </a:solidFill>
              </a:defRPr>
            </a:pPr>
            <a:r>
              <a:rPr sz="3200" dirty="0">
                <a:solidFill>
                  <a:srgbClr val="FFF69F"/>
                </a:solidFill>
              </a:rPr>
              <a:t>Optic Neuritis — Current Management Guidelines</a:t>
            </a:r>
          </a:p>
        </p:txBody>
      </p:sp>
      <p:sp>
        <p:nvSpPr>
          <p:cNvPr id="3" name="Content Placeholder 2"/>
          <p:cNvSpPr>
            <a:spLocks noGrp="1"/>
          </p:cNvSpPr>
          <p:nvPr>
            <p:ph idx="1"/>
          </p:nvPr>
        </p:nvSpPr>
        <p:spPr>
          <a:xfrm>
            <a:off x="190500" y="752034"/>
            <a:ext cx="8763000" cy="5556152"/>
          </a:xfrm>
        </p:spPr>
        <p:txBody>
          <a:bodyPr>
            <a:normAutofit lnSpcReduction="10000"/>
          </a:bodyPr>
          <a:lstStyle/>
          <a:p>
            <a:pPr>
              <a:defRPr sz="2800">
                <a:solidFill>
                  <a:srgbClr val="FFFFFF"/>
                </a:solidFill>
              </a:defRPr>
            </a:pPr>
            <a:r>
              <a:rPr dirty="0"/>
              <a:t>Obtain MRI brain and orbits with contrast to assess demyelinating lesions and MS risk</a:t>
            </a:r>
          </a:p>
          <a:p>
            <a:pPr>
              <a:defRPr sz="2800">
                <a:solidFill>
                  <a:srgbClr val="FFFFFF"/>
                </a:solidFill>
              </a:defRPr>
            </a:pPr>
            <a:r>
              <a:rPr dirty="0"/>
              <a:t>Differentiate typical vs atypical optic neuritis (consider NMOSD, MOG, infection if atypical)</a:t>
            </a:r>
          </a:p>
          <a:p>
            <a:pPr>
              <a:defRPr sz="2800">
                <a:solidFill>
                  <a:srgbClr val="FFFFFF"/>
                </a:solidFill>
              </a:defRPr>
            </a:pPr>
            <a:r>
              <a:rPr dirty="0"/>
              <a:t>First‑line therapy: IV methylprednisolone 1 g/day for 3–5 days ± oral steroid taper</a:t>
            </a:r>
          </a:p>
          <a:p>
            <a:pPr>
              <a:defRPr sz="2800">
                <a:solidFill>
                  <a:srgbClr val="FFFFFF"/>
                </a:solidFill>
              </a:defRPr>
            </a:pPr>
            <a:r>
              <a:rPr dirty="0"/>
              <a:t>Steroids accelerate visual recovery but do not change final visual outcome (ONTT)</a:t>
            </a:r>
          </a:p>
          <a:p>
            <a:pPr>
              <a:defRPr sz="2800">
                <a:solidFill>
                  <a:srgbClr val="FFFFFF"/>
                </a:solidFill>
              </a:defRPr>
            </a:pPr>
            <a:r>
              <a:rPr dirty="0"/>
              <a:t>Avoid oral prednisone alone due to increased recurrence risk</a:t>
            </a:r>
          </a:p>
          <a:p>
            <a:pPr>
              <a:defRPr sz="2800">
                <a:solidFill>
                  <a:srgbClr val="FFFFFF"/>
                </a:solidFill>
              </a:defRPr>
            </a:pPr>
            <a:r>
              <a:rPr dirty="0"/>
              <a:t>Observation acceptable in mild typical optic neuritis</a:t>
            </a:r>
          </a:p>
          <a:p>
            <a:pPr>
              <a:defRPr sz="2800">
                <a:solidFill>
                  <a:srgbClr val="FFFFFF"/>
                </a:solidFill>
              </a:defRPr>
            </a:pPr>
            <a:r>
              <a:rPr dirty="0"/>
              <a:t>Escalate therapy if severe or steroid‑refractory: consider plasma exchange</a:t>
            </a:r>
          </a:p>
          <a:p>
            <a:pPr>
              <a:defRPr sz="2800">
                <a:solidFill>
                  <a:srgbClr val="FFFFFF"/>
                </a:solidFill>
              </a:defRPr>
            </a:pPr>
            <a:r>
              <a:rPr dirty="0"/>
              <a:t>MRI findings are strongest predictor of future MS risk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0"/>
            <a:ext cx="9044412" cy="752034"/>
          </a:xfrm>
        </p:spPr>
        <p:txBody>
          <a:bodyPr>
            <a:noAutofit/>
          </a:bodyPr>
          <a:lstStyle/>
          <a:p>
            <a:pPr>
              <a:defRPr sz="4000" b="1">
                <a:solidFill>
                  <a:srgbClr val="FFCC00"/>
                </a:solidFill>
              </a:defRPr>
            </a:pPr>
            <a:r>
              <a:rPr sz="3200" dirty="0">
                <a:solidFill>
                  <a:srgbClr val="FFF69F"/>
                </a:solidFill>
              </a:rPr>
              <a:t>Optic Neuritis Treatment Trial (ONTT) </a:t>
            </a:r>
            <a:r>
              <a:rPr lang="en-US" sz="3200" dirty="0">
                <a:solidFill>
                  <a:srgbClr val="FFF69F"/>
                </a:solidFill>
              </a:rPr>
              <a:t>-</a:t>
            </a:r>
            <a:r>
              <a:rPr sz="3200" dirty="0">
                <a:solidFill>
                  <a:srgbClr val="FFF69F"/>
                </a:solidFill>
              </a:rPr>
              <a:t> Key Findings</a:t>
            </a:r>
          </a:p>
        </p:txBody>
      </p:sp>
      <p:sp>
        <p:nvSpPr>
          <p:cNvPr id="3" name="Content Placeholder 2"/>
          <p:cNvSpPr>
            <a:spLocks noGrp="1"/>
          </p:cNvSpPr>
          <p:nvPr>
            <p:ph idx="1"/>
          </p:nvPr>
        </p:nvSpPr>
        <p:spPr>
          <a:xfrm>
            <a:off x="190500" y="752034"/>
            <a:ext cx="8763000" cy="5556152"/>
          </a:xfrm>
        </p:spPr>
        <p:txBody>
          <a:bodyPr>
            <a:normAutofit fontScale="92500" lnSpcReduction="20000"/>
          </a:bodyPr>
          <a:lstStyle/>
          <a:p>
            <a:pPr marL="463550" marR="0" lvl="0" indent="-463550" algn="l" defTabSz="685800" rtl="0" eaLnBrk="1" fontAlgn="auto" latinLnBrk="0" hangingPunct="1">
              <a:lnSpc>
                <a:spcPct val="90000"/>
              </a:lnSpc>
              <a:spcBef>
                <a:spcPts val="0"/>
              </a:spcBef>
              <a:spcAft>
                <a:spcPts val="600"/>
              </a:spcAft>
              <a:buClr>
                <a:srgbClr val="FFFF00"/>
              </a:buClr>
              <a:buSzTx/>
              <a:buFont typeface="Calibri" panose="020F0502020204030204" pitchFamily="34" charset="0"/>
              <a:buChar char="•"/>
              <a:tabLst/>
              <a:defRPr sz="2800">
                <a:solidFill>
                  <a:srgbClr val="FFFFFF"/>
                </a:solidFill>
              </a:defRPr>
            </a:pPr>
            <a:r>
              <a:rPr kumimoji="0" lang="en-US" sz="2600" b="1" i="0" u="none" strike="noStrike" kern="1200" cap="none" spc="0" normalizeH="0" baseline="0" noProof="0" dirty="0">
                <a:ln>
                  <a:noFill/>
                </a:ln>
                <a:solidFill>
                  <a:srgbClr val="FFFFFF"/>
                </a:solidFill>
                <a:effectLst/>
                <a:uLnTx/>
                <a:uFillTx/>
                <a:latin typeface="Calibri"/>
                <a:ea typeface="+mn-ea"/>
                <a:cs typeface="+mn-cs"/>
              </a:rPr>
              <a:t>Large multicenter randomized clinical trial conducted by the National Eye Institute (early 1990s)</a:t>
            </a:r>
          </a:p>
          <a:p>
            <a:pPr marL="463550" marR="0" lvl="0" indent="-463550" algn="l" defTabSz="685800" rtl="0" eaLnBrk="1" fontAlgn="auto" latinLnBrk="0" hangingPunct="1">
              <a:lnSpc>
                <a:spcPct val="90000"/>
              </a:lnSpc>
              <a:spcBef>
                <a:spcPts val="0"/>
              </a:spcBef>
              <a:spcAft>
                <a:spcPts val="600"/>
              </a:spcAft>
              <a:buClr>
                <a:srgbClr val="FFFF00"/>
              </a:buClr>
              <a:buSzTx/>
              <a:buFont typeface="Calibri" panose="020F0502020204030204" pitchFamily="34" charset="0"/>
              <a:buChar char="•"/>
              <a:tabLst/>
              <a:defRPr sz="2800">
                <a:solidFill>
                  <a:srgbClr val="FFFFFF"/>
                </a:solidFill>
              </a:defRPr>
            </a:pPr>
            <a:r>
              <a:rPr kumimoji="0" lang="en-US" sz="2600" b="1" i="0" u="none" strike="noStrike" kern="1200" cap="none" spc="0" normalizeH="0" baseline="0" noProof="0" dirty="0">
                <a:ln>
                  <a:noFill/>
                </a:ln>
                <a:solidFill>
                  <a:srgbClr val="FFFFFF"/>
                </a:solidFill>
                <a:effectLst/>
                <a:uLnTx/>
                <a:uFillTx/>
                <a:latin typeface="Calibri"/>
                <a:ea typeface="+mn-ea"/>
                <a:cs typeface="+mn-cs"/>
              </a:rPr>
              <a:t>Established the modern evidence-based management of acute optic neuritis</a:t>
            </a:r>
          </a:p>
          <a:p>
            <a:pPr>
              <a:defRPr sz="2800">
                <a:solidFill>
                  <a:srgbClr val="FFFFFF"/>
                </a:solidFill>
              </a:defRPr>
            </a:pPr>
            <a:r>
              <a:rPr dirty="0"/>
              <a:t>High-dose IV methylprednisolone accelerates visual recovery</a:t>
            </a:r>
          </a:p>
          <a:p>
            <a:pPr>
              <a:defRPr sz="2800">
                <a:solidFill>
                  <a:srgbClr val="FFFFFF"/>
                </a:solidFill>
              </a:defRPr>
            </a:pPr>
            <a:r>
              <a:rPr dirty="0"/>
              <a:t>Steroid treatment does not change final visual acuity outcome</a:t>
            </a:r>
          </a:p>
          <a:p>
            <a:pPr>
              <a:defRPr sz="2800">
                <a:solidFill>
                  <a:srgbClr val="FFFFFF"/>
                </a:solidFill>
              </a:defRPr>
            </a:pPr>
            <a:r>
              <a:rPr dirty="0"/>
              <a:t>Oral prednisone alone increases risk of recurrence</a:t>
            </a:r>
          </a:p>
          <a:p>
            <a:pPr>
              <a:defRPr sz="2800">
                <a:solidFill>
                  <a:srgbClr val="FFFFFF"/>
                </a:solidFill>
              </a:defRPr>
            </a:pPr>
            <a:r>
              <a:rPr dirty="0"/>
              <a:t>Most patients recover visual acuity to 20/40 or better</a:t>
            </a:r>
          </a:p>
          <a:p>
            <a:pPr>
              <a:defRPr sz="2800">
                <a:solidFill>
                  <a:srgbClr val="FFFFFF"/>
                </a:solidFill>
              </a:defRPr>
            </a:pPr>
            <a:r>
              <a:rPr dirty="0"/>
              <a:t>MRI brain lesions predict risk of future Multiple Sclerosis</a:t>
            </a:r>
          </a:p>
          <a:p>
            <a:pPr>
              <a:defRPr sz="2800">
                <a:solidFill>
                  <a:srgbClr val="FFFFFF"/>
                </a:solidFill>
              </a:defRPr>
            </a:pPr>
            <a:r>
              <a:rPr dirty="0"/>
              <a:t>Patients with ≥1 MRI lesion have significantly higher MS risk</a:t>
            </a:r>
          </a:p>
          <a:p>
            <a:pPr>
              <a:defRPr sz="2800">
                <a:solidFill>
                  <a:srgbClr val="FFFFFF"/>
                </a:solidFill>
              </a:defRPr>
            </a:pPr>
            <a:r>
              <a:rPr dirty="0"/>
              <a:t>IV steroid therapy followed by oral taper commonly used regimen</a:t>
            </a:r>
            <a:endParaRPr lang="en-US" dirty="0"/>
          </a:p>
          <a:p>
            <a:pPr marL="463550" marR="0" lvl="0" indent="-463550" algn="l" defTabSz="685800" rtl="0" eaLnBrk="1" fontAlgn="auto" latinLnBrk="0" hangingPunct="1">
              <a:lnSpc>
                <a:spcPct val="90000"/>
              </a:lnSpc>
              <a:spcBef>
                <a:spcPts val="0"/>
              </a:spcBef>
              <a:spcAft>
                <a:spcPts val="600"/>
              </a:spcAft>
              <a:buClr>
                <a:srgbClr val="FFFF00"/>
              </a:buClr>
              <a:buSzTx/>
              <a:buFont typeface="Calibri" panose="020F0502020204030204" pitchFamily="34" charset="0"/>
              <a:buChar char="•"/>
              <a:tabLst/>
              <a:defRPr sz="2800">
                <a:solidFill>
                  <a:srgbClr val="FFFFFF"/>
                </a:solidFill>
              </a:defRPr>
            </a:pPr>
            <a:r>
              <a:rPr kumimoji="0" lang="en-US" sz="2800" b="1" i="0" u="none" strike="noStrike" kern="1200" cap="none" spc="0" normalizeH="0" baseline="0" noProof="0" dirty="0">
                <a:ln>
                  <a:noFill/>
                </a:ln>
                <a:solidFill>
                  <a:srgbClr val="FFFFFF"/>
                </a:solidFill>
                <a:effectLst/>
                <a:uLnTx/>
                <a:uFillTx/>
                <a:latin typeface="Calibri"/>
                <a:ea typeface="+mn-ea"/>
                <a:cs typeface="+mn-cs"/>
              </a:rPr>
              <a:t>Clinical significance: MRI and steroid strategy from ONTT remain the foundation of current ON management</a:t>
            </a:r>
          </a:p>
          <a:p>
            <a:pPr>
              <a:defRPr sz="2800">
                <a:solidFill>
                  <a:srgbClr val="FFFFFF"/>
                </a:solidFill>
              </a:defRPr>
            </a:pP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2307" y="0"/>
            <a:ext cx="8763000" cy="752034"/>
          </a:xfrm>
        </p:spPr>
        <p:txBody>
          <a:bodyPr>
            <a:normAutofit/>
          </a:bodyPr>
          <a:lstStyle/>
          <a:p>
            <a:pPr>
              <a:defRPr sz="4000" b="1">
                <a:solidFill>
                  <a:srgbClr val="FFCC00"/>
                </a:solidFill>
              </a:defRPr>
            </a:pPr>
            <a:r>
              <a:rPr dirty="0">
                <a:solidFill>
                  <a:srgbClr val="FFF69F"/>
                </a:solidFill>
              </a:rPr>
              <a:t>ONTT </a:t>
            </a:r>
            <a:r>
              <a:rPr lang="en-US" dirty="0">
                <a:solidFill>
                  <a:srgbClr val="FFF69F"/>
                </a:solidFill>
              </a:rPr>
              <a:t>-</a:t>
            </a:r>
            <a:r>
              <a:rPr dirty="0">
                <a:solidFill>
                  <a:srgbClr val="FFF69F"/>
                </a:solidFill>
              </a:rPr>
              <a:t> MRI Lesions and Future M</a:t>
            </a:r>
            <a:r>
              <a:rPr lang="en-US" dirty="0">
                <a:solidFill>
                  <a:srgbClr val="FFF69F"/>
                </a:solidFill>
              </a:rPr>
              <a:t>S</a:t>
            </a:r>
            <a:r>
              <a:rPr dirty="0">
                <a:solidFill>
                  <a:srgbClr val="FFF69F"/>
                </a:solidFill>
              </a:rPr>
              <a:t> Risk</a:t>
            </a:r>
          </a:p>
        </p:txBody>
      </p:sp>
      <p:sp>
        <p:nvSpPr>
          <p:cNvPr id="3" name="Content Placeholder 2"/>
          <p:cNvSpPr>
            <a:spLocks noGrp="1"/>
          </p:cNvSpPr>
          <p:nvPr>
            <p:ph idx="1"/>
          </p:nvPr>
        </p:nvSpPr>
        <p:spPr>
          <a:xfrm>
            <a:off x="190500" y="752034"/>
            <a:ext cx="8763000" cy="5556152"/>
          </a:xfrm>
        </p:spPr>
        <p:txBody>
          <a:bodyPr>
            <a:normAutofit lnSpcReduction="10000"/>
          </a:bodyPr>
          <a:lstStyle/>
          <a:p>
            <a:pPr>
              <a:defRPr sz="2800">
                <a:solidFill>
                  <a:srgbClr val="FFFFFF"/>
                </a:solidFill>
              </a:defRPr>
            </a:pPr>
            <a:r>
              <a:rPr dirty="0"/>
              <a:t>Optic Neuritis Treatment Trial demonstrated MRI findings predict MS risk</a:t>
            </a:r>
          </a:p>
          <a:p>
            <a:pPr>
              <a:defRPr sz="2800">
                <a:solidFill>
                  <a:srgbClr val="FFFFFF"/>
                </a:solidFill>
              </a:defRPr>
            </a:pPr>
            <a:r>
              <a:rPr dirty="0"/>
              <a:t>No MRI lesions: ~20–25% risk of MS over 10–15 years</a:t>
            </a:r>
          </a:p>
          <a:p>
            <a:pPr>
              <a:defRPr sz="2800">
                <a:solidFill>
                  <a:srgbClr val="FFFFFF"/>
                </a:solidFill>
              </a:defRPr>
            </a:pPr>
            <a:r>
              <a:rPr dirty="0"/>
              <a:t>1 MRI lesion: ~50% risk of MS</a:t>
            </a:r>
          </a:p>
          <a:p>
            <a:pPr>
              <a:defRPr sz="2800">
                <a:solidFill>
                  <a:srgbClr val="FFFFFF"/>
                </a:solidFill>
              </a:defRPr>
            </a:pPr>
            <a:r>
              <a:rPr dirty="0"/>
              <a:t>≥3 MRI lesions: ~70–80% risk of MS</a:t>
            </a:r>
          </a:p>
          <a:p>
            <a:pPr>
              <a:defRPr sz="2800">
                <a:solidFill>
                  <a:srgbClr val="FFFFFF"/>
                </a:solidFill>
              </a:defRPr>
            </a:pPr>
            <a:r>
              <a:rPr dirty="0"/>
              <a:t>MRI lesions typically periventricular or corpus callosum</a:t>
            </a:r>
          </a:p>
          <a:p>
            <a:pPr>
              <a:defRPr sz="2800">
                <a:solidFill>
                  <a:srgbClr val="FFFFFF"/>
                </a:solidFill>
              </a:defRPr>
            </a:pPr>
            <a:r>
              <a:rPr dirty="0"/>
              <a:t>MRI brain with contrast recommended for all suspected optic neuritis</a:t>
            </a:r>
          </a:p>
          <a:p>
            <a:pPr>
              <a:defRPr sz="2800">
                <a:solidFill>
                  <a:srgbClr val="FFFFFF"/>
                </a:solidFill>
              </a:defRPr>
            </a:pPr>
            <a:r>
              <a:rPr dirty="0"/>
              <a:t>Patients with abnormal MRI should be referred for neurology evaluation</a:t>
            </a:r>
          </a:p>
          <a:p>
            <a:pPr>
              <a:defRPr sz="2800">
                <a:solidFill>
                  <a:srgbClr val="FFFFFF"/>
                </a:solidFill>
              </a:defRPr>
            </a:pPr>
            <a:r>
              <a:rPr dirty="0"/>
              <a:t>Early disease‑modifying therapy may reduce risk of conversion to MS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865E0-3304-0814-60F1-DB5E941E06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0504DF-ABEB-1710-5CF5-3ACE1E1BD542}"/>
              </a:ext>
            </a:extLst>
          </p:cNvPr>
          <p:cNvSpPr>
            <a:spLocks noGrp="1"/>
          </p:cNvSpPr>
          <p:nvPr>
            <p:ph type="title"/>
          </p:nvPr>
        </p:nvSpPr>
        <p:spPr>
          <a:xfrm>
            <a:off x="190500" y="0"/>
            <a:ext cx="9144000" cy="752034"/>
          </a:xfrm>
        </p:spPr>
        <p:txBody>
          <a:bodyPr>
            <a:normAutofit/>
          </a:bodyPr>
          <a:lstStyle/>
          <a:p>
            <a:r>
              <a:rPr sz="3600" dirty="0"/>
              <a:t>Retrobulbar Optic Neuritis </a:t>
            </a:r>
            <a:r>
              <a:rPr lang="en-US" sz="3600" dirty="0"/>
              <a:t>-</a:t>
            </a:r>
            <a:r>
              <a:rPr sz="3600" dirty="0"/>
              <a:t> Clinical Features</a:t>
            </a:r>
          </a:p>
        </p:txBody>
      </p:sp>
      <p:sp>
        <p:nvSpPr>
          <p:cNvPr id="3" name="Content Placeholder 2">
            <a:extLst>
              <a:ext uri="{FF2B5EF4-FFF2-40B4-BE49-F238E27FC236}">
                <a16:creationId xmlns:a16="http://schemas.microsoft.com/office/drawing/2014/main" id="{FE963BCA-C986-E9D3-AEFF-9E9B2B78C727}"/>
              </a:ext>
            </a:extLst>
          </p:cNvPr>
          <p:cNvSpPr>
            <a:spLocks noGrp="1"/>
          </p:cNvSpPr>
          <p:nvPr>
            <p:ph idx="1"/>
          </p:nvPr>
        </p:nvSpPr>
        <p:spPr>
          <a:xfrm>
            <a:off x="190500" y="752034"/>
            <a:ext cx="8763000" cy="5556152"/>
          </a:xfrm>
        </p:spPr>
        <p:txBody>
          <a:bodyPr>
            <a:noAutofit/>
          </a:bodyPr>
          <a:lstStyle/>
          <a:p>
            <a:pPr>
              <a:defRPr sz="2800"/>
            </a:pPr>
            <a:r>
              <a:rPr sz="2200" dirty="0"/>
              <a:t>Typically affects ages 30–50 (most common 30–35); females more frequently affected</a:t>
            </a:r>
          </a:p>
          <a:p>
            <a:pPr>
              <a:defRPr sz="2800"/>
            </a:pPr>
            <a:r>
              <a:rPr sz="2200" dirty="0"/>
              <a:t>Unilateral rapid vision loss is the most common presenting symptom</a:t>
            </a:r>
          </a:p>
          <a:p>
            <a:pPr>
              <a:defRPr sz="2800"/>
            </a:pPr>
            <a:r>
              <a:rPr sz="2200" dirty="0"/>
              <a:t>Relative afferent pupillary defect usually present</a:t>
            </a:r>
          </a:p>
          <a:p>
            <a:pPr>
              <a:defRPr sz="2800"/>
            </a:pPr>
            <a:r>
              <a:rPr sz="2200" dirty="0"/>
              <a:t>Patients often report diffuse blurred vision; central scotoma most common VF defect</a:t>
            </a:r>
          </a:p>
          <a:p>
            <a:pPr>
              <a:defRPr sz="2800"/>
            </a:pPr>
            <a:r>
              <a:rPr sz="2200" dirty="0"/>
              <a:t>Positive visual phenomena (phosphenes or sparks) may occur</a:t>
            </a:r>
          </a:p>
          <a:p>
            <a:pPr>
              <a:defRPr sz="2800"/>
            </a:pPr>
            <a:r>
              <a:rPr sz="2200" dirty="0"/>
              <a:t>Fundus exam often normal (retrobulbar process)</a:t>
            </a:r>
          </a:p>
          <a:p>
            <a:pPr>
              <a:defRPr sz="2800"/>
            </a:pPr>
            <a:r>
              <a:rPr sz="2200" dirty="0"/>
              <a:t>Color vision often affected early and recovers last</a:t>
            </a:r>
          </a:p>
          <a:p>
            <a:pPr>
              <a:defRPr sz="2800"/>
            </a:pPr>
            <a:r>
              <a:rPr sz="2200" dirty="0" err="1"/>
              <a:t>Photostress</a:t>
            </a:r>
            <a:r>
              <a:rPr sz="2200" dirty="0"/>
              <a:t> recovery test helps rule out macular disease</a:t>
            </a:r>
          </a:p>
          <a:p>
            <a:pPr>
              <a:defRPr sz="2800"/>
            </a:pPr>
            <a:r>
              <a:rPr sz="2200" dirty="0"/>
              <a:t>Visual prognosis generally good — most recover to 20/40 or better</a:t>
            </a:r>
          </a:p>
          <a:p>
            <a:pPr>
              <a:defRPr sz="2800"/>
            </a:pPr>
            <a:r>
              <a:rPr sz="2200" dirty="0"/>
              <a:t>Visual recovery typically occurs over days to weeks</a:t>
            </a:r>
          </a:p>
          <a:p>
            <a:pPr>
              <a:defRPr sz="2800"/>
            </a:pPr>
            <a:r>
              <a:rPr sz="2200" dirty="0"/>
              <a:t>Vision may feel less crisp even if acuity returns to 20/20</a:t>
            </a:r>
          </a:p>
          <a:p>
            <a:pPr>
              <a:defRPr sz="2800"/>
            </a:pPr>
            <a:r>
              <a:rPr sz="2200" dirty="0"/>
              <a:t>Recurrence occurs in ~20% of patients</a:t>
            </a:r>
          </a:p>
          <a:p>
            <a:pPr>
              <a:defRPr sz="2800"/>
            </a:pPr>
            <a:r>
              <a:rPr sz="2200" dirty="0"/>
              <a:t>Multiple sclerosis may be associated; MRI evaluation is standard of care</a:t>
            </a:r>
          </a:p>
        </p:txBody>
      </p:sp>
    </p:spTree>
    <p:extLst>
      <p:ext uri="{BB962C8B-B14F-4D97-AF65-F5344CB8AC3E}">
        <p14:creationId xmlns:p14="http://schemas.microsoft.com/office/powerpoint/2010/main" val="19817382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defRPr sz="4000" b="1">
                <a:solidFill>
                  <a:srgbClr val="FFCC00"/>
                </a:solidFill>
              </a:defRPr>
            </a:pPr>
            <a:r>
              <a:rPr sz="3200" dirty="0">
                <a:solidFill>
                  <a:srgbClr val="FFF69F"/>
                </a:solidFill>
              </a:rPr>
              <a:t>Multiple Sclerosis, Macular Edema, and Fingolimod (Gilenya)</a:t>
            </a:r>
          </a:p>
        </p:txBody>
      </p:sp>
      <p:sp>
        <p:nvSpPr>
          <p:cNvPr id="3" name="Content Placeholder 2"/>
          <p:cNvSpPr>
            <a:spLocks noGrp="1"/>
          </p:cNvSpPr>
          <p:nvPr>
            <p:ph idx="1"/>
          </p:nvPr>
        </p:nvSpPr>
        <p:spPr>
          <a:xfrm>
            <a:off x="90617" y="1111348"/>
            <a:ext cx="8979242" cy="5556152"/>
          </a:xfrm>
        </p:spPr>
        <p:txBody>
          <a:bodyPr>
            <a:normAutofit/>
          </a:bodyPr>
          <a:lstStyle/>
          <a:p>
            <a:pPr>
              <a:defRPr sz="2800">
                <a:solidFill>
                  <a:srgbClr val="FFFFFF"/>
                </a:solidFill>
              </a:defRPr>
            </a:pPr>
            <a:r>
              <a:rPr sz="2400" dirty="0"/>
              <a:t>Dose: fingolimod 0.5 mg orally once daily for relapsing-remitting MS</a:t>
            </a:r>
          </a:p>
          <a:p>
            <a:pPr>
              <a:defRPr sz="2800">
                <a:solidFill>
                  <a:srgbClr val="FFFFFF"/>
                </a:solidFill>
              </a:defRPr>
            </a:pPr>
            <a:r>
              <a:rPr sz="2400" dirty="0"/>
              <a:t>Macular edema incidence approximately 0.4–0.7% with the approved dose</a:t>
            </a:r>
          </a:p>
          <a:p>
            <a:pPr>
              <a:defRPr sz="2800">
                <a:solidFill>
                  <a:srgbClr val="FFFFFF"/>
                </a:solidFill>
              </a:defRPr>
            </a:pPr>
            <a:r>
              <a:rPr sz="2400" dirty="0"/>
              <a:t>Most cases occur within the first 3–4 months of therapy</a:t>
            </a:r>
          </a:p>
          <a:p>
            <a:pPr>
              <a:defRPr sz="2800">
                <a:solidFill>
                  <a:srgbClr val="FFFFFF"/>
                </a:solidFill>
              </a:defRPr>
            </a:pPr>
            <a:r>
              <a:rPr sz="2400" dirty="0"/>
              <a:t>Higher risk in patients with diabetes mellitus or prior uveitis</a:t>
            </a:r>
          </a:p>
          <a:p>
            <a:pPr>
              <a:defRPr sz="2800">
                <a:solidFill>
                  <a:srgbClr val="FFFFFF"/>
                </a:solidFill>
              </a:defRPr>
            </a:pPr>
            <a:r>
              <a:rPr sz="2400" dirty="0"/>
              <a:t>Baseline ophthalmic exam with OCT recommended before starting therapy</a:t>
            </a:r>
          </a:p>
          <a:p>
            <a:pPr>
              <a:defRPr sz="2800">
                <a:solidFill>
                  <a:srgbClr val="FFFFFF"/>
                </a:solidFill>
              </a:defRPr>
            </a:pPr>
            <a:r>
              <a:rPr sz="2400" dirty="0"/>
              <a:t>Repeat OCT examination recommended at approximately 3–4 months</a:t>
            </a:r>
          </a:p>
          <a:p>
            <a:pPr>
              <a:defRPr sz="2800">
                <a:solidFill>
                  <a:srgbClr val="FFFFFF"/>
                </a:solidFill>
              </a:defRPr>
            </a:pPr>
            <a:r>
              <a:rPr sz="2400" dirty="0"/>
              <a:t>Macular edema usually resolves after discontinuation of fingolimod</a:t>
            </a:r>
          </a:p>
          <a:p>
            <a:pPr>
              <a:defRPr sz="2800">
                <a:solidFill>
                  <a:srgbClr val="FFFFFF"/>
                </a:solidFill>
              </a:defRPr>
            </a:pPr>
            <a:r>
              <a:rPr sz="2400" dirty="0"/>
              <a:t>Topical NSAIDs or corticosteroids may accelerate recovery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74" y="0"/>
            <a:ext cx="9388443" cy="752034"/>
          </a:xfrm>
        </p:spPr>
        <p:txBody>
          <a:bodyPr>
            <a:noAutofit/>
          </a:bodyPr>
          <a:lstStyle/>
          <a:p>
            <a:pPr>
              <a:defRPr sz="4000" b="1">
                <a:solidFill>
                  <a:srgbClr val="FFCC00"/>
                </a:solidFill>
              </a:defRPr>
            </a:pPr>
            <a:r>
              <a:rPr sz="3100" dirty="0">
                <a:solidFill>
                  <a:srgbClr val="FFF69F"/>
                </a:solidFill>
              </a:rPr>
              <a:t>Optic Neuritis </a:t>
            </a:r>
            <a:r>
              <a:rPr lang="en-US" sz="3100" dirty="0">
                <a:solidFill>
                  <a:srgbClr val="FFF69F"/>
                </a:solidFill>
              </a:rPr>
              <a:t>-</a:t>
            </a:r>
            <a:r>
              <a:rPr sz="3100" dirty="0">
                <a:solidFill>
                  <a:srgbClr val="FFF69F"/>
                </a:solidFill>
              </a:rPr>
              <a:t> The 5 Findings That Confirm Diagnosis</a:t>
            </a:r>
          </a:p>
        </p:txBody>
      </p:sp>
      <p:sp>
        <p:nvSpPr>
          <p:cNvPr id="3" name="Content Placeholder 2"/>
          <p:cNvSpPr>
            <a:spLocks noGrp="1"/>
          </p:cNvSpPr>
          <p:nvPr>
            <p:ph idx="1"/>
          </p:nvPr>
        </p:nvSpPr>
        <p:spPr>
          <a:xfrm>
            <a:off x="190500" y="866905"/>
            <a:ext cx="8763000" cy="5556152"/>
          </a:xfrm>
        </p:spPr>
        <p:txBody>
          <a:bodyPr/>
          <a:lstStyle/>
          <a:p>
            <a:pPr marL="514350" indent="-514350">
              <a:buFont typeface="+mj-lt"/>
              <a:buAutoNum type="arabicPeriod"/>
              <a:defRPr sz="2800">
                <a:solidFill>
                  <a:srgbClr val="FFFFFF"/>
                </a:solidFill>
              </a:defRPr>
            </a:pPr>
            <a:r>
              <a:rPr dirty="0"/>
              <a:t>Subacute unilateral vision loss developing over hours to days</a:t>
            </a:r>
          </a:p>
          <a:p>
            <a:pPr marL="514350" indent="-514350">
              <a:buFont typeface="+mj-lt"/>
              <a:buAutoNum type="arabicPeriod"/>
              <a:defRPr sz="2800">
                <a:solidFill>
                  <a:srgbClr val="FFFFFF"/>
                </a:solidFill>
              </a:defRPr>
            </a:pPr>
            <a:r>
              <a:rPr dirty="0"/>
              <a:t>Pain with eye movement (present in ~90% of cases)</a:t>
            </a:r>
          </a:p>
          <a:p>
            <a:pPr marL="514350" indent="-514350">
              <a:buFont typeface="+mj-lt"/>
              <a:buAutoNum type="arabicPeriod"/>
              <a:defRPr sz="2800">
                <a:solidFill>
                  <a:srgbClr val="FFFFFF"/>
                </a:solidFill>
              </a:defRPr>
            </a:pPr>
            <a:r>
              <a:rPr dirty="0"/>
              <a:t>Relative afferent pupillary defect in the affected eye</a:t>
            </a:r>
          </a:p>
          <a:p>
            <a:pPr marL="514350" indent="-514350">
              <a:buFont typeface="+mj-lt"/>
              <a:buAutoNum type="arabicPeriod"/>
              <a:defRPr sz="2800">
                <a:solidFill>
                  <a:srgbClr val="FFFFFF"/>
                </a:solidFill>
              </a:defRPr>
            </a:pPr>
            <a:r>
              <a:rPr dirty="0"/>
              <a:t>Reduced color vision and red desaturation</a:t>
            </a:r>
          </a:p>
          <a:p>
            <a:pPr marL="514350" indent="-514350">
              <a:buFont typeface="+mj-lt"/>
              <a:buAutoNum type="arabicPeriod"/>
              <a:defRPr sz="2800">
                <a:solidFill>
                  <a:srgbClr val="FFFFFF"/>
                </a:solidFill>
              </a:defRPr>
            </a:pPr>
            <a:r>
              <a:rPr dirty="0"/>
              <a:t>Central scotoma on automated visual field testing</a:t>
            </a:r>
          </a:p>
          <a:p>
            <a:pPr marL="0" indent="0">
              <a:buNone/>
              <a:defRPr sz="2800">
                <a:solidFill>
                  <a:srgbClr val="FFFFFF"/>
                </a:solidFill>
              </a:defRPr>
            </a:pPr>
            <a:endParaRPr lang="en-US" dirty="0"/>
          </a:p>
          <a:p>
            <a:pPr>
              <a:defRPr sz="2800">
                <a:solidFill>
                  <a:srgbClr val="FFFFFF"/>
                </a:solidFill>
              </a:defRPr>
            </a:pPr>
            <a:r>
              <a:rPr dirty="0"/>
              <a:t>Fundus exam often normal (retrobulbar optic neuritis)</a:t>
            </a:r>
          </a:p>
          <a:p>
            <a:pPr>
              <a:defRPr sz="2800">
                <a:solidFill>
                  <a:srgbClr val="FFFFFF"/>
                </a:solidFill>
              </a:defRPr>
            </a:pPr>
            <a:r>
              <a:rPr dirty="0"/>
              <a:t>Most patients recover vision to 20/40 or better within weeks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7225A-91CA-FE17-F374-F1A50E0FC2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EABCF3-534F-D56D-C0DE-095C7979ECE9}"/>
              </a:ext>
            </a:extLst>
          </p:cNvPr>
          <p:cNvSpPr>
            <a:spLocks noGrp="1"/>
          </p:cNvSpPr>
          <p:nvPr>
            <p:ph type="title"/>
          </p:nvPr>
        </p:nvSpPr>
        <p:spPr>
          <a:xfrm>
            <a:off x="190500" y="0"/>
            <a:ext cx="8763000" cy="752034"/>
          </a:xfrm>
        </p:spPr>
        <p:txBody>
          <a:bodyPr>
            <a:normAutofit fontScale="90000"/>
          </a:bodyPr>
          <a:lstStyle/>
          <a:p>
            <a:r>
              <a:rPr dirty="0"/>
              <a:t>Compressive Optic Neuropathy – Facts</a:t>
            </a:r>
          </a:p>
        </p:txBody>
      </p:sp>
      <p:sp>
        <p:nvSpPr>
          <p:cNvPr id="3" name="Content Placeholder 2">
            <a:extLst>
              <a:ext uri="{FF2B5EF4-FFF2-40B4-BE49-F238E27FC236}">
                <a16:creationId xmlns:a16="http://schemas.microsoft.com/office/drawing/2014/main" id="{CD38E1F6-47F5-2B5A-4308-3C4E47F531B1}"/>
              </a:ext>
            </a:extLst>
          </p:cNvPr>
          <p:cNvSpPr>
            <a:spLocks noGrp="1"/>
          </p:cNvSpPr>
          <p:nvPr>
            <p:ph idx="1"/>
          </p:nvPr>
        </p:nvSpPr>
        <p:spPr>
          <a:xfrm>
            <a:off x="190500" y="752034"/>
            <a:ext cx="8763000" cy="5556152"/>
          </a:xfrm>
        </p:spPr>
        <p:txBody>
          <a:bodyPr>
            <a:normAutofit fontScale="92500" lnSpcReduction="20000"/>
          </a:bodyPr>
          <a:lstStyle/>
          <a:p>
            <a:r>
              <a:rPr dirty="0"/>
              <a:t>Caused by tumors, aneurysms, or orbital masses</a:t>
            </a:r>
          </a:p>
          <a:p>
            <a:r>
              <a:rPr dirty="0"/>
              <a:t>Gradual progressive visual decline</a:t>
            </a:r>
          </a:p>
          <a:p>
            <a:r>
              <a:rPr dirty="0"/>
              <a:t>Often painless</a:t>
            </a:r>
          </a:p>
          <a:p>
            <a:r>
              <a:rPr dirty="0"/>
              <a:t>Headache or endocrine symptoms may occur</a:t>
            </a:r>
          </a:p>
          <a:p>
            <a:r>
              <a:rPr dirty="0"/>
              <a:t>Bitemporal visual field loss if chiasm involved</a:t>
            </a:r>
            <a:endParaRPr lang="en-US" dirty="0"/>
          </a:p>
          <a:p>
            <a:r>
              <a:rPr lang="en-US" dirty="0"/>
              <a:t>OCT demonstrates progressive RNFL thinning</a:t>
            </a:r>
          </a:p>
          <a:p>
            <a:r>
              <a:rPr lang="en-US" dirty="0"/>
              <a:t>Color vision reduction proportional to nerve damage</a:t>
            </a:r>
            <a:endParaRPr dirty="0"/>
          </a:p>
          <a:p>
            <a:r>
              <a:rPr dirty="0"/>
              <a:t>Optic disc pallor common</a:t>
            </a:r>
          </a:p>
          <a:p>
            <a:r>
              <a:rPr dirty="0"/>
              <a:t>MRI brain and orbits </a:t>
            </a:r>
            <a:r>
              <a:rPr lang="en-US" dirty="0"/>
              <a:t>with contrast </a:t>
            </a:r>
            <a:r>
              <a:rPr dirty="0"/>
              <a:t>required</a:t>
            </a:r>
          </a:p>
          <a:p>
            <a:r>
              <a:rPr dirty="0"/>
              <a:t>Early diagnosis critical to prevent permanent damage</a:t>
            </a:r>
          </a:p>
          <a:p>
            <a:r>
              <a:rPr dirty="0"/>
              <a:t>Treatment directed at underlying mass</a:t>
            </a:r>
          </a:p>
          <a:p>
            <a:r>
              <a:rPr dirty="0"/>
              <a:t>Neurosurgical or radiation therapy often required</a:t>
            </a:r>
            <a:endParaRPr lang="en-US" dirty="0"/>
          </a:p>
          <a:p>
            <a:r>
              <a:rPr lang="en-US" dirty="0"/>
              <a:t>Red Flags: progressive visual loss with neurologic or endocrine symptoms warrants urgent neuroimaging</a:t>
            </a:r>
          </a:p>
          <a:p>
            <a:endParaRPr dirty="0"/>
          </a:p>
        </p:txBody>
      </p:sp>
    </p:spTree>
    <p:extLst>
      <p:ext uri="{BB962C8B-B14F-4D97-AF65-F5344CB8AC3E}">
        <p14:creationId xmlns:p14="http://schemas.microsoft.com/office/powerpoint/2010/main" val="10329681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497" y="0"/>
            <a:ext cx="8763000" cy="752034"/>
          </a:xfrm>
        </p:spPr>
        <p:txBody>
          <a:bodyPr/>
          <a:lstStyle/>
          <a:p>
            <a:r>
              <a:rPr dirty="0"/>
              <a:t>Pituitary Adenoma – Clinical Pearls</a:t>
            </a:r>
          </a:p>
        </p:txBody>
      </p:sp>
      <p:sp>
        <p:nvSpPr>
          <p:cNvPr id="3" name="Content Placeholder 2"/>
          <p:cNvSpPr>
            <a:spLocks noGrp="1"/>
          </p:cNvSpPr>
          <p:nvPr>
            <p:ph idx="1"/>
          </p:nvPr>
        </p:nvSpPr>
        <p:spPr>
          <a:xfrm>
            <a:off x="190500" y="820791"/>
            <a:ext cx="8763000" cy="5556152"/>
          </a:xfrm>
        </p:spPr>
        <p:txBody>
          <a:bodyPr>
            <a:normAutofit fontScale="85000" lnSpcReduction="20000"/>
          </a:bodyPr>
          <a:lstStyle/>
          <a:p>
            <a:r>
              <a:rPr dirty="0"/>
              <a:t>Accounts for ~10–15% of intracranial tumors</a:t>
            </a:r>
          </a:p>
          <a:p>
            <a:r>
              <a:rPr dirty="0"/>
              <a:t>Microadenoma &lt;10 mm; Macroadenoma ≥10 mm</a:t>
            </a:r>
          </a:p>
          <a:p>
            <a:r>
              <a:rPr dirty="0"/>
              <a:t>Functional (hormone-secreting) vs non-functioning types</a:t>
            </a:r>
          </a:p>
          <a:p>
            <a:r>
              <a:rPr dirty="0"/>
              <a:t>Most common cause of optic chiasm compression in adults</a:t>
            </a:r>
          </a:p>
          <a:p>
            <a:r>
              <a:rPr dirty="0"/>
              <a:t>Classically produces bitemporal hemianopia</a:t>
            </a:r>
          </a:p>
          <a:p>
            <a:r>
              <a:rPr dirty="0"/>
              <a:t>Visual field defects present in ~40–50% at diagnosis</a:t>
            </a:r>
          </a:p>
          <a:p>
            <a:r>
              <a:rPr dirty="0"/>
              <a:t>OCT: temporal RNFL/GCC thinning with chronic compression</a:t>
            </a:r>
          </a:p>
          <a:p>
            <a:r>
              <a:rPr dirty="0"/>
              <a:t>Endocrine dysfunction: hyperprolactinemia, acromegaly, Cushing disease</a:t>
            </a:r>
          </a:p>
          <a:p>
            <a:r>
              <a:rPr dirty="0"/>
              <a:t>Workup: Humphrey VF, OCT RNFL/GCC, full endocrine panel</a:t>
            </a:r>
          </a:p>
          <a:p>
            <a:r>
              <a:rPr dirty="0"/>
              <a:t>MRI brain with contrast (pituitary protocol) = gold standard</a:t>
            </a:r>
          </a:p>
          <a:p>
            <a:r>
              <a:rPr dirty="0"/>
              <a:t>Differential: craniopharyngioma, meningioma, aneurysm, glioma</a:t>
            </a:r>
          </a:p>
          <a:p>
            <a:r>
              <a:rPr dirty="0"/>
              <a:t>Treatment: transsphenoidal surgery ± medical therapy ± radiation</a:t>
            </a:r>
            <a:endParaRPr lang="en-US" dirty="0"/>
          </a:p>
          <a:p>
            <a:r>
              <a:rPr lang="en-US" dirty="0"/>
              <a:t>RED FLAG: unexplained optic atrophy or bitemporal VF loss</a:t>
            </a:r>
          </a:p>
          <a:p>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69490"/>
            <a:ext cx="8763000" cy="752034"/>
          </a:xfrm>
        </p:spPr>
        <p:txBody>
          <a:bodyPr>
            <a:normAutofit fontScale="90000"/>
          </a:bodyPr>
          <a:lstStyle/>
          <a:p>
            <a:r>
              <a:rPr dirty="0"/>
              <a:t>Craniopharyngioma – Clinical Summary</a:t>
            </a:r>
          </a:p>
        </p:txBody>
      </p:sp>
      <p:sp>
        <p:nvSpPr>
          <p:cNvPr id="3" name="Content Placeholder 2"/>
          <p:cNvSpPr>
            <a:spLocks noGrp="1"/>
          </p:cNvSpPr>
          <p:nvPr>
            <p:ph idx="1"/>
          </p:nvPr>
        </p:nvSpPr>
        <p:spPr>
          <a:xfrm>
            <a:off x="85458" y="682544"/>
            <a:ext cx="9058542" cy="5556152"/>
          </a:xfrm>
        </p:spPr>
        <p:txBody>
          <a:bodyPr>
            <a:normAutofit fontScale="40000" lnSpcReduction="20000"/>
          </a:bodyPr>
          <a:lstStyle/>
          <a:p>
            <a:r>
              <a:rPr sz="5800" dirty="0"/>
              <a:t>Benign epithelial tumor from Rathke pouch remnants</a:t>
            </a:r>
          </a:p>
          <a:p>
            <a:r>
              <a:rPr sz="5800" dirty="0"/>
              <a:t>Accounts for ~2–5% of intracranial tumors; ~10% pediatric brain tumors</a:t>
            </a:r>
          </a:p>
          <a:p>
            <a:r>
              <a:rPr sz="5800" dirty="0"/>
              <a:t>Bimodal distribution: children (5–14 yrs) and adults (50–75 yrs)</a:t>
            </a:r>
          </a:p>
          <a:p>
            <a:r>
              <a:rPr sz="5800" dirty="0"/>
              <a:t>Typically suprasellar with proximity to optic chiasm</a:t>
            </a:r>
          </a:p>
          <a:p>
            <a:r>
              <a:rPr sz="5800" dirty="0"/>
              <a:t>Frequently cystic with calcifications (best seen on CT)</a:t>
            </a:r>
          </a:p>
          <a:p>
            <a:r>
              <a:rPr sz="5800" dirty="0"/>
              <a:t>Commonly compresses optic chiasm → bitemporal visual field loss</a:t>
            </a:r>
          </a:p>
          <a:p>
            <a:r>
              <a:rPr sz="5800" dirty="0"/>
              <a:t>Hypothalamic involvement → appetite, sleep, and autonomic dysfunction</a:t>
            </a:r>
          </a:p>
          <a:p>
            <a:r>
              <a:rPr sz="5800" dirty="0"/>
              <a:t>Endocrine dysfunction common (pituitary axis disruption)</a:t>
            </a:r>
          </a:p>
          <a:p>
            <a:r>
              <a:rPr sz="5800" dirty="0"/>
              <a:t>Symptoms: headache, progressive visual loss, hormonal abnormalities</a:t>
            </a:r>
          </a:p>
          <a:p>
            <a:r>
              <a:rPr sz="5800" dirty="0"/>
              <a:t>OCT/VF may show non-glaucomatous compressive optic neuropathy pattern</a:t>
            </a:r>
            <a:r>
              <a:rPr lang="en-US" sz="5800" dirty="0"/>
              <a:t> (OCT- RNFL temporal thinning; VF- bitemporal hemianopia)</a:t>
            </a:r>
            <a:endParaRPr sz="5800" dirty="0"/>
          </a:p>
          <a:p>
            <a:r>
              <a:rPr sz="5800" dirty="0"/>
              <a:t>MRI brain with contrast defines extent; CT helpful for calcifications</a:t>
            </a:r>
          </a:p>
          <a:p>
            <a:r>
              <a:rPr sz="5800" dirty="0"/>
              <a:t>Treatment: surgical resection ± radiation; long-term endocrine follow-up</a:t>
            </a:r>
            <a:endParaRPr lang="en-US" sz="5800" dirty="0"/>
          </a:p>
          <a:p>
            <a:r>
              <a:rPr lang="en-US" sz="5800" dirty="0"/>
              <a:t>Red flag: progressive bilateral temporal field loss in young patient</a:t>
            </a:r>
          </a:p>
          <a:p>
            <a:endParaRPr dirty="0"/>
          </a:p>
        </p:txBody>
      </p:sp>
    </p:spTree>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0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8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5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blue - farm">
  <a:themeElements>
    <a:clrScheme name="blue sta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ue star">
      <a:majorFont>
        <a:latin typeface="Tahom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pitchFamily="34" charset="0"/>
          </a:defRPr>
        </a:defPPr>
      </a:lstStyle>
    </a:lnDef>
  </a:objectDefaults>
  <a:extraClrSchemeLst>
    <a:extraClrScheme>
      <a:clrScheme name="blue sta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sta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sta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sta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sta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sta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sta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sta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sta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sta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sta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sta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blue star">
  <a:themeElements>
    <a:clrScheme name="blue sta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ue sta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blue sta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sta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sta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sta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sta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sta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sta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sta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sta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sta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sta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sta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14716</TotalTime>
  <Words>3369</Words>
  <Application>Microsoft Office PowerPoint</Application>
  <PresentationFormat>On-screen Show (4:3)</PresentationFormat>
  <Paragraphs>522</Paragraphs>
  <Slides>39</Slides>
  <Notes>5</Notes>
  <HiddenSlides>0</HiddenSlides>
  <MMClips>0</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39</vt:i4>
      </vt:variant>
    </vt:vector>
  </HeadingPairs>
  <TitlesOfParts>
    <vt:vector size="55" baseType="lpstr">
      <vt:lpstr>Aptos</vt:lpstr>
      <vt:lpstr>Aptos Display</vt:lpstr>
      <vt:lpstr>Arial</vt:lpstr>
      <vt:lpstr>Calibri</vt:lpstr>
      <vt:lpstr>Cambria</vt:lpstr>
      <vt:lpstr>Tahoma</vt:lpstr>
      <vt:lpstr>Wingdings</vt:lpstr>
      <vt:lpstr>Wingdings 2</vt:lpstr>
      <vt:lpstr>Wingdings 3</vt:lpstr>
      <vt:lpstr>1_Office Theme</vt:lpstr>
      <vt:lpstr>10_Custom Design</vt:lpstr>
      <vt:lpstr>8_Custom Design</vt:lpstr>
      <vt:lpstr>5_Custom Design</vt:lpstr>
      <vt:lpstr>2_Custom Design</vt:lpstr>
      <vt:lpstr>blue - farm</vt:lpstr>
      <vt:lpstr>blue star</vt:lpstr>
      <vt:lpstr>Optic Neuropathy: From Clinical Presentation to Management</vt:lpstr>
      <vt:lpstr>Financial Disclosure</vt:lpstr>
      <vt:lpstr>Learning Objectives</vt:lpstr>
      <vt:lpstr>Core Clinical Features</vt:lpstr>
      <vt:lpstr>Optic Neuropathy vs Retinal Disease</vt:lpstr>
      <vt:lpstr>PowerPoint Presentation</vt:lpstr>
      <vt:lpstr>Initial OD Workup</vt:lpstr>
      <vt:lpstr>Visual Field Interpretation Pearls - Optic Neuropathy</vt:lpstr>
      <vt:lpstr>OCT Interpretation Pearls – Optic Neuropathy</vt:lpstr>
      <vt:lpstr>Optic Nerve Head Findings in Optic Neuropathy</vt:lpstr>
      <vt:lpstr>Papilledema</vt:lpstr>
      <vt:lpstr>Papillitis</vt:lpstr>
      <vt:lpstr>PowerPoint Presentation</vt:lpstr>
      <vt:lpstr>Pseudopapilledema – Clinical Overview</vt:lpstr>
      <vt:lpstr>Optic Nerve Head Drusen</vt:lpstr>
      <vt:lpstr>Optic Atrophy – Clinical Overview</vt:lpstr>
      <vt:lpstr>PowerPoint Presentation</vt:lpstr>
      <vt:lpstr>Glaucoma vs Non-Glaucomatous Optic Neuropathy</vt:lpstr>
      <vt:lpstr>Classification Overview</vt:lpstr>
      <vt:lpstr>PowerPoint Presentation</vt:lpstr>
      <vt:lpstr>PowerPoint Presentation</vt:lpstr>
      <vt:lpstr>PowerPoint Presentation</vt:lpstr>
      <vt:lpstr>PowerPoint Presentation</vt:lpstr>
      <vt:lpstr>PowerPoint Presentation</vt:lpstr>
      <vt:lpstr>GCA (AAION): Core Clinical Profile</vt:lpstr>
      <vt:lpstr>GCA (AAION): Diagnosis &amp; Management</vt:lpstr>
      <vt:lpstr>Giant Cell Arteritis</vt:lpstr>
      <vt:lpstr>Suspected AAION: Laboratory Testing</vt:lpstr>
      <vt:lpstr>Optic Neuritis – Facts</vt:lpstr>
      <vt:lpstr>Typical vs Atypical Optic Neuritis</vt:lpstr>
      <vt:lpstr>Optic Neuritis — Current Management Guidelines</vt:lpstr>
      <vt:lpstr>Optic Neuritis Treatment Trial (ONTT) - Key Findings</vt:lpstr>
      <vt:lpstr>ONTT - MRI Lesions and Future MS Risk</vt:lpstr>
      <vt:lpstr>Retrobulbar Optic Neuritis - Clinical Features</vt:lpstr>
      <vt:lpstr>Multiple Sclerosis, Macular Edema, and Fingolimod (Gilenya)</vt:lpstr>
      <vt:lpstr>Optic Neuritis - The 5 Findings That Confirm Diagnosis</vt:lpstr>
      <vt:lpstr>Compressive Optic Neuropathy – Facts</vt:lpstr>
      <vt:lpstr>Pituitary Adenoma – Clinical Pearls</vt:lpstr>
      <vt:lpstr>Craniopharyngioma – Clinical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 Melton</dc:creator>
  <cp:lastModifiedBy>Ron Melton</cp:lastModifiedBy>
  <cp:revision>171</cp:revision>
  <cp:lastPrinted>2023-05-18T04:37:17Z</cp:lastPrinted>
  <dcterms:created xsi:type="dcterms:W3CDTF">2020-08-22T20:37:07Z</dcterms:created>
  <dcterms:modified xsi:type="dcterms:W3CDTF">2026-05-03T23:03:46Z</dcterms:modified>
</cp:coreProperties>
</file>