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532" r:id="rId1"/>
    <p:sldMasterId id="2147489560" r:id="rId2"/>
    <p:sldMasterId id="2147489617" r:id="rId3"/>
    <p:sldMasterId id="2147489686" r:id="rId4"/>
    <p:sldMasterId id="2147489696" r:id="rId5"/>
    <p:sldMasterId id="2147489705" r:id="rId6"/>
  </p:sldMasterIdLst>
  <p:notesMasterIdLst>
    <p:notesMasterId r:id="rId76"/>
  </p:notesMasterIdLst>
  <p:handoutMasterIdLst>
    <p:handoutMasterId r:id="rId77"/>
  </p:handoutMasterIdLst>
  <p:sldIdLst>
    <p:sldId id="2145708508" r:id="rId7"/>
    <p:sldId id="2145709706" r:id="rId8"/>
    <p:sldId id="2147473447" r:id="rId9"/>
    <p:sldId id="2147473517" r:id="rId10"/>
    <p:sldId id="2145713249" r:id="rId11"/>
    <p:sldId id="2998" r:id="rId12"/>
    <p:sldId id="4672" r:id="rId13"/>
    <p:sldId id="2145709491" r:id="rId14"/>
    <p:sldId id="2145709806" r:id="rId15"/>
    <p:sldId id="2145709460" r:id="rId16"/>
    <p:sldId id="2147473483" r:id="rId17"/>
    <p:sldId id="2147473484" r:id="rId18"/>
    <p:sldId id="2147473475" r:id="rId19"/>
    <p:sldId id="2147473478" r:id="rId20"/>
    <p:sldId id="2145709810" r:id="rId21"/>
    <p:sldId id="2145713243" r:id="rId22"/>
    <p:sldId id="2147473477" r:id="rId23"/>
    <p:sldId id="2147473481" r:id="rId24"/>
    <p:sldId id="2145708504" r:id="rId25"/>
    <p:sldId id="2145712800" r:id="rId26"/>
    <p:sldId id="2145710838" r:id="rId27"/>
    <p:sldId id="2145714431" r:id="rId28"/>
    <p:sldId id="2145714438" r:id="rId29"/>
    <p:sldId id="2145714415" r:id="rId30"/>
    <p:sldId id="5352" r:id="rId31"/>
    <p:sldId id="5353" r:id="rId32"/>
    <p:sldId id="2145714314" r:id="rId33"/>
    <p:sldId id="2145713251" r:id="rId34"/>
    <p:sldId id="5823" r:id="rId35"/>
    <p:sldId id="2145713277" r:id="rId36"/>
    <p:sldId id="6214" r:id="rId37"/>
    <p:sldId id="6213" r:id="rId38"/>
    <p:sldId id="2147473467" r:id="rId39"/>
    <p:sldId id="2145713279" r:id="rId40"/>
    <p:sldId id="2145708301" r:id="rId41"/>
    <p:sldId id="2145713367" r:id="rId42"/>
    <p:sldId id="2145713360" r:id="rId43"/>
    <p:sldId id="2147473486" r:id="rId44"/>
    <p:sldId id="2145713257" r:id="rId45"/>
    <p:sldId id="2147473536" r:id="rId46"/>
    <p:sldId id="2147473468" r:id="rId47"/>
    <p:sldId id="2147473469" r:id="rId48"/>
    <p:sldId id="2145713261" r:id="rId49"/>
    <p:sldId id="2145713260" r:id="rId50"/>
    <p:sldId id="5651" r:id="rId51"/>
    <p:sldId id="2145713267" r:id="rId52"/>
    <p:sldId id="3308" r:id="rId53"/>
    <p:sldId id="2147473518" r:id="rId54"/>
    <p:sldId id="280" r:id="rId55"/>
    <p:sldId id="2147473519" r:id="rId56"/>
    <p:sldId id="2145709477" r:id="rId57"/>
    <p:sldId id="2145713336" r:id="rId58"/>
    <p:sldId id="2147473525" r:id="rId59"/>
    <p:sldId id="2145713341" r:id="rId60"/>
    <p:sldId id="3409" r:id="rId61"/>
    <p:sldId id="2147473528" r:id="rId62"/>
    <p:sldId id="2145713348" r:id="rId63"/>
    <p:sldId id="2145713339" r:id="rId64"/>
    <p:sldId id="2145713340" r:id="rId65"/>
    <p:sldId id="2145713344" r:id="rId66"/>
    <p:sldId id="2145713313" r:id="rId67"/>
    <p:sldId id="2147473492" r:id="rId68"/>
    <p:sldId id="2147473493" r:id="rId69"/>
    <p:sldId id="2147473494" r:id="rId70"/>
    <p:sldId id="2145713241" r:id="rId71"/>
    <p:sldId id="2147473552" r:id="rId72"/>
    <p:sldId id="2147473532" r:id="rId73"/>
    <p:sldId id="3062" r:id="rId74"/>
    <p:sldId id="256" r:id="rId75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28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CF6"/>
    <a:srgbClr val="00FF00"/>
    <a:srgbClr val="72A9F2"/>
    <a:srgbClr val="04C61B"/>
    <a:srgbClr val="6FD1FD"/>
    <a:srgbClr val="65D7FF"/>
    <a:srgbClr val="FFFF66"/>
    <a:srgbClr val="FFFF99"/>
    <a:srgbClr val="800000"/>
    <a:srgbClr val="0CB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E97857-309E-478F-958F-FA7B2D37AEEA}" v="2" dt="2026-05-10T23:51:59.797"/>
    <p1510:client id="{59D79E5E-2B1F-436D-999D-87B163D8D759}" v="15" dt="2026-05-10T21:52:16.2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248" autoAdjust="0"/>
    <p:restoredTop sz="95448" autoAdjust="0"/>
  </p:normalViewPr>
  <p:slideViewPr>
    <p:cSldViewPr snapToGrid="0" showGuides="1">
      <p:cViewPr varScale="1">
        <p:scale>
          <a:sx n="118" d="100"/>
          <a:sy n="118" d="100"/>
        </p:scale>
        <p:origin x="1002" y="108"/>
      </p:cViewPr>
      <p:guideLst>
        <p:guide orient="horz" pos="2160"/>
        <p:guide pos="288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>
        <p:scale>
          <a:sx n="90" d="100"/>
          <a:sy n="90" d="100"/>
        </p:scale>
        <p:origin x="-1764" y="-72"/>
      </p:cViewPr>
      <p:guideLst>
        <p:guide orient="horz" pos="2957"/>
        <p:guide pos="2238"/>
      </p:guideLst>
    </p:cSldViewPr>
  </p:notesViewPr>
  <p:gridSpacing cx="228600" cy="2286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microsoft.com/office/2016/11/relationships/changesInfo" Target="changesInfos/changesInfo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 Melton" userId="5553941352b42db9" providerId="LiveId" clId="{7E4D1007-9335-4103-A81A-5E9B8234535B}"/>
    <pc:docChg chg="custSel addSld delSld modSld sldOrd">
      <pc:chgData name="Ron Melton" userId="5553941352b42db9" providerId="LiveId" clId="{7E4D1007-9335-4103-A81A-5E9B8234535B}" dt="2026-05-10T23:51:59.793" v="1535"/>
      <pc:docMkLst>
        <pc:docMk/>
      </pc:docMkLst>
      <pc:sldChg chg="add del ord">
        <pc:chgData name="Ron Melton" userId="5553941352b42db9" providerId="LiveId" clId="{7E4D1007-9335-4103-A81A-5E9B8234535B}" dt="2026-05-10T23:51:59.793" v="1535"/>
        <pc:sldMkLst>
          <pc:docMk/>
          <pc:sldMk cId="0" sldId="256"/>
        </pc:sldMkLst>
      </pc:sldChg>
      <pc:sldChg chg="del ord">
        <pc:chgData name="Ron Melton" userId="5553941352b42db9" providerId="LiveId" clId="{7E4D1007-9335-4103-A81A-5E9B8234535B}" dt="2026-05-09T19:34:23.244" v="1110" actId="47"/>
        <pc:sldMkLst>
          <pc:docMk/>
          <pc:sldMk cId="0" sldId="257"/>
        </pc:sldMkLst>
      </pc:sldChg>
      <pc:sldChg chg="delSp add mod ord">
        <pc:chgData name="Ron Melton" userId="5553941352b42db9" providerId="LiveId" clId="{7E4D1007-9335-4103-A81A-5E9B8234535B}" dt="2026-05-10T21:31:03.244" v="1483"/>
        <pc:sldMkLst>
          <pc:docMk/>
          <pc:sldMk cId="0" sldId="280"/>
        </pc:sldMkLst>
        <pc:picChg chg="del">
          <ac:chgData name="Ron Melton" userId="5553941352b42db9" providerId="LiveId" clId="{7E4D1007-9335-4103-A81A-5E9B8234535B}" dt="2026-05-09T14:29:33.114" v="67" actId="478"/>
          <ac:picMkLst>
            <pc:docMk/>
            <pc:sldMk cId="0" sldId="280"/>
            <ac:picMk id="9" creationId="{1FF35AF7-75EF-E0D8-4319-E416E367CAC8}"/>
          </ac:picMkLst>
        </pc:picChg>
        <pc:picChg chg="del">
          <ac:chgData name="Ron Melton" userId="5553941352b42db9" providerId="LiveId" clId="{7E4D1007-9335-4103-A81A-5E9B8234535B}" dt="2026-05-09T14:29:35.561" v="68" actId="478"/>
          <ac:picMkLst>
            <pc:docMk/>
            <pc:sldMk cId="0" sldId="280"/>
            <ac:picMk id="11" creationId="{E8D46391-4301-FC9A-DCD4-4F2AE5850D93}"/>
          </ac:picMkLst>
        </pc:picChg>
        <pc:picChg chg="del">
          <ac:chgData name="Ron Melton" userId="5553941352b42db9" providerId="LiveId" clId="{7E4D1007-9335-4103-A81A-5E9B8234535B}" dt="2026-05-09T14:29:31.937" v="66" actId="478"/>
          <ac:picMkLst>
            <pc:docMk/>
            <pc:sldMk cId="0" sldId="280"/>
            <ac:picMk id="196612" creationId="{A1E25696-3220-87D6-8B0C-5F7E7B5D034E}"/>
          </ac:picMkLst>
        </pc:picChg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0" sldId="1681"/>
        </pc:sldMkLst>
      </pc:sldChg>
      <pc:sldChg chg="del ord">
        <pc:chgData name="Ron Melton" userId="5553941352b42db9" providerId="LiveId" clId="{7E4D1007-9335-4103-A81A-5E9B8234535B}" dt="2026-05-09T19:40:37.394" v="1115" actId="47"/>
        <pc:sldMkLst>
          <pc:docMk/>
          <pc:sldMk cId="1300380813" sldId="2997"/>
        </pc:sldMkLst>
      </pc:sldChg>
      <pc:sldChg chg="delSp modSp add mod ord">
        <pc:chgData name="Ron Melton" userId="5553941352b42db9" providerId="LiveId" clId="{7E4D1007-9335-4103-A81A-5E9B8234535B}" dt="2026-05-10T21:01:12.025" v="1124"/>
        <pc:sldMkLst>
          <pc:docMk/>
          <pc:sldMk cId="2090440211" sldId="2998"/>
        </pc:sldMkLst>
        <pc:spChg chg="mod">
          <ac:chgData name="Ron Melton" userId="5553941352b42db9" providerId="LiveId" clId="{7E4D1007-9335-4103-A81A-5E9B8234535B}" dt="2026-05-09T14:35:55.038" v="278" actId="1076"/>
          <ac:spMkLst>
            <pc:docMk/>
            <pc:sldMk cId="2090440211" sldId="2998"/>
            <ac:spMk id="3" creationId="{6591AE73-594F-4ABA-9CBE-58175442CFD0}"/>
          </ac:spMkLst>
        </pc:spChg>
        <pc:spChg chg="mod">
          <ac:chgData name="Ron Melton" userId="5553941352b42db9" providerId="LiveId" clId="{7E4D1007-9335-4103-A81A-5E9B8234535B}" dt="2026-05-09T14:36:16.594" v="280" actId="207"/>
          <ac:spMkLst>
            <pc:docMk/>
            <pc:sldMk cId="2090440211" sldId="2998"/>
            <ac:spMk id="4" creationId="{D6A5935F-CF9F-4CBF-B1FC-59F221B49923}"/>
          </ac:spMkLst>
        </pc:spChg>
        <pc:picChg chg="del">
          <ac:chgData name="Ron Melton" userId="5553941352b42db9" providerId="LiveId" clId="{7E4D1007-9335-4103-A81A-5E9B8234535B}" dt="2026-05-09T14:34:33.853" v="85" actId="478"/>
          <ac:picMkLst>
            <pc:docMk/>
            <pc:sldMk cId="2090440211" sldId="2998"/>
            <ac:picMk id="5" creationId="{414BBD98-CF79-470A-973E-27212F8F8371}"/>
          </ac:picMkLst>
        </pc:picChg>
      </pc:sldChg>
      <pc:sldChg chg="ord">
        <pc:chgData name="Ron Melton" userId="5553941352b42db9" providerId="LiveId" clId="{7E4D1007-9335-4103-A81A-5E9B8234535B}" dt="2026-05-10T21:40:10.556" v="1503"/>
        <pc:sldMkLst>
          <pc:docMk/>
          <pc:sldMk cId="3876879550" sldId="3062"/>
        </pc:sldMkLst>
      </pc:sldChg>
      <pc:sldChg chg="delSp add del mod ord">
        <pc:chgData name="Ron Melton" userId="5553941352b42db9" providerId="LiveId" clId="{7E4D1007-9335-4103-A81A-5E9B8234535B}" dt="2026-05-10T21:30:47.766" v="1481"/>
        <pc:sldMkLst>
          <pc:docMk/>
          <pc:sldMk cId="1297674203" sldId="3308"/>
        </pc:sldMkLst>
        <pc:spChg chg="del">
          <ac:chgData name="Ron Melton" userId="5553941352b42db9" providerId="LiveId" clId="{7E4D1007-9335-4103-A81A-5E9B8234535B}" dt="2026-05-10T21:28:51.541" v="1478" actId="478"/>
          <ac:spMkLst>
            <pc:docMk/>
            <pc:sldMk cId="1297674203" sldId="3308"/>
            <ac:spMk id="2" creationId="{55ADCE25-8A72-450C-9EE7-95217FB0249E}"/>
          </ac:spMkLst>
        </pc:spChg>
        <pc:picChg chg="del">
          <ac:chgData name="Ron Melton" userId="5553941352b42db9" providerId="LiveId" clId="{7E4D1007-9335-4103-A81A-5E9B8234535B}" dt="2026-05-10T21:29:37.807" v="1479" actId="478"/>
          <ac:picMkLst>
            <pc:docMk/>
            <pc:sldMk cId="1297674203" sldId="3308"/>
            <ac:picMk id="120834" creationId="{00000000-0000-0000-0000-000000000000}"/>
          </ac:picMkLst>
        </pc:picChg>
      </pc:sldChg>
      <pc:sldChg chg="add del ord">
        <pc:chgData name="Ron Melton" userId="5553941352b42db9" providerId="LiveId" clId="{7E4D1007-9335-4103-A81A-5E9B8234535B}" dt="2026-05-10T21:34:18.078" v="1496"/>
        <pc:sldMkLst>
          <pc:docMk/>
          <pc:sldMk cId="0" sldId="3409"/>
        </pc:sldMkLst>
      </pc:sldChg>
      <pc:sldChg chg="ord">
        <pc:chgData name="Ron Melton" userId="5553941352b42db9" providerId="LiveId" clId="{7E4D1007-9335-4103-A81A-5E9B8234535B}" dt="2026-05-10T21:01:29.001" v="1126"/>
        <pc:sldMkLst>
          <pc:docMk/>
          <pc:sldMk cId="1319239137" sldId="4672"/>
        </pc:sldMkLst>
      </pc:sldChg>
      <pc:sldChg chg="ord">
        <pc:chgData name="Ron Melton" userId="5553941352b42db9" providerId="LiveId" clId="{7E4D1007-9335-4103-A81A-5E9B8234535B}" dt="2026-05-10T21:07:18.136" v="1141"/>
        <pc:sldMkLst>
          <pc:docMk/>
          <pc:sldMk cId="4223848446" sldId="5352"/>
        </pc:sldMkLst>
      </pc:sldChg>
      <pc:sldChg chg="ord">
        <pc:chgData name="Ron Melton" userId="5553941352b42db9" providerId="LiveId" clId="{7E4D1007-9335-4103-A81A-5E9B8234535B}" dt="2026-05-10T21:07:18.136" v="1141"/>
        <pc:sldMkLst>
          <pc:docMk/>
          <pc:sldMk cId="1144747535" sldId="5353"/>
        </pc:sldMkLst>
      </pc:sldChg>
      <pc:sldChg chg="ord">
        <pc:chgData name="Ron Melton" userId="5553941352b42db9" providerId="LiveId" clId="{7E4D1007-9335-4103-A81A-5E9B8234535B}" dt="2026-05-10T21:30:47.766" v="1481"/>
        <pc:sldMkLst>
          <pc:docMk/>
          <pc:sldMk cId="2917477667" sldId="5651"/>
        </pc:sldMkLst>
      </pc:sldChg>
      <pc:sldChg chg="add ord">
        <pc:chgData name="Ron Melton" userId="5553941352b42db9" providerId="LiveId" clId="{7E4D1007-9335-4103-A81A-5E9B8234535B}" dt="2026-05-10T21:08:02.409" v="1145"/>
        <pc:sldMkLst>
          <pc:docMk/>
          <pc:sldMk cId="4196607663" sldId="5823"/>
        </pc:sldMkLst>
      </pc:sldChg>
      <pc:sldChg chg="del">
        <pc:chgData name="Ron Melton" userId="5553941352b42db9" providerId="LiveId" clId="{7E4D1007-9335-4103-A81A-5E9B8234535B}" dt="2026-05-09T14:21:52.246" v="9" actId="47"/>
        <pc:sldMkLst>
          <pc:docMk/>
          <pc:sldMk cId="1469816617" sldId="5927"/>
        </pc:sldMkLst>
      </pc:sldChg>
      <pc:sldChg chg="ord">
        <pc:chgData name="Ron Melton" userId="5553941352b42db9" providerId="LiveId" clId="{7E4D1007-9335-4103-A81A-5E9B8234535B}" dt="2026-05-10T21:14:30.823" v="1150"/>
        <pc:sldMkLst>
          <pc:docMk/>
          <pc:sldMk cId="1363104386" sldId="6213"/>
        </pc:sldMkLst>
      </pc:sldChg>
      <pc:sldChg chg="ord">
        <pc:chgData name="Ron Melton" userId="5553941352b42db9" providerId="LiveId" clId="{7E4D1007-9335-4103-A81A-5E9B8234535B}" dt="2026-05-10T21:14:30.823" v="1150"/>
        <pc:sldMkLst>
          <pc:docMk/>
          <pc:sldMk cId="2573128844" sldId="6214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4215663917" sldId="6725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3540713344" sldId="2145708298"/>
        </pc:sldMkLst>
      </pc:sldChg>
      <pc:sldChg chg="add del ord">
        <pc:chgData name="Ron Melton" userId="5553941352b42db9" providerId="LiveId" clId="{7E4D1007-9335-4103-A81A-5E9B8234535B}" dt="2026-05-10T21:52:16.252" v="1513"/>
        <pc:sldMkLst>
          <pc:docMk/>
          <pc:sldMk cId="2310304189" sldId="2145708301"/>
        </pc:sldMkLst>
      </pc:sldChg>
      <pc:sldChg chg="add">
        <pc:chgData name="Ron Melton" userId="5553941352b42db9" providerId="LiveId" clId="{7E4D1007-9335-4103-A81A-5E9B8234535B}" dt="2026-05-10T21:49:24.199" v="1512"/>
        <pc:sldMkLst>
          <pc:docMk/>
          <pc:sldMk cId="114312378" sldId="2145708504"/>
        </pc:sldMkLst>
      </pc:sldChg>
      <pc:sldChg chg="add del">
        <pc:chgData name="Ron Melton" userId="5553941352b42db9" providerId="LiveId" clId="{7E4D1007-9335-4103-A81A-5E9B8234535B}" dt="2026-05-10T23:50:52.792" v="1533"/>
        <pc:sldMkLst>
          <pc:docMk/>
          <pc:sldMk cId="791463332" sldId="2145708508"/>
        </pc:sldMkLst>
      </pc:sldChg>
      <pc:sldChg chg="ord">
        <pc:chgData name="Ron Melton" userId="5553941352b42db9" providerId="LiveId" clId="{7E4D1007-9335-4103-A81A-5E9B8234535B}" dt="2026-05-10T21:03:17.596" v="1133"/>
        <pc:sldMkLst>
          <pc:docMk/>
          <pc:sldMk cId="3152730630" sldId="2145709460"/>
        </pc:sldMkLst>
      </pc:sldChg>
      <pc:sldChg chg="delSp add mod ord">
        <pc:chgData name="Ron Melton" userId="5553941352b42db9" providerId="LiveId" clId="{7E4D1007-9335-4103-A81A-5E9B8234535B}" dt="2026-05-10T21:31:29.612" v="1489"/>
        <pc:sldMkLst>
          <pc:docMk/>
          <pc:sldMk cId="179399257" sldId="2145709477"/>
        </pc:sldMkLst>
        <pc:picChg chg="del">
          <ac:chgData name="Ron Melton" userId="5553941352b42db9" providerId="LiveId" clId="{7E4D1007-9335-4103-A81A-5E9B8234535B}" dt="2026-05-09T14:20:53.327" v="2" actId="478"/>
          <ac:picMkLst>
            <pc:docMk/>
            <pc:sldMk cId="179399257" sldId="2145709477"/>
            <ac:picMk id="4" creationId="{9D5A71CA-9925-1FF4-B553-30C816AD3A8A}"/>
          </ac:picMkLst>
        </pc:picChg>
      </pc:sldChg>
      <pc:sldChg chg="ord">
        <pc:chgData name="Ron Melton" userId="5553941352b42db9" providerId="LiveId" clId="{7E4D1007-9335-4103-A81A-5E9B8234535B}" dt="2026-05-10T21:01:56.328" v="1128"/>
        <pc:sldMkLst>
          <pc:docMk/>
          <pc:sldMk cId="3734413168" sldId="2145709491"/>
        </pc:sldMkLst>
      </pc:sldChg>
      <pc:sldChg chg="del ord">
        <pc:chgData name="Ron Melton" userId="5553941352b42db9" providerId="LiveId" clId="{7E4D1007-9335-4103-A81A-5E9B8234535B}" dt="2026-05-09T16:14:23.240" v="955" actId="47"/>
        <pc:sldMkLst>
          <pc:docMk/>
          <pc:sldMk cId="576318957" sldId="2145709642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3865043052" sldId="2145709723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1870495918" sldId="2145709758"/>
        </pc:sldMkLst>
      </pc:sldChg>
      <pc:sldChg chg="ord">
        <pc:chgData name="Ron Melton" userId="5553941352b42db9" providerId="LiveId" clId="{7E4D1007-9335-4103-A81A-5E9B8234535B}" dt="2026-05-10T21:02:06.528" v="1130"/>
        <pc:sldMkLst>
          <pc:docMk/>
          <pc:sldMk cId="1596556528" sldId="2145709806"/>
        </pc:sldMkLst>
      </pc:sldChg>
      <pc:sldChg chg="ord">
        <pc:chgData name="Ron Melton" userId="5553941352b42db9" providerId="LiveId" clId="{7E4D1007-9335-4103-A81A-5E9B8234535B}" dt="2026-05-10T21:03:56.476" v="1135"/>
        <pc:sldMkLst>
          <pc:docMk/>
          <pc:sldMk cId="3106923228" sldId="2145709810"/>
        </pc:sldMkLst>
      </pc:sldChg>
      <pc:sldChg chg="del ord">
        <pc:chgData name="Ron Melton" userId="5553941352b42db9" providerId="LiveId" clId="{7E4D1007-9335-4103-A81A-5E9B8234535B}" dt="2026-05-09T16:14:23.240" v="955" actId="47"/>
        <pc:sldMkLst>
          <pc:docMk/>
          <pc:sldMk cId="331442872" sldId="2145709811"/>
        </pc:sldMkLst>
      </pc:sldChg>
      <pc:sldChg chg="del">
        <pc:chgData name="Ron Melton" userId="5553941352b42db9" providerId="LiveId" clId="{7E4D1007-9335-4103-A81A-5E9B8234535B}" dt="2026-05-09T14:42:37.030" v="293" actId="47"/>
        <pc:sldMkLst>
          <pc:docMk/>
          <pc:sldMk cId="2688074527" sldId="2145709813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3472231322" sldId="2145709816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1630112856" sldId="2145709817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4205139766" sldId="2145709818"/>
        </pc:sldMkLst>
      </pc:sldChg>
      <pc:sldChg chg="del ord">
        <pc:chgData name="Ron Melton" userId="5553941352b42db9" providerId="LiveId" clId="{7E4D1007-9335-4103-A81A-5E9B8234535B}" dt="2026-05-09T19:34:22.247" v="1109" actId="47"/>
        <pc:sldMkLst>
          <pc:docMk/>
          <pc:sldMk cId="0" sldId="2145709824"/>
        </pc:sldMkLst>
      </pc:sldChg>
      <pc:sldChg chg="del ord">
        <pc:chgData name="Ron Melton" userId="5553941352b42db9" providerId="LiveId" clId="{7E4D1007-9335-4103-A81A-5E9B8234535B}" dt="2026-05-09T16:13:33.560" v="954" actId="47"/>
        <pc:sldMkLst>
          <pc:docMk/>
          <pc:sldMk cId="0" sldId="2145709825"/>
        </pc:sldMkLst>
      </pc:sldChg>
      <pc:sldChg chg="add ord">
        <pc:chgData name="Ron Melton" userId="5553941352b42db9" providerId="LiveId" clId="{7E4D1007-9335-4103-A81A-5E9B8234535B}" dt="2026-05-10T21:06:38.435" v="1139"/>
        <pc:sldMkLst>
          <pc:docMk/>
          <pc:sldMk cId="3094167181" sldId="2145710838"/>
        </pc:sldMkLst>
      </pc:sldChg>
      <pc:sldChg chg="del ord">
        <pc:chgData name="Ron Melton" userId="5553941352b42db9" providerId="LiveId" clId="{7E4D1007-9335-4103-A81A-5E9B8234535B}" dt="2026-05-09T19:40:03.876" v="1112" actId="47"/>
        <pc:sldMkLst>
          <pc:docMk/>
          <pc:sldMk cId="2024899225" sldId="2145710926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4276250249" sldId="2145712782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689050631" sldId="2145712786"/>
        </pc:sldMkLst>
      </pc:sldChg>
      <pc:sldChg chg="add ord">
        <pc:chgData name="Ron Melton" userId="5553941352b42db9" providerId="LiveId" clId="{7E4D1007-9335-4103-A81A-5E9B8234535B}" dt="2026-05-10T21:06:38.435" v="1139"/>
        <pc:sldMkLst>
          <pc:docMk/>
          <pc:sldMk cId="3399222272" sldId="2145712800"/>
        </pc:sldMkLst>
      </pc:sldChg>
      <pc:sldChg chg="ord">
        <pc:chgData name="Ron Melton" userId="5553941352b42db9" providerId="LiveId" clId="{7E4D1007-9335-4103-A81A-5E9B8234535B}" dt="2026-05-10T21:40:10.556" v="1503"/>
        <pc:sldMkLst>
          <pc:docMk/>
          <pc:sldMk cId="0" sldId="2145713241"/>
        </pc:sldMkLst>
      </pc:sldChg>
      <pc:sldChg chg="del">
        <pc:chgData name="Ron Melton" userId="5553941352b42db9" providerId="LiveId" clId="{7E4D1007-9335-4103-A81A-5E9B8234535B}" dt="2026-05-09T14:42:58.870" v="294" actId="47"/>
        <pc:sldMkLst>
          <pc:docMk/>
          <pc:sldMk cId="0" sldId="2145713242"/>
        </pc:sldMkLst>
      </pc:sldChg>
      <pc:sldChg chg="ord">
        <pc:chgData name="Ron Melton" userId="5553941352b42db9" providerId="LiveId" clId="{7E4D1007-9335-4103-A81A-5E9B8234535B}" dt="2026-05-10T21:05:52.703" v="1137"/>
        <pc:sldMkLst>
          <pc:docMk/>
          <pc:sldMk cId="0" sldId="2145713243"/>
        </pc:sldMkLst>
      </pc:sldChg>
      <pc:sldChg chg="del">
        <pc:chgData name="Ron Melton" userId="5553941352b42db9" providerId="LiveId" clId="{7E4D1007-9335-4103-A81A-5E9B8234535B}" dt="2026-05-10T21:58:52.450" v="1523" actId="47"/>
        <pc:sldMkLst>
          <pc:docMk/>
          <pc:sldMk cId="0" sldId="2145713245"/>
        </pc:sldMkLst>
      </pc:sldChg>
      <pc:sldChg chg="del">
        <pc:chgData name="Ron Melton" userId="5553941352b42db9" providerId="LiveId" clId="{7E4D1007-9335-4103-A81A-5E9B8234535B}" dt="2026-05-10T21:58:53.470" v="1525" actId="47"/>
        <pc:sldMkLst>
          <pc:docMk/>
          <pc:sldMk cId="0" sldId="2145713246"/>
        </pc:sldMkLst>
      </pc:sldChg>
      <pc:sldChg chg="del ord">
        <pc:chgData name="Ron Melton" userId="5553941352b42db9" providerId="LiveId" clId="{7E4D1007-9335-4103-A81A-5E9B8234535B}" dt="2026-05-09T16:14:23.240" v="955" actId="47"/>
        <pc:sldMkLst>
          <pc:docMk/>
          <pc:sldMk cId="0" sldId="2145713247"/>
        </pc:sldMkLst>
      </pc:sldChg>
      <pc:sldChg chg="del">
        <pc:chgData name="Ron Melton" userId="5553941352b42db9" providerId="LiveId" clId="{7E4D1007-9335-4103-A81A-5E9B8234535B}" dt="2026-05-10T21:58:53.901" v="1526" actId="47"/>
        <pc:sldMkLst>
          <pc:docMk/>
          <pc:sldMk cId="0" sldId="2145713248"/>
        </pc:sldMkLst>
      </pc:sldChg>
      <pc:sldChg chg="ord">
        <pc:chgData name="Ron Melton" userId="5553941352b42db9" providerId="LiveId" clId="{7E4D1007-9335-4103-A81A-5E9B8234535B}" dt="2026-05-10T21:00:56.313" v="1122"/>
        <pc:sldMkLst>
          <pc:docMk/>
          <pc:sldMk cId="0" sldId="2145713249"/>
        </pc:sldMkLst>
      </pc:sldChg>
      <pc:sldChg chg="del">
        <pc:chgData name="Ron Melton" userId="5553941352b42db9" providerId="LiveId" clId="{7E4D1007-9335-4103-A81A-5E9B8234535B}" dt="2026-05-09T14:30:49.095" v="72" actId="47"/>
        <pc:sldMkLst>
          <pc:docMk/>
          <pc:sldMk cId="0" sldId="2145713250"/>
        </pc:sldMkLst>
      </pc:sldChg>
      <pc:sldChg chg="ord">
        <pc:chgData name="Ron Melton" userId="5553941352b42db9" providerId="LiveId" clId="{7E4D1007-9335-4103-A81A-5E9B8234535B}" dt="2026-05-10T21:07:38.366" v="1143"/>
        <pc:sldMkLst>
          <pc:docMk/>
          <pc:sldMk cId="0" sldId="2145713251"/>
        </pc:sldMkLst>
      </pc:sldChg>
      <pc:sldChg chg="modSp add del mod">
        <pc:chgData name="Ron Melton" userId="5553941352b42db9" providerId="LiveId" clId="{7E4D1007-9335-4103-A81A-5E9B8234535B}" dt="2026-05-10T21:58:53.032" v="1524" actId="47"/>
        <pc:sldMkLst>
          <pc:docMk/>
          <pc:sldMk cId="0" sldId="2145713252"/>
        </pc:sldMkLst>
        <pc:spChg chg="mod">
          <ac:chgData name="Ron Melton" userId="5553941352b42db9" providerId="LiveId" clId="{7E4D1007-9335-4103-A81A-5E9B8234535B}" dt="2026-05-09T14:33:24.374" v="81" actId="1076"/>
          <ac:spMkLst>
            <pc:docMk/>
            <pc:sldMk cId="0" sldId="2145713252"/>
            <ac:spMk id="2" creationId="{00000000-0000-0000-0000-000000000000}"/>
          </ac:spMkLst>
        </pc:spChg>
        <pc:spChg chg="mod">
          <ac:chgData name="Ron Melton" userId="5553941352b42db9" providerId="LiveId" clId="{7E4D1007-9335-4103-A81A-5E9B8234535B}" dt="2026-05-09T14:33:33.067" v="83" actId="1076"/>
          <ac:spMkLst>
            <pc:docMk/>
            <pc:sldMk cId="0" sldId="2145713252"/>
            <ac:spMk id="4" creationId="{00000000-0000-0000-0000-000000000000}"/>
          </ac:spMkLst>
        </pc:spChg>
        <pc:graphicFrameChg chg="mod">
          <ac:chgData name="Ron Melton" userId="5553941352b42db9" providerId="LiveId" clId="{7E4D1007-9335-4103-A81A-5E9B8234535B}" dt="2026-05-09T14:33:28.202" v="82" actId="1076"/>
          <ac:graphicFrameMkLst>
            <pc:docMk/>
            <pc:sldMk cId="0" sldId="2145713252"/>
            <ac:graphicFrameMk id="3" creationId="{00000000-0000-0000-0000-000000000000}"/>
          </ac:graphicFrameMkLst>
        </pc:graphicFrameChg>
      </pc:sldChg>
      <pc:sldChg chg="del">
        <pc:chgData name="Ron Melton" userId="5553941352b42db9" providerId="LiveId" clId="{7E4D1007-9335-4103-A81A-5E9B8234535B}" dt="2026-05-09T14:21:57.078" v="10" actId="47"/>
        <pc:sldMkLst>
          <pc:docMk/>
          <pc:sldMk cId="4117564840" sldId="2145713252"/>
        </pc:sldMkLst>
      </pc:sldChg>
      <pc:sldChg chg="delSp modSp add mod">
        <pc:chgData name="Ron Melton" userId="5553941352b42db9" providerId="LiveId" clId="{7E4D1007-9335-4103-A81A-5E9B8234535B}" dt="2026-05-10T21:52:59.323" v="1516" actId="1076"/>
        <pc:sldMkLst>
          <pc:docMk/>
          <pc:sldMk cId="0" sldId="2145713257"/>
        </pc:sldMkLst>
        <pc:spChg chg="mod">
          <ac:chgData name="Ron Melton" userId="5553941352b42db9" providerId="LiveId" clId="{7E4D1007-9335-4103-A81A-5E9B8234535B}" dt="2026-05-10T21:52:51.135" v="1515" actId="1076"/>
          <ac:spMkLst>
            <pc:docMk/>
            <pc:sldMk cId="0" sldId="2145713257"/>
            <ac:spMk id="2" creationId="{00000000-0000-0000-0000-000000000000}"/>
          </ac:spMkLst>
        </pc:spChg>
        <pc:spChg chg="mod">
          <ac:chgData name="Ron Melton" userId="5553941352b42db9" providerId="LiveId" clId="{7E4D1007-9335-4103-A81A-5E9B8234535B}" dt="2026-05-10T21:52:59.323" v="1516" actId="1076"/>
          <ac:spMkLst>
            <pc:docMk/>
            <pc:sldMk cId="0" sldId="2145713257"/>
            <ac:spMk id="3" creationId="{00000000-0000-0000-0000-000000000000}"/>
          </ac:spMkLst>
        </pc:spChg>
        <pc:picChg chg="del">
          <ac:chgData name="Ron Melton" userId="5553941352b42db9" providerId="LiveId" clId="{7E4D1007-9335-4103-A81A-5E9B8234535B}" dt="2026-05-10T21:20:19.275" v="1163" actId="478"/>
          <ac:picMkLst>
            <pc:docMk/>
            <pc:sldMk cId="0" sldId="2145713257"/>
            <ac:picMk id="5" creationId="{B624AA9B-CEAA-1342-A24E-FDFC94690692}"/>
          </ac:picMkLst>
        </pc:picChg>
      </pc:sldChg>
      <pc:sldChg chg="add del">
        <pc:chgData name="Ron Melton" userId="5553941352b42db9" providerId="LiveId" clId="{7E4D1007-9335-4103-A81A-5E9B8234535B}" dt="2026-05-10T21:22:33.065" v="1323" actId="47"/>
        <pc:sldMkLst>
          <pc:docMk/>
          <pc:sldMk cId="0" sldId="2145713258"/>
        </pc:sldMkLst>
      </pc:sldChg>
      <pc:sldChg chg="delSp modSp add mod">
        <pc:chgData name="Ron Melton" userId="5553941352b42db9" providerId="LiveId" clId="{7E4D1007-9335-4103-A81A-5E9B8234535B}" dt="2026-05-10T21:27:04.084" v="1476" actId="14100"/>
        <pc:sldMkLst>
          <pc:docMk/>
          <pc:sldMk cId="0" sldId="2145713260"/>
        </pc:sldMkLst>
        <pc:spChg chg="mod">
          <ac:chgData name="Ron Melton" userId="5553941352b42db9" providerId="LiveId" clId="{7E4D1007-9335-4103-A81A-5E9B8234535B}" dt="2026-05-10T21:27:04.084" v="1476" actId="14100"/>
          <ac:spMkLst>
            <pc:docMk/>
            <pc:sldMk cId="0" sldId="2145713260"/>
            <ac:spMk id="3" creationId="{00000000-0000-0000-0000-000000000000}"/>
          </ac:spMkLst>
        </pc:spChg>
        <pc:picChg chg="del">
          <ac:chgData name="Ron Melton" userId="5553941352b42db9" providerId="LiveId" clId="{7E4D1007-9335-4103-A81A-5E9B8234535B}" dt="2026-05-10T21:26:05.687" v="1327" actId="478"/>
          <ac:picMkLst>
            <pc:docMk/>
            <pc:sldMk cId="0" sldId="2145713260"/>
            <ac:picMk id="5" creationId="{421A7B57-262C-3E89-4830-20F4703D7519}"/>
          </ac:picMkLst>
        </pc:picChg>
      </pc:sldChg>
      <pc:sldChg chg="add">
        <pc:chgData name="Ron Melton" userId="5553941352b42db9" providerId="LiveId" clId="{7E4D1007-9335-4103-A81A-5E9B8234535B}" dt="2026-05-10T21:25:57.933" v="1326"/>
        <pc:sldMkLst>
          <pc:docMk/>
          <pc:sldMk cId="0" sldId="2145713261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0" sldId="2145713264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0" sldId="2145713265"/>
        </pc:sldMkLst>
      </pc:sldChg>
      <pc:sldChg chg="add ord">
        <pc:chgData name="Ron Melton" userId="5553941352b42db9" providerId="LiveId" clId="{7E4D1007-9335-4103-A81A-5E9B8234535B}" dt="2026-05-10T21:30:47.766" v="1481"/>
        <pc:sldMkLst>
          <pc:docMk/>
          <pc:sldMk cId="0" sldId="2145713267"/>
        </pc:sldMkLst>
      </pc:sldChg>
      <pc:sldChg chg="del ord">
        <pc:chgData name="Ron Melton" userId="5553941352b42db9" providerId="LiveId" clId="{7E4D1007-9335-4103-A81A-5E9B8234535B}" dt="2026-05-09T19:40:34.586" v="1113" actId="47"/>
        <pc:sldMkLst>
          <pc:docMk/>
          <pc:sldMk cId="4020735167" sldId="2145713275"/>
        </pc:sldMkLst>
      </pc:sldChg>
      <pc:sldChg chg="del ord">
        <pc:chgData name="Ron Melton" userId="5553941352b42db9" providerId="LiveId" clId="{7E4D1007-9335-4103-A81A-5E9B8234535B}" dt="2026-05-09T19:40:36.035" v="1114" actId="47"/>
        <pc:sldMkLst>
          <pc:docMk/>
          <pc:sldMk cId="2789711882" sldId="2145713276"/>
        </pc:sldMkLst>
      </pc:sldChg>
      <pc:sldChg chg="ord">
        <pc:chgData name="Ron Melton" userId="5553941352b42db9" providerId="LiveId" clId="{7E4D1007-9335-4103-A81A-5E9B8234535B}" dt="2026-05-10T21:14:30.823" v="1150"/>
        <pc:sldMkLst>
          <pc:docMk/>
          <pc:sldMk cId="0" sldId="2145713277"/>
        </pc:sldMkLst>
      </pc:sldChg>
      <pc:sldChg chg="del ord">
        <pc:chgData name="Ron Melton" userId="5553941352b42db9" providerId="LiveId" clId="{7E4D1007-9335-4103-A81A-5E9B8234535B}" dt="2026-05-10T21:58:56.125" v="1528" actId="47"/>
        <pc:sldMkLst>
          <pc:docMk/>
          <pc:sldMk cId="0" sldId="2145713278"/>
        </pc:sldMkLst>
      </pc:sldChg>
      <pc:sldChg chg="ord">
        <pc:chgData name="Ron Melton" userId="5553941352b42db9" providerId="LiveId" clId="{7E4D1007-9335-4103-A81A-5E9B8234535B}" dt="2026-05-10T21:14:30.823" v="1150"/>
        <pc:sldMkLst>
          <pc:docMk/>
          <pc:sldMk cId="0" sldId="2145713279"/>
        </pc:sldMkLst>
      </pc:sldChg>
      <pc:sldChg chg="del ord">
        <pc:chgData name="Ron Melton" userId="5553941352b42db9" providerId="LiveId" clId="{7E4D1007-9335-4103-A81A-5E9B8234535B}" dt="2026-05-09T19:40:51.233" v="1117" actId="47"/>
        <pc:sldMkLst>
          <pc:docMk/>
          <pc:sldMk cId="0" sldId="2145713280"/>
        </pc:sldMkLst>
      </pc:sldChg>
      <pc:sldChg chg="del ord">
        <pc:chgData name="Ron Melton" userId="5553941352b42db9" providerId="LiveId" clId="{7E4D1007-9335-4103-A81A-5E9B8234535B}" dt="2026-05-10T21:58:56.548" v="1529" actId="47"/>
        <pc:sldMkLst>
          <pc:docMk/>
          <pc:sldMk cId="0" sldId="2145713281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0" sldId="2145713301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0" sldId="2145713302"/>
        </pc:sldMkLst>
      </pc:sldChg>
      <pc:sldChg chg="del ord">
        <pc:chgData name="Ron Melton" userId="5553941352b42db9" providerId="LiveId" clId="{7E4D1007-9335-4103-A81A-5E9B8234535B}" dt="2026-05-09T16:14:23.240" v="955" actId="47"/>
        <pc:sldMkLst>
          <pc:docMk/>
          <pc:sldMk cId="0" sldId="2145713312"/>
        </pc:sldMkLst>
      </pc:sldChg>
      <pc:sldChg chg="ord">
        <pc:chgData name="Ron Melton" userId="5553941352b42db9" providerId="LiveId" clId="{7E4D1007-9335-4103-A81A-5E9B8234535B}" dt="2026-05-10T21:40:10.556" v="1503"/>
        <pc:sldMkLst>
          <pc:docMk/>
          <pc:sldMk cId="0" sldId="2145713313"/>
        </pc:sldMkLst>
      </pc:sldChg>
      <pc:sldChg chg="ord">
        <pc:chgData name="Ron Melton" userId="5553941352b42db9" providerId="LiveId" clId="{7E4D1007-9335-4103-A81A-5E9B8234535B}" dt="2026-05-10T21:32:16.319" v="1493"/>
        <pc:sldMkLst>
          <pc:docMk/>
          <pc:sldMk cId="1325604305" sldId="2145713336"/>
        </pc:sldMkLst>
      </pc:sldChg>
      <pc:sldChg chg="del ord">
        <pc:chgData name="Ron Melton" userId="5553941352b42db9" providerId="LiveId" clId="{7E4D1007-9335-4103-A81A-5E9B8234535B}" dt="2026-05-09T16:14:23.240" v="955" actId="47"/>
        <pc:sldMkLst>
          <pc:docMk/>
          <pc:sldMk cId="654749809" sldId="2145713337"/>
        </pc:sldMkLst>
      </pc:sldChg>
      <pc:sldChg chg="del ord">
        <pc:chgData name="Ron Melton" userId="5553941352b42db9" providerId="LiveId" clId="{7E4D1007-9335-4103-A81A-5E9B8234535B}" dt="2026-05-09T16:14:23.240" v="955" actId="47"/>
        <pc:sldMkLst>
          <pc:docMk/>
          <pc:sldMk cId="3312998729" sldId="2145713338"/>
        </pc:sldMkLst>
      </pc:sldChg>
      <pc:sldChg chg="ord">
        <pc:chgData name="Ron Melton" userId="5553941352b42db9" providerId="LiveId" clId="{7E4D1007-9335-4103-A81A-5E9B8234535B}" dt="2026-05-10T21:40:10.556" v="1503"/>
        <pc:sldMkLst>
          <pc:docMk/>
          <pc:sldMk cId="1726203471" sldId="2145713339"/>
        </pc:sldMkLst>
      </pc:sldChg>
      <pc:sldChg chg="ord">
        <pc:chgData name="Ron Melton" userId="5553941352b42db9" providerId="LiveId" clId="{7E4D1007-9335-4103-A81A-5E9B8234535B}" dt="2026-05-10T21:40:10.556" v="1503"/>
        <pc:sldMkLst>
          <pc:docMk/>
          <pc:sldMk cId="1905879274" sldId="2145713340"/>
        </pc:sldMkLst>
      </pc:sldChg>
      <pc:sldChg chg="delSp modSp add mod ord">
        <pc:chgData name="Ron Melton" userId="5553941352b42db9" providerId="LiveId" clId="{7E4D1007-9335-4103-A81A-5E9B8234535B}" dt="2026-05-10T21:32:55.703" v="1495"/>
        <pc:sldMkLst>
          <pc:docMk/>
          <pc:sldMk cId="1208049759" sldId="2145713341"/>
        </pc:sldMkLst>
        <pc:spChg chg="mod">
          <ac:chgData name="Ron Melton" userId="5553941352b42db9" providerId="LiveId" clId="{7E4D1007-9335-4103-A81A-5E9B8234535B}" dt="2026-05-09T14:59:08.001" v="760" actId="20577"/>
          <ac:spMkLst>
            <pc:docMk/>
            <pc:sldMk cId="1208049759" sldId="2145713341"/>
            <ac:spMk id="2" creationId="{6C4A6D2B-7AC8-F35D-2259-2497C44E6806}"/>
          </ac:spMkLst>
        </pc:spChg>
        <pc:spChg chg="mod">
          <ac:chgData name="Ron Melton" userId="5553941352b42db9" providerId="LiveId" clId="{7E4D1007-9335-4103-A81A-5E9B8234535B}" dt="2026-05-09T14:58:46.014" v="755" actId="27636"/>
          <ac:spMkLst>
            <pc:docMk/>
            <pc:sldMk cId="1208049759" sldId="2145713341"/>
            <ac:spMk id="3" creationId="{DD4387EA-87CC-0D45-CEA1-9A057024E56E}"/>
          </ac:spMkLst>
        </pc:spChg>
        <pc:picChg chg="del">
          <ac:chgData name="Ron Melton" userId="5553941352b42db9" providerId="LiveId" clId="{7E4D1007-9335-4103-A81A-5E9B8234535B}" dt="2026-05-09T14:57:51.962" v="613" actId="478"/>
          <ac:picMkLst>
            <pc:docMk/>
            <pc:sldMk cId="1208049759" sldId="2145713341"/>
            <ac:picMk id="5" creationId="{99F989B9-F3E4-4A9D-8994-CCF9BDB09B30}"/>
          </ac:picMkLst>
        </pc:picChg>
      </pc:sldChg>
      <pc:sldChg chg="del ord">
        <pc:chgData name="Ron Melton" userId="5553941352b42db9" providerId="LiveId" clId="{7E4D1007-9335-4103-A81A-5E9B8234535B}" dt="2026-05-09T16:14:23.240" v="955" actId="47"/>
        <pc:sldMkLst>
          <pc:docMk/>
          <pc:sldMk cId="1914369594" sldId="2145713343"/>
        </pc:sldMkLst>
      </pc:sldChg>
      <pc:sldChg chg="add del ord">
        <pc:chgData name="Ron Melton" userId="5553941352b42db9" providerId="LiveId" clId="{7E4D1007-9335-4103-A81A-5E9B8234535B}" dt="2026-05-10T21:40:10.556" v="1503"/>
        <pc:sldMkLst>
          <pc:docMk/>
          <pc:sldMk cId="2352870181" sldId="2145713344"/>
        </pc:sldMkLst>
      </pc:sldChg>
      <pc:sldChg chg="ord">
        <pc:chgData name="Ron Melton" userId="5553941352b42db9" providerId="LiveId" clId="{7E4D1007-9335-4103-A81A-5E9B8234535B}" dt="2026-05-10T21:40:10.556" v="1503"/>
        <pc:sldMkLst>
          <pc:docMk/>
          <pc:sldMk cId="3736243078" sldId="2145713348"/>
        </pc:sldMkLst>
      </pc:sldChg>
      <pc:sldChg chg="ord">
        <pc:chgData name="Ron Melton" userId="5553941352b42db9" providerId="LiveId" clId="{7E4D1007-9335-4103-A81A-5E9B8234535B}" dt="2026-05-10T21:16:31.127" v="1156"/>
        <pc:sldMkLst>
          <pc:docMk/>
          <pc:sldMk cId="0" sldId="2145713360"/>
        </pc:sldMkLst>
      </pc:sldChg>
      <pc:sldChg chg="del ord">
        <pc:chgData name="Ron Melton" userId="5553941352b42db9" providerId="LiveId" clId="{7E4D1007-9335-4103-A81A-5E9B8234535B}" dt="2026-05-10T21:58:57.005" v="1530" actId="47"/>
        <pc:sldMkLst>
          <pc:docMk/>
          <pc:sldMk cId="914539924" sldId="2145713363"/>
        </pc:sldMkLst>
      </pc:sldChg>
      <pc:sldChg chg="del ord">
        <pc:chgData name="Ron Melton" userId="5553941352b42db9" providerId="LiveId" clId="{7E4D1007-9335-4103-A81A-5E9B8234535B}" dt="2026-05-10T21:58:57.661" v="1531" actId="47"/>
        <pc:sldMkLst>
          <pc:docMk/>
          <pc:sldMk cId="1262761046" sldId="2145713365"/>
        </pc:sldMkLst>
      </pc:sldChg>
      <pc:sldChg chg="del ord">
        <pc:chgData name="Ron Melton" userId="5553941352b42db9" providerId="LiveId" clId="{7E4D1007-9335-4103-A81A-5E9B8234535B}" dt="2026-05-10T21:58:58.592" v="1532" actId="47"/>
        <pc:sldMkLst>
          <pc:docMk/>
          <pc:sldMk cId="2808873211" sldId="2145713366"/>
        </pc:sldMkLst>
      </pc:sldChg>
      <pc:sldChg chg="ord">
        <pc:chgData name="Ron Melton" userId="5553941352b42db9" providerId="LiveId" clId="{7E4D1007-9335-4103-A81A-5E9B8234535B}" dt="2026-05-10T21:16:31.127" v="1156"/>
        <pc:sldMkLst>
          <pc:docMk/>
          <pc:sldMk cId="0" sldId="2145713367"/>
        </pc:sldMkLst>
      </pc:sldChg>
      <pc:sldChg chg="del">
        <pc:chgData name="Ron Melton" userId="5553941352b42db9" providerId="LiveId" clId="{7E4D1007-9335-4103-A81A-5E9B8234535B}" dt="2026-05-09T14:20:24.266" v="0" actId="47"/>
        <pc:sldMkLst>
          <pc:docMk/>
          <pc:sldMk cId="0" sldId="2145713371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0" sldId="2145714275"/>
        </pc:sldMkLst>
      </pc:sldChg>
      <pc:sldChg chg="del ord">
        <pc:chgData name="Ron Melton" userId="5553941352b42db9" providerId="LiveId" clId="{7E4D1007-9335-4103-A81A-5E9B8234535B}" dt="2026-05-09T19:40:02.260" v="1111" actId="47"/>
        <pc:sldMkLst>
          <pc:docMk/>
          <pc:sldMk cId="0" sldId="2145714277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1564955885" sldId="2145714279"/>
        </pc:sldMkLst>
      </pc:sldChg>
      <pc:sldChg chg="del">
        <pc:chgData name="Ron Melton" userId="5553941352b42db9" providerId="LiveId" clId="{7E4D1007-9335-4103-A81A-5E9B8234535B}" dt="2026-05-09T16:14:23.240" v="955" actId="47"/>
        <pc:sldMkLst>
          <pc:docMk/>
          <pc:sldMk cId="531199659" sldId="2145714280"/>
        </pc:sldMkLst>
      </pc:sldChg>
      <pc:sldChg chg="ord">
        <pc:chgData name="Ron Melton" userId="5553941352b42db9" providerId="LiveId" clId="{7E4D1007-9335-4103-A81A-5E9B8234535B}" dt="2026-05-10T21:07:18.136" v="1141"/>
        <pc:sldMkLst>
          <pc:docMk/>
          <pc:sldMk cId="0" sldId="2145714314"/>
        </pc:sldMkLst>
      </pc:sldChg>
      <pc:sldChg chg="delSp modSp add mod ord">
        <pc:chgData name="Ron Melton" userId="5553941352b42db9" providerId="LiveId" clId="{7E4D1007-9335-4103-A81A-5E9B8234535B}" dt="2026-05-10T21:06:38.435" v="1139"/>
        <pc:sldMkLst>
          <pc:docMk/>
          <pc:sldMk cId="0" sldId="2145714415"/>
        </pc:sldMkLst>
        <pc:spChg chg="mod">
          <ac:chgData name="Ron Melton" userId="5553941352b42db9" providerId="LiveId" clId="{7E4D1007-9335-4103-A81A-5E9B8234535B}" dt="2026-05-09T14:50:20.662" v="604" actId="1076"/>
          <ac:spMkLst>
            <pc:docMk/>
            <pc:sldMk cId="0" sldId="2145714415"/>
            <ac:spMk id="2" creationId="{00000000-0000-0000-0000-000000000000}"/>
          </ac:spMkLst>
        </pc:spChg>
        <pc:spChg chg="mod">
          <ac:chgData name="Ron Melton" userId="5553941352b42db9" providerId="LiveId" clId="{7E4D1007-9335-4103-A81A-5E9B8234535B}" dt="2026-05-09T14:50:32.957" v="605" actId="1076"/>
          <ac:spMkLst>
            <pc:docMk/>
            <pc:sldMk cId="0" sldId="2145714415"/>
            <ac:spMk id="3" creationId="{00000000-0000-0000-0000-000000000000}"/>
          </ac:spMkLst>
        </pc:spChg>
        <pc:picChg chg="del">
          <ac:chgData name="Ron Melton" userId="5553941352b42db9" providerId="LiveId" clId="{7E4D1007-9335-4103-A81A-5E9B8234535B}" dt="2026-05-09T14:50:13.257" v="603" actId="478"/>
          <ac:picMkLst>
            <pc:docMk/>
            <pc:sldMk cId="0" sldId="2145714415"/>
            <ac:picMk id="5" creationId="{045BB32B-0E04-F651-1637-626ED9FC7E65}"/>
          </ac:picMkLst>
        </pc:picChg>
      </pc:sldChg>
      <pc:sldChg chg="delSp add mod ord">
        <pc:chgData name="Ron Melton" userId="5553941352b42db9" providerId="LiveId" clId="{7E4D1007-9335-4103-A81A-5E9B8234535B}" dt="2026-05-10T21:06:38.435" v="1139"/>
        <pc:sldMkLst>
          <pc:docMk/>
          <pc:sldMk cId="0" sldId="2145714431"/>
        </pc:sldMkLst>
        <pc:picChg chg="del">
          <ac:chgData name="Ron Melton" userId="5553941352b42db9" providerId="LiveId" clId="{7E4D1007-9335-4103-A81A-5E9B8234535B}" dt="2026-05-09T14:50:01.945" v="602" actId="478"/>
          <ac:picMkLst>
            <pc:docMk/>
            <pc:sldMk cId="0" sldId="2145714431"/>
            <ac:picMk id="5" creationId="{4ACFD289-B561-B227-1BAA-D2A1F8DB10A3}"/>
          </ac:picMkLst>
        </pc:picChg>
      </pc:sldChg>
      <pc:sldChg chg="add ord">
        <pc:chgData name="Ron Melton" userId="5553941352b42db9" providerId="LiveId" clId="{7E4D1007-9335-4103-A81A-5E9B8234535B}" dt="2026-05-10T21:06:38.435" v="1139"/>
        <pc:sldMkLst>
          <pc:docMk/>
          <pc:sldMk cId="0" sldId="2145714438"/>
        </pc:sldMkLst>
      </pc:sldChg>
      <pc:sldChg chg="modSp add mod ord">
        <pc:chgData name="Ron Melton" userId="5553941352b42db9" providerId="LiveId" clId="{7E4D1007-9335-4103-A81A-5E9B8234535B}" dt="2026-05-10T21:14:30.823" v="1150"/>
        <pc:sldMkLst>
          <pc:docMk/>
          <pc:sldMk cId="0" sldId="2147473467"/>
        </pc:sldMkLst>
        <pc:spChg chg="mod">
          <ac:chgData name="Ron Melton" userId="5553941352b42db9" providerId="LiveId" clId="{7E4D1007-9335-4103-A81A-5E9B8234535B}" dt="2026-05-09T16:02:19.966" v="906" actId="255"/>
          <ac:spMkLst>
            <pc:docMk/>
            <pc:sldMk cId="0" sldId="2147473467"/>
            <ac:spMk id="3" creationId="{00000000-0000-0000-0000-000000000000}"/>
          </ac:spMkLst>
        </pc:spChg>
        <pc:spChg chg="mod">
          <ac:chgData name="Ron Melton" userId="5553941352b42db9" providerId="LiveId" clId="{7E4D1007-9335-4103-A81A-5E9B8234535B}" dt="2026-05-09T16:02:24.162" v="907" actId="1076"/>
          <ac:spMkLst>
            <pc:docMk/>
            <pc:sldMk cId="0" sldId="2147473467"/>
            <ac:spMk id="4" creationId="{00000000-0000-0000-0000-000000000000}"/>
          </ac:spMkLst>
        </pc:spChg>
      </pc:sldChg>
      <pc:sldChg chg="delSp modSp add mod ord">
        <pc:chgData name="Ron Melton" userId="5553941352b42db9" providerId="LiveId" clId="{7E4D1007-9335-4103-A81A-5E9B8234535B}" dt="2026-05-10T21:19:30.153" v="1160"/>
        <pc:sldMkLst>
          <pc:docMk/>
          <pc:sldMk cId="0" sldId="2147473468"/>
        </pc:sldMkLst>
        <pc:spChg chg="mod">
          <ac:chgData name="Ron Melton" userId="5553941352b42db9" providerId="LiveId" clId="{7E4D1007-9335-4103-A81A-5E9B8234535B}" dt="2026-05-09T15:56:05.539" v="886" actId="20577"/>
          <ac:spMkLst>
            <pc:docMk/>
            <pc:sldMk cId="0" sldId="2147473468"/>
            <ac:spMk id="3" creationId="{00000000-0000-0000-0000-000000000000}"/>
          </ac:spMkLst>
        </pc:spChg>
        <pc:picChg chg="del mod">
          <ac:chgData name="Ron Melton" userId="5553941352b42db9" providerId="LiveId" clId="{7E4D1007-9335-4103-A81A-5E9B8234535B}" dt="2026-05-09T15:54:58.939" v="764" actId="478"/>
          <ac:picMkLst>
            <pc:docMk/>
            <pc:sldMk cId="0" sldId="2147473468"/>
            <ac:picMk id="5" creationId="{A1CCF4EF-6834-87D2-FA96-5340A8D3686E}"/>
          </ac:picMkLst>
        </pc:picChg>
      </pc:sldChg>
      <pc:sldChg chg="delSp modSp add mod ord">
        <pc:chgData name="Ron Melton" userId="5553941352b42db9" providerId="LiveId" clId="{7E4D1007-9335-4103-A81A-5E9B8234535B}" dt="2026-05-10T21:53:37.078" v="1518" actId="1076"/>
        <pc:sldMkLst>
          <pc:docMk/>
          <pc:sldMk cId="0" sldId="2147473469"/>
        </pc:sldMkLst>
        <pc:spChg chg="mod">
          <ac:chgData name="Ron Melton" userId="5553941352b42db9" providerId="LiveId" clId="{7E4D1007-9335-4103-A81A-5E9B8234535B}" dt="2026-05-10T21:53:31.534" v="1517" actId="1076"/>
          <ac:spMkLst>
            <pc:docMk/>
            <pc:sldMk cId="0" sldId="2147473469"/>
            <ac:spMk id="2" creationId="{00000000-0000-0000-0000-000000000000}"/>
          </ac:spMkLst>
        </pc:spChg>
        <pc:spChg chg="mod">
          <ac:chgData name="Ron Melton" userId="5553941352b42db9" providerId="LiveId" clId="{7E4D1007-9335-4103-A81A-5E9B8234535B}" dt="2026-05-10T21:53:37.078" v="1518" actId="1076"/>
          <ac:spMkLst>
            <pc:docMk/>
            <pc:sldMk cId="0" sldId="2147473469"/>
            <ac:spMk id="3" creationId="{00000000-0000-0000-0000-000000000000}"/>
          </ac:spMkLst>
        </pc:spChg>
        <pc:spChg chg="mod">
          <ac:chgData name="Ron Melton" userId="5553941352b42db9" providerId="LiveId" clId="{7E4D1007-9335-4103-A81A-5E9B8234535B}" dt="2026-05-10T21:22:56.058" v="1325" actId="1076"/>
          <ac:spMkLst>
            <pc:docMk/>
            <pc:sldMk cId="0" sldId="2147473469"/>
            <ac:spMk id="4" creationId="{00000000-0000-0000-0000-000000000000}"/>
          </ac:spMkLst>
        </pc:spChg>
        <pc:picChg chg="del">
          <ac:chgData name="Ron Melton" userId="5553941352b42db9" providerId="LiveId" clId="{7E4D1007-9335-4103-A81A-5E9B8234535B}" dt="2026-05-09T15:56:16.051" v="887" actId="478"/>
          <ac:picMkLst>
            <pc:docMk/>
            <pc:sldMk cId="0" sldId="2147473469"/>
            <ac:picMk id="5" creationId="{884F9422-A9E5-6668-57C4-76C4B3F9CBC4}"/>
          </ac:picMkLst>
        </pc:picChg>
        <pc:picChg chg="del">
          <ac:chgData name="Ron Melton" userId="5553941352b42db9" providerId="LiveId" clId="{7E4D1007-9335-4103-A81A-5E9B8234535B}" dt="2026-05-09T15:56:17.282" v="888" actId="478"/>
          <ac:picMkLst>
            <pc:docMk/>
            <pc:sldMk cId="0" sldId="2147473469"/>
            <ac:picMk id="8" creationId="{43CFDE10-9674-BA9C-8F70-D6CDA32EF3B2}"/>
          </ac:picMkLst>
        </pc:picChg>
      </pc:sldChg>
      <pc:sldChg chg="add ord">
        <pc:chgData name="Ron Melton" userId="5553941352b42db9" providerId="LiveId" clId="{7E4D1007-9335-4103-A81A-5E9B8234535B}" dt="2026-05-10T21:03:56.476" v="1135"/>
        <pc:sldMkLst>
          <pc:docMk/>
          <pc:sldMk cId="0" sldId="2147473475"/>
        </pc:sldMkLst>
      </pc:sldChg>
      <pc:sldChg chg="delSp modSp add mod ord">
        <pc:chgData name="Ron Melton" userId="5553941352b42db9" providerId="LiveId" clId="{7E4D1007-9335-4103-A81A-5E9B8234535B}" dt="2026-05-10T21:05:52.703" v="1137"/>
        <pc:sldMkLst>
          <pc:docMk/>
          <pc:sldMk cId="0" sldId="2147473477"/>
        </pc:sldMkLst>
        <pc:spChg chg="mod">
          <ac:chgData name="Ron Melton" userId="5553941352b42db9" providerId="LiveId" clId="{7E4D1007-9335-4103-A81A-5E9B8234535B}" dt="2026-05-09T14:46:03.679" v="596" actId="20577"/>
          <ac:spMkLst>
            <pc:docMk/>
            <pc:sldMk cId="0" sldId="2147473477"/>
            <ac:spMk id="3" creationId="{00000000-0000-0000-0000-000000000000}"/>
          </ac:spMkLst>
        </pc:spChg>
        <pc:picChg chg="del">
          <ac:chgData name="Ron Melton" userId="5553941352b42db9" providerId="LiveId" clId="{7E4D1007-9335-4103-A81A-5E9B8234535B}" dt="2026-05-09T14:43:37.398" v="296" actId="478"/>
          <ac:picMkLst>
            <pc:docMk/>
            <pc:sldMk cId="0" sldId="2147473477"/>
            <ac:picMk id="6" creationId="{22719710-9395-6F53-A4D3-05898A5189EA}"/>
          </ac:picMkLst>
        </pc:picChg>
        <pc:picChg chg="del">
          <ac:chgData name="Ron Melton" userId="5553941352b42db9" providerId="LiveId" clId="{7E4D1007-9335-4103-A81A-5E9B8234535B}" dt="2026-05-09T14:43:38.638" v="297" actId="478"/>
          <ac:picMkLst>
            <pc:docMk/>
            <pc:sldMk cId="0" sldId="2147473477"/>
            <ac:picMk id="8" creationId="{7F4CA60C-6A1C-6F0A-0376-DA1CE9AF7A5A}"/>
          </ac:picMkLst>
        </pc:picChg>
      </pc:sldChg>
      <pc:sldChg chg="modSp add mod ord">
        <pc:chgData name="Ron Melton" userId="5553941352b42db9" providerId="LiveId" clId="{7E4D1007-9335-4103-A81A-5E9B8234535B}" dt="2026-05-10T21:03:56.476" v="1135"/>
        <pc:sldMkLst>
          <pc:docMk/>
          <pc:sldMk cId="0" sldId="2147473478"/>
        </pc:sldMkLst>
        <pc:spChg chg="mod">
          <ac:chgData name="Ron Melton" userId="5553941352b42db9" providerId="LiveId" clId="{7E4D1007-9335-4103-A81A-5E9B8234535B}" dt="2026-05-09T14:39:26.366" v="288" actId="255"/>
          <ac:spMkLst>
            <pc:docMk/>
            <pc:sldMk cId="0" sldId="2147473478"/>
            <ac:spMk id="2" creationId="{00000000-0000-0000-0000-000000000000}"/>
          </ac:spMkLst>
        </pc:spChg>
        <pc:spChg chg="mod">
          <ac:chgData name="Ron Melton" userId="5553941352b42db9" providerId="LiveId" clId="{7E4D1007-9335-4103-A81A-5E9B8234535B}" dt="2026-05-09T14:39:30.286" v="289" actId="1076"/>
          <ac:spMkLst>
            <pc:docMk/>
            <pc:sldMk cId="0" sldId="2147473478"/>
            <ac:spMk id="3" creationId="{00000000-0000-0000-0000-000000000000}"/>
          </ac:spMkLst>
        </pc:spChg>
        <pc:spChg chg="mod">
          <ac:chgData name="Ron Melton" userId="5553941352b42db9" providerId="LiveId" clId="{7E4D1007-9335-4103-A81A-5E9B8234535B}" dt="2026-05-09T14:40:03.129" v="290" actId="1076"/>
          <ac:spMkLst>
            <pc:docMk/>
            <pc:sldMk cId="0" sldId="2147473478"/>
            <ac:spMk id="4" creationId="{00000000-0000-0000-0000-000000000000}"/>
          </ac:spMkLst>
        </pc:spChg>
        <pc:picChg chg="mod">
          <ac:chgData name="Ron Melton" userId="5553941352b42db9" providerId="LiveId" clId="{7E4D1007-9335-4103-A81A-5E9B8234535B}" dt="2026-05-09T14:39:10.878" v="286" actId="1076"/>
          <ac:picMkLst>
            <pc:docMk/>
            <pc:sldMk cId="0" sldId="2147473478"/>
            <ac:picMk id="6" creationId="{24BAFDF6-82CC-1791-0405-E5A9126ACAFB}"/>
          </ac:picMkLst>
        </pc:picChg>
        <pc:picChg chg="mod">
          <ac:chgData name="Ron Melton" userId="5553941352b42db9" providerId="LiveId" clId="{7E4D1007-9335-4103-A81A-5E9B8234535B}" dt="2026-05-09T14:39:14.714" v="287" actId="1076"/>
          <ac:picMkLst>
            <pc:docMk/>
            <pc:sldMk cId="0" sldId="2147473478"/>
            <ac:picMk id="8" creationId="{73BBDFE5-D43C-DFD2-4F3E-4E7418836654}"/>
          </ac:picMkLst>
        </pc:picChg>
      </pc:sldChg>
      <pc:sldChg chg="add ord">
        <pc:chgData name="Ron Melton" userId="5553941352b42db9" providerId="LiveId" clId="{7E4D1007-9335-4103-A81A-5E9B8234535B}" dt="2026-05-10T21:05:52.703" v="1137"/>
        <pc:sldMkLst>
          <pc:docMk/>
          <pc:sldMk cId="0" sldId="2147473481"/>
        </pc:sldMkLst>
      </pc:sldChg>
      <pc:sldChg chg="add ord">
        <pc:chgData name="Ron Melton" userId="5553941352b42db9" providerId="LiveId" clId="{7E4D1007-9335-4103-A81A-5E9B8234535B}" dt="2026-05-10T21:03:56.476" v="1135"/>
        <pc:sldMkLst>
          <pc:docMk/>
          <pc:sldMk cId="2856024270" sldId="2147473483"/>
        </pc:sldMkLst>
      </pc:sldChg>
      <pc:sldChg chg="add del ord">
        <pc:chgData name="Ron Melton" userId="5553941352b42db9" providerId="LiveId" clId="{7E4D1007-9335-4103-A81A-5E9B8234535B}" dt="2026-05-10T21:47:54.372" v="1511"/>
        <pc:sldMkLst>
          <pc:docMk/>
          <pc:sldMk cId="970170848" sldId="2147473484"/>
        </pc:sldMkLst>
      </pc:sldChg>
      <pc:sldChg chg="add ord">
        <pc:chgData name="Ron Melton" userId="5553941352b42db9" providerId="LiveId" clId="{7E4D1007-9335-4103-A81A-5E9B8234535B}" dt="2026-05-10T21:19:30.153" v="1160"/>
        <pc:sldMkLst>
          <pc:docMk/>
          <pc:sldMk cId="0" sldId="2147473486"/>
        </pc:sldMkLst>
      </pc:sldChg>
      <pc:sldChg chg="add ord">
        <pc:chgData name="Ron Melton" userId="5553941352b42db9" providerId="LiveId" clId="{7E4D1007-9335-4103-A81A-5E9B8234535B}" dt="2026-05-10T21:40:10.556" v="1503"/>
        <pc:sldMkLst>
          <pc:docMk/>
          <pc:sldMk cId="44388700" sldId="2147473492"/>
        </pc:sldMkLst>
      </pc:sldChg>
      <pc:sldChg chg="add ord">
        <pc:chgData name="Ron Melton" userId="5553941352b42db9" providerId="LiveId" clId="{7E4D1007-9335-4103-A81A-5E9B8234535B}" dt="2026-05-10T21:40:10.556" v="1503"/>
        <pc:sldMkLst>
          <pc:docMk/>
          <pc:sldMk cId="213070158" sldId="2147473493"/>
        </pc:sldMkLst>
      </pc:sldChg>
      <pc:sldChg chg="add ord">
        <pc:chgData name="Ron Melton" userId="5553941352b42db9" providerId="LiveId" clId="{7E4D1007-9335-4103-A81A-5E9B8234535B}" dt="2026-05-10T21:40:10.556" v="1503"/>
        <pc:sldMkLst>
          <pc:docMk/>
          <pc:sldMk cId="2013445474" sldId="2147473494"/>
        </pc:sldMkLst>
      </pc:sldChg>
      <pc:sldChg chg="modSp add del mod ord">
        <pc:chgData name="Ron Melton" userId="5553941352b42db9" providerId="LiveId" clId="{7E4D1007-9335-4103-A81A-5E9B8234535B}" dt="2026-05-09T16:14:23.240" v="955" actId="47"/>
        <pc:sldMkLst>
          <pc:docMk/>
          <pc:sldMk cId="0" sldId="2147473515"/>
        </pc:sldMkLst>
        <pc:spChg chg="mod">
          <ac:chgData name="Ron Melton" userId="5553941352b42db9" providerId="LiveId" clId="{7E4D1007-9335-4103-A81A-5E9B8234535B}" dt="2026-05-09T14:23:44.479" v="12" actId="255"/>
          <ac:spMkLst>
            <pc:docMk/>
            <pc:sldMk cId="0" sldId="2147473515"/>
            <ac:spMk id="3" creationId="{00000000-0000-0000-0000-000000000000}"/>
          </ac:spMkLst>
        </pc:spChg>
      </pc:sldChg>
      <pc:sldChg chg="add ord">
        <pc:chgData name="Ron Melton" userId="5553941352b42db9" providerId="LiveId" clId="{7E4D1007-9335-4103-A81A-5E9B8234535B}" dt="2026-05-10T21:00:42.315" v="1120"/>
        <pc:sldMkLst>
          <pc:docMk/>
          <pc:sldMk cId="0" sldId="2147473517"/>
        </pc:sldMkLst>
      </pc:sldChg>
      <pc:sldChg chg="delSp modSp add mod ord">
        <pc:chgData name="Ron Melton" userId="5553941352b42db9" providerId="LiveId" clId="{7E4D1007-9335-4103-A81A-5E9B8234535B}" dt="2026-05-10T21:31:14.932" v="1487"/>
        <pc:sldMkLst>
          <pc:docMk/>
          <pc:sldMk cId="0" sldId="2147473518"/>
        </pc:sldMkLst>
        <pc:spChg chg="mod">
          <ac:chgData name="Ron Melton" userId="5553941352b42db9" providerId="LiveId" clId="{7E4D1007-9335-4103-A81A-5E9B8234535B}" dt="2026-05-09T14:28:53.403" v="65" actId="20577"/>
          <ac:spMkLst>
            <pc:docMk/>
            <pc:sldMk cId="0" sldId="2147473518"/>
            <ac:spMk id="3" creationId="{00000000-0000-0000-0000-000000000000}"/>
          </ac:spMkLst>
        </pc:spChg>
        <pc:picChg chg="del">
          <ac:chgData name="Ron Melton" userId="5553941352b42db9" providerId="LiveId" clId="{7E4D1007-9335-4103-A81A-5E9B8234535B}" dt="2026-05-09T14:28:42.014" v="21" actId="478"/>
          <ac:picMkLst>
            <pc:docMk/>
            <pc:sldMk cId="0" sldId="2147473518"/>
            <ac:picMk id="4" creationId="{97E6F11A-B319-66F3-F2E4-0CB1FD749194}"/>
          </ac:picMkLst>
        </pc:picChg>
      </pc:sldChg>
      <pc:sldChg chg="add ord">
        <pc:chgData name="Ron Melton" userId="5553941352b42db9" providerId="LiveId" clId="{7E4D1007-9335-4103-A81A-5E9B8234535B}" dt="2026-05-10T21:31:06.001" v="1485"/>
        <pc:sldMkLst>
          <pc:docMk/>
          <pc:sldMk cId="0" sldId="2147473519"/>
        </pc:sldMkLst>
      </pc:sldChg>
      <pc:sldChg chg="add del">
        <pc:chgData name="Ron Melton" userId="5553941352b42db9" providerId="LiveId" clId="{7E4D1007-9335-4103-A81A-5E9B8234535B}" dt="2026-05-09T14:32:44.127" v="77" actId="47"/>
        <pc:sldMkLst>
          <pc:docMk/>
          <pc:sldMk cId="0" sldId="2147473520"/>
        </pc:sldMkLst>
      </pc:sldChg>
      <pc:sldChg chg="new del">
        <pc:chgData name="Ron Melton" userId="5553941352b42db9" providerId="LiveId" clId="{7E4D1007-9335-4103-A81A-5E9B8234535B}" dt="2026-05-09T16:14:39.103" v="956" actId="47"/>
        <pc:sldMkLst>
          <pc:docMk/>
          <pc:sldMk cId="64784997" sldId="2147473520"/>
        </pc:sldMkLst>
      </pc:sldChg>
      <pc:sldChg chg="add del">
        <pc:chgData name="Ron Melton" userId="5553941352b42db9" providerId="LiveId" clId="{7E4D1007-9335-4103-A81A-5E9B8234535B}" dt="2026-05-09T14:57:03.276" v="611" actId="47"/>
        <pc:sldMkLst>
          <pc:docMk/>
          <pc:sldMk cId="367486302" sldId="2147473522"/>
        </pc:sldMkLst>
      </pc:sldChg>
      <pc:sldChg chg="add del">
        <pc:chgData name="Ron Melton" userId="5553941352b42db9" providerId="LiveId" clId="{7E4D1007-9335-4103-A81A-5E9B8234535B}" dt="2026-05-09T14:57:02.459" v="610" actId="47"/>
        <pc:sldMkLst>
          <pc:docMk/>
          <pc:sldMk cId="2015686758" sldId="2147473524"/>
        </pc:sldMkLst>
      </pc:sldChg>
      <pc:sldChg chg="add ord">
        <pc:chgData name="Ron Melton" userId="5553941352b42db9" providerId="LiveId" clId="{7E4D1007-9335-4103-A81A-5E9B8234535B}" dt="2026-05-10T21:32:10.007" v="1491"/>
        <pc:sldMkLst>
          <pc:docMk/>
          <pc:sldMk cId="633111828" sldId="2147473525"/>
        </pc:sldMkLst>
      </pc:sldChg>
      <pc:sldChg chg="new del">
        <pc:chgData name="Ron Melton" userId="5553941352b42db9" providerId="LiveId" clId="{7E4D1007-9335-4103-A81A-5E9B8234535B}" dt="2026-05-09T16:14:48.014" v="957" actId="47"/>
        <pc:sldMkLst>
          <pc:docMk/>
          <pc:sldMk cId="3129225644" sldId="2147473526"/>
        </pc:sldMkLst>
      </pc:sldChg>
      <pc:sldChg chg="add del">
        <pc:chgData name="Ron Melton" userId="5553941352b42db9" providerId="LiveId" clId="{7E4D1007-9335-4103-A81A-5E9B8234535B}" dt="2026-05-09T19:20:09.957" v="960" actId="47"/>
        <pc:sldMkLst>
          <pc:docMk/>
          <pc:sldMk cId="1742753533" sldId="2147473527"/>
        </pc:sldMkLst>
      </pc:sldChg>
      <pc:sldChg chg="modSp add mod ord">
        <pc:chgData name="Ron Melton" userId="5553941352b42db9" providerId="LiveId" clId="{7E4D1007-9335-4103-A81A-5E9B8234535B}" dt="2026-05-10T21:40:10.556" v="1503"/>
        <pc:sldMkLst>
          <pc:docMk/>
          <pc:sldMk cId="622277721" sldId="2147473528"/>
        </pc:sldMkLst>
        <pc:spChg chg="mod">
          <ac:chgData name="Ron Melton" userId="5553941352b42db9" providerId="LiveId" clId="{7E4D1007-9335-4103-A81A-5E9B8234535B}" dt="2026-05-09T19:27:03.730" v="1098" actId="14100"/>
          <ac:spMkLst>
            <pc:docMk/>
            <pc:sldMk cId="622277721" sldId="2147473528"/>
            <ac:spMk id="3" creationId="{A41FBEC2-7A55-D1A1-E9FF-CCDCA3687035}"/>
          </ac:spMkLst>
        </pc:spChg>
      </pc:sldChg>
      <pc:sldChg chg="modSp add del mod ord">
        <pc:chgData name="Ron Melton" userId="5553941352b42db9" providerId="LiveId" clId="{7E4D1007-9335-4103-A81A-5E9B8234535B}" dt="2026-05-09T19:27:22.556" v="1099" actId="47"/>
        <pc:sldMkLst>
          <pc:docMk/>
          <pc:sldMk cId="1522044317" sldId="2147473529"/>
        </pc:sldMkLst>
        <pc:spChg chg="mod">
          <ac:chgData name="Ron Melton" userId="5553941352b42db9" providerId="LiveId" clId="{7E4D1007-9335-4103-A81A-5E9B8234535B}" dt="2026-05-09T19:25:10.126" v="1084" actId="20577"/>
          <ac:spMkLst>
            <pc:docMk/>
            <pc:sldMk cId="1522044317" sldId="2147473529"/>
            <ac:spMk id="3" creationId="{E3FABA58-9204-9257-3EEA-8B913487B243}"/>
          </ac:spMkLst>
        </pc:spChg>
      </pc:sldChg>
      <pc:sldChg chg="add del">
        <pc:chgData name="Ron Melton" userId="5553941352b42db9" providerId="LiveId" clId="{7E4D1007-9335-4103-A81A-5E9B8234535B}" dt="2026-05-09T19:30:59.294" v="1101" actId="47"/>
        <pc:sldMkLst>
          <pc:docMk/>
          <pc:sldMk cId="0" sldId="2147473530"/>
        </pc:sldMkLst>
      </pc:sldChg>
      <pc:sldChg chg="add del">
        <pc:chgData name="Ron Melton" userId="5553941352b42db9" providerId="LiveId" clId="{7E4D1007-9335-4103-A81A-5E9B8234535B}" dt="2026-05-09T19:31:09.087" v="1102" actId="47"/>
        <pc:sldMkLst>
          <pc:docMk/>
          <pc:sldMk cId="855421613" sldId="2147473531"/>
        </pc:sldMkLst>
      </pc:sldChg>
      <pc:sldChg chg="add ord">
        <pc:chgData name="Ron Melton" userId="5553941352b42db9" providerId="LiveId" clId="{7E4D1007-9335-4103-A81A-5E9B8234535B}" dt="2026-05-10T21:40:10.556" v="1503"/>
        <pc:sldMkLst>
          <pc:docMk/>
          <pc:sldMk cId="0" sldId="2147473532"/>
        </pc:sldMkLst>
      </pc:sldChg>
      <pc:sldChg chg="add del">
        <pc:chgData name="Ron Melton" userId="5553941352b42db9" providerId="LiveId" clId="{7E4D1007-9335-4103-A81A-5E9B8234535B}" dt="2026-05-10T23:51:00.356" v="1534" actId="47"/>
        <pc:sldMkLst>
          <pc:docMk/>
          <pc:sldMk cId="3971183175" sldId="2147473533"/>
        </pc:sldMkLst>
      </pc:sldChg>
      <pc:sldChg chg="new del">
        <pc:chgData name="Ron Melton" userId="5553941352b42db9" providerId="LiveId" clId="{7E4D1007-9335-4103-A81A-5E9B8234535B}" dt="2026-05-10T21:58:51.384" v="1521" actId="47"/>
        <pc:sldMkLst>
          <pc:docMk/>
          <pc:sldMk cId="625258566" sldId="2147473534"/>
        </pc:sldMkLst>
      </pc:sldChg>
      <pc:sldChg chg="new del">
        <pc:chgData name="Ron Melton" userId="5553941352b42db9" providerId="LiveId" clId="{7E4D1007-9335-4103-A81A-5E9B8234535B}" dt="2026-05-10T21:58:54.662" v="1527" actId="47"/>
        <pc:sldMkLst>
          <pc:docMk/>
          <pc:sldMk cId="97042019" sldId="2147473535"/>
        </pc:sldMkLst>
      </pc:sldChg>
      <pc:sldChg chg="add">
        <pc:chgData name="Ron Melton" userId="5553941352b42db9" providerId="LiveId" clId="{7E4D1007-9335-4103-A81A-5E9B8234535B}" dt="2026-05-10T21:22:27.915" v="1322"/>
        <pc:sldMkLst>
          <pc:docMk/>
          <pc:sldMk cId="0" sldId="2147473536"/>
        </pc:sldMkLst>
      </pc:sldChg>
      <pc:sldChg chg="add ord">
        <pc:chgData name="Ron Melton" userId="5553941352b42db9" providerId="LiveId" clId="{7E4D1007-9335-4103-A81A-5E9B8234535B}" dt="2026-05-10T21:40:10.556" v="1503"/>
        <pc:sldMkLst>
          <pc:docMk/>
          <pc:sldMk cId="0" sldId="2147473552"/>
        </pc:sldMkLst>
      </pc:sldChg>
      <pc:sldChg chg="add del">
        <pc:chgData name="Ron Melton" userId="5553941352b42db9" providerId="LiveId" clId="{7E4D1007-9335-4103-A81A-5E9B8234535B}" dt="2026-05-10T21:58:50.201" v="1520" actId="47"/>
        <pc:sldMkLst>
          <pc:docMk/>
          <pc:sldMk cId="0" sldId="2147473553"/>
        </pc:sldMkLst>
      </pc:sldChg>
      <pc:sldChg chg="new del">
        <pc:chgData name="Ron Melton" userId="5553941352b42db9" providerId="LiveId" clId="{7E4D1007-9335-4103-A81A-5E9B8234535B}" dt="2026-05-10T21:58:52.017" v="1522" actId="47"/>
        <pc:sldMkLst>
          <pc:docMk/>
          <pc:sldMk cId="1160788595" sldId="2147473554"/>
        </pc:sldMkLst>
      </pc:sldChg>
      <pc:sldChg chg="add del ord">
        <pc:chgData name="Ron Melton" userId="5553941352b42db9" providerId="LiveId" clId="{7E4D1007-9335-4103-A81A-5E9B8234535B}" dt="2026-05-10T21:47:29.392" v="1510" actId="47"/>
        <pc:sldMkLst>
          <pc:docMk/>
          <pc:sldMk cId="0" sldId="214747355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t" anchorCtr="0" compatLnSpc="1">
            <a:prstTxWarp prst="textNoShape">
              <a:avLst/>
            </a:prstTxWarp>
          </a:bodyPr>
          <a:lstStyle>
            <a:lvl1pPr defTabSz="932418" eaLnBrk="1" hangingPunct="1">
              <a:defRPr sz="12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093" y="0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t" anchorCtr="0" compatLnSpc="1">
            <a:prstTxWarp prst="textNoShape">
              <a:avLst/>
            </a:prstTxWarp>
          </a:bodyPr>
          <a:lstStyle>
            <a:lvl1pPr algn="r" defTabSz="932418" eaLnBrk="1" hangingPunct="1">
              <a:defRPr sz="12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7127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b" anchorCtr="0" compatLnSpc="1">
            <a:prstTxWarp prst="textNoShape">
              <a:avLst/>
            </a:prstTxWarp>
          </a:bodyPr>
          <a:lstStyle>
            <a:lvl1pPr defTabSz="932418" eaLnBrk="1" hangingPunct="1">
              <a:defRPr sz="12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093" y="8917127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b" anchorCtr="0" compatLnSpc="1">
            <a:prstTxWarp prst="textNoShape">
              <a:avLst/>
            </a:prstTxWarp>
          </a:bodyPr>
          <a:lstStyle>
            <a:lvl1pPr algn="r" defTabSz="932418" eaLnBrk="1" hangingPunct="1">
              <a:defRPr sz="1200">
                <a:effectLst/>
              </a:defRPr>
            </a:lvl1pPr>
          </a:lstStyle>
          <a:p>
            <a:pPr>
              <a:defRPr/>
            </a:pPr>
            <a:fld id="{C37C9506-95F6-4FB4-AED3-10107FB4D2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2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t" anchorCtr="0" compatLnSpc="1">
            <a:prstTxWarp prst="textNoShape">
              <a:avLst/>
            </a:prstTxWarp>
          </a:bodyPr>
          <a:lstStyle>
            <a:lvl1pPr defTabSz="932418" eaLnBrk="1" hangingPunct="1">
              <a:defRPr sz="12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093" y="0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t" anchorCtr="0" compatLnSpc="1">
            <a:prstTxWarp prst="textNoShape">
              <a:avLst/>
            </a:prstTxWarp>
          </a:bodyPr>
          <a:lstStyle>
            <a:lvl1pPr algn="r" defTabSz="932418" eaLnBrk="1" hangingPunct="1">
              <a:defRPr sz="12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3325" y="703263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892" y="4458565"/>
            <a:ext cx="5680693" cy="4226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7127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b" anchorCtr="0" compatLnSpc="1">
            <a:prstTxWarp prst="textNoShape">
              <a:avLst/>
            </a:prstTxWarp>
          </a:bodyPr>
          <a:lstStyle>
            <a:lvl1pPr defTabSz="932418" eaLnBrk="1" hangingPunct="1">
              <a:defRPr sz="12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093" y="8917127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99" tIns="46650" rIns="93299" bIns="46650" numCol="1" anchor="b" anchorCtr="0" compatLnSpc="1">
            <a:prstTxWarp prst="textNoShape">
              <a:avLst/>
            </a:prstTxWarp>
          </a:bodyPr>
          <a:lstStyle>
            <a:lvl1pPr algn="r" defTabSz="932418" eaLnBrk="1" hangingPunct="1">
              <a:defRPr sz="1200">
                <a:effectLst/>
              </a:defRPr>
            </a:lvl1pPr>
          </a:lstStyle>
          <a:p>
            <a:pPr>
              <a:defRPr/>
            </a:pPr>
            <a:fld id="{A20C34B4-2AE9-4BB2-99B2-D9BF555EE4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6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jo.com/article/S0002-9394(23)00359-8/fulltext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jo.com/article/S0002-9394(20)30632-2/fulltex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ophtha.2019.10.020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3192" indent="-2889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9007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1636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5888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3387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0886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8384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55883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3499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077DF0-9E06-4F80-ACFD-F59900969F5B}" type="slidenum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499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6544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</a:rPr>
              <a:t>Zafar S, </a:t>
            </a:r>
            <a:r>
              <a:rPr lang="en-US" dirty="0" err="1">
                <a:latin typeface="Arial" pitchFamily="34" charset="0"/>
              </a:rPr>
              <a:t>Sebestyen</a:t>
            </a:r>
            <a:r>
              <a:rPr lang="en-US" dirty="0">
                <a:latin typeface="Arial" pitchFamily="34" charset="0"/>
              </a:rPr>
              <a:t> K, Qureshi Z, et al. National trends in imaging rates for eye-related emergency department visits in the United States. </a:t>
            </a:r>
            <a:r>
              <a:rPr lang="en-US" i="1" dirty="0">
                <a:latin typeface="Arial" pitchFamily="34" charset="0"/>
              </a:rPr>
              <a:t>Am J </a:t>
            </a:r>
            <a:r>
              <a:rPr lang="en-US" i="1" dirty="0" err="1">
                <a:latin typeface="Arial" pitchFamily="34" charset="0"/>
              </a:rPr>
              <a:t>Ophthalmol</a:t>
            </a:r>
            <a:r>
              <a:rPr lang="en-US" i="1" dirty="0">
                <a:latin typeface="Arial" pitchFamily="34" charset="0"/>
              </a:rPr>
              <a:t>.</a:t>
            </a:r>
            <a:r>
              <a:rPr lang="en-US" dirty="0">
                <a:latin typeface="Arial" pitchFamily="34" charset="0"/>
              </a:rPr>
              <a:t> 2020;211:114-122.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2418">
              <a:defRPr/>
            </a:pPr>
            <a:fld id="{A20C34B4-2AE9-4BB2-99B2-D9BF555EE40B}" type="slidenum">
              <a:rPr lang="en-US">
                <a:solidFill>
                  <a:srgbClr val="000000"/>
                </a:solidFill>
                <a:cs typeface="+mn-cs"/>
              </a:rPr>
              <a:pPr defTabSz="932418">
                <a:defRPr/>
              </a:pPr>
              <a:t>6</a:t>
            </a:fld>
            <a:endParaRPr lang="en-US" dirty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149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Leanne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Spiegle</a:t>
            </a:r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1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How Scope Expansion is Shaping Optometry’s Future. 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Review of Optometry. </a:t>
            </a:r>
            <a:r>
              <a:rPr lang="en-US" b="0" i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January 2025.</a:t>
            </a:r>
            <a:endParaRPr lang="en-US" b="0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698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Shanmugam, Nithya et al. Nonmydriatic Ocular Fundus Imaging in a General Emergency Department: Feasibility and Novel Considerations for Systematic Screening. American Journal of Ophthalmology, Volume 281, 126 - 137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988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uardian TextSans Web"/>
              </a:rPr>
              <a:t>Wai KM, 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Guardian TextSans Web"/>
              </a:rPr>
              <a:t>Loube</a:t>
            </a:r>
            <a:r>
              <a:rPr lang="en-US" b="0" i="0" dirty="0">
                <a:solidFill>
                  <a:srgbClr val="333333"/>
                </a:solidFill>
                <a:effectLst/>
                <a:latin typeface="Guardian TextSans Web"/>
              </a:rPr>
              <a:t> DK, Pham NH, et al. Cardiovascular Morbidity and Mortality After Amaurosis Fugax. </a:t>
            </a:r>
            <a:r>
              <a:rPr lang="en-US" b="0" i="1" dirty="0">
                <a:solidFill>
                  <a:srgbClr val="333333"/>
                </a:solidFill>
                <a:effectLst/>
                <a:latin typeface="Guardian TextSans Web"/>
              </a:rPr>
              <a:t>JAMA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Guardian TextSans Web"/>
              </a:rPr>
              <a:t>Ophthalmol</a:t>
            </a:r>
            <a:r>
              <a:rPr lang="en-US" b="0" i="1" dirty="0">
                <a:solidFill>
                  <a:srgbClr val="333333"/>
                </a:solidFill>
                <a:effectLst/>
                <a:latin typeface="Guardian TextSans Web"/>
              </a:rPr>
              <a:t>.</a:t>
            </a:r>
            <a:r>
              <a:rPr lang="en-US" b="0" i="0" dirty="0">
                <a:solidFill>
                  <a:srgbClr val="333333"/>
                </a:solidFill>
                <a:effectLst/>
                <a:latin typeface="Guardian TextSans Web"/>
              </a:rPr>
              <a:t> 2025;143(5):446–448. doi:10.1001/jamaophthalmol.2025.0249.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109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Irina </a:t>
            </a:r>
            <a:r>
              <a:rPr lang="en-US" dirty="0" err="1"/>
              <a:t>Sverdlichenko</a:t>
            </a:r>
            <a:r>
              <a:rPr lang="en-US" dirty="0"/>
              <a:t>, Laura Donaldson, Edward Margolin. </a:t>
            </a:r>
            <a:r>
              <a:rPr lang="en-US" b="0" i="0" u="none" strike="noStrike" dirty="0">
                <a:solidFill>
                  <a:srgbClr val="005789"/>
                </a:solidFill>
                <a:effectLst/>
                <a:latin typeface="helvetica" panose="020B0604020202020204" pitchFamily="34" charset="0"/>
                <a:hlinkClick r:id="rId3"/>
              </a:rPr>
              <a:t>Yield of Investigations in Young Patients Presenting With Transient Monocular Vision Loss: A Prospective Study</a:t>
            </a:r>
            <a:r>
              <a:rPr lang="en-US" b="0" i="0" u="none" strike="noStrike" dirty="0">
                <a:solidFill>
                  <a:srgbClr val="005789"/>
                </a:solidFill>
                <a:effectLst/>
                <a:latin typeface="helvetica" panose="020B0604020202020204" pitchFamily="34" charset="0"/>
              </a:rPr>
              <a:t>. </a:t>
            </a:r>
            <a:r>
              <a:rPr lang="en-US" b="0" i="1" u="none" strike="noStrike" dirty="0">
                <a:solidFill>
                  <a:srgbClr val="005789"/>
                </a:solidFill>
                <a:effectLst/>
                <a:latin typeface="helvetica" panose="020B0604020202020204" pitchFamily="34" charset="0"/>
              </a:rPr>
              <a:t>Am J </a:t>
            </a:r>
            <a:r>
              <a:rPr lang="en-US" b="0" i="1" u="none" strike="noStrike" dirty="0" err="1">
                <a:solidFill>
                  <a:srgbClr val="005789"/>
                </a:solidFill>
                <a:effectLst/>
                <a:latin typeface="helvetica" panose="020B0604020202020204" pitchFamily="34" charset="0"/>
              </a:rPr>
              <a:t>Ophthalmol</a:t>
            </a:r>
            <a:r>
              <a:rPr lang="en-US" b="0" i="0" u="none" strike="noStrike" dirty="0">
                <a:solidFill>
                  <a:srgbClr val="005789"/>
                </a:solidFill>
                <a:effectLst/>
                <a:latin typeface="helvetica" panose="020B0604020202020204" pitchFamily="34" charset="0"/>
              </a:rPr>
              <a:t>. 2024;257:137-142.</a:t>
            </a: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840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Al-</a:t>
            </a:r>
            <a:r>
              <a:rPr lang="en-US" dirty="0" err="1"/>
              <a:t>Moujahed</a:t>
            </a:r>
            <a:r>
              <a:rPr lang="en-US" dirty="0"/>
              <a:t> A, Tran EM, Azad A, et al. </a:t>
            </a:r>
            <a:r>
              <a:rPr lang="en-US" b="0" i="0" u="sng" strike="noStrike" dirty="0">
                <a:solidFill>
                  <a:schemeClr val="bg1"/>
                </a:solidFill>
                <a:effectLst/>
                <a:latin typeface="Helvetic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Risk of Retinal Artery Occlusion in Patients with Migraine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.  Am J </a:t>
            </a:r>
            <a:r>
              <a:rPr lang="en-US" b="0" i="1" u="none" strike="noStrike" dirty="0" err="1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Ophthalmol</a:t>
            </a:r>
            <a:r>
              <a:rPr lang="en-US" b="0" i="0" u="sng" strike="noStrike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, 2021;225: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157-165.</a:t>
            </a:r>
            <a:endParaRPr lang="en-US" b="0" i="0" u="none" dirty="0">
              <a:solidFill>
                <a:schemeClr val="bg1"/>
              </a:solidFill>
              <a:effectLst/>
              <a:latin typeface="Helvetica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298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von der Emde, Leon et al. Advances in diagnosing and treating giant cell arteritis: New hope for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arteritic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anterior ischemic optic neuropathy. Survey of Ophthalmology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2026;71(2):483 – 497.</a:t>
            </a:r>
            <a:endParaRPr lang="en-US" sz="1200" b="0" i="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907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71DD2AAC-8C0D-4110-929E-BBC6B7D590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5258C6D4-2775-4BC7-A4CE-42D9B2748D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864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Morrow SA, Fraser A, Day C, et al. Effect of Treating Acute Optic Neuritis With Bioequivalent Oral </a:t>
            </a:r>
            <a:r>
              <a:rPr lang="en-US" b="0" dirty="0" err="1"/>
              <a:t>vs</a:t>
            </a:r>
            <a:r>
              <a:rPr lang="en-US" b="0" dirty="0"/>
              <a:t> Intravenous Corticosteroids. A Randomized Clinical</a:t>
            </a:r>
            <a:r>
              <a:rPr lang="en-US" b="0" baseline="0" dirty="0"/>
              <a:t> </a:t>
            </a:r>
            <a:r>
              <a:rPr lang="en-US" b="0" dirty="0"/>
              <a:t>Trial. </a:t>
            </a:r>
            <a:r>
              <a:rPr lang="en-US" b="0" i="1" dirty="0"/>
              <a:t>JAMA Neurol</a:t>
            </a:r>
            <a:r>
              <a:rPr lang="en-US" b="0" dirty="0"/>
              <a:t>.</a:t>
            </a:r>
            <a:r>
              <a:rPr lang="en-US" b="0" baseline="0" dirty="0"/>
              <a:t> 2018;75(6):690-696.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785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166D4-99A5-76AB-E521-FF7ACE225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72B76-EFDA-85EA-F602-2ABC6223CD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896DE-3D29-AAEA-6E9D-07EE14C34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This is the one-slide summary for lectures. Walk the audience from symptom presentation to exam, risk stratification, follow-up, and patient counseling. Highlight that delayed pathology is common and that optometrists play a key role in early detection and timely referral. This slide pairs well with IRIS Registry data showing delayed retinal tears after initial PVD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67E4C-1A7E-FC59-1AD3-48355BEE1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146122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Uhr</a:t>
            </a:r>
            <a:r>
              <a:rPr lang="en-US" dirty="0"/>
              <a:t> JH, Obeid A, </a:t>
            </a:r>
            <a:r>
              <a:rPr lang="en-US" dirty="0" err="1"/>
              <a:t>Wibbelsman</a:t>
            </a:r>
            <a:r>
              <a:rPr lang="en-US" dirty="0"/>
              <a:t> TD, et al. Delayed Retinal Breaks and Detachments after Acute Posterior Vitreous Detachment. </a:t>
            </a:r>
            <a:r>
              <a:rPr lang="en-US" i="1" dirty="0"/>
              <a:t>Ophthalmology</a:t>
            </a:r>
            <a:r>
              <a:rPr lang="en-US" dirty="0"/>
              <a:t> 2020;127(4):516-522. </a:t>
            </a:r>
            <a:r>
              <a:rPr lang="en-US" dirty="0">
                <a:latin typeface="Arial" pitchFamily="34" charset="0"/>
                <a:hlinkClick r:id="rId3"/>
              </a:rPr>
              <a:t>https://doi.org/10.1016/j.ophtha.2019.10.020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24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24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536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23B8D8-2F23-44EA-99F6-4016000830A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658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>
            <a:extLst>
              <a:ext uri="{FF2B5EF4-FFF2-40B4-BE49-F238E27FC236}">
                <a16:creationId xmlns:a16="http://schemas.microsoft.com/office/drawing/2014/main" id="{8F379E53-D881-F55F-0C4E-CBA556741C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61363B-8982-49E8-B09D-350F03E7294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97635" name="Rectangle 2">
            <a:extLst>
              <a:ext uri="{FF2B5EF4-FFF2-40B4-BE49-F238E27FC236}">
                <a16:creationId xmlns:a16="http://schemas.microsoft.com/office/drawing/2014/main" id="{E1972212-C71C-45FA-881C-20429E64B1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6" name="Rectangle 3">
            <a:extLst>
              <a:ext uri="{FF2B5EF4-FFF2-40B4-BE49-F238E27FC236}">
                <a16:creationId xmlns:a16="http://schemas.microsoft.com/office/drawing/2014/main" id="{C9BD7F0A-A5C0-F8A5-59D8-FBA580423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6425"/>
            <a:ext cx="5146675" cy="4183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Meide, Elise V.H. et al. US Incidence and Demographics of Ocular Surface Squamous Neoplasia in the IRIS® Registry 2014–2021. Ophthalmology, Volume 2025;132(9):988 – 994.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45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>
            <a:extLst>
              <a:ext uri="{FF2B5EF4-FFF2-40B4-BE49-F238E27FC236}">
                <a16:creationId xmlns:a16="http://schemas.microsoft.com/office/drawing/2014/main" id="{8BA6A67B-EC79-84E0-11AB-1C42909E3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>
            <a:extLst>
              <a:ext uri="{FF2B5EF4-FFF2-40B4-BE49-F238E27FC236}">
                <a16:creationId xmlns:a16="http://schemas.microsoft.com/office/drawing/2014/main" id="{6D5DC8AF-433E-E9AD-7FDB-9C35A397D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ott</a:t>
            </a:r>
          </a:p>
        </p:txBody>
      </p:sp>
      <p:sp>
        <p:nvSpPr>
          <p:cNvPr id="199684" name="Slide Number Placeholder 3">
            <a:extLst>
              <a:ext uri="{FF2B5EF4-FFF2-40B4-BE49-F238E27FC236}">
                <a16:creationId xmlns:a16="http://schemas.microsoft.com/office/drawing/2014/main" id="{7850F5C7-9D04-4D33-8349-FE072A358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6600" indent="-282575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3475" indent="-225425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85913" indent="-225425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39938" indent="-225425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97138" indent="-2254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54338" indent="-2254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1538" indent="-2254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68738" indent="-2254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BF5D90-EB7C-4D86-9E76-CE75A9DB7750}" type="slidenum">
              <a:rPr kumimoji="0" lang="en-US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0C34B4-2AE9-4BB2-99B2-D9BF555EE40B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087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F6593-BB0D-BFB8-DE9C-FD8921AC3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88D00-5964-BEB1-0D7F-C15D0E41C4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A1FFDB-0AF3-CA8A-2717-5683BB4F1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Emphasize these are AAO consensus recommendations rather than a traditional PPP. Dose and duration remain the strongest predictors of toxicity. Baseline exams document macular status and confounders rather than detecting toxicity.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06BE9-6D1D-FF2A-E37C-D9AB7C048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25492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3809B-E18B-17B8-912A-8FF9F91D3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9A1301-D48E-20CC-16D2-542D8BBC89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A9B327-7D2C-D23F-BF97-29C4966FCA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Highlight importance of structural imaging over symptoms alone. Reinforce interdisciplinary communication with rheumatology or primary care. The goal is identifying toxicity before irreversible RPE loss.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E77A1-C698-E860-C178-EE47384F8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370547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29538-E37F-A416-4458-D4E564886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DCB07B-C46A-CFB5-581F-D83FC217AA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42634A-84F9-F40D-8F4B-9F7DB3AAD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Walk audience through this stepwise algorithm. Stress that high-risk patients require annual screening regardless of duration. Visual fields confirm, but OCT/FAF usually detect toxicity first.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9AC1A-5804-85D9-4AB4-E082065C2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2084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9C5D-E5EE-4F0B-BD06-922E4908D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040B-879C-4C0E-AC9C-23869CF40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86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31B-9B81-43A2-A4A6-AECF351D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90502"/>
            <a:ext cx="8763000" cy="75203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049E-7460-4D9F-A1DB-D95B0DA3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5556152"/>
          </a:xfrm>
        </p:spPr>
        <p:txBody>
          <a:bodyPr/>
          <a:lstStyle>
            <a:lvl1pPr marL="463550" indent="-4635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Calibri" panose="020F0502020204030204" pitchFamily="34" charset="0"/>
              <a:buChar char="•"/>
              <a:defRPr/>
            </a:lvl1pPr>
            <a:lvl2pPr marL="801688" indent="-33813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»"/>
              <a:defRPr>
                <a:solidFill>
                  <a:srgbClr val="00FF00"/>
                </a:solidFill>
              </a:defRPr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1422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12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B0D-B54E-457E-A8C9-1DBB4568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BA45-686D-43B4-BCF3-F96871E5F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10955-A475-4323-B6DB-ACBA47B0D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E1381-FD9E-4C26-8375-C417BD1D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C1FF1-7734-468A-B85F-21ACDB11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D384611-8534-4693-9B0E-12DA08C81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1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29DE-18D0-4CA5-B701-8445F94B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70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47D3270-BCBB-42C5-891B-1E21545D2F3B}"/>
              </a:ext>
            </a:extLst>
          </p:cNvPr>
          <p:cNvSpPr txBox="1">
            <a:spLocks noGrp="1"/>
          </p:cNvSpPr>
          <p:nvPr userDrawn="1"/>
        </p:nvSpPr>
        <p:spPr bwMode="gray">
          <a:xfrm>
            <a:off x="41275" y="6597650"/>
            <a:ext cx="485775" cy="1841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21C6834-0756-4276-B740-FFAC869BF4EF}" type="slidenum">
              <a:rPr lang="en-US" altLang="en-US" sz="1000" smtClean="0"/>
              <a:pPr algn="ctr" eaLnBrk="1" hangingPunct="1">
                <a:defRPr/>
              </a:pPr>
              <a:t>‹#›</a:t>
            </a:fld>
            <a:endParaRPr lang="en-US" altLang="en-US" sz="1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5793" y="58713"/>
            <a:ext cx="9012414" cy="666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6075894"/>
            <a:ext cx="8261350" cy="4572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9914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02742"/>
            <a:ext cx="8866187" cy="914400"/>
          </a:xfrm>
        </p:spPr>
        <p:txBody>
          <a:bodyPr rIns="0"/>
          <a:lstStyle>
            <a:lvl1pPr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266092"/>
            <a:ext cx="8866187" cy="5453207"/>
          </a:xfrm>
        </p:spPr>
        <p:txBody>
          <a:bodyPr/>
          <a:lstStyle>
            <a:lvl1pPr marL="406400" indent="-406400">
              <a:buSzPct val="80000"/>
              <a:defRPr/>
            </a:lvl1pPr>
            <a:lvl2pPr marL="914400" indent="-449263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564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63" y="230188"/>
            <a:ext cx="8877300" cy="665162"/>
          </a:xfrm>
        </p:spPr>
        <p:txBody>
          <a:bodyPr lIns="18288" tIns="18288" rIns="18288" bIns="18288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33351" y="1123950"/>
            <a:ext cx="8875712" cy="5581650"/>
          </a:xfrm>
        </p:spPr>
        <p:txBody>
          <a:bodyPr lIns="18288" tIns="18288" rIns="18288">
            <a:normAutofit/>
          </a:bodyPr>
          <a:lstStyle>
            <a:lvl1pPr>
              <a:lnSpc>
                <a:spcPct val="90000"/>
              </a:lnSpc>
              <a:defRPr sz="3000"/>
            </a:lvl1pPr>
            <a:lvl2pPr>
              <a:lnSpc>
                <a:spcPct val="90000"/>
              </a:lnSpc>
              <a:defRPr sz="2800"/>
            </a:lvl2pPr>
            <a:lvl3pPr>
              <a:lnSpc>
                <a:spcPct val="90000"/>
              </a:lnSpc>
              <a:defRPr sz="2600"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144213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3527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8939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8113" y="1235034"/>
            <a:ext cx="8869362" cy="54982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8114" y="83128"/>
            <a:ext cx="8869362" cy="902524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39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903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74625"/>
            <a:ext cx="9005887" cy="8143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113" y="1600200"/>
            <a:ext cx="4357687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9275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00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 shadeToTitle="1">
        <a:gradFill rotWithShape="0">
          <a:gsLst>
            <a:gs pos="0">
              <a:srgbClr val="003C3E"/>
            </a:gs>
            <a:gs pos="100000">
              <a:srgbClr val="00868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7CE773B4-177F-4869-A8FE-A125B1E74F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313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AFD42FA-117D-4A29-A838-5DA9F08F91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7890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83344" y="391430"/>
            <a:ext cx="8983662" cy="7620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35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4775" y="2363788"/>
            <a:ext cx="6400800" cy="457200"/>
          </a:xfrm>
        </p:spPr>
        <p:txBody>
          <a:bodyPr lIns="45720" rIns="45720" anchorCtr="1">
            <a:spAutoFit/>
          </a:bodyPr>
          <a:lstStyle>
            <a:lvl1pPr marL="0" indent="0" algn="ctr">
              <a:buFont typeface="Wingdings 2" pitchFamily="18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6219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>
              <a:spcBef>
                <a:spcPts val="0"/>
              </a:spcBef>
              <a:defRPr b="1"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8638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2456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/ ta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 lIns="45720" rIns="45720">
            <a:normAutofit/>
          </a:bodyPr>
          <a:lstStyle>
            <a:lvl1pPr marL="0" indent="0" defTabSz="914400">
              <a:spcBef>
                <a:spcPts val="0"/>
              </a:spcBef>
              <a:buNone/>
              <a:tabLst>
                <a:tab pos="465138" algn="l"/>
                <a:tab pos="914400" algn="l"/>
                <a:tab pos="1379538" algn="l"/>
                <a:tab pos="1828800" algn="l"/>
                <a:tab pos="2293938" algn="l"/>
                <a:tab pos="2743200" algn="l"/>
                <a:tab pos="3208338" algn="l"/>
                <a:tab pos="3657600" algn="l"/>
                <a:tab pos="4122738" algn="l"/>
                <a:tab pos="4572000" algn="l"/>
                <a:tab pos="5037138" algn="l"/>
                <a:tab pos="5486400" algn="l"/>
              </a:tabLst>
              <a:defRPr b="1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7780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8528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694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>
              <a:spcBef>
                <a:spcPts val="0"/>
              </a:spcBef>
              <a:defRPr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803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4092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8804275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876" y="1028700"/>
            <a:ext cx="4432300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6" y="1028700"/>
            <a:ext cx="4432299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841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pread out more 1.5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D61CB56D-04A0-42C3-BCBB-51E22B320F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609306" y="-3201193"/>
            <a:ext cx="61913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43838"/>
            <a:ext cx="8866187" cy="1130158"/>
          </a:xfrm>
        </p:spPr>
        <p:txBody>
          <a:bodyPr rIns="0"/>
          <a:lstStyle>
            <a:lvl1pPr>
              <a:spcAft>
                <a:spcPts val="1800"/>
              </a:spcAft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510302"/>
            <a:ext cx="8866187" cy="5208998"/>
          </a:xfrm>
        </p:spPr>
        <p:txBody>
          <a:bodyPr/>
          <a:lstStyle>
            <a:lvl1pPr marL="406400" indent="-406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defRPr/>
            </a:lvl1pPr>
            <a:lvl2pPr marL="914400" indent="-44926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3888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9C5D-E5EE-4F0B-BD06-922E4908D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040B-879C-4C0E-AC9C-23869CF40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9192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31B-9B81-43A2-A4A6-AECF351D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90502"/>
            <a:ext cx="8763000" cy="75203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049E-7460-4D9F-A1DB-D95B0DA3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5556152"/>
          </a:xfrm>
        </p:spPr>
        <p:txBody>
          <a:bodyPr/>
          <a:lstStyle>
            <a:lvl1pPr marL="463550" indent="-4635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Calibri" panose="020F0502020204030204" pitchFamily="34" charset="0"/>
              <a:buChar char="•"/>
              <a:defRPr/>
            </a:lvl1pPr>
            <a:lvl2pPr marL="801688" indent="-33813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»"/>
              <a:defRPr>
                <a:solidFill>
                  <a:srgbClr val="00FF00"/>
                </a:solidFill>
              </a:defRPr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2741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965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B0D-B54E-457E-A8C9-1DBB4568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BA45-686D-43B4-BCF3-F96871E5F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10955-A475-4323-B6DB-ACBA47B0D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E1381-FD9E-4C26-8375-C417BD1D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C1FF1-7734-468A-B85F-21ACDB11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D384611-8534-4693-9B0E-12DA08C81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37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29DE-18D0-4CA5-B701-8445F94B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38024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bullet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99" y="230188"/>
            <a:ext cx="8763001" cy="665162"/>
          </a:xfrm>
        </p:spPr>
        <p:txBody>
          <a:bodyPr lIns="18288" tIns="18288" rIns="18288" bIns="18288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90500" y="1123950"/>
            <a:ext cx="8763000" cy="558165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itchFamily="34" charset="0"/>
              <a:buNone/>
              <a:defRPr sz="3000" b="1"/>
            </a:lvl1pPr>
            <a:lvl2pPr marL="517525" indent="0">
              <a:lnSpc>
                <a:spcPct val="90000"/>
              </a:lnSpc>
              <a:buNone/>
              <a:defRPr sz="2800" b="1"/>
            </a:lvl2pPr>
            <a:lvl3pPr marL="914400" indent="0">
              <a:lnSpc>
                <a:spcPct val="90000"/>
              </a:lnSpc>
              <a:buNone/>
              <a:defRPr sz="2600" b="1"/>
            </a:lvl3pPr>
            <a:lvl4pPr marL="1258888" indent="0">
              <a:lnSpc>
                <a:spcPct val="90000"/>
              </a:lnSpc>
              <a:buNone/>
              <a:defRPr b="1"/>
            </a:lvl4pPr>
            <a:lvl5pPr marL="1604963" indent="0">
              <a:lnSpc>
                <a:spcPct val="90000"/>
              </a:lnSpc>
              <a:buFont typeface="Arial" pitchFamily="34" charset="0"/>
              <a:buNone/>
              <a:defRPr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41797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47D3270-BCBB-42C5-891B-1E21545D2F3B}"/>
              </a:ext>
            </a:extLst>
          </p:cNvPr>
          <p:cNvSpPr txBox="1">
            <a:spLocks noGrp="1"/>
          </p:cNvSpPr>
          <p:nvPr userDrawn="1"/>
        </p:nvSpPr>
        <p:spPr bwMode="gray">
          <a:xfrm>
            <a:off x="41275" y="6597650"/>
            <a:ext cx="485775" cy="1841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21C6834-0756-4276-B740-FFAC869BF4EF}" type="slidenum">
              <a:rPr lang="en-US" altLang="en-US" sz="1000" smtClean="0"/>
              <a:pPr algn="ctr" eaLnBrk="1" hangingPunct="1">
                <a:defRPr/>
              </a:pPr>
              <a:t>‹#›</a:t>
            </a:fld>
            <a:endParaRPr lang="en-US" altLang="en-US" sz="1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5793" y="58713"/>
            <a:ext cx="9012414" cy="666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6075894"/>
            <a:ext cx="8261350" cy="4572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203176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74625"/>
            <a:ext cx="9005887" cy="8143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113" y="1600200"/>
            <a:ext cx="4357687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9275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3891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33349" y="1230087"/>
            <a:ext cx="8875713" cy="543197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tabLst>
                <a:tab pos="457200" algn="l"/>
                <a:tab pos="914400" algn="l"/>
                <a:tab pos="1371600" algn="l"/>
              </a:tabLst>
              <a:defRPr sz="2600" b="0">
                <a:effectLst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662787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9C5D-E5EE-4F0B-BD06-922E4908D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040B-879C-4C0E-AC9C-23869CF40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709399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31B-9B81-43A2-A4A6-AECF351D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90502"/>
            <a:ext cx="8763000" cy="752034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049E-7460-4D9F-A1DB-D95B0DA3B7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0500" y="1111348"/>
            <a:ext cx="8763000" cy="5556152"/>
          </a:xfrm>
        </p:spPr>
        <p:txBody>
          <a:bodyPr/>
          <a:lstStyle>
            <a:lvl1pPr marL="463550" indent="-4635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Calibri" panose="020F0502020204030204" pitchFamily="34" charset="0"/>
              <a:buChar char="•"/>
              <a:defRPr sz="2900"/>
            </a:lvl1pPr>
            <a:lvl2pPr marL="801688" indent="-33813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»"/>
              <a:defRPr sz="2500">
                <a:solidFill>
                  <a:srgbClr val="00FF00"/>
                </a:solidFill>
              </a:defRPr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 sz="2300"/>
            </a:lvl3pPr>
            <a:lvl4pPr>
              <a:lnSpc>
                <a:spcPct val="100000"/>
              </a:lnSpc>
              <a:spcBef>
                <a:spcPts val="0"/>
              </a:spcBef>
              <a:defRPr sz="2100"/>
            </a:lvl4pPr>
            <a:lvl5pPr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085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7109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B0D-B54E-457E-A8C9-1DBB4568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BA45-686D-43B4-BCF3-F96871E5F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10955-A475-4323-B6DB-ACBA47B0D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E1381-FD9E-4C26-8375-C417BD1D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C1FF1-7734-468A-B85F-21ACDB11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D384611-8534-4693-9B0E-12DA08C81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606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29DE-18D0-4CA5-B701-8445F94B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1136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bullet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99" y="230188"/>
            <a:ext cx="8763001" cy="665162"/>
          </a:xfrm>
        </p:spPr>
        <p:txBody>
          <a:bodyPr lIns="18288" tIns="18288" rIns="18288" bIns="18288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90500" y="1123950"/>
            <a:ext cx="8763000" cy="558165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itchFamily="34" charset="0"/>
              <a:buNone/>
              <a:defRPr sz="3000" b="1"/>
            </a:lvl1pPr>
            <a:lvl2pPr marL="517525" indent="0">
              <a:lnSpc>
                <a:spcPct val="90000"/>
              </a:lnSpc>
              <a:buNone/>
              <a:defRPr sz="2800" b="1"/>
            </a:lvl2pPr>
            <a:lvl3pPr marL="914400" indent="0">
              <a:lnSpc>
                <a:spcPct val="90000"/>
              </a:lnSpc>
              <a:buNone/>
              <a:defRPr sz="2600" b="1"/>
            </a:lvl3pPr>
            <a:lvl4pPr marL="1258888" indent="0">
              <a:lnSpc>
                <a:spcPct val="90000"/>
              </a:lnSpc>
              <a:buNone/>
              <a:defRPr b="1"/>
            </a:lvl4pPr>
            <a:lvl5pPr marL="1604963" indent="0">
              <a:lnSpc>
                <a:spcPct val="90000"/>
              </a:lnSpc>
              <a:buFont typeface="Arial" pitchFamily="34" charset="0"/>
              <a:buNone/>
              <a:defRPr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465117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47D3270-BCBB-42C5-891B-1E21545D2F3B}"/>
              </a:ext>
            </a:extLst>
          </p:cNvPr>
          <p:cNvSpPr txBox="1">
            <a:spLocks noGrp="1"/>
          </p:cNvSpPr>
          <p:nvPr userDrawn="1"/>
        </p:nvSpPr>
        <p:spPr bwMode="gray">
          <a:xfrm>
            <a:off x="41275" y="6597650"/>
            <a:ext cx="485775" cy="1841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21C6834-0756-4276-B740-FFAC869BF4EF}" type="slidenum">
              <a:rPr lang="en-US" altLang="en-US" sz="1000" smtClean="0"/>
              <a:pPr algn="ctr" eaLnBrk="1" hangingPunct="1">
                <a:defRPr/>
              </a:pPr>
              <a:t>‹#›</a:t>
            </a:fld>
            <a:endParaRPr lang="en-US" altLang="en-US" sz="1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5793" y="58713"/>
            <a:ext cx="9012414" cy="666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6075894"/>
            <a:ext cx="8261350" cy="4572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821659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27013" y="174625"/>
            <a:ext cx="8872537" cy="6683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12430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9C5D-E5EE-4F0B-BD06-922E4908D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040B-879C-4C0E-AC9C-23869CF40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78629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31B-9B81-43A2-A4A6-AECF351D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90502"/>
            <a:ext cx="8763000" cy="75203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049E-7460-4D9F-A1DB-D95B0DA3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5556152"/>
          </a:xfrm>
        </p:spPr>
        <p:txBody>
          <a:bodyPr/>
          <a:lstStyle>
            <a:lvl1pPr marL="463550" indent="-4635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Calibri" panose="020F0502020204030204" pitchFamily="34" charset="0"/>
              <a:buChar char="•"/>
              <a:defRPr/>
            </a:lvl1pPr>
            <a:lvl2pPr marL="801688" indent="-33813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»"/>
              <a:defRPr>
                <a:solidFill>
                  <a:srgbClr val="00FF00"/>
                </a:solidFill>
              </a:defRPr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96845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9026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B0D-B54E-457E-A8C9-1DBB4568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BA45-686D-43B4-BCF3-F96871E5F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10955-A475-4323-B6DB-ACBA47B0D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E5FD84C5-F3AA-139A-5D15-098A674484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BC16AAB-7FCA-CB3D-82D0-F807BC344A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86DEDC8-2BAF-45E1-822C-2C8FA6FACA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94498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29DE-18D0-4CA5-B701-8445F94B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14350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02742"/>
            <a:ext cx="8866187" cy="914400"/>
          </a:xfrm>
        </p:spPr>
        <p:txBody>
          <a:bodyPr rIns="0"/>
          <a:lstStyle>
            <a:lvl1pPr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266092"/>
            <a:ext cx="8866187" cy="5453207"/>
          </a:xfrm>
        </p:spPr>
        <p:txBody>
          <a:bodyPr/>
          <a:lstStyle>
            <a:lvl1pPr marL="406400" indent="-406400">
              <a:buSzPct val="80000"/>
              <a:defRPr/>
            </a:lvl1pPr>
            <a:lvl2pPr marL="914400" indent="-449263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40074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74625"/>
            <a:ext cx="8399463" cy="595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15054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 smal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B2F68010-C52C-FF0D-CF93-881FBEDC0B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541044" y="-3755231"/>
            <a:ext cx="61912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02743"/>
            <a:ext cx="8866187" cy="523982"/>
          </a:xfrm>
        </p:spPr>
        <p:txBody>
          <a:bodyPr rIns="0"/>
          <a:lstStyle>
            <a:lvl1pPr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883578"/>
            <a:ext cx="8866187" cy="5835721"/>
          </a:xfrm>
        </p:spPr>
        <p:txBody>
          <a:bodyPr/>
          <a:lstStyle>
            <a:lvl1pPr marL="406400" indent="-406400">
              <a:buSzPct val="80000"/>
              <a:defRPr/>
            </a:lvl1pPr>
            <a:lvl2pPr marL="914400" indent="-449263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07779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8C256902-081D-DD43-427D-50C98CFFFA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541043" y="-2820193"/>
            <a:ext cx="61913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02742"/>
            <a:ext cx="8866187" cy="1520575"/>
          </a:xfrm>
        </p:spPr>
        <p:txBody>
          <a:bodyPr rIns="0"/>
          <a:lstStyle>
            <a:lvl1pPr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746607"/>
            <a:ext cx="8866187" cy="4972692"/>
          </a:xfrm>
        </p:spPr>
        <p:txBody>
          <a:bodyPr/>
          <a:lstStyle>
            <a:lvl1pPr marL="406400" indent="-406400">
              <a:buSzPct val="80000"/>
              <a:defRPr/>
            </a:lvl1pPr>
            <a:lvl2pPr marL="914400" indent="-449263"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62525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 spread out more 1.5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D98FC5DD-6EEE-1D56-941D-89DE85FFFA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609306" y="-3201193"/>
            <a:ext cx="61913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43838"/>
            <a:ext cx="8866187" cy="1130158"/>
          </a:xfrm>
        </p:spPr>
        <p:txBody>
          <a:bodyPr rIns="0"/>
          <a:lstStyle>
            <a:lvl1pPr>
              <a:spcAft>
                <a:spcPts val="1800"/>
              </a:spcAft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510302"/>
            <a:ext cx="8866187" cy="5208998"/>
          </a:xfrm>
        </p:spPr>
        <p:txBody>
          <a:bodyPr/>
          <a:lstStyle>
            <a:lvl1pPr marL="406400" indent="-406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defRPr/>
            </a:lvl1pPr>
            <a:lvl2pPr marL="914400" indent="-44926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1891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74625"/>
            <a:ext cx="9005887" cy="8143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113" y="1600200"/>
            <a:ext cx="4357687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9275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8753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 no bullet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9A638171-175D-3C72-051B-4D65FC5CE1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541044" y="-3405981"/>
            <a:ext cx="61912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02742"/>
            <a:ext cx="8866187" cy="914400"/>
          </a:xfrm>
        </p:spPr>
        <p:txBody>
          <a:bodyPr rIns="0"/>
          <a:lstStyle>
            <a:lvl1pPr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266092"/>
            <a:ext cx="8866187" cy="5453207"/>
          </a:xfrm>
        </p:spPr>
        <p:txBody>
          <a:bodyPr/>
          <a:lstStyle>
            <a:lvl1pPr marL="0" indent="0">
              <a:buSzPct val="80000"/>
              <a:buNone/>
              <a:defRPr/>
            </a:lvl1pPr>
            <a:lvl2pPr marL="465137" indent="0">
              <a:buNone/>
              <a:defRPr/>
            </a:lvl2pPr>
            <a:lvl3pPr marL="855662" indent="0">
              <a:buNone/>
              <a:defRPr/>
            </a:lvl3pPr>
            <a:lvl4pPr marL="1204913" indent="0">
              <a:buNone/>
              <a:defRPr/>
            </a:lvl4pPr>
            <a:lvl5pPr marL="1538287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02545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pread out more small 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4764104C-C965-C373-42A4-B2625C6AEE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609306" y="-3734593"/>
            <a:ext cx="61913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02744"/>
            <a:ext cx="8866187" cy="595900"/>
          </a:xfrm>
        </p:spPr>
        <p:txBody>
          <a:bodyPr rIns="0"/>
          <a:lstStyle>
            <a:lvl1pPr>
              <a:spcAft>
                <a:spcPts val="1800"/>
              </a:spcAft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914400"/>
            <a:ext cx="8866187" cy="5804899"/>
          </a:xfrm>
        </p:spPr>
        <p:txBody>
          <a:bodyPr/>
          <a:lstStyle>
            <a:lvl1pPr marL="406400" indent="-406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defRPr/>
            </a:lvl1pPr>
            <a:lvl2pPr marL="914400" indent="-44926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932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F3470-2FE8-4F6D-9179-BDAD201C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1"/>
            <a:ext cx="8763000" cy="7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33DD6-7C48-4D4C-B576-A1ED5C3E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" y="1139483"/>
            <a:ext cx="8763000" cy="5556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90500" y="6063175"/>
            <a:ext cx="35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F0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09245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9533" r:id="rId1"/>
    <p:sldLayoutId id="2147489534" r:id="rId2"/>
    <p:sldLayoutId id="2147489539" r:id="rId3"/>
    <p:sldLayoutId id="2147489536" r:id="rId4"/>
    <p:sldLayoutId id="2147489538" r:id="rId5"/>
    <p:sldLayoutId id="2147489546" r:id="rId6"/>
    <p:sldLayoutId id="2147489684" r:id="rId7"/>
    <p:sldLayoutId id="2147489719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8138" indent="-338138" algn="l" defTabSz="685800" rtl="0" eaLnBrk="1" latinLnBrk="0" hangingPunct="1">
        <a:lnSpc>
          <a:spcPct val="100000"/>
        </a:lnSpc>
        <a:spcBef>
          <a:spcPts val="0"/>
        </a:spcBef>
        <a:buClr>
          <a:srgbClr val="FFFF00"/>
        </a:buClr>
        <a:buFont typeface="Calibri" panose="020F0502020204030204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50838" algn="l" defTabSz="685800" rtl="0" eaLnBrk="1" latinLnBrk="0" hangingPunct="1">
        <a:lnSpc>
          <a:spcPct val="100000"/>
        </a:lnSpc>
        <a:spcBef>
          <a:spcPts val="0"/>
        </a:spcBef>
        <a:buClr>
          <a:srgbClr val="00FF00"/>
        </a:buClr>
        <a:buSzPct val="100000"/>
        <a:buFont typeface="Calibri" panose="020F0502020204030204" pitchFamily="34" charset="0"/>
        <a:buChar char="»"/>
        <a:defRPr sz="26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027113" indent="-33813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b="1" kern="1200">
          <a:solidFill>
            <a:srgbClr val="FFFF99"/>
          </a:solidFill>
          <a:latin typeface="+mn-lt"/>
          <a:ea typeface="+mn-ea"/>
          <a:cs typeface="+mn-cs"/>
        </a:defRPr>
      </a:lvl3pPr>
      <a:lvl4pPr marL="1308100" indent="-28098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5" indent="-295275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pos="12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orient="horz" pos="12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2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CC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8113" y="95250"/>
            <a:ext cx="8869362" cy="78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Title goes here</a:t>
            </a:r>
          </a:p>
        </p:txBody>
      </p:sp>
      <p:sp>
        <p:nvSpPr>
          <p:cNvPr id="1027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113" y="1246188"/>
            <a:ext cx="8869362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704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61" r:id="rId1"/>
    <p:sldLayoutId id="2147489562" r:id="rId2"/>
    <p:sldLayoutId id="2147489563" r:id="rId3"/>
    <p:sldLayoutId id="2147489564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9pPr>
    </p:titleStyle>
    <p:bodyStyle>
      <a:lvl1pPr marL="347663" indent="-347663" algn="l" rtl="0" eaLnBrk="0" fontAlgn="base" hangingPunct="0">
        <a:spcBef>
          <a:spcPct val="20000"/>
        </a:spcBef>
        <a:spcAft>
          <a:spcPct val="0"/>
        </a:spcAft>
        <a:buClr>
          <a:srgbClr val="A1C2E7"/>
        </a:buClr>
        <a:buSzPct val="75000"/>
        <a:buFont typeface="Wingdings" panose="05000000000000000000" pitchFamily="2" charset="2"/>
        <a:buChar char="n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914400" indent="-33655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SzPct val="80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376363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SzPct val="75000"/>
        <a:buFont typeface="Wingdings 2" panose="05020102010507070707" pitchFamily="18" charset="2"/>
        <a:buChar char="®"/>
        <a:defRPr sz="2400">
          <a:solidFill>
            <a:schemeClr val="bg1"/>
          </a:solidFill>
          <a:latin typeface="+mn-lt"/>
        </a:defRPr>
      </a:lvl3pPr>
      <a:lvl4pPr marL="17192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621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93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65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337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909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008689"/>
            </a:gs>
            <a:gs pos="100000">
              <a:srgbClr val="003C3E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3" name="Rectangle 23">
            <a:extLst>
              <a:ext uri="{FF2B5EF4-FFF2-40B4-BE49-F238E27FC236}">
                <a16:creationId xmlns:a16="http://schemas.microsoft.com/office/drawing/2014/main" id="{F5A8BC99-EDBA-4BED-9778-D7B794193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88" y="1014413"/>
            <a:ext cx="882967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83066" name="Rectangle 26">
            <a:extLst>
              <a:ext uri="{FF2B5EF4-FFF2-40B4-BE49-F238E27FC236}">
                <a16:creationId xmlns:a16="http://schemas.microsoft.com/office/drawing/2014/main" id="{D1A643BB-D6FD-41DB-BCBF-26A7A48E0D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983065" name="Rectangle 25">
            <a:extLst>
              <a:ext uri="{FF2B5EF4-FFF2-40B4-BE49-F238E27FC236}">
                <a16:creationId xmlns:a16="http://schemas.microsoft.com/office/drawing/2014/main" id="{76847D32-49EF-4BDE-A666-ED02DDB27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228600"/>
            <a:ext cx="8878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750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18" r:id="rId1"/>
    <p:sldLayoutId id="2147489619" r:id="rId2"/>
    <p:sldLayoutId id="2147489620" r:id="rId3"/>
    <p:sldLayoutId id="2147489621" r:id="rId4"/>
    <p:sldLayoutId id="2147489622" r:id="rId5"/>
    <p:sldLayoutId id="2147489623" r:id="rId6"/>
    <p:sldLayoutId id="2147489624" r:id="rId7"/>
    <p:sldLayoutId id="2147489625" r:id="rId8"/>
    <p:sldLayoutId id="2147489626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8B"/>
        </a:buClr>
        <a:buSzPct val="90000"/>
        <a:buFont typeface="Wingdings 2" panose="05020102010507070707" pitchFamily="18" charset="2"/>
        <a:buChar char="®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9300" indent="-292100" algn="l" rtl="0" eaLnBrk="0" fontAlgn="base" hangingPunct="0">
        <a:spcBef>
          <a:spcPct val="20000"/>
        </a:spcBef>
        <a:spcAft>
          <a:spcPct val="0"/>
        </a:spcAft>
        <a:buClr>
          <a:srgbClr val="E6B3FF"/>
        </a:buClr>
        <a:buSzPct val="75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Font typeface="Arial" panose="020B0604020202020204" pitchFamily="34" charset="0"/>
        <a:buChar char="~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06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463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21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378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35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F3470-2FE8-4F6D-9179-BDAD201C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1"/>
            <a:ext cx="8763000" cy="7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33DD6-7C48-4D4C-B576-A1ED5C3E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" y="1139483"/>
            <a:ext cx="8763000" cy="5556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90500" y="6063175"/>
            <a:ext cx="35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F0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277335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9687" r:id="rId1"/>
    <p:sldLayoutId id="2147489688" r:id="rId2"/>
    <p:sldLayoutId id="2147489689" r:id="rId3"/>
    <p:sldLayoutId id="2147489690" r:id="rId4"/>
    <p:sldLayoutId id="2147489691" r:id="rId5"/>
    <p:sldLayoutId id="2147489692" r:id="rId6"/>
    <p:sldLayoutId id="2147489693" r:id="rId7"/>
    <p:sldLayoutId id="2147489694" r:id="rId8"/>
    <p:sldLayoutId id="2147489695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8138" indent="-338138" algn="l" defTabSz="685800" rtl="0" eaLnBrk="1" latinLnBrk="0" hangingPunct="1">
        <a:lnSpc>
          <a:spcPct val="100000"/>
        </a:lnSpc>
        <a:spcBef>
          <a:spcPts val="0"/>
        </a:spcBef>
        <a:buClr>
          <a:srgbClr val="FFFF00"/>
        </a:buClr>
        <a:buFont typeface="Calibri" panose="020F0502020204030204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50838" algn="l" defTabSz="685800" rtl="0" eaLnBrk="1" latinLnBrk="0" hangingPunct="1">
        <a:lnSpc>
          <a:spcPct val="100000"/>
        </a:lnSpc>
        <a:spcBef>
          <a:spcPts val="0"/>
        </a:spcBef>
        <a:buClr>
          <a:srgbClr val="00FF00"/>
        </a:buClr>
        <a:buSzPct val="100000"/>
        <a:buFont typeface="Calibri" panose="020F0502020204030204" pitchFamily="34" charset="0"/>
        <a:buChar char="»"/>
        <a:defRPr sz="26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027113" indent="-33813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b="1" kern="1200">
          <a:solidFill>
            <a:srgbClr val="FFFF99"/>
          </a:solidFill>
          <a:latin typeface="+mn-lt"/>
          <a:ea typeface="+mn-ea"/>
          <a:cs typeface="+mn-cs"/>
        </a:defRPr>
      </a:lvl3pPr>
      <a:lvl4pPr marL="1308100" indent="-28098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5" indent="-295275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120">
          <p15:clr>
            <a:srgbClr val="F26B43"/>
          </p15:clr>
        </p15:guide>
        <p15:guide id="3" pos="5640">
          <p15:clr>
            <a:srgbClr val="F26B43"/>
          </p15:clr>
        </p15:guide>
        <p15:guide id="4" orient="horz" pos="12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20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F3470-2FE8-4F6D-9179-BDAD201C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1"/>
            <a:ext cx="8763000" cy="7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33DD6-7C48-4D4C-B576-A1ED5C3E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" y="1139483"/>
            <a:ext cx="8763000" cy="5218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90500" y="6063175"/>
            <a:ext cx="35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F0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87533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9697" r:id="rId1"/>
    <p:sldLayoutId id="2147489698" r:id="rId2"/>
    <p:sldLayoutId id="2147489699" r:id="rId3"/>
    <p:sldLayoutId id="2147489700" r:id="rId4"/>
    <p:sldLayoutId id="2147489701" r:id="rId5"/>
    <p:sldLayoutId id="2147489702" r:id="rId6"/>
    <p:sldLayoutId id="2147489703" r:id="rId7"/>
    <p:sldLayoutId id="2147489704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8138" indent="-338138" algn="l" defTabSz="685800" rtl="0" eaLnBrk="1" latinLnBrk="0" hangingPunct="1">
        <a:lnSpc>
          <a:spcPct val="100000"/>
        </a:lnSpc>
        <a:spcBef>
          <a:spcPts val="0"/>
        </a:spcBef>
        <a:buClr>
          <a:srgbClr val="FFFF00"/>
        </a:buClr>
        <a:buFont typeface="Calibri" panose="020F050202020403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50838" algn="l" defTabSz="685800" rtl="0" eaLnBrk="1" latinLnBrk="0" hangingPunct="1">
        <a:lnSpc>
          <a:spcPct val="100000"/>
        </a:lnSpc>
        <a:spcBef>
          <a:spcPts val="0"/>
        </a:spcBef>
        <a:buClr>
          <a:srgbClr val="00FF00"/>
        </a:buClr>
        <a:buSzPct val="100000"/>
        <a:buFont typeface="Calibri" panose="020F0502020204030204" pitchFamily="34" charset="0"/>
        <a:buChar char="»"/>
        <a:defRPr sz="2400" b="1" kern="1200">
          <a:solidFill>
            <a:srgbClr val="00FF00"/>
          </a:solidFill>
          <a:latin typeface="+mn-lt"/>
          <a:ea typeface="+mn-ea"/>
          <a:cs typeface="+mn-cs"/>
        </a:defRPr>
      </a:lvl2pPr>
      <a:lvl3pPr marL="1027113" indent="-33813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308100" indent="-28098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b="1" kern="1200">
          <a:solidFill>
            <a:schemeClr val="accent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1603375" indent="-295275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b="1" kern="1200">
          <a:solidFill>
            <a:schemeClr val="accent4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120">
          <p15:clr>
            <a:srgbClr val="F26B43"/>
          </p15:clr>
        </p15:guide>
        <p15:guide id="3" pos="5640">
          <p15:clr>
            <a:srgbClr val="F26B43"/>
          </p15:clr>
        </p15:guide>
        <p15:guide id="4" orient="horz" pos="12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20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F3470-2FE8-4F6D-9179-BDAD201C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0"/>
            <a:ext cx="8763000" cy="738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0773B953-09D7-CE1E-D1D2-569C3F5449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1139825"/>
            <a:ext cx="8763000" cy="555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" name="TextBox 6">
            <a:extLst>
              <a:ext uri="{FF2B5EF4-FFF2-40B4-BE49-F238E27FC236}">
                <a16:creationId xmlns:a16="http://schemas.microsoft.com/office/drawing/2014/main" id="{4DEC70A6-CC75-41AB-B57B-D9C5D27C291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90500" y="6062663"/>
            <a:ext cx="3573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000" b="1" i="1">
                <a:solidFill>
                  <a:srgbClr val="00B0F0"/>
                </a:solidFill>
                <a:latin typeface="Calibri" panose="020F05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92831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9706" r:id="rId1"/>
    <p:sldLayoutId id="2147489707" r:id="rId2"/>
    <p:sldLayoutId id="2147489708" r:id="rId3"/>
    <p:sldLayoutId id="2147489709" r:id="rId4"/>
    <p:sldLayoutId id="2147489710" r:id="rId5"/>
    <p:sldLayoutId id="2147489711" r:id="rId6"/>
    <p:sldLayoutId id="2147489712" r:id="rId7"/>
    <p:sldLayoutId id="2147489713" r:id="rId8"/>
    <p:sldLayoutId id="2147489714" r:id="rId9"/>
    <p:sldLayoutId id="2147489715" r:id="rId10"/>
    <p:sldLayoutId id="2147489716" r:id="rId11"/>
    <p:sldLayoutId id="2147489717" r:id="rId12"/>
    <p:sldLayoutId id="2147489718" r:id="rId1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Calibri" panose="020F05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Calibri" panose="020F05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Calibri" panose="020F05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Calibri" panose="020F050202020403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8138" indent="-338138" algn="l" defTabSz="685800" rtl="0" eaLnBrk="0" fontAlgn="base" hangingPunct="0">
        <a:spcBef>
          <a:spcPct val="0"/>
        </a:spcBef>
        <a:spcAft>
          <a:spcPct val="0"/>
        </a:spcAft>
        <a:buClr>
          <a:srgbClr val="FFFF00"/>
        </a:buClr>
        <a:buFont typeface="Calibri" panose="020F0502020204030204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50838" algn="l" defTabSz="685800" rtl="0" eaLnBrk="0" fontAlgn="base" hangingPunct="0">
        <a:spcBef>
          <a:spcPct val="0"/>
        </a:spcBef>
        <a:spcAft>
          <a:spcPct val="0"/>
        </a:spcAft>
        <a:buClr>
          <a:srgbClr val="00FF00"/>
        </a:buClr>
        <a:buSzPct val="100000"/>
        <a:buFont typeface="Calibri" panose="020F0502020204030204" pitchFamily="34" charset="0"/>
        <a:buChar char="»"/>
        <a:defRPr sz="26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027113" indent="-338138" algn="l" defTabSz="685800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rgbClr val="FFFF99"/>
          </a:solidFill>
          <a:latin typeface="+mn-lt"/>
          <a:ea typeface="+mn-ea"/>
          <a:cs typeface="+mn-cs"/>
        </a:defRPr>
      </a:lvl3pPr>
      <a:lvl4pPr marL="1308100" indent="-280988" algn="l" defTabSz="685800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5" indent="-295275" algn="l" defTabSz="685800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1646492" y="2306898"/>
            <a:ext cx="5630036" cy="224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b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Ron Melton, OD, FAAO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0" normalizeH="0" baseline="0" noProof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HAWAIIAN OPHTHALMIC SUMMIT  2026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TARR TREK ELEVATED EYE EDUCATION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Oahu, Hawaii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October 17-20, 2026 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 sz="quarter"/>
          </p:nvPr>
        </p:nvSpPr>
        <p:spPr>
          <a:xfrm>
            <a:off x="-86008" y="254590"/>
            <a:ext cx="9316015" cy="1470025"/>
          </a:xfrm>
        </p:spPr>
        <p:txBody>
          <a:bodyPr>
            <a:no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44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Ocular Emergencies &amp; Trauma: Rapid Decision-Making </a:t>
            </a:r>
            <a:endParaRPr lang="en-US" sz="4400" i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46333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3"/>
          <p:cNvSpPr>
            <a:spLocks noGrp="1"/>
          </p:cNvSpPr>
          <p:nvPr>
            <p:ph type="title"/>
          </p:nvPr>
        </p:nvSpPr>
        <p:spPr>
          <a:xfrm>
            <a:off x="470534" y="407353"/>
            <a:ext cx="8763001" cy="665162"/>
          </a:xfrm>
        </p:spPr>
        <p:txBody>
          <a:bodyPr/>
          <a:lstStyle/>
          <a:p>
            <a:r>
              <a:rPr lang="en-US" altLang="en-US"/>
              <a:t>Financial Disclosure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557212" y="1123950"/>
            <a:ext cx="8127169" cy="3648075"/>
          </a:xfrm>
        </p:spPr>
        <p:txBody>
          <a:bodyPr/>
          <a:lstStyle/>
          <a:p>
            <a:r>
              <a:rPr lang="en-US" altLang="en-US" dirty="0"/>
              <a:t> </a:t>
            </a:r>
          </a:p>
          <a:p>
            <a:r>
              <a:rPr lang="en-US" altLang="en-US"/>
              <a:t>Dr. </a:t>
            </a:r>
            <a:r>
              <a:rPr lang="en-US" altLang="en-US" dirty="0"/>
              <a:t>Ron Melton  is a consultant to, on the speakers bureau of, on the advisory committee of, or involved in research for the following companies:  ICARE and B+L. </a:t>
            </a:r>
          </a:p>
          <a:p>
            <a:endParaRPr lang="en-US" altLang="en-US" dirty="0"/>
          </a:p>
          <a:p>
            <a:r>
              <a:rPr lang="en-US" altLang="en-US" dirty="0"/>
              <a:t>“All relevant relationships have been mitigated.”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708399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 fontScale="90000"/>
          </a:bodyPr>
          <a:lstStyle/>
          <a:p>
            <a:r>
              <a:rPr sz="4000" b="1" dirty="0"/>
              <a:t>Rapid Eye Care Triage – Clinical Decision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819973"/>
            <a:ext cx="8763000" cy="5556152"/>
          </a:xfrm>
        </p:spPr>
        <p:txBody>
          <a:bodyPr>
            <a:noAutofit/>
          </a:bodyPr>
          <a:lstStyle/>
          <a:p>
            <a:r>
              <a:rPr sz="2400" dirty="0"/>
              <a:t>Start with chief complaint: vision loss, pain, redness, trauma</a:t>
            </a:r>
          </a:p>
          <a:p>
            <a:r>
              <a:rPr sz="2400" dirty="0"/>
              <a:t>Identify red flags: sudden onset, severe pain, neurologic signs</a:t>
            </a:r>
          </a:p>
          <a:p>
            <a:r>
              <a:rPr sz="2400" dirty="0"/>
              <a:t>Check for RAPD, proptosis, restricted EOM, asymmetry</a:t>
            </a:r>
          </a:p>
          <a:p>
            <a:r>
              <a:rPr sz="2400" dirty="0"/>
              <a:t>Classify as emergent, urgent, or non-urgent</a:t>
            </a:r>
          </a:p>
          <a:p>
            <a:r>
              <a:rPr sz="2400" dirty="0"/>
              <a:t>Emergent: CRAO, GCA, orbital cellulitis, open globe</a:t>
            </a:r>
          </a:p>
          <a:p>
            <a:r>
              <a:rPr sz="2400" dirty="0"/>
              <a:t>Urgent: retinal detachment, keratitis, uveitis</a:t>
            </a:r>
          </a:p>
          <a:p>
            <a:r>
              <a:rPr sz="2400" dirty="0"/>
              <a:t>Non-urgent: dry eye, blepharitis, allergic conjunctivitis</a:t>
            </a:r>
          </a:p>
          <a:p>
            <a:r>
              <a:rPr sz="2400" dirty="0"/>
              <a:t>Decide immediate action: treat, image, or refer</a:t>
            </a:r>
          </a:p>
          <a:p>
            <a:r>
              <a:rPr sz="2400" dirty="0"/>
              <a:t>Most errors occur at triage, not diagnosis</a:t>
            </a:r>
          </a:p>
          <a:p>
            <a:r>
              <a:rPr sz="2400" dirty="0"/>
              <a:t>Err on the side of urgency when uncertain</a:t>
            </a:r>
          </a:p>
          <a:p>
            <a:r>
              <a:rPr sz="2400" dirty="0"/>
              <a:t>Document reasoning and decision clearly</a:t>
            </a:r>
          </a:p>
          <a:p>
            <a:r>
              <a:rPr sz="2400" dirty="0"/>
              <a:t>Reassess if symptoms do not match findings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725" y="0"/>
            <a:ext cx="11430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FFFF00"/>
                </a:solidFill>
              </a:rPr>
              <a:t>Eye Triage Calls: Ocular Emergencies You Must Never Miss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" y="548640"/>
          <a:ext cx="9144000" cy="67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6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6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1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64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Complaint / Symptom</a:t>
                      </a:r>
                    </a:p>
                  </a:txBody>
                  <a:tcPr>
                    <a:solidFill>
                      <a:srgbClr val="5280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Key Clinical Clues</a:t>
                      </a:r>
                    </a:p>
                  </a:txBody>
                  <a:tcPr>
                    <a:solidFill>
                      <a:srgbClr val="5280B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Urgent Action</a:t>
                      </a:r>
                    </a:p>
                  </a:txBody>
                  <a:tcPr>
                    <a:solidFill>
                      <a:srgbClr val="5280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Anaphylactic Reaction / Breathing Issues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Difficulty breathing, throat swelling, severe allergic response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Call 911 immediately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Severe Medication Reaction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Rash, sudden loss of vision, extreme nausea/vomiting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Schedule same-day urgent Eye evaluation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Sudden Severe Vision Loss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Sudden painless or painful decreased vision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Schedule immediate same-day evaluation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New Floaters / Flashing Lights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Possible retinal tear or detachment symptoms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Schedule within 1–2 days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Curtain Across Vision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Shadow or curtain over visual field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Same-day retinal evaluation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Corneal Abrasion / Scratch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Pain, tearing, photophobia, foreign body sensation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rPr dirty="0"/>
                        <a:t>Schedule within 1–3 days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Chemical Exposure to Eye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Burning, redness, blurred vision after exposure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rPr dirty="0"/>
                        <a:t>Schedule within 1–2 days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Severe Eye Trauma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Blunt trauma, penetrating injury, bleeding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Direct patient to Emergency Room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Pain + Headache + Nausea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Possible acute angle-closure glaucoma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Same or next-day evaluation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Protruding Eye + Fever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Painful proptosis, orbital cellulitis concern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Direct patient to Emergency Room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9064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Post-Op Pain / Vision Loss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Pain, vomiting, decreased vision after surgery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Contact surgeon immediately</a:t>
                      </a:r>
                    </a:p>
                  </a:txBody>
                  <a:tcPr>
                    <a:solidFill>
                      <a:srgbClr val="C9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9072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000000"/>
                          </a:solidFill>
                        </a:defRPr>
                      </a:pPr>
                      <a:r>
                        <a:t>Sudden Swollen Eye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t>Unable to open eye, severe edema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1E4678"/>
                          </a:solidFill>
                        </a:defRPr>
                      </a:pPr>
                      <a:r>
                        <a:rPr dirty="0"/>
                        <a:t>Schedule same or next day</a:t>
                      </a:r>
                    </a:p>
                  </a:txBody>
                  <a:tcPr>
                    <a:solidFill>
                      <a:srgbClr val="DEE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79" y="116860"/>
            <a:ext cx="897502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FFFF00"/>
                </a:solidFill>
              </a:rPr>
              <a:t>Which ER Eye Complaints Are TRUE Emergencies?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62592"/>
              </p:ext>
            </p:extLst>
          </p:nvPr>
        </p:nvGraphicFramePr>
        <p:xfrm>
          <a:off x="0" y="827315"/>
          <a:ext cx="9144000" cy="5438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59626">
                <a:tc>
                  <a:txBody>
                    <a:bodyPr/>
                    <a:lstStyle/>
                    <a:p>
                      <a:r>
                        <a:rPr sz="2000" b="1" dirty="0">
                          <a:solidFill>
                            <a:schemeClr val="tx1"/>
                          </a:solidFill>
                        </a:rPr>
                        <a:t>Triage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 dirty="0">
                          <a:solidFill>
                            <a:schemeClr val="tx1"/>
                          </a:solidFill>
                        </a:rPr>
                        <a:t>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 dirty="0">
                          <a:solidFill>
                            <a:schemeClr val="tx1"/>
                          </a:solidFill>
                        </a:rPr>
                        <a:t>Clinical Importance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9626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Immediate Emergency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CRAO, Acute angle‑closure glaucoma, Endophthalmitis, Orbital cellulitis, Chemical burn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Requires immediate treatment to prevent permanent vision loss or systemic complications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9626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Urgent (Same‑Day)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Retinal detachment, Microbial keratitis, Optic neuritis, Severe ocular 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Vision‑threatening conditions requiring rapid ophthalmology evaluation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9626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Non‑Emergent / Routine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Conjunctivitis, Subconjunctival hemorrhage, Chalazion / Hordeolum, Mild corneal abrasion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Typically managed in outpatient or urgent care settings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19040" y="6265817"/>
            <a:ext cx="710592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dirty="0">
                <a:solidFill>
                  <a:srgbClr val="A6CCF6"/>
                </a:solidFill>
              </a:rPr>
              <a:t>Sources: AAO Preferred Practice Patterns; JAMA Ophthalmology ER utilization studies.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7A32-1DD5-45D0-AB8E-82D3EE75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Imaging in the Emergency Department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1AE73-594F-4ABA-9CBE-58175442C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45" y="942536"/>
            <a:ext cx="8763000" cy="4535308"/>
          </a:xfrm>
        </p:spPr>
        <p:txBody>
          <a:bodyPr>
            <a:normAutofit/>
          </a:bodyPr>
          <a:lstStyle/>
          <a:p>
            <a:r>
              <a:rPr lang="en-US" sz="2400" dirty="0"/>
              <a:t>MRI – Optic disc edema, diplopia, cranial nerve palsy, decreased vision.</a:t>
            </a:r>
          </a:p>
          <a:p>
            <a:pPr lvl="1"/>
            <a:r>
              <a:rPr lang="en-US" sz="2400" dirty="0"/>
              <a:t>Expensive – much less needed than CT</a:t>
            </a:r>
          </a:p>
          <a:p>
            <a:r>
              <a:rPr lang="en-US" sz="2400" dirty="0"/>
              <a:t>CT – Non-neuro-ophthalmological conditions</a:t>
            </a:r>
          </a:p>
          <a:p>
            <a:r>
              <a:rPr lang="en-US" sz="2400" dirty="0"/>
              <a:t>Most common conditions: ”conjunctivitis, corneal abrasion, dry eye syndrome, corneal foreign body, PVD, and blepharitis.”</a:t>
            </a:r>
          </a:p>
          <a:p>
            <a:r>
              <a:rPr lang="en-US" sz="2400" dirty="0"/>
              <a:t>“Eye problems account for approximately 2 million ED                                                                                     visits every year with 44% of these visits being for                                                                                             nonemergent problems.”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5935F-CF9F-4CBF-B1FC-59F221B49923}"/>
              </a:ext>
            </a:extLst>
          </p:cNvPr>
          <p:cNvSpPr txBox="1"/>
          <p:nvPr/>
        </p:nvSpPr>
        <p:spPr>
          <a:xfrm>
            <a:off x="4979900" y="4361419"/>
            <a:ext cx="3629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 J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Ophthalmol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March 2020</a:t>
            </a:r>
          </a:p>
        </p:txBody>
      </p:sp>
    </p:spTree>
    <p:extLst>
      <p:ext uri="{BB962C8B-B14F-4D97-AF65-F5344CB8AC3E}">
        <p14:creationId xmlns:p14="http://schemas.microsoft.com/office/powerpoint/2010/main" val="2090440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B4C0A4-FCAE-405E-B9D6-27CD6F482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Eye and the ED</a:t>
            </a:r>
          </a:p>
        </p:txBody>
      </p:sp>
      <p:sp>
        <p:nvSpPr>
          <p:cNvPr id="51202" name="Content Placeholder 3">
            <a:extLst>
              <a:ext uri="{FF2B5EF4-FFF2-40B4-BE49-F238E27FC236}">
                <a16:creationId xmlns:a16="http://schemas.microsoft.com/office/drawing/2014/main" id="{8A3A74BF-DDBF-416F-9906-26A2ED2659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sz="2600" dirty="0"/>
              <a:t>Why people go to the ED with Eye problems</a:t>
            </a:r>
          </a:p>
          <a:p>
            <a:endParaRPr lang="en-US" altLang="en-US" sz="2600" dirty="0"/>
          </a:p>
          <a:p>
            <a:endParaRPr lang="en-US" altLang="en-US" sz="2600" dirty="0"/>
          </a:p>
          <a:p>
            <a:endParaRPr lang="en-US" altLang="en-US" sz="2600" dirty="0"/>
          </a:p>
          <a:p>
            <a:endParaRPr lang="en-US" altLang="en-US" sz="2600" dirty="0"/>
          </a:p>
          <a:p>
            <a:endParaRPr lang="en-US" altLang="en-US" sz="2600" dirty="0"/>
          </a:p>
          <a:p>
            <a:pPr marL="0" indent="0">
              <a:buNone/>
            </a:pPr>
            <a:endParaRPr lang="en-US" altLang="en-US" sz="2600" dirty="0"/>
          </a:p>
          <a:p>
            <a:pPr marL="0" indent="0">
              <a:buNone/>
            </a:pPr>
            <a:endParaRPr lang="en-US" altLang="en-US" sz="2600" dirty="0"/>
          </a:p>
          <a:p>
            <a:r>
              <a:rPr lang="en-US" altLang="en-US" sz="2600" dirty="0"/>
              <a:t>Mean ED charge $989.30 for eye visit</a:t>
            </a:r>
          </a:p>
          <a:p>
            <a:r>
              <a:rPr lang="en-US" altLang="en-US" sz="2600" dirty="0"/>
              <a:t>Eye visits: 1.5% of all visits</a:t>
            </a:r>
          </a:p>
          <a:p>
            <a:pPr marL="0" indent="0">
              <a:buNone/>
            </a:pPr>
            <a:r>
              <a:rPr lang="en-US" altLang="en-US" sz="2800" i="1" dirty="0">
                <a:solidFill>
                  <a:srgbClr val="65D7FF"/>
                </a:solidFill>
              </a:rPr>
              <a:t>		</a:t>
            </a:r>
            <a:r>
              <a:rPr lang="en-US" altLang="en-US" sz="2200" i="1" dirty="0" err="1">
                <a:solidFill>
                  <a:srgbClr val="65D7FF"/>
                </a:solidFill>
              </a:rPr>
              <a:t>Vazini</a:t>
            </a:r>
            <a:r>
              <a:rPr lang="en-US" altLang="en-US" sz="2200" i="1" dirty="0">
                <a:solidFill>
                  <a:srgbClr val="65D7FF"/>
                </a:solidFill>
              </a:rPr>
              <a:t> K, et al. Ophthalmology 2016;123(4):917-19</a:t>
            </a:r>
            <a:endParaRPr lang="en-US" sz="2200" dirty="0"/>
          </a:p>
          <a:p>
            <a:r>
              <a:rPr lang="en-US" sz="2800" dirty="0"/>
              <a:t>“About 400,000 patients per year present to U.S. emergency departments with eye injuries, and children represent up to one-third of those injured.”</a:t>
            </a:r>
          </a:p>
          <a:p>
            <a:pPr marL="463550" lvl="1" indent="0">
              <a:buNone/>
            </a:pPr>
            <a:r>
              <a:rPr lang="en-US" sz="2400" dirty="0"/>
              <a:t>		</a:t>
            </a:r>
            <a:r>
              <a:rPr lang="en-US" sz="2400" dirty="0">
                <a:solidFill>
                  <a:srgbClr val="65D7FF"/>
                </a:solidFill>
              </a:rPr>
              <a:t>	</a:t>
            </a:r>
            <a:r>
              <a:rPr lang="en-US" sz="2200" i="1" dirty="0">
                <a:solidFill>
                  <a:srgbClr val="65D7FF"/>
                </a:solidFill>
              </a:rPr>
              <a:t>JAMA </a:t>
            </a:r>
            <a:r>
              <a:rPr lang="en-US" sz="2200" i="1" dirty="0" err="1">
                <a:solidFill>
                  <a:srgbClr val="65D7FF"/>
                </a:solidFill>
              </a:rPr>
              <a:t>Ophthal</a:t>
            </a:r>
            <a:r>
              <a:rPr lang="en-US" sz="2200" i="1" dirty="0">
                <a:solidFill>
                  <a:srgbClr val="65D7FF"/>
                </a:solidFill>
              </a:rPr>
              <a:t>, August, 2018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82ABD1-1FDE-49C3-A505-AA289670B3B7}"/>
              </a:ext>
            </a:extLst>
          </p:cNvPr>
          <p:cNvGraphicFramePr>
            <a:graphicFrameLocks noGrp="1"/>
          </p:cNvGraphicFramePr>
          <p:nvPr/>
        </p:nvGraphicFramePr>
        <p:xfrm>
          <a:off x="1160111" y="1451024"/>
          <a:ext cx="4928753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0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8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600" b="1" dirty="0"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Most</a:t>
                      </a:r>
                      <a:r>
                        <a:rPr lang="en-US" sz="2600" b="1" baseline="0" dirty="0"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common ICD Diagnosis</a:t>
                      </a:r>
                      <a:endParaRPr lang="en-US" sz="2600" b="1" dirty="0"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1" i="1" dirty="0">
                          <a:solidFill>
                            <a:srgbClr val="FFFF00"/>
                          </a:solidFill>
                        </a:rPr>
                        <a:t>Conjunctivitis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1" dirty="0">
                          <a:solidFill>
                            <a:srgbClr val="FFFF00"/>
                          </a:solidFill>
                        </a:rPr>
                        <a:t>33%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1" i="1" dirty="0">
                          <a:solidFill>
                            <a:srgbClr val="FFFF00"/>
                          </a:solidFill>
                        </a:rPr>
                        <a:t>Corneal injury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1" dirty="0">
                          <a:solidFill>
                            <a:srgbClr val="FFFF00"/>
                          </a:solidFill>
                        </a:rPr>
                        <a:t>13%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1" i="1" dirty="0">
                          <a:solidFill>
                            <a:srgbClr val="FFFF00"/>
                          </a:solidFill>
                        </a:rPr>
                        <a:t>Corneal F.B.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1" dirty="0">
                          <a:solidFill>
                            <a:srgbClr val="FFFF00"/>
                          </a:solidFill>
                        </a:rPr>
                        <a:t>  8%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="1" i="1" dirty="0" err="1">
                          <a:solidFill>
                            <a:srgbClr val="FFFF00"/>
                          </a:solidFill>
                        </a:rPr>
                        <a:t>Hordeolum</a:t>
                      </a:r>
                      <a:endParaRPr lang="en-US" sz="26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b="1" dirty="0">
                          <a:solidFill>
                            <a:srgbClr val="FFFF00"/>
                          </a:solidFill>
                        </a:rPr>
                        <a:t>  4%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239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C1F38-EC62-2A2C-D848-585353F4B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63" y="142580"/>
            <a:ext cx="8763000" cy="752034"/>
          </a:xfrm>
        </p:spPr>
        <p:txBody>
          <a:bodyPr/>
          <a:lstStyle/>
          <a:p>
            <a:r>
              <a:rPr lang="en-US" dirty="0"/>
              <a:t>The Future of Optometric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2F344-DCF2-DD09-F451-0FDFDADE4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“It’s predicted that from 2020-30, our 65+ population will increase 30.5%. Demand for medical exams will increase 25.7%, whereas vision exam demand rate will only increase by 1.8%. The net gain in ophthalmology will go from 16.8 thousand to 17.4 thousand while optometry will increase from 47.2 thousand to 53.3 thousand.”</a:t>
            </a:r>
          </a:p>
          <a:p>
            <a:endParaRPr lang="en-US" dirty="0"/>
          </a:p>
          <a:p>
            <a:r>
              <a:rPr lang="en-US" dirty="0"/>
              <a:t>From 2020 to 2030, medical eye care is expected to increase 28% while routine eye care is expected to grow by 2%!</a:t>
            </a:r>
          </a:p>
          <a:p>
            <a:r>
              <a:rPr lang="en-US" dirty="0">
                <a:solidFill>
                  <a:srgbClr val="00FF00"/>
                </a:solidFill>
              </a:rPr>
              <a:t>Optometry needs to fill the void of chronic medical eye care that ophthalmology will simply not be able to deliver.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7CD3D-D63A-9945-6783-1362E3CAA510}"/>
              </a:ext>
            </a:extLst>
          </p:cNvPr>
          <p:cNvSpPr txBox="1"/>
          <p:nvPr/>
        </p:nvSpPr>
        <p:spPr>
          <a:xfrm>
            <a:off x="4780113" y="5963385"/>
            <a:ext cx="4095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Review of Optometry, January 15, 2025</a:t>
            </a:r>
          </a:p>
        </p:txBody>
      </p:sp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96BE932-51CE-56EF-55C2-5AC5A2563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363" y="3215621"/>
            <a:ext cx="3993226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1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E76D7-A98C-4769-9506-D1B9B7A0F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Being “On-Call” is a Practice Builder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6A2BF-4D0B-4542-891D-49A475567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7"/>
            <a:ext cx="8763000" cy="47355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“Every clinic I have worked in since my residency has offered on-call services – which has been a huge practice builder, not to mention it affords the best eye care to patients”</a:t>
            </a:r>
          </a:p>
          <a:p>
            <a:endParaRPr lang="en-US" dirty="0"/>
          </a:p>
          <a:p>
            <a:r>
              <a:rPr lang="en-US" dirty="0"/>
              <a:t>“Patients deserve on-call services from their doctors who provide specialty care (like eye doctors), with a prompt and courteous response.” </a:t>
            </a:r>
          </a:p>
          <a:p>
            <a:endParaRPr lang="en-US" dirty="0"/>
          </a:p>
          <a:p>
            <a:r>
              <a:rPr lang="en-US" dirty="0"/>
              <a:t>“We shouldn’t rely on the ED simply because it is easier than caring for our patients ourselves.”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6F2A4A-4E22-4CDB-BF70-F11321F80B82}"/>
              </a:ext>
            </a:extLst>
          </p:cNvPr>
          <p:cNvSpPr txBox="1"/>
          <p:nvPr/>
        </p:nvSpPr>
        <p:spPr>
          <a:xfrm>
            <a:off x="3828841" y="5746653"/>
            <a:ext cx="5124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5D7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Chris Wroten, OD. Optometry Times, March 2022</a:t>
            </a:r>
          </a:p>
        </p:txBody>
      </p:sp>
    </p:spTree>
    <p:extLst>
      <p:ext uri="{BB962C8B-B14F-4D97-AF65-F5344CB8AC3E}">
        <p14:creationId xmlns:p14="http://schemas.microsoft.com/office/powerpoint/2010/main" val="1596556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F878A-D603-318E-D0AB-391DCA91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88509"/>
            <a:ext cx="8953500" cy="752034"/>
          </a:xfrm>
        </p:spPr>
        <p:txBody>
          <a:bodyPr>
            <a:noAutofit/>
          </a:bodyPr>
          <a:lstStyle/>
          <a:p>
            <a:r>
              <a:rPr lang="en-US" sz="3600" dirty="0"/>
              <a:t>The Need for Optometric Consultations in 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C51CB-0E29-5291-5B2B-2FA9B3F1C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840543"/>
            <a:ext cx="8763000" cy="5556152"/>
          </a:xfrm>
        </p:spPr>
        <p:txBody>
          <a:bodyPr>
            <a:normAutofit/>
          </a:bodyPr>
          <a:lstStyle/>
          <a:p>
            <a:r>
              <a:rPr lang="en-US" sz="2800" dirty="0"/>
              <a:t>It is estimated that there are about 2 million ED visits for ophthalmic conditions per year.</a:t>
            </a:r>
          </a:p>
          <a:p>
            <a:r>
              <a:rPr lang="en-US" sz="2800" dirty="0"/>
              <a:t>“Most EDs do not have easy access to ophthalmologists in the US.  Almost 60% of rural hospitals report the absence of ophthalmology services.”</a:t>
            </a:r>
          </a:p>
          <a:p>
            <a:r>
              <a:rPr lang="en-US" sz="2800" dirty="0"/>
              <a:t>“Examination of the ocular fundus with ophthalmoscopy is rarely performed by ED providers, leading to diagnostic errors, delayed care and inappropriate investigations.”</a:t>
            </a:r>
          </a:p>
          <a:p>
            <a:r>
              <a:rPr lang="en-US" sz="2800" dirty="0"/>
              <a:t>M+T: Many of us should consider making ourselves available at both hospitals and urgent care centers. Enhanced patient care, and practice building!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8C463-73B3-9471-7010-0FAD1BFECCB4}"/>
              </a:ext>
            </a:extLst>
          </p:cNvPr>
          <p:cNvSpPr txBox="1"/>
          <p:nvPr/>
        </p:nvSpPr>
        <p:spPr>
          <a:xfrm>
            <a:off x="5350764" y="6227418"/>
            <a:ext cx="3330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 J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Ophthalmol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January 2026</a:t>
            </a:r>
          </a:p>
        </p:txBody>
      </p:sp>
    </p:spTree>
    <p:extLst>
      <p:ext uri="{BB962C8B-B14F-4D97-AF65-F5344CB8AC3E}">
        <p14:creationId xmlns:p14="http://schemas.microsoft.com/office/powerpoint/2010/main" val="3152730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6D68-94DD-F572-3584-FED896818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Stroke Risk After Amaurosis Fugax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7606A-9BFE-E5C3-37A4-9216DDBD3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4698902"/>
          </a:xfrm>
        </p:spPr>
        <p:txBody>
          <a:bodyPr/>
          <a:lstStyle/>
          <a:p>
            <a:r>
              <a:rPr lang="en-US" dirty="0"/>
              <a:t>Ocular TIA’s and cerebral TIA’s both increase the risk of stroke.</a:t>
            </a:r>
          </a:p>
          <a:p>
            <a:r>
              <a:rPr lang="en-US" dirty="0"/>
              <a:t>“A study of 20 ophthalmologists showed that only 30% knew that carotid endarterectomy (ECA) was recommended within 14 days of amaurosis fugax.”</a:t>
            </a:r>
          </a:p>
          <a:p>
            <a:r>
              <a:rPr lang="en-US" dirty="0"/>
              <a:t>There is about a 10% risk of stroke following an episode of monocular transient vision loss (TIA)</a:t>
            </a:r>
          </a:p>
          <a:p>
            <a:r>
              <a:rPr lang="en-US" dirty="0"/>
              <a:t>Prompt referral to an ED for a “stroke work-up” is now standard of care.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08AE88-8E3B-F389-7B22-AE6041B24784}"/>
              </a:ext>
            </a:extLst>
          </p:cNvPr>
          <p:cNvSpPr txBox="1"/>
          <p:nvPr/>
        </p:nvSpPr>
        <p:spPr>
          <a:xfrm>
            <a:off x="5523299" y="5102118"/>
            <a:ext cx="3286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JAMA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Ophthalmol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May 2025</a:t>
            </a:r>
          </a:p>
        </p:txBody>
      </p:sp>
    </p:spTree>
    <p:extLst>
      <p:ext uri="{BB962C8B-B14F-4D97-AF65-F5344CB8AC3E}">
        <p14:creationId xmlns:p14="http://schemas.microsoft.com/office/powerpoint/2010/main" val="2856024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053FD-DC77-C526-ABA5-73F2308F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Transient Monocular Vision Loss in Young Patients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CAA50-D8AC-DE9A-6D14-98F6D4EDE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1" y="1226851"/>
            <a:ext cx="8763000" cy="4003860"/>
          </a:xfrm>
        </p:spPr>
        <p:txBody>
          <a:bodyPr/>
          <a:lstStyle/>
          <a:p>
            <a:r>
              <a:rPr lang="en-US" dirty="0"/>
              <a:t>TMVL occurs as a result of retinal ischemia</a:t>
            </a:r>
          </a:p>
          <a:p>
            <a:r>
              <a:rPr lang="en-US" dirty="0"/>
              <a:t>Most of these are considered “retinal migraines”</a:t>
            </a:r>
          </a:p>
          <a:p>
            <a:r>
              <a:rPr lang="en-US" dirty="0"/>
              <a:t>No cause found in 80% of patients</a:t>
            </a:r>
          </a:p>
          <a:p>
            <a:r>
              <a:rPr lang="en-US" dirty="0"/>
              <a:t>CTA of head and neck, MRI and MRA of brain and orbits, along with Holter monitor for 2 weeks and echocardiography is comprehensive work-up</a:t>
            </a:r>
          </a:p>
          <a:p>
            <a:r>
              <a:rPr lang="en-US" dirty="0"/>
              <a:t>Significant findings found in 15-20% of patients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62DAC-5F5F-50D2-9768-6CE9BD8E8E2E}"/>
              </a:ext>
            </a:extLst>
          </p:cNvPr>
          <p:cNvSpPr txBox="1"/>
          <p:nvPr/>
        </p:nvSpPr>
        <p:spPr>
          <a:xfrm>
            <a:off x="5363100" y="4651670"/>
            <a:ext cx="3503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 J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Ophthalmol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January 2024</a:t>
            </a:r>
          </a:p>
        </p:txBody>
      </p:sp>
    </p:spTree>
    <p:extLst>
      <p:ext uri="{BB962C8B-B14F-4D97-AF65-F5344CB8AC3E}">
        <p14:creationId xmlns:p14="http://schemas.microsoft.com/office/powerpoint/2010/main" val="970170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50" y="0"/>
            <a:ext cx="669818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rgbClr val="FFFF00"/>
                </a:solidFill>
              </a:rPr>
              <a:t>Incidental Hollenhorst Plaque </a:t>
            </a:r>
            <a:endParaRPr lang="en-US" sz="3600" b="1" dirty="0">
              <a:solidFill>
                <a:srgbClr val="FFFF00"/>
              </a:solidFill>
            </a:endParaRPr>
          </a:p>
          <a:p>
            <a:r>
              <a:rPr sz="3600" b="1" dirty="0">
                <a:solidFill>
                  <a:srgbClr val="FFFF00"/>
                </a:solidFill>
              </a:rPr>
              <a:t>with Subconjunctival Hemorrhage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1450" y="1280160"/>
            <a:ext cx="878967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Subconjunctival hemorrhage present → benign surface finding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Incidental retinal cholesterol embolus (Hollenhorst plaque) identified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Typically at arterial bifurcation; refractile yellow/orange plaque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Represents embolic disease (carotid or aortic source)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Often asymptomatic but signals systemic vascular disease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Increased risk of stroke and TIA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Requires urgent systemic evaluation despite benign appearance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Work-up: carotid imaging, cardiac evaluation, vascular assessment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Manage risk factors: HTN, lipids, diabetes, smoking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400" dirty="0"/>
              <a:t>Clinical pearl: red eye may mask life-threatening pathology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80905" y="5884306"/>
            <a:ext cx="43145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rPr dirty="0">
                <a:solidFill>
                  <a:schemeClr val="bg2">
                    <a:lumMod val="20000"/>
                    <a:lumOff val="80000"/>
                  </a:schemeClr>
                </a:solidFill>
              </a:rPr>
              <a:t>AAO PPP; Ophthalmology literature on retinal emboli &amp; stroke risk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508" y="0"/>
            <a:ext cx="703269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>
                <a:solidFill>
                  <a:srgbClr val="FFFF00"/>
                </a:solidFill>
              </a:rPr>
              <a:t>Risk Factors for Retinal Emboli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508" y="562931"/>
            <a:ext cx="884154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Prevalence increases with age: ~0.1% &lt;40 vs ~1.4% &gt;70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Major risk factors: older age, hypertension, smoking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Embolic disease reflects underlying carotid and cardiovascular pathology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Novel associations: low socioeconomic status and low BMI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Nutritional status may influence vascular risk profile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Education level not consistently associated with emboli risk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Diabetes and hypercholesterolemia not independent predictors in some analyses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Key implication: systemic vascular evaluation is essential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000" dirty="0"/>
              <a:t>Clinical pearl: retinal embolus = marker of stroke risk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5277" y="3050819"/>
            <a:ext cx="216373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rPr dirty="0">
                <a:solidFill>
                  <a:srgbClr val="A6CCF6"/>
                </a:solidFill>
              </a:rPr>
              <a:t>Am J Ophthalmol. January 2024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BAFDF6-82CC-1791-0405-E5A9126AC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854" y="4107663"/>
            <a:ext cx="6130290" cy="27598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BBDFE5-D43C-DFD2-4F3E-4E7418836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74" y="4107663"/>
            <a:ext cx="3150870" cy="4587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60AAA-748E-4346-9881-EEDB408C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lang="en-US" dirty="0"/>
              <a:t> Retinal Artery Occlusion (RAO)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5369C-93AD-4140-9AED-9D1F09389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752034"/>
            <a:ext cx="8763000" cy="5556152"/>
          </a:xfrm>
        </p:spPr>
        <p:txBody>
          <a:bodyPr>
            <a:normAutofit/>
          </a:bodyPr>
          <a:lstStyle/>
          <a:p>
            <a:r>
              <a:rPr lang="en-US" sz="2000" dirty="0"/>
              <a:t>“RAO is analogous to and shares almost the same risk factors as cerebral infarction - in fact acute symptomatic RAO embolic etiologies necessitates immediate referral for stroke evaluation.”</a:t>
            </a:r>
          </a:p>
          <a:p>
            <a:r>
              <a:rPr lang="en-US" sz="2000" dirty="0"/>
              <a:t>Since RAO can be associated with GCA, be sure to rule out GCA, however most cases of RAO are non-</a:t>
            </a:r>
            <a:r>
              <a:rPr lang="en-US" sz="2000" dirty="0" err="1"/>
              <a:t>arteritic</a:t>
            </a:r>
            <a:r>
              <a:rPr lang="en-US" sz="2000" dirty="0"/>
              <a:t> in origin.</a:t>
            </a:r>
          </a:p>
          <a:p>
            <a:r>
              <a:rPr lang="en-US" sz="2000" dirty="0"/>
              <a:t>Transient RAO is defined as “an acute onset of major visual loss affecting 1 eye, together with rapid and complete reversibility of symptoms and no residual signs ischemic damage.”</a:t>
            </a:r>
          </a:p>
          <a:p>
            <a:r>
              <a:rPr lang="en-US" sz="2000" dirty="0"/>
              <a:t>“Migraine with aura is associated with increased risk of RAO compared with migraine without aura.”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799740-03C9-4930-A771-9F7935A5221D}"/>
              </a:ext>
            </a:extLst>
          </p:cNvPr>
          <p:cNvSpPr txBox="1"/>
          <p:nvPr/>
        </p:nvSpPr>
        <p:spPr>
          <a:xfrm>
            <a:off x="3831869" y="3960416"/>
            <a:ext cx="356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 J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Ophthalmol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May, 2021</a:t>
            </a:r>
          </a:p>
        </p:txBody>
      </p:sp>
    </p:spTree>
    <p:extLst>
      <p:ext uri="{BB962C8B-B14F-4D97-AF65-F5344CB8AC3E}">
        <p14:creationId xmlns:p14="http://schemas.microsoft.com/office/powerpoint/2010/main" val="3106923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3200" b="1" dirty="0"/>
              <a:t>Central Retinal Artery Occlusion: Time to Presentation and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" y="1111348"/>
            <a:ext cx="8969829" cy="5556152"/>
          </a:xfrm>
        </p:spPr>
        <p:txBody>
          <a:bodyPr>
            <a:normAutofit fontScale="92500" lnSpcReduction="20000"/>
          </a:bodyPr>
          <a:lstStyle/>
          <a:p>
            <a:pPr>
              <a:defRPr sz="2800"/>
            </a:pPr>
            <a:r>
              <a:rPr sz="2600" dirty="0"/>
              <a:t>CRAO causes acute retinal hypoperfusion leading to rapid retinal ischemia and severe vision loss.</a:t>
            </a:r>
          </a:p>
          <a:p>
            <a:pPr>
              <a:defRPr sz="2800"/>
            </a:pPr>
            <a:r>
              <a:rPr sz="2600" dirty="0"/>
              <a:t>Typical presentation: sudden, painless, monocular vision loss; may be preceded by transient monocular vision loss.</a:t>
            </a:r>
          </a:p>
          <a:p>
            <a:pPr>
              <a:defRPr sz="2800"/>
            </a:pPr>
            <a:r>
              <a:rPr sz="2600" dirty="0"/>
              <a:t>Rare condition (~1–2 cases per 100,000 annually); &lt;2% bilateral involvement.</a:t>
            </a:r>
          </a:p>
          <a:p>
            <a:pPr>
              <a:defRPr sz="2800"/>
            </a:pPr>
            <a:r>
              <a:rPr sz="2600" dirty="0"/>
              <a:t>Average onset age ~60–65 years; patients often have systemic vascular risk factors.</a:t>
            </a:r>
          </a:p>
          <a:p>
            <a:pPr>
              <a:defRPr sz="2800"/>
            </a:pPr>
            <a:r>
              <a:rPr sz="2600" dirty="0"/>
              <a:t>Associated conditions commonly include hypertension, hyperlipidemia, and cardiovascular disease.</a:t>
            </a:r>
          </a:p>
          <a:p>
            <a:pPr>
              <a:defRPr sz="2800"/>
            </a:pPr>
            <a:r>
              <a:rPr sz="2600" dirty="0"/>
              <a:t>Visual prognosis is generally poor due to rapid retinal ischemic injury.</a:t>
            </a:r>
          </a:p>
          <a:p>
            <a:pPr>
              <a:defRPr sz="2800"/>
            </a:pPr>
            <a:r>
              <a:rPr sz="2600" dirty="0"/>
              <a:t>Potential interventions must occur within ~4–6 hours of symptom onset for possible benefit.</a:t>
            </a:r>
          </a:p>
          <a:p>
            <a:pPr>
              <a:defRPr sz="2800"/>
            </a:pPr>
            <a:r>
              <a:rPr sz="2600" dirty="0"/>
              <a:t>CRAO is a stroke equivalent requiring urgent systemic evaluation; </a:t>
            </a:r>
            <a:r>
              <a:rPr lang="en-US" sz="2400" dirty="0">
                <a:solidFill>
                  <a:srgbClr val="00FF00"/>
                </a:solidFill>
              </a:rPr>
              <a:t>BE‑FAST</a:t>
            </a:r>
            <a:r>
              <a:rPr lang="en-US" sz="2400" dirty="0"/>
              <a:t> stroke mnemonic </a:t>
            </a:r>
            <a:r>
              <a:rPr lang="en-US" sz="2400" dirty="0">
                <a:solidFill>
                  <a:srgbClr val="00FF00"/>
                </a:solidFill>
              </a:rPr>
              <a:t>(Balance, Eyes, Face, Arm, Speech, Time) </a:t>
            </a:r>
            <a:r>
              <a:rPr lang="en-US" sz="2400" dirty="0"/>
              <a:t>may improve recognition.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64" y="0"/>
            <a:ext cx="5106847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Retinal Artery Occlusion: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AAO PPP Clinical Imperatives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1154609"/>
            <a:ext cx="8778240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CRAO/BRAO/OAO = ocular stroke equivalents linked to systemic vascular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disease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                                                              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Strong association with carotid occlusive and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cardiac embolic sources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Age &gt;50 → rule out GCA; start systemic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steroids immediately if suspected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All RAO cases require urgent systemi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 </a:t>
            </a:r>
            <a:r>
              <a:rPr lang="en-US" sz="2000" b="1" dirty="0">
                <a:solidFill>
                  <a:srgbClr val="FFFFFF"/>
                </a:solidFill>
                <a:latin typeface="Calibri"/>
                <a:cs typeface="Arial" panose="020B0604020202020204" pitchFamily="34" charset="0"/>
              </a:rPr>
              <a:t>v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aluation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&lt;50 → evaluate for vasculitis and hypercoagulable states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&gt;50 → prioritize embolic workup (carotid + cardiac)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Acute symptomatic RAO → immediate stroke center referral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Asymptomatic/incidental RAO → still requires timely systemic referral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No proven therapy reverses vision loss → time = retina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Monitor for neovascularization → PRP if iris/retinal NV develops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Recent study in the British Journal of Ophthalmology reported HBOT to be safe and potentially effective.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FFFFFF"/>
                </a:solidFill>
              </a:defRPr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 J Ophthalmol. 2023.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4041" y="5431809"/>
            <a:ext cx="512448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FFFFFF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AAO PPP: Retinal and Ophthalmic Artery Occlusions; AHA/ASA Stroke Guidance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03" y="0"/>
            <a:ext cx="866506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CRAO Red Flags for Giant Cell Arteritis (GCA)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727678"/>
            <a:ext cx="866506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Any CRAO patient &gt;50 years old → rule out GCA immediately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Systemic clues: headache, scalp tenderness, jaw claudication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Associated symptoms: fatigue, weight loss, polymyalgia rheumatica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Visual findings may include profound vision loss and pale retina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GCA can cause CRAO, ophthalmic artery occlusion, and AAION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Elevated ESR, CRP, and platelet count support diagnosis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 NOT delay treatment while awaiting biopsy confirmation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Immediate systemic corticosteroids may prevent bilateral blindness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Temporal artery biopsy and/or ultrasound recommended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5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Clinical Pearl: CRAO in older adults may be embolic — but always exclude GCA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39866" y="5621325"/>
            <a:ext cx="2225289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100">
                <a:solidFill>
                  <a:srgbClr val="FFFFFF"/>
                </a:solidFill>
              </a:defRPr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AAO PPP; AHA/ASA CRAO Guidance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Title 3">
            <a:extLst>
              <a:ext uri="{FF2B5EF4-FFF2-40B4-BE49-F238E27FC236}">
                <a16:creationId xmlns:a16="http://schemas.microsoft.com/office/drawing/2014/main" id="{71CC81C4-1111-453D-A4E6-715A30FB3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0350" y="73025"/>
            <a:ext cx="8748713" cy="665163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R/O Giant Cell Arteritis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444C42-94DD-4409-B65A-7315A47D545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6850" y="738188"/>
            <a:ext cx="8875713" cy="619125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600" dirty="0"/>
              <a:t>78 yobf referred by ENT colleagues for “possible bad infection to OD after TA biopsy 1 week ago; hx of HA and right eye pain and photophobia for last month; PCP referred to ENT for TA biopsy 1 month ago even though ESR was negative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600" dirty="0"/>
              <a:t>Meds:  see chart.        Allergies:  Ibuprofen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600" dirty="0"/>
              <a:t>Med Hx:  Diabetes since 2007, TIA 2000, hypertension, anxiety, acid reflux, cataract surgery 2013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600" dirty="0"/>
              <a:t>BVA:  20/25 OU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600" dirty="0"/>
              <a:t>Pupils:  normal, neg for APD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600" dirty="0"/>
              <a:t>IOP:  9, 9   ICARE  3:10 pm</a:t>
            </a:r>
          </a:p>
          <a:p>
            <a:pPr>
              <a:defRPr/>
            </a:pPr>
            <a:r>
              <a:rPr lang="en-US" sz="2600" dirty="0"/>
              <a:t>A/S Exam: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	Conj:  3+ subconj heme OD, 1+ subconj heme OS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	Cornea:  Clear OD; Clear OS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	A/C:  3+ -4 C/F; mild fibrin OD, clear OS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	Lens:  PC IOL OU clear</a:t>
            </a:r>
          </a:p>
          <a:p>
            <a:pPr marL="0" indent="0">
              <a:buFontTx/>
              <a:buNone/>
              <a:defRPr/>
            </a:pPr>
            <a:r>
              <a:rPr lang="en-US" sz="2400" dirty="0"/>
              <a:t>	DFE:  .3 OU, normal</a:t>
            </a:r>
          </a:p>
          <a:p>
            <a:pPr>
              <a:defRPr/>
            </a:pPr>
            <a:r>
              <a:rPr lang="en-US" sz="2600" dirty="0"/>
              <a:t>P:</a:t>
            </a: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312378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417A3-A835-0F72-229F-FE555E58E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97AF-4D16-9A95-9535-D8904B9CF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Giant Cell Arteritis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6C92B-7E07-065C-406E-CBF96060A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History: new-onset headache age &gt;50; temporal pain</a:t>
            </a:r>
          </a:p>
          <a:p>
            <a:r>
              <a:t>Associated symptoms: jaw claudication, scalp tenderness, vision loss</a:t>
            </a:r>
          </a:p>
          <a:p>
            <a:r>
              <a:t>Etiology: granulomatous vasculitis of medium/large arteries</a:t>
            </a:r>
          </a:p>
          <a:p>
            <a:r>
              <a:t>Key diagnostic features: abnormal temporal artery exam</a:t>
            </a:r>
          </a:p>
          <a:p>
            <a:r>
              <a:t>Labs/Imaging: elevated ESR/CRP; temporal artery biopsy</a:t>
            </a:r>
          </a:p>
          <a:p>
            <a:r>
              <a:t>Treatment: immediate high-dose systemic steroids</a:t>
            </a:r>
          </a:p>
          <a:p>
            <a:r>
              <a:t>Adjuncts: steroid-sparing immunotherapy when appropriate</a:t>
            </a:r>
          </a:p>
          <a:p>
            <a:r>
              <a:t>Red flags: any visual symptoms — emergency</a:t>
            </a:r>
          </a:p>
        </p:txBody>
      </p:sp>
    </p:spTree>
    <p:extLst>
      <p:ext uri="{BB962C8B-B14F-4D97-AF65-F5344CB8AC3E}">
        <p14:creationId xmlns:p14="http://schemas.microsoft.com/office/powerpoint/2010/main" val="3399222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B669-2DA6-1AB4-F973-A20289BD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Update on GCA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E61B3-8101-F889-9ABD-3612D4AC6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Peak incidence 75-79, women more afflicted</a:t>
            </a:r>
          </a:p>
          <a:p>
            <a:r>
              <a:rPr lang="en-US" dirty="0"/>
              <a:t>Body Symptoms: Fever, night sweats, weight loss, HA, scalp tenderness, jaw/tongue claudication.</a:t>
            </a:r>
          </a:p>
          <a:p>
            <a:r>
              <a:rPr lang="en-US" dirty="0"/>
              <a:t>“The cornerstone of GCA management is the immediate initiation of glucocorticoids.”</a:t>
            </a:r>
          </a:p>
          <a:p>
            <a:r>
              <a:rPr lang="en-US" dirty="0"/>
              <a:t>Generally speaking, the initial dose is 60 mg of oral prednisone daily while concurrently ordering standard blood studies.</a:t>
            </a:r>
          </a:p>
          <a:p>
            <a:r>
              <a:rPr lang="en-US" dirty="0"/>
              <a:t>Temporal artery ultrasound is quickly replacing TAB</a:t>
            </a:r>
          </a:p>
          <a:p>
            <a:r>
              <a:rPr lang="en-US" dirty="0"/>
              <a:t>Roughly half of GCA patients have aortic involvement</a:t>
            </a:r>
          </a:p>
          <a:p>
            <a:r>
              <a:rPr lang="en-US" dirty="0"/>
              <a:t>Tocilizumab (ACTEMRA®) along with decreasing dosage of prednisone has been increasingly helpful.</a:t>
            </a:r>
          </a:p>
          <a:p>
            <a:r>
              <a:rPr lang="en-US" dirty="0"/>
              <a:t>Our Job: Make the Dx, initiate PO prednisone,  and get patient to rheumatology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F2F7B4-EC50-B565-0961-44ABF876EA68}"/>
              </a:ext>
            </a:extLst>
          </p:cNvPr>
          <p:cNvSpPr txBox="1"/>
          <p:nvPr/>
        </p:nvSpPr>
        <p:spPr>
          <a:xfrm>
            <a:off x="5207268" y="6328944"/>
            <a:ext cx="4129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Survey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Ophthalmol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March/April 2026</a:t>
            </a:r>
          </a:p>
        </p:txBody>
      </p:sp>
    </p:spTree>
    <p:extLst>
      <p:ext uri="{BB962C8B-B14F-4D97-AF65-F5344CB8AC3E}">
        <p14:creationId xmlns:p14="http://schemas.microsoft.com/office/powerpoint/2010/main" val="3094167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162" y="0"/>
            <a:ext cx="675056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NAION – Clinical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162" y="646331"/>
            <a:ext cx="8752703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Most common acute optic neuropathy in adults &gt;50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Sudden, painless monocular vision loss (often on awakening)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Strong association with vascular risk factors (HTN, DM, OSA)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Small crowded optic disc (“disc at risk”) predisposes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Sectoral optic disc edema typical in acute phase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Altitudinal visual field defect is classic pattern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Relative afferent pupillary defect (if unilateral)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Color vision loss usually mild–moderate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 Flags: severe vision loss, systemic symptoms, or chalky white disc should prompt evaluation for arteritic AION (GCA)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endParaRPr kumimoji="0" sz="2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229" y="116153"/>
            <a:ext cx="785343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NAION – Management &amp; Prognosis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229" y="843555"/>
            <a:ext cx="881201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proven effective acute treatment (steroids controversial)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Differentiate from AAION → check ESR/CRP urgently if suspected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Optimize vascular risk factors (BP, DM, sleep apnea)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Avoid nocturnal hypotension (review antihypertensive timing)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Fellow eye involvement risk ~15–20%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Visual recovery variable; many have persistent defects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OCT: RNFL swelling acutely followed by thinning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pearl: painless vision loss + disc at risk = NAION until proven otherwise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895" y="64736"/>
            <a:ext cx="65750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GLP-1 AGONISTS &amp; NAION 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895" y="718118"/>
            <a:ext cx="6298519" cy="38164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Includes semaglutide and tirzepatide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Recent studies show signal for NAION risk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Absolute risk remains low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Classified as very rare adverse effect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Conflicting data across studies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Baseline risk factors confound association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Possible microvascular mechanisms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Rapid metabolic shifts may contribute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routine discontinuation recommended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Counsel patients on vision symptoms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 Flag: sudden painless vision loss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380445A1-1C0D-419E-9820-C454D4D842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Regarding Pupillary Abnormalities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1381087-9F71-44F9-996E-3B3C3A864EB5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304800" y="1123950"/>
            <a:ext cx="8648700" cy="558165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there is:	</a:t>
            </a:r>
          </a:p>
          <a:p>
            <a:pPr>
              <a:tabLst>
                <a:tab pos="685800" algn="l"/>
                <a:tab pos="1036638" algn="l"/>
              </a:tabLst>
            </a:pPr>
            <a:r>
              <a:rPr lang="en-US" dirty="0"/>
              <a:t>	- 	No ptosis                                                    	-	No EOM dysfunction						</a:t>
            </a:r>
          </a:p>
          <a:p>
            <a:endParaRPr lang="en-US" dirty="0"/>
          </a:p>
          <a:p>
            <a:r>
              <a:rPr lang="en-US" dirty="0"/>
              <a:t>Then it’s nothing “bad” and  a scan is not indicated</a:t>
            </a:r>
          </a:p>
          <a:p>
            <a:endParaRPr lang="en-US" dirty="0"/>
          </a:p>
          <a:p>
            <a:r>
              <a:rPr lang="en-US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Consider:  </a:t>
            </a:r>
          </a:p>
          <a:p>
            <a:r>
              <a:rPr lang="en-US" dirty="0"/>
              <a:t>Adies, pharmacologic causation, or “discovered” physiologic anisocoria as probabilities</a:t>
            </a:r>
          </a:p>
        </p:txBody>
      </p:sp>
    </p:spTree>
    <p:extLst>
      <p:ext uri="{BB962C8B-B14F-4D97-AF65-F5344CB8AC3E}">
        <p14:creationId xmlns:p14="http://schemas.microsoft.com/office/powerpoint/2010/main" val="422384844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>
            <a:extLst>
              <a:ext uri="{FF2B5EF4-FFF2-40B4-BE49-F238E27FC236}">
                <a16:creationId xmlns:a16="http://schemas.microsoft.com/office/drawing/2014/main" id="{076C7434-C5BB-4979-B1D0-44DE787A89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0494" y="1093788"/>
            <a:ext cx="8869362" cy="3379788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800" dirty="0"/>
              <a:t>Pain vs no pain, pupil involvement, or not</a:t>
            </a:r>
          </a:p>
          <a:p>
            <a:pPr marL="804863" lvl="2" indent="-342900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en-US" sz="2800" dirty="0"/>
              <a:t>Does not matter!</a:t>
            </a:r>
          </a:p>
          <a:p>
            <a:pPr marL="228600" indent="-228600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800" dirty="0"/>
              <a:t>All patients need emergent CTA or MRA</a:t>
            </a:r>
          </a:p>
          <a:p>
            <a:pPr marL="228600" indent="-228600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800" dirty="0"/>
              <a:t>Send straight to ED; not to an ophthalmologist</a:t>
            </a:r>
          </a:p>
          <a:p>
            <a:pPr marL="228600" indent="-228600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800" dirty="0"/>
              <a:t>However, about 95% of 3</a:t>
            </a:r>
            <a:r>
              <a:rPr lang="en-US" altLang="en-US" sz="2800" baseline="30000" dirty="0"/>
              <a:t>rd</a:t>
            </a:r>
            <a:r>
              <a:rPr lang="en-US" altLang="en-US" sz="2800" dirty="0"/>
              <a:t> N. palsies are simply “microvascular,” and not aneurysmal in nature</a:t>
            </a:r>
          </a:p>
        </p:txBody>
      </p:sp>
      <p:sp>
        <p:nvSpPr>
          <p:cNvPr id="15363" name="Title 2">
            <a:extLst>
              <a:ext uri="{FF2B5EF4-FFF2-40B4-BE49-F238E27FC236}">
                <a16:creationId xmlns:a16="http://schemas.microsoft.com/office/drawing/2014/main" id="{8B246E5E-40A6-4900-A3B9-CEE26524A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4" y="188219"/>
            <a:ext cx="8869362" cy="9032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4000" dirty="0">
                <a:latin typeface="+mn-lt"/>
              </a:rPr>
              <a:t>Management of 3</a:t>
            </a:r>
            <a:r>
              <a:rPr lang="en-US" altLang="en-US" sz="4000" baseline="30000" dirty="0">
                <a:latin typeface="+mn-lt"/>
              </a:rPr>
              <a:t>rd</a:t>
            </a:r>
            <a:r>
              <a:rPr lang="en-US" altLang="en-US" sz="4000" dirty="0">
                <a:latin typeface="+mn-lt"/>
              </a:rPr>
              <a:t> Nerve Palsy</a:t>
            </a:r>
          </a:p>
        </p:txBody>
      </p:sp>
      <p:sp>
        <p:nvSpPr>
          <p:cNvPr id="21508" name="TextBox 3">
            <a:extLst>
              <a:ext uri="{FF2B5EF4-FFF2-40B4-BE49-F238E27FC236}">
                <a16:creationId xmlns:a16="http://schemas.microsoft.com/office/drawing/2014/main" id="{DABF0AD0-B4DB-4430-A803-D30F35723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4977" y="4273521"/>
            <a:ext cx="65885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FD1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Foster PJ, et al. JAMA Ophthalmol 2017;135(3):203-4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4747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1" dirty="0">
                <a:solidFill>
                  <a:srgbClr val="FFFF00"/>
                </a:solidFill>
              </a:rPr>
              <a:t>Painful Cranial Neuropathies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sz="2800" b="1" dirty="0">
                <a:solidFill>
                  <a:srgbClr val="FFFFFF"/>
                </a:solidFill>
              </a:rPr>
              <a:t>History: sharp, electric, stabbing facial pain (paroxysmal attacks)</a:t>
            </a:r>
          </a:p>
          <a:p>
            <a:r>
              <a:rPr sz="2800" b="1" dirty="0">
                <a:solidFill>
                  <a:srgbClr val="FFFFFF"/>
                </a:solidFill>
              </a:rPr>
              <a:t>Distribution: follows cranial nerve territory (CN V most common)</a:t>
            </a:r>
          </a:p>
          <a:p>
            <a:r>
              <a:rPr sz="2800" b="1" dirty="0">
                <a:solidFill>
                  <a:srgbClr val="FFFFFF"/>
                </a:solidFill>
              </a:rPr>
              <a:t>Classic entity: trigeminal neuralgia (trigger zones; normal exam between attacks)</a:t>
            </a:r>
          </a:p>
          <a:p>
            <a:r>
              <a:rPr sz="2800" b="1" dirty="0">
                <a:solidFill>
                  <a:srgbClr val="FFFFFF"/>
                </a:solidFill>
              </a:rPr>
              <a:t>Etiologies: vascular compression (most common), demyelination (MS), tumor, infection</a:t>
            </a:r>
          </a:p>
          <a:p>
            <a:r>
              <a:rPr sz="2800" b="1" dirty="0">
                <a:solidFill>
                  <a:srgbClr val="FFFFFF"/>
                </a:solidFill>
              </a:rPr>
              <a:t>Pain may be triggered by light touch, chewing, talking, or cold air</a:t>
            </a:r>
          </a:p>
          <a:p>
            <a:r>
              <a:rPr sz="2800" b="1" dirty="0">
                <a:solidFill>
                  <a:srgbClr val="FFFFFF"/>
                </a:solidFill>
              </a:rPr>
              <a:t>Motor involvement → consider additional CN involvement (III, IV, VI) → diplopia</a:t>
            </a:r>
          </a:p>
          <a:p>
            <a:r>
              <a:rPr sz="2800" b="1" dirty="0">
                <a:solidFill>
                  <a:srgbClr val="FFFFFF"/>
                </a:solidFill>
              </a:rPr>
              <a:t>Examination often normal between episodes in primary neuralgia</a:t>
            </a:r>
          </a:p>
          <a:p>
            <a:r>
              <a:rPr sz="2800" b="1" dirty="0">
                <a:solidFill>
                  <a:srgbClr val="FFFFFF"/>
                </a:solidFill>
              </a:rPr>
              <a:t>Atypical features (constant pain, neuro deficit) → suspect secondary cause</a:t>
            </a:r>
          </a:p>
          <a:p>
            <a:r>
              <a:rPr sz="2800" b="1" dirty="0">
                <a:solidFill>
                  <a:srgbClr val="FFFFFF"/>
                </a:solidFill>
              </a:rPr>
              <a:t>Imaging: MRI brain/orbits with attention to cranial nerves ± MRA</a:t>
            </a:r>
          </a:p>
          <a:p>
            <a:r>
              <a:rPr sz="2800" b="1" dirty="0">
                <a:solidFill>
                  <a:srgbClr val="FFFFFF"/>
                </a:solidFill>
              </a:rPr>
              <a:t>First-line treatment: carbamazepine or oxcarbazepine</a:t>
            </a:r>
          </a:p>
          <a:p>
            <a:r>
              <a:rPr sz="2800" b="1" dirty="0">
                <a:solidFill>
                  <a:srgbClr val="FFFFFF"/>
                </a:solidFill>
              </a:rPr>
              <a:t>Alternatives: gabapentin, pregabalin</a:t>
            </a:r>
            <a:r>
              <a:rPr lang="en-US" sz="2800" b="1" dirty="0">
                <a:solidFill>
                  <a:srgbClr val="FFFFFF"/>
                </a:solidFill>
              </a:rPr>
              <a:t>,</a:t>
            </a:r>
            <a:r>
              <a:rPr sz="2800" b="1" dirty="0">
                <a:solidFill>
                  <a:srgbClr val="FFFFFF"/>
                </a:solidFill>
              </a:rPr>
              <a:t> </a:t>
            </a:r>
            <a:r>
              <a:rPr lang="en-US" sz="2800" b="1" dirty="0">
                <a:solidFill>
                  <a:srgbClr val="FFFFFF"/>
                </a:solidFill>
              </a:rPr>
              <a:t>botulinum toxin; </a:t>
            </a:r>
            <a:r>
              <a:rPr sz="2800" b="1" dirty="0">
                <a:solidFill>
                  <a:srgbClr val="FFFFFF"/>
                </a:solidFill>
              </a:rPr>
              <a:t>refractory → </a:t>
            </a:r>
            <a:r>
              <a:rPr lang="en-US" sz="2800" dirty="0">
                <a:solidFill>
                  <a:srgbClr val="FFFFFF"/>
                </a:solidFill>
              </a:rPr>
              <a:t>microvascular</a:t>
            </a:r>
            <a:r>
              <a:rPr sz="2800" b="1" dirty="0">
                <a:solidFill>
                  <a:srgbClr val="FFFFFF"/>
                </a:solidFill>
              </a:rPr>
              <a:t> decompression</a:t>
            </a:r>
            <a:r>
              <a:rPr lang="en-US" sz="2800" b="1" dirty="0">
                <a:solidFill>
                  <a:srgbClr val="FFFFFF"/>
                </a:solidFill>
              </a:rPr>
              <a:t>, ablation, stereotactic radiosurgery</a:t>
            </a:r>
            <a:endParaRPr sz="2800" b="1" dirty="0">
              <a:solidFill>
                <a:srgbClr val="FFFFFF"/>
              </a:solidFill>
            </a:endParaRPr>
          </a:p>
          <a:p>
            <a:r>
              <a:rPr sz="2800" b="1" dirty="0">
                <a:solidFill>
                  <a:srgbClr val="FFFFFF"/>
                </a:solidFill>
              </a:rPr>
              <a:t>RED FLAGS: sensory loss, bilateral symptoms, progressive deficits, age &lt;50, or abnormal neuro exam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0"/>
            <a:ext cx="757130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>
                <a:solidFill>
                  <a:srgbClr val="FFFF00"/>
                </a:solidFill>
              </a:rPr>
              <a:t>When to Order MRI vs CT in ER </a:t>
            </a:r>
            <a:r>
              <a:rPr lang="en-US" b="1" dirty="0">
                <a:solidFill>
                  <a:srgbClr val="FFFF00"/>
                </a:solidFill>
              </a:rPr>
              <a:t>– </a:t>
            </a:r>
          </a:p>
          <a:p>
            <a:r>
              <a:rPr b="1" dirty="0">
                <a:solidFill>
                  <a:srgbClr val="FFFF00"/>
                </a:solidFill>
              </a:rPr>
              <a:t>Neuro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b="1" dirty="0">
                <a:solidFill>
                  <a:srgbClr val="FFFF00"/>
                </a:solidFill>
              </a:rPr>
              <a:t>‑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b="1" dirty="0">
                <a:solidFill>
                  <a:srgbClr val="FFFF00"/>
                </a:solidFill>
              </a:rPr>
              <a:t>Ophthalmic Evaluation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20366"/>
              </p:ext>
            </p:extLst>
          </p:nvPr>
        </p:nvGraphicFramePr>
        <p:xfrm>
          <a:off x="0" y="1200328"/>
          <a:ext cx="9144000" cy="6304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464">
                <a:tc>
                  <a:txBody>
                    <a:bodyPr/>
                    <a:lstStyle/>
                    <a:p>
                      <a:r>
                        <a:rPr sz="2000" b="1" dirty="0">
                          <a:solidFill>
                            <a:schemeClr val="tx1"/>
                          </a:solidFill>
                        </a:rPr>
                        <a:t>Clinical 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 dirty="0">
                          <a:solidFill>
                            <a:schemeClr val="tx1"/>
                          </a:solidFill>
                        </a:rPr>
                        <a:t>Preferred 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 dirty="0">
                          <a:solidFill>
                            <a:schemeClr val="tx1"/>
                          </a:solidFill>
                        </a:rPr>
                        <a:t>Key Reason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4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Suspected stroke / CRAO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CT head ± CTA initially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Rapid evaluation for hemorrhage or large vessel occlusion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4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Head trauma / orbital 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CT orbit/head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Best for fractures, hemorrhage, acute trauma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4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Orbital cellulitis / abscess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CT orbit with contrast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Quick evaluation of sinuses and orbital infection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4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Optic neuritis / demyelination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MRI brain &amp; orbits with contrast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Detects optic nerve inflammation and MS lesions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64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Compressive optic neuropathy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MRI brain &amp; orbits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Superior soft‑tissue detail for tumors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4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Pituitary / chiasmal lesions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MRI brain with contrast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Best visualization of sellar and suprasellar region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124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Diplopia / cranial nerve palsy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MRI brain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bg2"/>
                          </a:solidFill>
                        </a:rPr>
                        <a:t>Evaluates brainstem, cavernous sinus, and cranial nerves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1249"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1"/>
                          </a:solidFill>
                        </a:rPr>
                        <a:t>Unclear neurologic vision 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MRI brain &amp; orbits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>
                          <a:solidFill>
                            <a:schemeClr val="bg2"/>
                          </a:solidFill>
                        </a:rPr>
                        <a:t>Better detection of subtle neurologic pathology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on Oral Prednisolone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215622"/>
            <a:ext cx="8763000" cy="3797536"/>
          </a:xfrm>
        </p:spPr>
        <p:txBody>
          <a:bodyPr/>
          <a:lstStyle/>
          <a:p>
            <a:r>
              <a:rPr lang="en-US" dirty="0"/>
              <a:t>Using oral prednisolone at 1,250 mg/day is equivalent to 1,000 mg of I.V. methylprednisolone sodium succinate (</a:t>
            </a:r>
            <a:r>
              <a:rPr lang="en-US" dirty="0" err="1"/>
              <a:t>Solu</a:t>
            </a:r>
            <a:r>
              <a:rPr lang="en-US" dirty="0"/>
              <a:t>-Medrol®) for 3 days in treating acute optic neuritis.</a:t>
            </a:r>
          </a:p>
          <a:p>
            <a:r>
              <a:rPr lang="en-US" dirty="0"/>
              <a:t>“There was no significant difference in adverse events between the groups.”</a:t>
            </a:r>
          </a:p>
          <a:p>
            <a:r>
              <a:rPr lang="en-US" dirty="0"/>
              <a:t>And,… we are concerned about using 40 – 60 mg/day!?!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57841" y="4570216"/>
            <a:ext cx="3489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JAMA Neurology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June, 2018</a:t>
            </a:r>
          </a:p>
        </p:txBody>
      </p:sp>
    </p:spTree>
    <p:extLst>
      <p:ext uri="{BB962C8B-B14F-4D97-AF65-F5344CB8AC3E}">
        <p14:creationId xmlns:p14="http://schemas.microsoft.com/office/powerpoint/2010/main" val="4196607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-89585"/>
            <a:ext cx="9547654" cy="752034"/>
          </a:xfrm>
        </p:spPr>
        <p:txBody>
          <a:bodyPr>
            <a:noAutofit/>
          </a:bodyPr>
          <a:lstStyle/>
          <a:p>
            <a:r>
              <a:rPr sz="3000" b="1" dirty="0"/>
              <a:t>Flashes &amp; Floaters: Risk of Retinal Tear or Detachment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650924"/>
            <a:ext cx="8763000" cy="5556152"/>
          </a:xfrm>
        </p:spPr>
        <p:txBody>
          <a:bodyPr>
            <a:normAutofit fontScale="92500" lnSpcReduction="20000"/>
          </a:bodyPr>
          <a:lstStyle/>
          <a:p>
            <a:r>
              <a:rPr sz="2800" dirty="0"/>
              <a:t>Flashes and floaters are common symptoms of posterior vitreous detachment (PVD)</a:t>
            </a:r>
          </a:p>
          <a:p>
            <a:r>
              <a:rPr sz="2800" dirty="0"/>
              <a:t>Posterior vitreous detachment occurs in ~60–70% of patients over age 70</a:t>
            </a:r>
          </a:p>
          <a:p>
            <a:r>
              <a:rPr sz="2800" dirty="0"/>
              <a:t>Approximately 10–15% of patients with symptomatic PVD have an associated retinal tear</a:t>
            </a:r>
          </a:p>
          <a:p>
            <a:r>
              <a:rPr sz="2800" dirty="0"/>
              <a:t>Retinal detachment develops in roughly 3–5% of patients presenting with acute flashes and floaters</a:t>
            </a:r>
          </a:p>
          <a:p>
            <a:r>
              <a:rPr sz="2800" dirty="0"/>
              <a:t>Risk increases with high myopia, lattice degeneration, trauma, or prior retinal detachment</a:t>
            </a:r>
          </a:p>
          <a:p>
            <a:r>
              <a:rPr sz="2800" dirty="0"/>
              <a:t>New floaters, photopsia, or a curtain/field defect require urgent dilated retinal examination</a:t>
            </a:r>
          </a:p>
          <a:p>
            <a:r>
              <a:rPr sz="2800" dirty="0"/>
              <a:t>Patients with symptomatic PVD but no tear still require follow-up in 4–6 weeks due to delayed tears</a:t>
            </a:r>
          </a:p>
          <a:p>
            <a:r>
              <a:rPr sz="2800" dirty="0"/>
              <a:t>Early detection and laser treatment of retinal tears can prevent progression to retinal detachment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1C56-1234-6E1A-72B8-CE43BAE56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49118-1DB9-D952-FD38-30E69C4F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0"/>
            <a:ext cx="8763000" cy="752034"/>
          </a:xfrm>
        </p:spPr>
        <p:txBody>
          <a:bodyPr>
            <a:normAutofit/>
          </a:bodyPr>
          <a:lstStyle/>
          <a:p>
            <a:r>
              <a:rPr dirty="0"/>
              <a:t>Acute PVD: AAO PPP 2025 – Pearls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EA87C-4ECD-05B7-1225-B772A93A7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" y="829991"/>
            <a:ext cx="9003324" cy="5678127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New flashes/floaters = assume acute PVD until proven otherwise</a:t>
            </a:r>
          </a:p>
          <a:p>
            <a:r>
              <a:rPr dirty="0"/>
              <a:t>Dilated peripheral retinal exam required at presentation</a:t>
            </a:r>
          </a:p>
          <a:p>
            <a:r>
              <a:rPr dirty="0"/>
              <a:t>Look for: retinal tears, vitreous hemorrhage, Shafer sign, lattice</a:t>
            </a:r>
          </a:p>
          <a:p>
            <a:r>
              <a:rPr dirty="0"/>
              <a:t>High-risk eyes: VH, lattice, high myopia, pseudophakia, fellow-eye RD</a:t>
            </a:r>
          </a:p>
          <a:p>
            <a:r>
              <a:rPr dirty="0"/>
              <a:t>Follow-up even if normal: re-exam at ~4–6 weeks</a:t>
            </a:r>
          </a:p>
          <a:p>
            <a:r>
              <a:rPr dirty="0"/>
              <a:t>Earlier/multiple visits for high-risk cases</a:t>
            </a:r>
          </a:p>
          <a:p>
            <a:r>
              <a:rPr dirty="0"/>
              <a:t>Treat symptomatic retinal breaks (laser/</a:t>
            </a:r>
            <a:r>
              <a:rPr dirty="0" err="1"/>
              <a:t>cryo</a:t>
            </a:r>
            <a:r>
              <a:rPr dirty="0"/>
              <a:t>); observe lattice alone</a:t>
            </a:r>
          </a:p>
          <a:p>
            <a:r>
              <a:rPr dirty="0"/>
              <a:t>Educate patients on red flags: ↑floaters, flashes, curtain/shadow</a:t>
            </a:r>
          </a:p>
          <a:p>
            <a:r>
              <a:rPr dirty="0"/>
              <a:t>Goal: prevent missed retinal tears → reduce RD 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904221-1361-46E2-EA16-B2833C9996B0}"/>
              </a:ext>
            </a:extLst>
          </p:cNvPr>
          <p:cNvSpPr txBox="1"/>
          <p:nvPr/>
        </p:nvSpPr>
        <p:spPr>
          <a:xfrm>
            <a:off x="5794132" y="6323452"/>
            <a:ext cx="455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Ophthalmology, April 2025</a:t>
            </a:r>
          </a:p>
        </p:txBody>
      </p:sp>
    </p:spTree>
    <p:extLst>
      <p:ext uri="{BB962C8B-B14F-4D97-AF65-F5344CB8AC3E}">
        <p14:creationId xmlns:p14="http://schemas.microsoft.com/office/powerpoint/2010/main" val="25731288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461B-0DB8-4857-B601-8A79D44D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After Initial PVD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3D555-9BFD-464B-8DE5-424497B2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51414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About 2% of patients with normal findings will develop a subsequent retinal tear.</a:t>
            </a:r>
          </a:p>
          <a:p>
            <a:r>
              <a:rPr lang="en-US" dirty="0"/>
              <a:t>In this study, 45% of these retinal breaks “were found more than 6 weeks after presentation.”</a:t>
            </a:r>
          </a:p>
          <a:p>
            <a:r>
              <a:rPr lang="en-US" dirty="0"/>
              <a:t>At the Wills Eye Hospital Retina Service; “60% of patients in our study had at least a 4-6 week follow-up. Most physicians in our practice do not routinely follow up patients beyond this timeframe.”</a:t>
            </a:r>
          </a:p>
          <a:p>
            <a:r>
              <a:rPr lang="en-US" dirty="0"/>
              <a:t>Only about half of these subsequent events were symptomatic, therefore there may be a need to re-evaluate acute PVD patients more frequently than is currently common practice.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6D8A3-8D1C-4386-B05E-544A3C6E38BA}"/>
              </a:ext>
            </a:extLst>
          </p:cNvPr>
          <p:cNvSpPr txBox="1"/>
          <p:nvPr/>
        </p:nvSpPr>
        <p:spPr>
          <a:xfrm>
            <a:off x="5910509" y="6159750"/>
            <a:ext cx="3153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6FD1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Ophthalmology,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FD1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April 2020</a:t>
            </a:r>
          </a:p>
        </p:txBody>
      </p:sp>
    </p:spTree>
    <p:extLst>
      <p:ext uri="{BB962C8B-B14F-4D97-AF65-F5344CB8AC3E}">
        <p14:creationId xmlns:p14="http://schemas.microsoft.com/office/powerpoint/2010/main" val="1363104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68039"/>
            <a:ext cx="8763000" cy="737967"/>
          </a:xfrm>
        </p:spPr>
        <p:txBody>
          <a:bodyPr>
            <a:noAutofit/>
          </a:bodyPr>
          <a:lstStyle/>
          <a:p>
            <a:r>
              <a:rPr sz="3200" dirty="0"/>
              <a:t>Floaters vs Flashes: Predicting Retinal Detachment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" y="907869"/>
            <a:ext cx="8763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New-onset floaters may be stronger RD predictor than flashes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Study: 1,181 pts (2012–2021), 7 primary care sites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RD risk: Floaters 6.1% | Flashes 4.7% | Both 8.4%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Overall RD incidence ~6.5% in symptomatic patients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High-risk: acute onset (≤14 days)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High-risk: ≥10 floaters or curtain/haze symptoms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“Many floaters” → &gt;4× higher risk vs flashes alone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Floaters more common presenting complaint than flashes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Guidelines may underemphasize floaters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Clinical action: urgent referral for new/multiple floaters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Many cases still benign (PVD, migraine)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66712" y="5356320"/>
            <a:ext cx="310181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 i="1"/>
            </a:pP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The Ophthalmologist. April 2026.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“Floaters More Predictive Than Flashes”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4000" b="1"/>
              <a:t>Retinal Detachment: Timing of Repair and Current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sz="2800"/>
              <a:t>Retinal detachment is considered an urgent condition due to risk of permanent photoreceptor damage</a:t>
            </a:r>
          </a:p>
          <a:p>
            <a:r>
              <a:rPr sz="2800"/>
              <a:t>Visual prognosis strongly depends on macular status at time of repair (macula-on vs macula-off detachment)</a:t>
            </a:r>
          </a:p>
          <a:p>
            <a:r>
              <a:rPr sz="2800"/>
              <a:t>Macula-on detachments are typically repaired within 24 hours to prevent central vision loss</a:t>
            </a:r>
          </a:p>
          <a:p>
            <a:r>
              <a:rPr sz="2800"/>
              <a:t>Macula-off detachments ideally repaired within several days; earlier surgery may improve visual outcomes</a:t>
            </a:r>
          </a:p>
          <a:p>
            <a:r>
              <a:rPr sz="2800"/>
              <a:t>Recent studies suggest many macula-off detachments repaired within 3–7 days achieve similar outcomes</a:t>
            </a:r>
          </a:p>
          <a:p>
            <a:r>
              <a:rPr sz="2800"/>
              <a:t>Tractional and exudative detachments require treatment of the underlying cause in addition to retinal repair</a:t>
            </a:r>
          </a:p>
          <a:p>
            <a:r>
              <a:rPr sz="2800"/>
              <a:t>Modern surgical success rates exceed 85–90% with current vitrectomy and scleral buckle techniques</a:t>
            </a:r>
          </a:p>
          <a:p>
            <a:r>
              <a:rPr sz="2800"/>
              <a:t>Patients with flashes, floaters, or field loss should receive urgent retinal evaluation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4CBD-6804-4A3F-A783-9FDBE1B27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Bullous Retinal Detachment - Macula?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AA82D-A1D0-45BD-BCD0-073CACF96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404511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69 yowm with CC of blurred vision and curtain over OD inferiorly x 1 D; No flashes of light; LEE local eye doctor 6 months ago; no dilation but paid extra for photo – told eyes healthy </a:t>
            </a:r>
          </a:p>
          <a:p>
            <a:r>
              <a:rPr lang="en-US" dirty="0"/>
              <a:t>No family hx eye problems; Meds: ASA 81 mg, atorvastatin, pantoprazole, ipratropium nasal spray; </a:t>
            </a:r>
            <a:r>
              <a:rPr lang="en-US" dirty="0" err="1"/>
              <a:t>NKDAsBVA</a:t>
            </a:r>
            <a:r>
              <a:rPr lang="en-US" dirty="0"/>
              <a:t>:  OD 20/50, OS 20/30</a:t>
            </a:r>
          </a:p>
          <a:p>
            <a:r>
              <a:rPr lang="en-US" dirty="0"/>
              <a:t>Pupils: 3 mm OU, no APD</a:t>
            </a:r>
          </a:p>
          <a:p>
            <a:r>
              <a:rPr lang="en-US" dirty="0"/>
              <a:t>CF: significant inferior constriction OD</a:t>
            </a:r>
          </a:p>
          <a:p>
            <a:r>
              <a:rPr lang="en-US" dirty="0"/>
              <a:t>SLE: 2 NS OU</a:t>
            </a:r>
          </a:p>
          <a:p>
            <a:r>
              <a:rPr lang="en-US" dirty="0"/>
              <a:t>DFE: OD .4, OS .4; Superior bullous retinal detachment with 2 large retinal tears, borders macula; OS pigmented lattice w/o holes     </a:t>
            </a:r>
          </a:p>
          <a:p>
            <a:r>
              <a:rPr lang="en-US" dirty="0"/>
              <a:t>OCT macula:  OD C-362, Vol 8.86 with superior cut macula off; OS C-269, Vol 8.60 normal </a:t>
            </a:r>
          </a:p>
          <a:p>
            <a:r>
              <a:rPr lang="en-US" dirty="0"/>
              <a:t>Plan: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04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4647"/>
            <a:ext cx="570585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Where Ultra‑Widefield Imaging Misses Retinal Tears</a:t>
            </a:r>
          </a:p>
        </p:txBody>
      </p:sp>
      <p:pic>
        <p:nvPicPr>
          <p:cNvPr id="4" name="Picture 3" descr="0ecb62f3-39e8-483a-81d0-aefe88ed89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541225"/>
            <a:ext cx="54864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9109" y="541225"/>
            <a:ext cx="32392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Key Interpretation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Diagram shows sensitivity of ultra‑widefield imaging for detecting horseshoe retinal tears.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Percentages represent detection rate of tears at each retinal clock hour.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Example: 7.14% (1/14) superior means only 1 of 14 tears was detected.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Superior and inferior tears are frequently missed on fovea‑centered imaging.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Temporal retina tends to have the highest detection rates.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Peripheral pathology may lie outside the imaging field.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Dilated examination with peripheral viewing remains essential.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sz="3600" dirty="0"/>
              <a:t>Importance of Dilated Fundus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752034"/>
            <a:ext cx="8763000" cy="5556152"/>
          </a:xfrm>
        </p:spPr>
        <p:txBody>
          <a:bodyPr/>
          <a:lstStyle/>
          <a:p>
            <a:r>
              <a:rPr sz="2400" dirty="0"/>
              <a:t>Dilated fundus examination remains a critical component of comprehensive eye care.</a:t>
            </a:r>
          </a:p>
          <a:p>
            <a:r>
              <a:rPr sz="2400" dirty="0"/>
              <a:t>The American Optometric Association notes dilation is often part of the highest standard of care in evaluating ocular disease.</a:t>
            </a:r>
          </a:p>
          <a:p>
            <a:r>
              <a:rPr sz="2400" dirty="0"/>
              <a:t>Allows full visualization of the retina, macula, optic nerve, and peripheral retina.</a:t>
            </a:r>
          </a:p>
          <a:p>
            <a:r>
              <a:rPr sz="2400" dirty="0"/>
              <a:t>Essential for detecting asymptomatic disease including diabetic retinopathy, glaucoma damage, and macular degeneration.</a:t>
            </a:r>
          </a:p>
          <a:p>
            <a:r>
              <a:rPr sz="2400" dirty="0"/>
              <a:t>Helps identify peripheral retinal pathology such as lattice degeneration, retinal tears, and detachments.</a:t>
            </a:r>
          </a:p>
          <a:p>
            <a:r>
              <a:rPr sz="2400" dirty="0"/>
              <a:t>Important for detection of intraocular tumors such as choroidal melanoma.</a:t>
            </a:r>
          </a:p>
          <a:p>
            <a:r>
              <a:rPr sz="2400" dirty="0"/>
              <a:t>Many ocular diseases are silent until advanced, making dilation essential for early diagnosis.</a:t>
            </a:r>
          </a:p>
          <a:p>
            <a:r>
              <a:rPr sz="2400" dirty="0"/>
              <a:t>Failure to dilate has been associated with missed pathology and medicolegal risk.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467" y="0"/>
            <a:ext cx="643355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Globe Laceration: Ocular Emergency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Recognition and 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467" y="1177290"/>
            <a:ext cx="867906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Globe laceration = full-thickness corneal and/or scleral injury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Typically caused by sharp trauma or high-velocity projectiles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Symptoms: severe pain, decreased vision, tearing, photophobia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Signs: irregular pupil, shallow chamber, hypotony, positive Seidel test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Uveal prolapse strongly suggests open globe injury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Avoid tonometry or pressure on the eye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 rigid eye shield immediately; do NOT patch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CT orbit without contrast preferred for imaging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Start broad-spectrum systemic antibiotics urgently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Assess tetanus status and control nausea/pain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Urgent ophthalmic surgical repair required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Clinical Pearl: protect first, image second, operate urgently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0" y="6349365"/>
            <a:ext cx="3062057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100">
                <a:solidFill>
                  <a:srgbClr val="FFFFFF"/>
                </a:solidFill>
              </a:defRPr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AAO Trauma Guidelines; Ocular Trauma Literature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838" y="0"/>
            <a:ext cx="705834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>
                <a:solidFill>
                  <a:srgbClr val="FFFF00"/>
                </a:solidFill>
              </a:rPr>
              <a:t>Protective Eyewear in Eye Care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039" y="766461"/>
            <a:ext cx="889192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≈2 million eye injuries occur annually in the U</a:t>
            </a:r>
            <a:r>
              <a:rPr lang="en-US" sz="2200" b="1" dirty="0"/>
              <a:t>.S.</a:t>
            </a:r>
            <a:endParaRPr sz="2200" b="1" dirty="0"/>
          </a:p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Up to 90% of serious eye injuries are preventable with proper protective eyewear</a:t>
            </a:r>
          </a:p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Common causes include flying debris, metal</a:t>
            </a:r>
            <a:r>
              <a:rPr lang="en-US" sz="2200" b="1" dirty="0"/>
              <a:t> </a:t>
            </a:r>
            <a:r>
              <a:rPr sz="2200" b="1" dirty="0"/>
              <a:t>fragments, chemicals, and high‑velocity particles</a:t>
            </a:r>
          </a:p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Workplace injuries common in construction, manufacturing, and mechanical trades</a:t>
            </a:r>
          </a:p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Home improvement, yard work, and power tool use are major non‑occupational causes</a:t>
            </a:r>
          </a:p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ANSI‑approved safety glasses or goggles significantly reduce risk of ocular trauma</a:t>
            </a:r>
          </a:p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Polycarbonate lenses provide superior impact resistance and UV protection</a:t>
            </a:r>
          </a:p>
          <a:p>
            <a:pPr marL="342900" indent="-342900">
              <a:buFont typeface="Arial" panose="020B0604020202020204" pitchFamily="34" charset="0"/>
              <a:buChar char="•"/>
              <a:defRPr sz="3400">
                <a:solidFill>
                  <a:srgbClr val="FFFFFF"/>
                </a:solidFill>
              </a:defRPr>
            </a:pPr>
            <a:r>
              <a:rPr sz="2200" b="1" dirty="0"/>
              <a:t>Clinicians should routinely counsel patients about protective eyewear </a:t>
            </a:r>
            <a:endParaRPr lang="en-US" sz="2200" b="1" dirty="0"/>
          </a:p>
          <a:p>
            <a:pPr>
              <a:defRPr sz="3400">
                <a:solidFill>
                  <a:srgbClr val="FFFFFF"/>
                </a:solidFill>
              </a:defRPr>
            </a:pPr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602" y="62608"/>
            <a:ext cx="830804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Most Common Causes of Eye Trauma in the U.S.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602" y="740582"/>
            <a:ext cx="870245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~2–2.4 million eye injuries occur annually in the United States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Workplace injuries account for ~15–20% of ocular trauma cases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Flying debris and metal fragments are the most common mechanisms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High‑risk activities include grinding, drilling, hammering, and lawn equipment use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Sports injuries most common in basketball, baseball/softball, and racquet sports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~43,000 sports‑related eye injuries treated annually in the U.S.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Highest incidence occurs in adults ages 18–45; ~77–80% occur in men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400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Up to 90% of eye injuries are preventable with proper protective eyewear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9912" y="5634229"/>
            <a:ext cx="832003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Sources: American Academy of Ophthalmology; Prevent Blindness 2024; NIOSH Workplace Eye Safety; Vaziri et al. Ophthalmology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C8C8C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1" y="0"/>
            <a:ext cx="6316729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Pickleball Ocular Injuries: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 Rapidly Emerging Clinical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6121" y="1149532"/>
            <a:ext cx="887175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Fastest-growing sport in the U.S. → sharp rise in ocular injuries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Cases increasing ~400+ annually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(2021–2024 trend)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&gt;1,200 ocular injuries/year in recent estimates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Predominantly affects patients ≥50 years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High participation in recreational settings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No standardized eye protection requirement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Injuries likely underreported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Increasing relevance for primary eye care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764" y="60028"/>
            <a:ext cx="581223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Pickleball Eye Trauma: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Clinical Spectrum and Prevention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764" y="1207718"/>
            <a:ext cx="867047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Ball impact = most common mechanism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Paddle strikes and falls also contribute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Hyphema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, corneal trauma, orbital fracture, retinal detachment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May present with sudden vision loss or pain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Older patients → higher risk of severe outcomes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Protective eyewear use remains low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Non-protective glasses are ineffective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Polycarbonate sports eyewear reduces risk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 b="1">
                <a:solidFill>
                  <a:srgbClr val="FFFFFF"/>
                </a:solidFill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Clinical pearl: Not a benign sport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71882" y="4856352"/>
            <a:ext cx="450546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FFFFFF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JAMA Ophthalmol.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Nov.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2025; Pickleball-Related Ocular Injuries Study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4000" b="1"/>
              <a:t>Hyphema: Key Clinical Facts and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sz="2800"/>
              <a:t>Hyphema is blood in the anterior chamber most commonly caused by blunt ocular trauma</a:t>
            </a:r>
          </a:p>
          <a:p>
            <a:r>
              <a:rPr sz="2800"/>
              <a:t>Typical symptoms include decreased vision, photophobia, pain, and visible layering of blood</a:t>
            </a:r>
          </a:p>
          <a:p>
            <a:r>
              <a:rPr sz="2800"/>
              <a:t>Complications include rebleeding (highest risk days 2–5), elevated intraocular pressure, and corneal blood staining</a:t>
            </a:r>
          </a:p>
          <a:p>
            <a:r>
              <a:rPr sz="2800"/>
              <a:t>Risk factors for complications include large hyphemas, sickle cell disease or trait, and anticoagulant use</a:t>
            </a:r>
          </a:p>
          <a:p>
            <a:r>
              <a:rPr sz="2800"/>
              <a:t>Initial management includes protective eye shield, head elevation, activity restriction, and avoidance of NSAIDs</a:t>
            </a:r>
          </a:p>
          <a:p>
            <a:r>
              <a:rPr sz="2800"/>
              <a:t>Topical corticosteroids and cycloplegics are commonly used to reduce inflammation and discomfort</a:t>
            </a:r>
          </a:p>
          <a:p>
            <a:r>
              <a:rPr sz="2800"/>
              <a:t>Intraocular pressure should be monitored closely and treated with IOP‑lowering medications when elevated</a:t>
            </a:r>
          </a:p>
          <a:p>
            <a:r>
              <a:rPr sz="2800"/>
              <a:t>Surgical evacuation may be required for uncontrolled IOP, total hyphema, or corneal blood staining risk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sz="3200" b="1" dirty="0" err="1"/>
              <a:t>Hyphema</a:t>
            </a:r>
            <a:r>
              <a:rPr sz="3200" b="1" dirty="0"/>
              <a:t>: Grading and Management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27206"/>
            <a:ext cx="9022619" cy="5556152"/>
          </a:xfrm>
        </p:spPr>
        <p:txBody>
          <a:bodyPr>
            <a:noAutofit/>
          </a:bodyPr>
          <a:lstStyle/>
          <a:p>
            <a:r>
              <a:rPr sz="2200" dirty="0"/>
              <a:t>Grade I: &lt; 1/3 anterior chamber filled with blood </a:t>
            </a:r>
            <a:r>
              <a:rPr lang="en-US" sz="2200" dirty="0"/>
              <a:t>-</a:t>
            </a:r>
            <a:r>
              <a:rPr sz="2200" dirty="0"/>
              <a:t> usually managed conservatively</a:t>
            </a:r>
          </a:p>
          <a:p>
            <a:r>
              <a:rPr sz="2200" dirty="0"/>
              <a:t>Grade II: 1/3–1/2 chamber filled </a:t>
            </a:r>
            <a:r>
              <a:rPr lang="en-US" sz="2200" dirty="0"/>
              <a:t>-</a:t>
            </a:r>
            <a:r>
              <a:rPr sz="2200" dirty="0"/>
              <a:t> close monitoring for rebleeding and IOP elevation</a:t>
            </a:r>
          </a:p>
          <a:p>
            <a:r>
              <a:rPr sz="2200" dirty="0"/>
              <a:t>Grade III: &gt; 1/2 chamber filled — higher risk of</a:t>
            </a:r>
            <a:r>
              <a:rPr lang="en-US" sz="2200" dirty="0"/>
              <a:t> </a:t>
            </a:r>
            <a:r>
              <a:rPr sz="2200" dirty="0"/>
              <a:t>complications; frequent IOP checks required</a:t>
            </a:r>
          </a:p>
          <a:p>
            <a:r>
              <a:rPr sz="2200" dirty="0"/>
              <a:t>Grade IV (total </a:t>
            </a:r>
            <a:r>
              <a:rPr sz="2200" dirty="0" err="1"/>
              <a:t>hyphema</a:t>
            </a:r>
            <a:r>
              <a:rPr sz="2200" dirty="0"/>
              <a:t>): entire chamber filled — risk of corneal blood staining</a:t>
            </a:r>
          </a:p>
          <a:p>
            <a:r>
              <a:rPr sz="2200" dirty="0"/>
              <a:t>Standard management: eye shield, head elevation (30–45°), limited activity, avoid NSAIDs</a:t>
            </a:r>
          </a:p>
          <a:p>
            <a:r>
              <a:rPr sz="2200" dirty="0"/>
              <a:t>Topical corticosteroids and cycloplegics reduce inflammation and photophobia</a:t>
            </a:r>
          </a:p>
          <a:p>
            <a:r>
              <a:rPr sz="2200" dirty="0"/>
              <a:t>Treat elevated IOP with beta‑blockers, alpha‑agonists, or carbonic anhydrase inhibitors</a:t>
            </a:r>
          </a:p>
          <a:p>
            <a:r>
              <a:rPr sz="2200" dirty="0"/>
              <a:t>Surgical washout indicated for uncontrolled IOP, persistent total </a:t>
            </a:r>
            <a:r>
              <a:rPr sz="2200" dirty="0" err="1"/>
              <a:t>hyphema</a:t>
            </a:r>
            <a:r>
              <a:rPr sz="2200" dirty="0"/>
              <a:t>, or corneal blood staining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Iris Vascular Tufts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</a:pPr>
            <a:r>
              <a:rPr lang="en-US" altLang="en-US" dirty="0"/>
              <a:t>AKA capillary hemangioma or </a:t>
            </a:r>
            <a:r>
              <a:rPr lang="en-US" altLang="en-US" dirty="0" err="1"/>
              <a:t>microhemangioma</a:t>
            </a:r>
            <a:endParaRPr lang="en-US" altLang="en-US" dirty="0"/>
          </a:p>
          <a:p>
            <a:pPr>
              <a:lnSpc>
                <a:spcPct val="85000"/>
              </a:lnSpc>
            </a:pPr>
            <a:r>
              <a:rPr lang="en-US" altLang="en-US" dirty="0"/>
              <a:t>Single or multiple – usually bilateral</a:t>
            </a:r>
          </a:p>
          <a:p>
            <a:pPr>
              <a:lnSpc>
                <a:spcPct val="85000"/>
              </a:lnSpc>
            </a:pPr>
            <a:r>
              <a:rPr lang="en-US" altLang="en-US" dirty="0"/>
              <a:t>Most always at pupillary border</a:t>
            </a:r>
          </a:p>
          <a:p>
            <a:pPr>
              <a:lnSpc>
                <a:spcPct val="85000"/>
              </a:lnSpc>
            </a:pPr>
            <a:r>
              <a:rPr lang="en-US" altLang="en-US" dirty="0"/>
              <a:t>Most patients are over age 50</a:t>
            </a:r>
          </a:p>
          <a:p>
            <a:pPr>
              <a:lnSpc>
                <a:spcPct val="85000"/>
              </a:lnSpc>
            </a:pPr>
            <a:r>
              <a:rPr lang="en-US" altLang="en-US" dirty="0"/>
              <a:t>Can lead to spontaneous </a:t>
            </a:r>
            <a:r>
              <a:rPr lang="en-US" altLang="en-US" dirty="0" err="1"/>
              <a:t>hyphema</a:t>
            </a:r>
            <a:endParaRPr lang="en-US" altLang="en-US" dirty="0"/>
          </a:p>
          <a:p>
            <a:pPr>
              <a:lnSpc>
                <a:spcPct val="85000"/>
              </a:lnSpc>
            </a:pPr>
            <a:r>
              <a:rPr lang="en-US" altLang="en-US" dirty="0"/>
              <a:t>Natural course is benign (self-limited)</a:t>
            </a:r>
          </a:p>
          <a:p>
            <a:pPr>
              <a:lnSpc>
                <a:spcPct val="85000"/>
              </a:lnSpc>
            </a:pPr>
            <a:r>
              <a:rPr lang="en-US" altLang="en-US" dirty="0"/>
              <a:t>Recurrence is unusual (can Tx with argon ablation)</a:t>
            </a:r>
          </a:p>
          <a:p>
            <a:pPr>
              <a:lnSpc>
                <a:spcPct val="85000"/>
              </a:lnSpc>
            </a:pPr>
            <a:r>
              <a:rPr lang="en-US" altLang="en-US" dirty="0"/>
              <a:t>Tx with </a:t>
            </a:r>
            <a:r>
              <a:rPr lang="en-US" altLang="en-US" dirty="0" err="1"/>
              <a:t>cycloplegia</a:t>
            </a:r>
            <a:r>
              <a:rPr lang="en-US" altLang="en-US" dirty="0"/>
              <a:t> and steroids (similar to traumatic </a:t>
            </a:r>
            <a:r>
              <a:rPr lang="en-US" altLang="en-US" dirty="0" err="1"/>
              <a:t>hyphema</a:t>
            </a:r>
            <a:r>
              <a:rPr lang="en-US" alt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17477667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 fontScale="90000"/>
          </a:bodyPr>
          <a:lstStyle/>
          <a:p>
            <a:r>
              <a:rPr sz="4000" b="1" dirty="0"/>
              <a:t>Anterior Uveitis: Key Facts and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52034"/>
            <a:ext cx="9086334" cy="5556152"/>
          </a:xfrm>
        </p:spPr>
        <p:txBody>
          <a:bodyPr>
            <a:noAutofit/>
          </a:bodyPr>
          <a:lstStyle/>
          <a:p>
            <a:r>
              <a:rPr sz="2200" dirty="0"/>
              <a:t>Anterior uveitis (iritis/iridocyclitis) is the most common form of uveitis and accounts for ~50–60% of cases</a:t>
            </a:r>
          </a:p>
          <a:p>
            <a:r>
              <a:rPr sz="2200" dirty="0"/>
              <a:t>Typical symptoms include ocular pain, photophobia, redness, blurred vision, and cells/flare in the anterior chamber</a:t>
            </a:r>
          </a:p>
          <a:p>
            <a:r>
              <a:rPr sz="2200" dirty="0"/>
              <a:t>Non‑granulomatous uveitis: more common; associated with HLA‑B27 diseases (ankylosing spondylitis, reactive arthritis, psoriasis, IBD)</a:t>
            </a:r>
          </a:p>
          <a:p>
            <a:r>
              <a:rPr sz="2200" dirty="0"/>
              <a:t>Granulomatous uveitis: often chronic; associated with sarcoidosis, tuberculosis, syphilis, and herpetic disease</a:t>
            </a:r>
          </a:p>
          <a:p>
            <a:r>
              <a:rPr sz="2200" dirty="0"/>
              <a:t>Most common age group: 20–50 years; recurrence rates reported in ~40–50% depending on etiology</a:t>
            </a:r>
          </a:p>
          <a:p>
            <a:r>
              <a:rPr sz="2200" dirty="0"/>
              <a:t>Initial treatment: topical corticosteroids (e.g., prednisolone acetate 1%) and cycloplegics such as cyclopentolate or homatropine</a:t>
            </a:r>
          </a:p>
          <a:p>
            <a:r>
              <a:rPr sz="2200" dirty="0"/>
              <a:t>Recommended laboratory testing when recurrent, bilateral, granulomatous, or atypical: HLA‑B27, syphilis testing (RPR/VDRL + FTA‑ABS), ACE, lysozyme, TB testing, chest imaging</a:t>
            </a:r>
          </a:p>
          <a:p>
            <a:r>
              <a:rPr sz="2200" dirty="0"/>
              <a:t>Referral or systemic work‑up indicated if recurrent episodes, posterior involvement, severe inflammation, or suspected systemic disease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90500" y="1093196"/>
            <a:ext cx="8869362" cy="5497513"/>
          </a:xfrm>
        </p:spPr>
        <p:txBody>
          <a:bodyPr/>
          <a:lstStyle/>
          <a:p>
            <a:r>
              <a:rPr lang="en-US" altLang="en-US" dirty="0"/>
              <a:t>Most common Rx’d systemic corticosteroid</a:t>
            </a:r>
          </a:p>
          <a:p>
            <a:r>
              <a:rPr lang="en-US" altLang="en-US" dirty="0"/>
              <a:t>Common initial dosage 40-60 mg</a:t>
            </a:r>
          </a:p>
          <a:p>
            <a:r>
              <a:rPr lang="en-US" altLang="en-US" dirty="0"/>
              <a:t>Available generically in both tablets and  DosePaks (5 or 10 mg at 6 or 12 day course)</a:t>
            </a:r>
          </a:p>
          <a:p>
            <a:r>
              <a:rPr lang="en-US" altLang="en-US" dirty="0"/>
              <a:t>Questions to ask before prescribing?	</a:t>
            </a:r>
          </a:p>
          <a:p>
            <a:pPr lvl="1"/>
            <a:r>
              <a:rPr lang="en-US" altLang="en-US" dirty="0"/>
              <a:t>Diabetic?</a:t>
            </a:r>
          </a:p>
          <a:p>
            <a:pPr lvl="1"/>
            <a:r>
              <a:rPr lang="en-US" altLang="en-US" dirty="0"/>
              <a:t>Peptic Ulcer Disease?</a:t>
            </a:r>
          </a:p>
          <a:p>
            <a:pPr lvl="1"/>
            <a:r>
              <a:rPr lang="en-US" altLang="en-US" dirty="0"/>
              <a:t>Tuberculosis?</a:t>
            </a:r>
          </a:p>
          <a:p>
            <a:pPr lvl="1"/>
            <a:r>
              <a:rPr lang="en-US" altLang="en-US" dirty="0"/>
              <a:t>Pregnant?</a:t>
            </a:r>
          </a:p>
        </p:txBody>
      </p:sp>
      <p:sp>
        <p:nvSpPr>
          <p:cNvPr id="120836" name="Rectangle 5"/>
          <p:cNvSpPr>
            <a:spLocks noGrp="1" noChangeArrowheads="1"/>
          </p:cNvSpPr>
          <p:nvPr>
            <p:ph type="title"/>
          </p:nvPr>
        </p:nvSpPr>
        <p:spPr>
          <a:xfrm>
            <a:off x="220663" y="267291"/>
            <a:ext cx="8869362" cy="617538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Systemic Prednisone</a:t>
            </a:r>
          </a:p>
        </p:txBody>
      </p:sp>
    </p:spTree>
    <p:extLst>
      <p:ext uri="{BB962C8B-B14F-4D97-AF65-F5344CB8AC3E}">
        <p14:creationId xmlns:p14="http://schemas.microsoft.com/office/powerpoint/2010/main" val="12976742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50126"/>
            <a:ext cx="8763000" cy="752034"/>
          </a:xfrm>
        </p:spPr>
        <p:txBody>
          <a:bodyPr>
            <a:normAutofit/>
          </a:bodyPr>
          <a:lstStyle/>
          <a:p>
            <a:r>
              <a:rPr sz="3600" dirty="0"/>
              <a:t>Recurrent Corneal Erosion (RCE)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50226"/>
            <a:ext cx="9143999" cy="5556152"/>
          </a:xfrm>
        </p:spPr>
        <p:txBody>
          <a:bodyPr>
            <a:noAutofit/>
          </a:bodyPr>
          <a:lstStyle/>
          <a:p>
            <a:r>
              <a:rPr sz="2000" dirty="0"/>
              <a:t>Definition: Recurrent breakdown of corneal epithelium</a:t>
            </a:r>
            <a:r>
              <a:rPr lang="en-US" sz="2000" dirty="0"/>
              <a:t> </a:t>
            </a:r>
            <a:r>
              <a:rPr sz="2000" dirty="0"/>
              <a:t>due to defective epithelial–basement membrane adhesion.</a:t>
            </a:r>
          </a:p>
          <a:p>
            <a:r>
              <a:rPr sz="2000" dirty="0"/>
              <a:t>Common Etiologies: Prior corneal trauma (most common), epithelial basement membrane dystrophy (EBMD), diabetes, ocular surface disease.</a:t>
            </a:r>
          </a:p>
          <a:p>
            <a:r>
              <a:rPr sz="2000" dirty="0"/>
              <a:t>Chief Complaint: Sudden sharp ocular pain on awakening, tearing, photophobia, blurred vision, foreign body sensation.</a:t>
            </a:r>
          </a:p>
          <a:p>
            <a:r>
              <a:rPr sz="2000" dirty="0"/>
              <a:t>Clinical Findings: Loose or irregular epithelium, epithelial defects, negative fluorescein staining, microcysts or map‑dot changes.</a:t>
            </a:r>
          </a:p>
          <a:p>
            <a:r>
              <a:rPr sz="2000" dirty="0"/>
              <a:t>Acute Treatment: Lubricating drops/ointment, topical antibiotic prophylaxis, cycloplegia, bandage contact lens if significant epithelial defect.</a:t>
            </a:r>
          </a:p>
          <a:p>
            <a:r>
              <a:rPr sz="2000" dirty="0"/>
              <a:t>Medical Prevention: Hypertonic saline drops/ointment (5% NaCl), nighttime lubricating ointment, oral doxycycline (50–100 mg BID) with topical corticosteroid.</a:t>
            </a:r>
          </a:p>
          <a:p>
            <a:r>
              <a:rPr sz="2000" dirty="0"/>
              <a:t>Adjunctive Therapies: Autologous serum tears, punctal occlusion, and aggressive ocular surface management.</a:t>
            </a:r>
          </a:p>
          <a:p>
            <a:r>
              <a:rPr sz="2000" dirty="0"/>
              <a:t>Procedural Options for Recalcitrant Cases: Anterior stromal puncture, epithelial debridement with diamond‑burr polishing, phototherapeutic keratectomy (PTK).</a:t>
            </a:r>
          </a:p>
          <a:p>
            <a:r>
              <a:rPr sz="2000" dirty="0"/>
              <a:t>Clinical Pearl: Trauma‑related RCE often responds well to conservative therapy; dystrophic RCE more frequently requires procedural treatment.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27CDC9A0-C60E-45FC-7E64-7F3B8271F7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t>Anterior Stromal Puncture (ASP)</a:t>
            </a:r>
          </a:p>
        </p:txBody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3AE844B7-FC68-B065-2085-1FD8731AF1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350" y="1123950"/>
            <a:ext cx="8875713" cy="5581650"/>
          </a:xfrm>
        </p:spPr>
        <p:txBody>
          <a:bodyPr/>
          <a:lstStyle/>
          <a:p>
            <a:r>
              <a:rPr lang="en-US" altLang="en-US" dirty="0"/>
              <a:t>Commonly used to treat and break the cycle of recurrence</a:t>
            </a:r>
          </a:p>
          <a:p>
            <a:r>
              <a:rPr lang="en-US" altLang="en-US" dirty="0"/>
              <a:t>Numerous micropunctures into the anterior one-fourth of the cornea at and around the site of erosion</a:t>
            </a:r>
          </a:p>
          <a:p>
            <a:r>
              <a:rPr lang="en-US" altLang="en-US" dirty="0"/>
              <a:t>Cycloplege, NSAID, antibiotic, bandage SCL</a:t>
            </a:r>
          </a:p>
          <a:p>
            <a:r>
              <a:rPr lang="en-US" altLang="en-US" dirty="0"/>
              <a:t>Healing time is 1 to 4 days, just like any other corneal abrasion</a:t>
            </a:r>
          </a:p>
          <a:p>
            <a:r>
              <a:rPr lang="en-US" altLang="en-US" dirty="0"/>
              <a:t>Curative in the vast majority of cases</a:t>
            </a:r>
          </a:p>
        </p:txBody>
      </p: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85458"/>
            <a:ext cx="9246550" cy="752034"/>
          </a:xfrm>
        </p:spPr>
        <p:txBody>
          <a:bodyPr>
            <a:normAutofit fontScale="90000"/>
          </a:bodyPr>
          <a:lstStyle/>
          <a:p>
            <a:r>
              <a:rPr sz="4000" dirty="0"/>
              <a:t>Anterior Stromal Micropuncture Device for RCE</a:t>
            </a:r>
            <a:r>
              <a:rPr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50924"/>
            <a:ext cx="9143999" cy="5556152"/>
          </a:xfrm>
        </p:spPr>
        <p:txBody>
          <a:bodyPr>
            <a:noAutofit/>
          </a:bodyPr>
          <a:lstStyle/>
          <a:p>
            <a:r>
              <a:rPr sz="2100" dirty="0"/>
              <a:t>Study: Pilot safety evaluation of a microfabricated device (“</a:t>
            </a:r>
            <a:r>
              <a:rPr sz="2100" dirty="0" err="1"/>
              <a:t>Plexitome</a:t>
            </a:r>
            <a:r>
              <a:rPr sz="2100" dirty="0"/>
              <a:t>”) for anterior stromal puncture in recurrent corneal erosion (RCE).</a:t>
            </a:r>
          </a:p>
          <a:p>
            <a:r>
              <a:rPr sz="2100" dirty="0"/>
              <a:t>Rationale: Traditional anterior stromal puncture is effective but generally avoided in the optical axis due to risk of visually significant scarring.</a:t>
            </a:r>
          </a:p>
          <a:p>
            <a:r>
              <a:rPr sz="2100" dirty="0"/>
              <a:t>Device Concept: Precision microneedle array designed to create controlled stromal micro‑punctures with minimal tissue disruption.</a:t>
            </a:r>
          </a:p>
          <a:p>
            <a:r>
              <a:rPr sz="2100" dirty="0"/>
              <a:t>Study Design: IRB‑approved pilot study including 45 patients with RCE or epithelial basement membrane dystrophy (EBMD).</a:t>
            </a:r>
          </a:p>
          <a:p>
            <a:r>
              <a:rPr sz="2100" dirty="0"/>
              <a:t>Technique: Micropuncture performed at the slit lamp after epithelial debridement or through loose epithelium.</a:t>
            </a:r>
          </a:p>
          <a:p>
            <a:r>
              <a:rPr sz="2100" dirty="0"/>
              <a:t>Post‑Procedure Care: Standard therapy including topical antibiotics, hypertonic saline/ointment, and bandage contact lens when indicated.</a:t>
            </a:r>
          </a:p>
          <a:p>
            <a:r>
              <a:rPr sz="2100" dirty="0"/>
              <a:t>Results: No clinically visible stromal scarring in treated corneas during ≥30‑day follow‑up.</a:t>
            </a:r>
          </a:p>
          <a:p>
            <a:r>
              <a:rPr sz="2100" dirty="0"/>
              <a:t>Safety: Only 1 case showed photographic evidence of stromal imprinting; no significant adverse events reported.</a:t>
            </a:r>
          </a:p>
          <a:p>
            <a:r>
              <a:rPr sz="2100" dirty="0"/>
              <a:t>Clinical Implication: Micropuncture device may allow treatment of RCE within the optical axis—previously a major limitation of standard ASP.</a:t>
            </a:r>
          </a:p>
          <a:p>
            <a:r>
              <a:rPr sz="2100" dirty="0"/>
              <a:t>Reference: </a:t>
            </a:r>
            <a:r>
              <a:rPr sz="2100" dirty="0" err="1"/>
              <a:t>Chaum</a:t>
            </a:r>
            <a:r>
              <a:rPr sz="2100" dirty="0"/>
              <a:t> E, Kim DB, Kane S, et al. Cornea. 2024.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B758-25F2-BCAC-1940-2254CB928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Rinsada</a:t>
            </a:r>
            <a:r>
              <a:rPr lang="en-US" dirty="0"/>
              <a:t> Fornix Irrigator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64F1A-1D03-CB14-7E4C-29019A564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new device to retract and lavage the superior cul-de-sac</a:t>
            </a:r>
          </a:p>
          <a:p>
            <a:r>
              <a:rPr lang="en-US" dirty="0"/>
              <a:t>May be useful in some patients with DED</a:t>
            </a:r>
          </a:p>
          <a:p>
            <a:r>
              <a:rPr lang="en-US" dirty="0"/>
              <a:t>This saline wash may be tried in cases of suspected retained cul-de-sac foreign material</a:t>
            </a:r>
          </a:p>
          <a:p>
            <a:r>
              <a:rPr lang="en-US" dirty="0"/>
              <a:t>Could be helpful in treating giant fornix syndrome</a:t>
            </a:r>
          </a:p>
          <a:p>
            <a:r>
              <a:rPr lang="en-US" dirty="0"/>
              <a:t>Could be an alternate approach to physically sweeping the cul-de-sac with a moistened cotton swab.</a:t>
            </a:r>
          </a:p>
        </p:txBody>
      </p:sp>
    </p:spTree>
    <p:extLst>
      <p:ext uri="{BB962C8B-B14F-4D97-AF65-F5344CB8AC3E}">
        <p14:creationId xmlns:p14="http://schemas.microsoft.com/office/powerpoint/2010/main" val="1793992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8C0EC-1384-2764-35EE-61D5151A6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9257-27D8-E13B-6EC9-939BC11E0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sz="4000" dirty="0"/>
              <a:t>Ocular Cancers – 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26833-6C78-25AA-52FC-44D3AA208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837883"/>
            <a:ext cx="8763000" cy="5556152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Primary eye cancers are rare but clinically significant.</a:t>
            </a:r>
          </a:p>
          <a:p>
            <a:r>
              <a:rPr dirty="0"/>
              <a:t>Approximately 3,000–3,500 new primary eye and orbital cancers occur annually in the U.S.</a:t>
            </a:r>
          </a:p>
          <a:p>
            <a:r>
              <a:rPr dirty="0"/>
              <a:t>Uveal melanoma is the most common primary intraocular malignancy in adults.</a:t>
            </a:r>
          </a:p>
          <a:p>
            <a:r>
              <a:rPr dirty="0"/>
              <a:t>Retinoblastoma is the most common intraocular malignancy in children.</a:t>
            </a:r>
          </a:p>
          <a:p>
            <a:r>
              <a:rPr dirty="0"/>
              <a:t>Other ocular malignancies include conjunctival melanoma and intraocular lymphoma.</a:t>
            </a:r>
          </a:p>
          <a:p>
            <a:r>
              <a:rPr dirty="0"/>
              <a:t>Global incidence of primary eye cancers is ~4 cases per million population.</a:t>
            </a:r>
          </a:p>
          <a:p>
            <a:r>
              <a:rPr dirty="0"/>
              <a:t>Higher incidence occurs in fair‑skinned populations.</a:t>
            </a:r>
          </a:p>
          <a:p>
            <a:r>
              <a:rPr dirty="0"/>
              <a:t>Routine eye exams remain important for early detection.</a:t>
            </a:r>
          </a:p>
        </p:txBody>
      </p:sp>
    </p:spTree>
    <p:extLst>
      <p:ext uri="{BB962C8B-B14F-4D97-AF65-F5344CB8AC3E}">
        <p14:creationId xmlns:p14="http://schemas.microsoft.com/office/powerpoint/2010/main" val="13256043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9A42-1E3D-BC27-6595-3096382B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100235"/>
            <a:ext cx="8953499" cy="752034"/>
          </a:xfrm>
        </p:spPr>
        <p:txBody>
          <a:bodyPr>
            <a:normAutofit/>
          </a:bodyPr>
          <a:lstStyle/>
          <a:p>
            <a:r>
              <a:rPr lang="en-US" sz="3600" dirty="0"/>
              <a:t>Ocular Surface Squamous Neoplasia (OSSN)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DDB7D-9812-0753-8FA9-3209A4067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920848"/>
            <a:ext cx="8763000" cy="5556152"/>
          </a:xfrm>
        </p:spPr>
        <p:txBody>
          <a:bodyPr/>
          <a:lstStyle/>
          <a:p>
            <a:r>
              <a:rPr lang="en-US" dirty="0"/>
              <a:t>Highest incidence: older, white, males</a:t>
            </a:r>
          </a:p>
          <a:p>
            <a:r>
              <a:rPr lang="en-US" dirty="0"/>
              <a:t>Commonly seen intrapalpebral bulbar </a:t>
            </a:r>
            <a:r>
              <a:rPr lang="en-US" dirty="0" err="1"/>
              <a:t>paralimbal</a:t>
            </a:r>
            <a:r>
              <a:rPr lang="en-US" dirty="0"/>
              <a:t> conjunctiva</a:t>
            </a:r>
          </a:p>
          <a:p>
            <a:r>
              <a:rPr lang="en-US" dirty="0"/>
              <a:t>Predisposing factors: UV-B exposure, light skin and iris color</a:t>
            </a: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Current treatment: Topical 5-FU, one drop QID for one week, then off for 3 weeks, and repeat until there is resolution of the lesion.</a:t>
            </a: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Follow-up every 2 months until complete resolution</a:t>
            </a:r>
          </a:p>
          <a:p>
            <a:r>
              <a:rPr lang="en-US" dirty="0"/>
              <a:t>80% success rate as primary therapy, with only a 3% recurrence rate by 5 years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CAB456-FC9B-3268-F39D-9DE7BAF57C30}"/>
              </a:ext>
            </a:extLst>
          </p:cNvPr>
          <p:cNvSpPr txBox="1"/>
          <p:nvPr/>
        </p:nvSpPr>
        <p:spPr>
          <a:xfrm>
            <a:off x="5274163" y="5852694"/>
            <a:ext cx="3404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Ophthalmology, September 2025</a:t>
            </a:r>
          </a:p>
        </p:txBody>
      </p:sp>
    </p:spTree>
    <p:extLst>
      <p:ext uri="{BB962C8B-B14F-4D97-AF65-F5344CB8AC3E}">
        <p14:creationId xmlns:p14="http://schemas.microsoft.com/office/powerpoint/2010/main" val="6331118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5DACF-B63B-ACDF-2073-645B6CC67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6D2B-7AC8-F35D-2259-2497C44E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Conjunct</a:t>
            </a:r>
            <a:r>
              <a:rPr sz="4000" dirty="0"/>
              <a:t>i</a:t>
            </a:r>
            <a:r>
              <a:rPr dirty="0"/>
              <a:t>val Melanoma </a:t>
            </a:r>
            <a:r>
              <a:rPr lang="en-US" dirty="0"/>
              <a:t>- </a:t>
            </a:r>
            <a:r>
              <a:rPr dirty="0"/>
              <a:t>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387EA-87CC-0D45-CEA1-9A057024E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Rare malignant tumor of</a:t>
            </a:r>
            <a:r>
              <a:rPr lang="en-US" sz="2800" dirty="0"/>
              <a:t> </a:t>
            </a:r>
            <a:r>
              <a:rPr sz="2800" dirty="0"/>
              <a:t>conjunctival melanocytes.</a:t>
            </a:r>
          </a:p>
          <a:p>
            <a:r>
              <a:rPr sz="2800" dirty="0"/>
              <a:t>Incidence roughly 0.2–0.8 cases</a:t>
            </a:r>
            <a:r>
              <a:rPr lang="en-US" sz="2800" dirty="0"/>
              <a:t> </a:t>
            </a:r>
            <a:r>
              <a:rPr sz="2800" dirty="0"/>
              <a:t>per million annually.</a:t>
            </a:r>
          </a:p>
          <a:p>
            <a:r>
              <a:rPr sz="2800" dirty="0"/>
              <a:t>Often arises from primary acquired melanosis with atypia.</a:t>
            </a:r>
          </a:p>
          <a:p>
            <a:r>
              <a:rPr sz="2800" dirty="0"/>
              <a:t>May also arise from preexisting conjunctival nevus.</a:t>
            </a:r>
          </a:p>
          <a:p>
            <a:r>
              <a:rPr sz="2800" dirty="0"/>
              <a:t>Clinical signs include pigmented nodular lesion and feeder vessels.</a:t>
            </a:r>
          </a:p>
          <a:p>
            <a:r>
              <a:rPr sz="2800" dirty="0"/>
              <a:t>Metastasis often spreads via lymphatic pathways.</a:t>
            </a:r>
          </a:p>
          <a:p>
            <a:r>
              <a:rPr sz="2800" dirty="0"/>
              <a:t>Regional lymph nodes are common first site of spread.</a:t>
            </a:r>
          </a:p>
          <a:p>
            <a:r>
              <a:rPr sz="2800" dirty="0"/>
              <a:t>Treatment includes surgical excision with cryotherapy.</a:t>
            </a:r>
          </a:p>
        </p:txBody>
      </p:sp>
    </p:spTree>
    <p:extLst>
      <p:ext uri="{BB962C8B-B14F-4D97-AF65-F5344CB8AC3E}">
        <p14:creationId xmlns:p14="http://schemas.microsoft.com/office/powerpoint/2010/main" val="12080497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C2C1507A-1F2D-44A3-95FE-D73EA1861E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190500"/>
            <a:ext cx="8763000" cy="752475"/>
          </a:xfrm>
        </p:spPr>
        <p:txBody>
          <a:bodyPr/>
          <a:lstStyle/>
          <a:p>
            <a:pPr>
              <a:defRPr/>
            </a:pPr>
            <a:r>
              <a:rPr lang="en-US" altLang="en-US"/>
              <a:t>Blurred Vision OS</a:t>
            </a:r>
          </a:p>
        </p:txBody>
      </p:sp>
      <p:sp>
        <p:nvSpPr>
          <p:cNvPr id="98307" name="Content Placeholder 2">
            <a:extLst>
              <a:ext uri="{FF2B5EF4-FFF2-40B4-BE49-F238E27FC236}">
                <a16:creationId xmlns:a16="http://schemas.microsoft.com/office/drawing/2014/main" id="{23C68161-3225-BD39-A79E-5CB4711872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" y="1111250"/>
            <a:ext cx="8763000" cy="555625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/>
              <a:t>CC:  fuzzy around edges of vision OS x 2 wks; LEE 6 months ago – told had freckle OS</a:t>
            </a:r>
          </a:p>
          <a:p>
            <a:pPr>
              <a:spcBef>
                <a:spcPct val="0"/>
              </a:spcBef>
            </a:pPr>
            <a:r>
              <a:rPr lang="en-US" altLang="en-US"/>
              <a:t>Meds:  trazodone, Velivet triphasic regimen</a:t>
            </a:r>
          </a:p>
          <a:p>
            <a:pPr>
              <a:spcBef>
                <a:spcPct val="0"/>
              </a:spcBef>
            </a:pPr>
            <a:r>
              <a:rPr lang="en-US" altLang="en-US"/>
              <a:t>Allergies:  hydrocodone, phenobarbital</a:t>
            </a:r>
          </a:p>
          <a:p>
            <a:pPr>
              <a:spcBef>
                <a:spcPct val="0"/>
              </a:spcBef>
            </a:pPr>
            <a:r>
              <a:rPr lang="en-US" altLang="en-US"/>
              <a:t>VA:  20/20, 20/20-</a:t>
            </a:r>
          </a:p>
          <a:p>
            <a:pPr>
              <a:spcBef>
                <a:spcPct val="0"/>
              </a:spcBef>
            </a:pPr>
            <a:r>
              <a:rPr lang="en-US" altLang="en-US"/>
              <a:t>IOP 17,16</a:t>
            </a:r>
          </a:p>
          <a:p>
            <a:pPr>
              <a:spcBef>
                <a:spcPct val="0"/>
              </a:spcBef>
            </a:pPr>
            <a:r>
              <a:rPr lang="en-US" altLang="en-US"/>
              <a:t>A/S:  normal</a:t>
            </a:r>
          </a:p>
          <a:p>
            <a:pPr>
              <a:spcBef>
                <a:spcPct val="0"/>
              </a:spcBef>
            </a:pPr>
            <a:r>
              <a:rPr lang="en-US" altLang="en-US"/>
              <a:t>DFE:  OS slate grey, raised choroidal lesion I/T with serous RD</a:t>
            </a:r>
          </a:p>
          <a:p>
            <a:pPr>
              <a:spcBef>
                <a:spcPct val="0"/>
              </a:spcBef>
            </a:pPr>
            <a:r>
              <a:rPr lang="en-US" altLang="en-US"/>
              <a:t>Plan: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F78E1-2683-0E08-95E2-E4032B878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1EE16-F94D-20A3-5091-FDB27380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Choroidal Melanoma – Clinical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FBEC2-7A55-D1A1-E9FF-CCDCA3687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28" y="1111348"/>
            <a:ext cx="8974068" cy="5556152"/>
          </a:xfrm>
        </p:spPr>
        <p:txBody>
          <a:bodyPr>
            <a:normAutofit fontScale="92500" lnSpcReduction="10000"/>
          </a:bodyPr>
          <a:lstStyle/>
          <a:p>
            <a:r>
              <a:rPr sz="2800" dirty="0"/>
              <a:t>Most common primary intraocular malignancy in adults.</a:t>
            </a:r>
          </a:p>
          <a:p>
            <a:r>
              <a:rPr sz="2800" dirty="0"/>
              <a:t>Accounts for ~85–90% of uveal melanomas.</a:t>
            </a:r>
          </a:p>
          <a:p>
            <a:r>
              <a:rPr sz="2800" dirty="0"/>
              <a:t>Incidence approximately 5–6 cases per million annually.</a:t>
            </a:r>
          </a:p>
          <a:p>
            <a:r>
              <a:rPr sz="2800" dirty="0"/>
              <a:t>Median age at diagnosis ~60 years.</a:t>
            </a:r>
          </a:p>
          <a:p>
            <a:r>
              <a:rPr sz="2800" dirty="0"/>
              <a:t>Risk factors include light iris color and ocular </a:t>
            </a:r>
            <a:r>
              <a:rPr sz="2800" dirty="0" err="1"/>
              <a:t>melanocytosis</a:t>
            </a:r>
            <a:r>
              <a:rPr sz="2800" dirty="0"/>
              <a:t>.</a:t>
            </a:r>
          </a:p>
          <a:p>
            <a:r>
              <a:rPr sz="2800" dirty="0"/>
              <a:t>Symptoms may include vision loss, </a:t>
            </a:r>
            <a:r>
              <a:rPr sz="2800" dirty="0" err="1"/>
              <a:t>photopsias</a:t>
            </a:r>
            <a:r>
              <a:rPr sz="2800" dirty="0"/>
              <a:t>, or field defects.</a:t>
            </a:r>
          </a:p>
          <a:p>
            <a:r>
              <a:rPr sz="2800" dirty="0"/>
              <a:t>Fundus findings may show dome or mushroom‑shaped lesion.</a:t>
            </a:r>
          </a:p>
          <a:p>
            <a:r>
              <a:rPr sz="2800" dirty="0"/>
              <a:t>Lipofuscin (orange pigment) and subretinal fluid are important clues.</a:t>
            </a:r>
            <a:endParaRPr lang="en-US" sz="2800" dirty="0"/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Treatment depends on tumor size/location and includes: plaque brachytherapy, proton beam therapy, enucleation, and transpupillary thermotherapy.  is the most common eye‑preserving therapy.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22777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BB83-96E9-FBF6-A62C-0AEBA7E09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7C26-63B7-E79B-457C-FFC478717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763000" cy="737967"/>
          </a:xfrm>
        </p:spPr>
        <p:txBody>
          <a:bodyPr>
            <a:normAutofit/>
          </a:bodyPr>
          <a:lstStyle/>
          <a:p>
            <a:r>
              <a:rPr lang="en-US" sz="3600" dirty="0"/>
              <a:t>Choroidal Nevus  vs  Choroidal Melanoma</a:t>
            </a:r>
            <a:endParaRPr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2A9321-22D3-61D0-B66B-302587E11CFC}"/>
              </a:ext>
            </a:extLst>
          </p:cNvPr>
          <p:cNvGraphicFramePr>
            <a:graphicFrameLocks noGrp="1"/>
          </p:cNvGraphicFramePr>
          <p:nvPr/>
        </p:nvGraphicFramePr>
        <p:xfrm>
          <a:off x="0" y="737966"/>
          <a:ext cx="9144000" cy="6120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138">
                <a:tc>
                  <a:txBody>
                    <a:bodyPr/>
                    <a:lstStyle/>
                    <a:p>
                      <a:r>
                        <a:rPr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Choroidal Nevus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Choroidal Melanoma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r>
                        <a:t>Elevation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Flat or minimally elevated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Elevated dome or mushroom shape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r>
                        <a:t>Thickness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&lt;2 mm typical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&gt;2 mm common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281">
                <a:tc>
                  <a:txBody>
                    <a:bodyPr/>
                    <a:lstStyle/>
                    <a:p>
                      <a:r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Usually asymptomatic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Blurred vision, photopsia, visual field defect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r>
                        <a:t>Orange Pigment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Usually absent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Often present (lipofuscin)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r>
                        <a:t>Subretinal Fluid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Common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r>
                        <a:t>Drusen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Often present indicating chronicity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Usually 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r>
                        <a:t>Growth Over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Stable over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Documented enlargement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281">
                <a:tc>
                  <a:txBody>
                    <a:bodyPr/>
                    <a:lstStyle/>
                    <a:p>
                      <a:r>
                        <a:t>Ultrasound Reflectivity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High internal reflectivity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Low–medium reflectivity; acoustic hollowing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9281">
                <a:tc>
                  <a:txBody>
                    <a:bodyPr/>
                    <a:lstStyle/>
                    <a:p>
                      <a:r>
                        <a:t>OCT Findings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Minimal changes; no SRF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Subretinal fluid, shaggy photoreceptors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r>
                        <a:t>Autofluorescence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Minimal or absent 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Hyperautofluorescent lipofuscin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9281">
                <a:tc>
                  <a:txBody>
                    <a:bodyPr/>
                    <a:lstStyle/>
                    <a:p>
                      <a:r>
                        <a:t>Metastatic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Risk of systemic metastasis (liver most common)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45804">
                <a:tc>
                  <a:txBody>
                    <a:bodyPr/>
                    <a:lstStyle/>
                    <a:p>
                      <a:r>
                        <a:t>Red Flags Suggesting Melanoma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None expected in stable nevus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Thickness &gt;2 mm, SRF, symptoms, orange pigment, growth, margin near disc (TFSOM-UHHD)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2430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EBA3-C37A-E89D-6F85-0262557EA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739C-CF88-9E36-AD0F-DD476CEE4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Choroidal Nevus – Clinical Significance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C2A7F-EB75-4552-34F3-37FBAB7B7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Benign melanocytic lesion of the choroid.</a:t>
            </a:r>
          </a:p>
          <a:p>
            <a:r>
              <a:t>Present in roughly 5–10% of the population.</a:t>
            </a:r>
          </a:p>
          <a:p>
            <a:r>
              <a:t>Usually asymptomatic and discovered on routine exam.</a:t>
            </a:r>
          </a:p>
          <a:p>
            <a:r>
              <a:t>Typically flat with slate‑gray coloration.</a:t>
            </a:r>
          </a:p>
          <a:p>
            <a:r>
              <a:t>Overlying drusen suggest chronic benign lesion.</a:t>
            </a:r>
          </a:p>
          <a:p>
            <a:r>
              <a:t>Some nevi transform into melanoma.</a:t>
            </a:r>
          </a:p>
          <a:p>
            <a:r>
              <a:t>Risk factors summarized by TFSOM mnemonic.</a:t>
            </a:r>
          </a:p>
          <a:p>
            <a:r>
              <a:t>Annual transformation risk estimated about 1 in 8,000.</a:t>
            </a:r>
          </a:p>
        </p:txBody>
      </p:sp>
    </p:spTree>
    <p:extLst>
      <p:ext uri="{BB962C8B-B14F-4D97-AF65-F5344CB8AC3E}">
        <p14:creationId xmlns:p14="http://schemas.microsoft.com/office/powerpoint/2010/main" val="17262034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5DD41-CCD2-C62E-59B3-975D5C963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4F16A-2597-6C6F-4FB1-420618DE3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21" y="122136"/>
            <a:ext cx="8763000" cy="752034"/>
          </a:xfrm>
        </p:spPr>
        <p:txBody>
          <a:bodyPr>
            <a:noAutofit/>
          </a:bodyPr>
          <a:lstStyle/>
          <a:p>
            <a:r>
              <a:rPr sz="3600" dirty="0"/>
              <a:t>Choroidal Nevus Risk Factors </a:t>
            </a:r>
            <a:r>
              <a:rPr lang="en-US" sz="3600" dirty="0"/>
              <a:t>–</a:t>
            </a:r>
            <a:br>
              <a:rPr lang="en-US" sz="3600" dirty="0"/>
            </a:br>
            <a:r>
              <a:rPr sz="3600" dirty="0"/>
              <a:t> TFSOM Mnemonic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65639-66BC-39CD-72B9-20A5FF5EA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TFSOM helps identify choroidal nevi at risk for malignant transformation into melanoma.</a:t>
            </a:r>
          </a:p>
          <a:p>
            <a:pPr lvl="1"/>
            <a:r>
              <a:rPr dirty="0"/>
              <a:t>T – Thickness &gt; 2 mm (measured by ultrasound).</a:t>
            </a:r>
          </a:p>
          <a:p>
            <a:pPr lvl="1"/>
            <a:r>
              <a:rPr dirty="0"/>
              <a:t>F – Subretinal Fluid present on OCT or clinical exam.</a:t>
            </a:r>
          </a:p>
          <a:p>
            <a:pPr lvl="1"/>
            <a:r>
              <a:rPr dirty="0"/>
              <a:t>S – Symptoms such as photopsia or decreased vision.</a:t>
            </a:r>
          </a:p>
          <a:p>
            <a:pPr lvl="1"/>
            <a:r>
              <a:rPr dirty="0"/>
              <a:t>O – Orange pigment (lipofuscin) overlying the lesion.</a:t>
            </a:r>
          </a:p>
          <a:p>
            <a:pPr lvl="1"/>
            <a:r>
              <a:rPr dirty="0"/>
              <a:t>M – Margin within 3 mm of the optic disc.</a:t>
            </a:r>
          </a:p>
          <a:p>
            <a:r>
              <a:rPr dirty="0"/>
              <a:t>Each additional risk factor increases the probability of transformation.</a:t>
            </a:r>
          </a:p>
          <a:p>
            <a:r>
              <a:rPr dirty="0"/>
              <a:t>Lesions with ≥3 risk factors should be considered suspicious for melanoma.</a:t>
            </a:r>
          </a:p>
          <a:p>
            <a:r>
              <a:rPr dirty="0"/>
              <a:t>Serial imaging with OCT, fundus photography, and ultrasound is recommended.</a:t>
            </a:r>
          </a:p>
        </p:txBody>
      </p:sp>
    </p:spTree>
    <p:extLst>
      <p:ext uri="{BB962C8B-B14F-4D97-AF65-F5344CB8AC3E}">
        <p14:creationId xmlns:p14="http://schemas.microsoft.com/office/powerpoint/2010/main" val="19058792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FCE96-5236-EB78-085C-115B5CD0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D8EC7-9381-3024-3E59-125F8666E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When a Nevus is Dangerous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F7C51-028B-C4D8-7868-D09CFA48D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Key clinical challenge: distinguishing nevus from melanoma.</a:t>
            </a:r>
          </a:p>
          <a:p>
            <a:r>
              <a:t>Use risk stratification based on clinical and imaging features.</a:t>
            </a:r>
          </a:p>
          <a:p>
            <a:r>
              <a:t>Thickness &gt;2 mm raises concern.</a:t>
            </a:r>
          </a:p>
          <a:p>
            <a:r>
              <a:t>Subretinal fluid on OCT suggests activity.</a:t>
            </a:r>
          </a:p>
          <a:p>
            <a:r>
              <a:t>Symptoms such as photopsia or vision loss increase risk.</a:t>
            </a:r>
          </a:p>
          <a:p>
            <a:r>
              <a:t>Orange pigment (lipofuscin) indicates tumor metabolism.</a:t>
            </a:r>
          </a:p>
          <a:p>
            <a:r>
              <a:t>Margin near optic disc increases risk.</a:t>
            </a:r>
          </a:p>
          <a:p>
            <a:r>
              <a:t>Serial photography helps monitor change.</a:t>
            </a:r>
          </a:p>
        </p:txBody>
      </p:sp>
    </p:spTree>
    <p:extLst>
      <p:ext uri="{BB962C8B-B14F-4D97-AF65-F5344CB8AC3E}">
        <p14:creationId xmlns:p14="http://schemas.microsoft.com/office/powerpoint/2010/main" val="23528701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" y="0"/>
            <a:ext cx="8953500" cy="752034"/>
          </a:xfrm>
        </p:spPr>
        <p:txBody>
          <a:bodyPr>
            <a:noAutofit/>
          </a:bodyPr>
          <a:lstStyle/>
          <a:p>
            <a:r>
              <a:rPr sz="3600" dirty="0"/>
              <a:t>Retinoblastoma – Pediatric Ocular Malignancy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752034"/>
            <a:ext cx="8763000" cy="5556152"/>
          </a:xfrm>
        </p:spPr>
        <p:txBody>
          <a:bodyPr>
            <a:normAutofit lnSpcReduction="10000"/>
          </a:bodyPr>
          <a:lstStyle/>
          <a:p>
            <a:r>
              <a:rPr dirty="0"/>
              <a:t>Most common intraocular malignancy in childhood.</a:t>
            </a:r>
          </a:p>
          <a:p>
            <a:r>
              <a:rPr dirty="0"/>
              <a:t>Occurs in roughly 1 in 15,000–20,000 live births.</a:t>
            </a:r>
          </a:p>
          <a:p>
            <a:r>
              <a:rPr dirty="0"/>
              <a:t>Most patients diagnosed before age 3.</a:t>
            </a:r>
          </a:p>
          <a:p>
            <a:r>
              <a:rPr dirty="0"/>
              <a:t>Caused by mutation of RB1 tumor suppressor gene.</a:t>
            </a:r>
          </a:p>
          <a:p>
            <a:r>
              <a:rPr dirty="0"/>
              <a:t>Leukocoria is the most common presenting sign.</a:t>
            </a:r>
          </a:p>
          <a:p>
            <a:r>
              <a:rPr dirty="0"/>
              <a:t>Strabismus is the second most common presentation.</a:t>
            </a:r>
          </a:p>
          <a:p>
            <a:r>
              <a:rPr dirty="0"/>
              <a:t>Modern therapy includes intra‑arterial and intravitreal chemotherapy.</a:t>
            </a:r>
          </a:p>
          <a:p>
            <a:r>
              <a:rPr dirty="0"/>
              <a:t>Survival exceeds 95% in developed countries.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0C343-671B-B5F0-DA54-443DB32C1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CED7E-7E52-8DA2-B6A9-CB8156FE7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51761"/>
            <a:ext cx="8763000" cy="752034"/>
          </a:xfrm>
        </p:spPr>
        <p:txBody>
          <a:bodyPr>
            <a:noAutofit/>
          </a:bodyPr>
          <a:lstStyle/>
          <a:p>
            <a:r>
              <a:rPr sz="3200" dirty="0"/>
              <a:t>AAO Recommendations: Hydroxychloroquine Retinopathy Screening (2026)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D8F36-8E15-A296-012D-88E2A14B3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025155"/>
            <a:ext cx="8763000" cy="5556152"/>
          </a:xfrm>
        </p:spPr>
        <p:txBody>
          <a:bodyPr>
            <a:normAutofit fontScale="92500"/>
          </a:bodyPr>
          <a:lstStyle/>
          <a:p>
            <a:r>
              <a:rPr dirty="0"/>
              <a:t>AAO Special Report (Ophthalmology, online Nov 2025)</a:t>
            </a:r>
          </a:p>
          <a:p>
            <a:r>
              <a:rPr dirty="0"/>
              <a:t>Daily dose is primary risk factor: ≤5.0 mg/kg/day (real body weight)</a:t>
            </a:r>
          </a:p>
          <a:p>
            <a:r>
              <a:rPr dirty="0"/>
              <a:t>Baseline eye exam soon after starting HCQ</a:t>
            </a:r>
          </a:p>
          <a:p>
            <a:r>
              <a:rPr dirty="0"/>
              <a:t>Annual screening after 5 years of use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dirty="0"/>
              <a:t> – Earlier if high-risk</a:t>
            </a:r>
          </a:p>
          <a:p>
            <a:r>
              <a:rPr dirty="0"/>
              <a:t>Preferred screening tests: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dirty="0"/>
              <a:t> – Spectral-domain OCT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 – </a:t>
            </a:r>
            <a:r>
              <a:rPr dirty="0"/>
              <a:t>Fundus autofluorescence (FAF)</a:t>
            </a:r>
          </a:p>
          <a:p>
            <a:r>
              <a:rPr dirty="0"/>
              <a:t>Visual fields or mfERG used to confirm suspicious findings</a:t>
            </a:r>
          </a:p>
          <a:p>
            <a:r>
              <a:rPr dirty="0"/>
              <a:t>Screen for parafoveal and pericentral toxicity patterns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E81090-3A65-9B1E-EF38-CA9D1695463F}"/>
              </a:ext>
            </a:extLst>
          </p:cNvPr>
          <p:cNvSpPr txBox="1"/>
          <p:nvPr/>
        </p:nvSpPr>
        <p:spPr>
          <a:xfrm>
            <a:off x="5354515" y="6396641"/>
            <a:ext cx="423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Ophthalmology, online Nov 2025</a:t>
            </a:r>
          </a:p>
        </p:txBody>
      </p:sp>
    </p:spTree>
    <p:extLst>
      <p:ext uri="{BB962C8B-B14F-4D97-AF65-F5344CB8AC3E}">
        <p14:creationId xmlns:p14="http://schemas.microsoft.com/office/powerpoint/2010/main" val="443887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CD6DE-74EB-9492-41D7-D6959323F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2D4E4-B7AB-6013-653C-C2F09AF32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0500"/>
            <a:ext cx="8763000" cy="752034"/>
          </a:xfrm>
        </p:spPr>
        <p:txBody>
          <a:bodyPr>
            <a:normAutofit fontScale="90000"/>
          </a:bodyPr>
          <a:lstStyle/>
          <a:p>
            <a:r>
              <a:rPr dirty="0"/>
              <a:t>Hydroxychloroquine Screening: </a:t>
            </a:r>
            <a:br>
              <a:rPr lang="en-US" dirty="0"/>
            </a:br>
            <a:r>
              <a:rPr dirty="0"/>
              <a:t>Clinical Pearl</a:t>
            </a:r>
            <a:r>
              <a:rPr lang="en-US" dirty="0"/>
              <a:t>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FDA8F-1BA1-D4CA-3D00-C89CBF7ED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/>
              <a:t>Toxicity often asymptomatic until structural damage occurs</a:t>
            </a:r>
          </a:p>
          <a:p>
            <a:r>
              <a:rPr dirty="0"/>
              <a:t>OCT changes usually precede visual field loss</a:t>
            </a:r>
          </a:p>
          <a:p>
            <a:r>
              <a:rPr dirty="0"/>
              <a:t>FAF improves detection of early RPE/photoreceptor damage</a:t>
            </a:r>
          </a:p>
          <a:p>
            <a:r>
              <a:rPr dirty="0"/>
              <a:t>Asian patients often show pericentral (extramacular) toxicity</a:t>
            </a:r>
          </a:p>
          <a:p>
            <a:r>
              <a:rPr dirty="0"/>
              <a:t>Mild toxicity may stabilize after stopping HCQ</a:t>
            </a:r>
          </a:p>
          <a:p>
            <a:r>
              <a:rPr dirty="0"/>
              <a:t>Severe toxicity can progress even after cessation</a:t>
            </a:r>
          </a:p>
          <a:p>
            <a:r>
              <a:rPr dirty="0"/>
              <a:t>Never discontinue HCQ without prescriber communication</a:t>
            </a:r>
          </a:p>
          <a:p>
            <a:r>
              <a:rPr dirty="0"/>
              <a:t>Early detection preserves vision and systemic treatment options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AA8F52-CD9F-87E5-1A2B-C656E0191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544" y="6165613"/>
            <a:ext cx="429195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01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7C1B6-87AC-4276-84C0-E8815E6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8A140-4484-DEE0-B36E-5D2C49892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76202"/>
            <a:ext cx="8763000" cy="752034"/>
          </a:xfrm>
        </p:spPr>
        <p:txBody>
          <a:bodyPr>
            <a:normAutofit/>
          </a:bodyPr>
          <a:lstStyle/>
          <a:p>
            <a:r>
              <a:rPr sz="3600" dirty="0"/>
              <a:t>HCQ Retinopathy Screening Algorithm (AAO)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4E79F-5680-F667-C144-026660F6C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909125"/>
            <a:ext cx="8763000" cy="5556152"/>
          </a:xfrm>
        </p:spPr>
        <p:txBody>
          <a:bodyPr>
            <a:normAutofit fontScale="77500" lnSpcReduction="20000"/>
          </a:bodyPr>
          <a:lstStyle/>
          <a:p>
            <a:r>
              <a:rPr dirty="0">
                <a:solidFill>
                  <a:srgbClr val="00FF00"/>
                </a:solidFill>
              </a:rPr>
              <a:t>START HCQ: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dirty="0"/>
              <a:t>Baseline exam: fundus + OCT ± FAF</a:t>
            </a:r>
          </a:p>
          <a:p>
            <a:endParaRPr dirty="0"/>
          </a:p>
          <a:p>
            <a:r>
              <a:rPr dirty="0">
                <a:solidFill>
                  <a:srgbClr val="00FF00"/>
                </a:solidFill>
              </a:rPr>
              <a:t>LOW RISK (&lt;5 yrs, ≤5 mg/kg, no RF):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dirty="0"/>
              <a:t>Annual screening may be deferred until year 5</a:t>
            </a:r>
          </a:p>
          <a:p>
            <a:endParaRPr dirty="0"/>
          </a:p>
          <a:p>
            <a:r>
              <a:rPr dirty="0">
                <a:solidFill>
                  <a:srgbClr val="00FF00"/>
                </a:solidFill>
              </a:rPr>
              <a:t>HIGH RISK (any time):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dirty="0"/>
              <a:t>Dose &gt;5 mg/kg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dirty="0"/>
              <a:t>Renal disease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dirty="0"/>
              <a:t>Tamoxifen use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dirty="0"/>
              <a:t>Long duration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dirty="0"/>
              <a:t>→ Annual OCT + FAF immediately</a:t>
            </a:r>
          </a:p>
          <a:p>
            <a:endParaRPr dirty="0"/>
          </a:p>
          <a:p>
            <a:r>
              <a:rPr dirty="0">
                <a:solidFill>
                  <a:srgbClr val="00FF00"/>
                </a:solidFill>
              </a:rPr>
              <a:t>ABNORMAL FINDINGS: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dirty="0"/>
              <a:t>Confirm with VF (10-2 / 24-2C) ± mfERG</a:t>
            </a:r>
          </a:p>
          <a:p>
            <a:pPr marL="0" indent="0">
              <a:buNone/>
            </a:pPr>
            <a:r>
              <a:rPr lang="en-US" dirty="0"/>
              <a:t> 	- </a:t>
            </a:r>
            <a:r>
              <a:rPr dirty="0"/>
              <a:t>Communicate with prescriber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10BCC6-D2D8-4813-6FDD-6BEC9BBF5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044" y="6083552"/>
            <a:ext cx="429195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4454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865" y="0"/>
            <a:ext cx="896713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FFFF00"/>
                </a:solidFill>
              </a:rPr>
              <a:t>Direct Oral Anticoagulants (DOACs) vs Warfarin (Coumadin)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887301"/>
              </p:ext>
            </p:extLst>
          </p:nvPr>
        </p:nvGraphicFramePr>
        <p:xfrm>
          <a:off x="0" y="548640"/>
          <a:ext cx="9144000" cy="6309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0104"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chemeClr val="tx1"/>
                          </a:solidFill>
                        </a:rPr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1"/>
                          </a:solidFill>
                        </a:rPr>
                        <a:t>DOACs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chemeClr val="tx1"/>
                          </a:solidFill>
                        </a:rPr>
                        <a:t>Warfarin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0000"/>
                          </a:solidFill>
                        </a:rPr>
                        <a:t>Mechanism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Direct thrombin inhibitor (dabigatran) or Factor Xa inhibitors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Vitamin K antagonist affecting factors II, VII, IX,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0000"/>
                          </a:solidFill>
                        </a:rPr>
                        <a:t>Common Agents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Dabigatran, rivaroxaban, apixaban, edoxaban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Warfarin (Coumadin)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0000"/>
                          </a:solidFill>
                        </a:rPr>
                        <a:t>Clinical 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Stroke prevention in AF; treatment/prevention of VTE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Stroke prevention in AF; VTE; mechanical valve indications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rgbClr val="000000"/>
                          </a:solidFill>
                        </a:rPr>
                        <a:t>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Predictable pharmacokinetics; no routine INR 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Requires regular INR monitoring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0000"/>
                          </a:solidFill>
                        </a:rPr>
                        <a:t>Drug/Food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Fewer drug and dietary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Numerous drug and vitamin K dietary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0000"/>
                          </a:solidFill>
                        </a:rPr>
                        <a:t>Onset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Rapid onset; usually no bridging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Delayed onset; often requires bridging with heparin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0000"/>
                          </a:solidFill>
                        </a:rPr>
                        <a:t>Bleeding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Lower intracranial bleeding in many trials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Higher intracranial bleeding risk compared with DOACs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0000"/>
                          </a:solidFill>
                        </a:rPr>
                        <a:t>Preferred Situations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Most non‑valvular AF and VTE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Mechanical heart valves; moderate–severe mitral stenosis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0000"/>
                          </a:solidFill>
                        </a:rPr>
                        <a:t>Reversal Agents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Idarucizumab (dabigatran); </a:t>
                      </a:r>
                      <a:r>
                        <a:rPr sz="1400" dirty="0" err="1">
                          <a:solidFill>
                            <a:schemeClr val="bg2"/>
                          </a:solidFill>
                        </a:rPr>
                        <a:t>andexanet</a:t>
                      </a:r>
                      <a:r>
                        <a:rPr sz="1400" dirty="0">
                          <a:solidFill>
                            <a:schemeClr val="bg2"/>
                          </a:solidFill>
                        </a:rPr>
                        <a:t> alfa (Factor Xa inhibitors)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Vitamin K, PCC, or FFP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8926"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rgbClr val="000000"/>
                          </a:solidFill>
                        </a:rPr>
                        <a:t>Patient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Choice depends on renal function, bleeding risk, and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Requires careful INR titration and monitoring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sz="3600" b="1" dirty="0"/>
              <a:t>Anticoagulant Pearls &amp; Ocular Red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sz="2600" b="1" dirty="0">
                <a:solidFill>
                  <a:srgbClr val="FFFFFF"/>
                </a:solidFill>
              </a:rPr>
              <a:t>DOACs have largely replaced warfarin for atrial fibrillation and VTE treatment</a:t>
            </a:r>
          </a:p>
          <a:p>
            <a:r>
              <a:rPr sz="2600" b="1" dirty="0">
                <a:solidFill>
                  <a:srgbClr val="FFFFFF"/>
                </a:solidFill>
              </a:rPr>
              <a:t>Common DOACs: apixaban (Eliquis), rivaroxaban (Xarelto), dabigatran (Pradaxa)</a:t>
            </a:r>
          </a:p>
          <a:p>
            <a:r>
              <a:rPr sz="2600" b="1" dirty="0">
                <a:solidFill>
                  <a:srgbClr val="FFFFFF"/>
                </a:solidFill>
              </a:rPr>
              <a:t>Apixaban often favored due to lower major bleeding rates in clinical trials</a:t>
            </a:r>
          </a:p>
          <a:p>
            <a:r>
              <a:rPr sz="2600" b="1" dirty="0">
                <a:solidFill>
                  <a:srgbClr val="FFFFFF"/>
                </a:solidFill>
              </a:rPr>
              <a:t>DOACs have rapid onset and generally do not require INR monitoring</a:t>
            </a:r>
          </a:p>
          <a:p>
            <a:r>
              <a:rPr sz="2600" b="1" dirty="0">
                <a:solidFill>
                  <a:srgbClr val="FFFFFF"/>
                </a:solidFill>
              </a:rPr>
              <a:t>Warfarin still preferred in mechanical heart valves and severe mitral stenosis</a:t>
            </a:r>
          </a:p>
          <a:p>
            <a:r>
              <a:rPr sz="2600" b="1" dirty="0">
                <a:solidFill>
                  <a:srgbClr val="FFFFFF"/>
                </a:solidFill>
              </a:rPr>
              <a:t>Ocular hemorrhage risk includes subconjunctival, retinal, vitreous, and choroidal bleeding</a:t>
            </a:r>
          </a:p>
          <a:p>
            <a:r>
              <a:rPr sz="2600" b="1" dirty="0">
                <a:solidFill>
                  <a:srgbClr val="FFFFFF"/>
                </a:solidFill>
              </a:rPr>
              <a:t>Sudden vision loss or new floaters in anticoagulated patients requires urgent retinal evaluation</a:t>
            </a:r>
          </a:p>
          <a:p>
            <a:r>
              <a:rPr sz="2600" b="1" dirty="0">
                <a:solidFill>
                  <a:srgbClr val="FFFFFF"/>
                </a:solidFill>
              </a:rPr>
              <a:t>Large spontaneous </a:t>
            </a:r>
            <a:r>
              <a:rPr sz="2600" b="1" dirty="0" err="1">
                <a:solidFill>
                  <a:srgbClr val="FFFFFF"/>
                </a:solidFill>
              </a:rPr>
              <a:t>hyphema</a:t>
            </a:r>
            <a:r>
              <a:rPr sz="2600" b="1" dirty="0">
                <a:solidFill>
                  <a:srgbClr val="FFFFFF"/>
                </a:solidFill>
              </a:rPr>
              <a:t> or hemorrhagic </a:t>
            </a:r>
            <a:r>
              <a:rPr sz="2600" b="1" dirty="0" err="1">
                <a:solidFill>
                  <a:srgbClr val="FFFFFF"/>
                </a:solidFill>
              </a:rPr>
              <a:t>choroidals</a:t>
            </a:r>
            <a:r>
              <a:rPr sz="2600" b="1" dirty="0">
                <a:solidFill>
                  <a:srgbClr val="FFFFFF"/>
                </a:solidFill>
              </a:rPr>
              <a:t> are important ocular red flags</a:t>
            </a:r>
          </a:p>
          <a:p>
            <a:r>
              <a:rPr sz="2600" b="1" dirty="0">
                <a:solidFill>
                  <a:srgbClr val="FFFFFF"/>
                </a:solidFill>
              </a:rPr>
              <a:t>Coordinate care before stopping anticoagulants—stroke risk may exceed bleeding risk</a:t>
            </a:r>
          </a:p>
          <a:p>
            <a:r>
              <a:rPr sz="2600" b="1" dirty="0">
                <a:solidFill>
                  <a:srgbClr val="FFFFFF"/>
                </a:solidFill>
              </a:rPr>
              <a:t>Choice of anticoagulant depends on renal function, bleeding risk, and comorbidities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90340" y="6295294"/>
            <a:ext cx="4816127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1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Reference: January CT et al. Circulation. 2023 AHA/ACC AF Guideline.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21419"/>
            <a:ext cx="8763000" cy="752034"/>
          </a:xfrm>
        </p:spPr>
        <p:txBody>
          <a:bodyPr>
            <a:noAutofit/>
          </a:bodyPr>
          <a:lstStyle/>
          <a:p>
            <a:r>
              <a:rPr sz="3200" dirty="0"/>
              <a:t>Subconjunctival &amp; Intraocular Hemorrhage Risk with Anticoagulants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5" y="1041929"/>
            <a:ext cx="8952411" cy="5556152"/>
          </a:xfrm>
        </p:spPr>
        <p:txBody>
          <a:bodyPr>
            <a:normAutofit fontScale="77500" lnSpcReduction="20000"/>
          </a:bodyPr>
          <a:lstStyle/>
          <a:p>
            <a:r>
              <a:rPr dirty="0"/>
              <a:t>Systemic anticoagulants include warfarin and direct oral anticoagulants (DOACs): apixaban, rivaroxaban, dabigatran, </a:t>
            </a:r>
            <a:r>
              <a:rPr dirty="0" err="1"/>
              <a:t>edoxaban</a:t>
            </a:r>
            <a:r>
              <a:rPr dirty="0"/>
              <a:t>.</a:t>
            </a:r>
          </a:p>
          <a:p>
            <a:r>
              <a:rPr dirty="0"/>
              <a:t>Subconjunctival hemorrhage (SCH) is the most common ocular bleeding event in anticoagulated patients.</a:t>
            </a:r>
          </a:p>
          <a:p>
            <a:r>
              <a:rPr dirty="0"/>
              <a:t>SCH typically presents as painless sectoral conjunctival redness with preserved vision.</a:t>
            </a:r>
          </a:p>
          <a:p>
            <a:r>
              <a:rPr dirty="0"/>
              <a:t>Most cases resolve spontaneously within 1–2 weeks and rarely require treatment.</a:t>
            </a:r>
          </a:p>
          <a:p>
            <a:r>
              <a:rPr dirty="0"/>
              <a:t>Warfarin-related hemorrhage risk increases when INR is supratherapeutic (&gt;3).</a:t>
            </a:r>
          </a:p>
          <a:p>
            <a:r>
              <a:rPr dirty="0"/>
              <a:t>Multiple studies show DOACs have similar or lower intraocular bleeding risk compared with warfarin.</a:t>
            </a:r>
          </a:p>
          <a:p>
            <a:r>
              <a:rPr dirty="0"/>
              <a:t>Patients with retinal vascular disease (AMD, diabetic retinopathy) have higher risk of ocular hemorrhage.</a:t>
            </a:r>
          </a:p>
          <a:p>
            <a:r>
              <a:rPr dirty="0"/>
              <a:t>SCH alone is rarely an indication to discontinue systemic anticoagulation due to stroke risk.</a:t>
            </a:r>
          </a:p>
          <a:p>
            <a:r>
              <a:rPr dirty="0"/>
              <a:t>Fish oil ≤2–3 g/day is generally safe but may have mild additive antiplatelet effects.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2371" y="6459582"/>
            <a:ext cx="857112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References: Sun MT et al. JAMA Ophthalmol. 2017; Liu F et al. Meta‑analysis 2022; Kim MS et al. JAMA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Netw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Open. 2025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itle 2">
            <a:extLst>
              <a:ext uri="{FF2B5EF4-FFF2-40B4-BE49-F238E27FC236}">
                <a16:creationId xmlns:a16="http://schemas.microsoft.com/office/drawing/2014/main" id="{349EB154-8DB9-4ADA-80F9-B2DAAC7ED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INR: International Normalized Ratio</a:t>
            </a:r>
          </a:p>
        </p:txBody>
      </p:sp>
      <p:sp>
        <p:nvSpPr>
          <p:cNvPr id="35842" name="Content Placeholder 1">
            <a:extLst>
              <a:ext uri="{FF2B5EF4-FFF2-40B4-BE49-F238E27FC236}">
                <a16:creationId xmlns:a16="http://schemas.microsoft.com/office/drawing/2014/main" id="{A8A6FB10-A700-4C4D-BDB5-C8A047C389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altLang="en-US" dirty="0"/>
              <a:t>A universally accepted measure of “</a:t>
            </a:r>
            <a:r>
              <a:rPr lang="en-US" altLang="en-US" dirty="0" err="1"/>
              <a:t>coagulability</a:t>
            </a:r>
            <a:r>
              <a:rPr lang="en-US" altLang="en-US" dirty="0"/>
              <a:t>”(clotting) behavior of blood in patients taking Coumadin® (warfarin).</a:t>
            </a:r>
          </a:p>
          <a:p>
            <a:pPr>
              <a:spcAft>
                <a:spcPts val="1800"/>
              </a:spcAft>
            </a:pPr>
            <a:r>
              <a:rPr lang="en-US" altLang="en-US" dirty="0"/>
              <a:t>An INR of 1 is a normal, physiological clotting behavior.</a:t>
            </a:r>
          </a:p>
          <a:p>
            <a:pPr>
              <a:spcAft>
                <a:spcPts val="1800"/>
              </a:spcAft>
            </a:pPr>
            <a:r>
              <a:rPr lang="en-US" altLang="en-US" dirty="0"/>
              <a:t>Target </a:t>
            </a:r>
            <a:r>
              <a:rPr lang="en-US" altLang="en-US" dirty="0" err="1"/>
              <a:t>anticoaguable</a:t>
            </a:r>
            <a:r>
              <a:rPr lang="en-US" altLang="en-US" dirty="0"/>
              <a:t> profile is an INR generally between 2 and 3.</a:t>
            </a:r>
          </a:p>
          <a:p>
            <a:pPr>
              <a:spcAft>
                <a:spcPts val="1800"/>
              </a:spcAft>
            </a:pPr>
            <a:r>
              <a:rPr lang="en-US" altLang="en-US" dirty="0"/>
              <a:t>The higher the INR &gt; 3, the thinner the blood thus increasing the risk of bleeding and hemorrhagic stroke.</a:t>
            </a:r>
          </a:p>
        </p:txBody>
      </p:sp>
    </p:spTree>
    <p:extLst>
      <p:ext uri="{BB962C8B-B14F-4D97-AF65-F5344CB8AC3E}">
        <p14:creationId xmlns:p14="http://schemas.microsoft.com/office/powerpoint/2010/main" val="38768795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/>
          <a:lstStyle/>
          <a:p>
            <a:r>
              <a:rPr sz="4000" b="1" dirty="0"/>
              <a:t>Top 10 Clinical Pearls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844648"/>
            <a:ext cx="8763000" cy="5556152"/>
          </a:xfrm>
        </p:spPr>
        <p:txBody>
          <a:bodyPr>
            <a:normAutofit lnSpcReduction="10000"/>
          </a:bodyPr>
          <a:lstStyle/>
          <a:p>
            <a:r>
              <a:rPr sz="2400" b="1" dirty="0">
                <a:solidFill>
                  <a:srgbClr val="FFFFFF"/>
                </a:solidFill>
              </a:rPr>
              <a:t>Most dangerous errors occur during triage—not diagnosis</a:t>
            </a:r>
          </a:p>
          <a:p>
            <a:r>
              <a:rPr sz="2400" b="1" dirty="0">
                <a:solidFill>
                  <a:srgbClr val="FFFFFF"/>
                </a:solidFill>
              </a:rPr>
              <a:t>Transient monocular vision loss = ocular TIA until proven otherwise</a:t>
            </a:r>
          </a:p>
          <a:p>
            <a:r>
              <a:rPr sz="2400" b="1" dirty="0">
                <a:solidFill>
                  <a:srgbClr val="FFFFFF"/>
                </a:solidFill>
              </a:rPr>
              <a:t>CRAO is a stroke equivalent requiring urgent systemic evaluation</a:t>
            </a:r>
          </a:p>
          <a:p>
            <a:r>
              <a:rPr sz="2400" b="1" dirty="0">
                <a:solidFill>
                  <a:srgbClr val="FFFFFF"/>
                </a:solidFill>
              </a:rPr>
              <a:t>Any CRAO patient &gt;50 years old → rule out GCA immediately</a:t>
            </a:r>
          </a:p>
          <a:p>
            <a:r>
              <a:rPr sz="2400" b="1" dirty="0">
                <a:solidFill>
                  <a:srgbClr val="FFFFFF"/>
                </a:solidFill>
              </a:rPr>
              <a:t>Pain vs no pain does NOT rule out aneurysm in 3rd nerve palsy</a:t>
            </a:r>
          </a:p>
          <a:p>
            <a:r>
              <a:rPr sz="2400" b="1" dirty="0">
                <a:solidFill>
                  <a:srgbClr val="FFFFFF"/>
                </a:solidFill>
              </a:rPr>
              <a:t>New floaters may predict retinal detachment more strongly than flashes</a:t>
            </a:r>
          </a:p>
          <a:p>
            <a:r>
              <a:rPr sz="2400" b="1" dirty="0">
                <a:solidFill>
                  <a:srgbClr val="FFFFFF"/>
                </a:solidFill>
              </a:rPr>
              <a:t>Ultra-widefield imaging does NOT replace dilated peripheral examination</a:t>
            </a:r>
          </a:p>
          <a:p>
            <a:r>
              <a:rPr sz="2400" b="1" dirty="0">
                <a:solidFill>
                  <a:srgbClr val="FFFFFF"/>
                </a:solidFill>
              </a:rPr>
              <a:t>Optometrists play a critical role in emergency and urgent eye care</a:t>
            </a:r>
          </a:p>
          <a:p>
            <a:r>
              <a:rPr sz="2400" b="1" dirty="0">
                <a:solidFill>
                  <a:srgbClr val="FFFFFF"/>
                </a:solidFill>
              </a:rPr>
              <a:t>Many severe ocular injuries are preventable with protective eyewear</a:t>
            </a:r>
          </a:p>
          <a:p>
            <a:r>
              <a:rPr sz="2400" b="1" dirty="0">
                <a:solidFill>
                  <a:srgbClr val="FFFFFF"/>
                </a:solidFill>
              </a:rPr>
              <a:t>Some of the deadliest ocular diseases are painless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- farm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 star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7194</TotalTime>
  <Words>7870</Words>
  <Application>Microsoft Office PowerPoint</Application>
  <PresentationFormat>On-screen Show (4:3)</PresentationFormat>
  <Paragraphs>808</Paragraphs>
  <Slides>69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69</vt:i4>
      </vt:variant>
    </vt:vector>
  </HeadingPairs>
  <TitlesOfParts>
    <vt:vector size="86" baseType="lpstr">
      <vt:lpstr>Arial</vt:lpstr>
      <vt:lpstr>Calibri</vt:lpstr>
      <vt:lpstr>Cambria</vt:lpstr>
      <vt:lpstr>Guardian TextSans Web</vt:lpstr>
      <vt:lpstr>helvetica</vt:lpstr>
      <vt:lpstr>helvetica</vt:lpstr>
      <vt:lpstr>Source Sans Pro</vt:lpstr>
      <vt:lpstr>Tahoma</vt:lpstr>
      <vt:lpstr>Wingdings</vt:lpstr>
      <vt:lpstr>Wingdings 2</vt:lpstr>
      <vt:lpstr>Wingdings 3</vt:lpstr>
      <vt:lpstr>1_Office Theme</vt:lpstr>
      <vt:lpstr>blue - farm</vt:lpstr>
      <vt:lpstr>blue star</vt:lpstr>
      <vt:lpstr>2_Office Theme</vt:lpstr>
      <vt:lpstr>3_Office Theme</vt:lpstr>
      <vt:lpstr>4_Office Theme</vt:lpstr>
      <vt:lpstr>Ocular Emergencies &amp; Trauma: Rapid Decision-Making </vt:lpstr>
      <vt:lpstr>Financial Disclosure</vt:lpstr>
      <vt:lpstr>Rapid Eye Care Triage – Clinical Decision Flow</vt:lpstr>
      <vt:lpstr>PowerPoint Presentation</vt:lpstr>
      <vt:lpstr>PowerPoint Presentation</vt:lpstr>
      <vt:lpstr>Imaging in the Emergency Department</vt:lpstr>
      <vt:lpstr>The Eye and the ED</vt:lpstr>
      <vt:lpstr>The Future of Optometric Practice</vt:lpstr>
      <vt:lpstr>Being “On-Call” is a Practice Builder</vt:lpstr>
      <vt:lpstr>The Need for Optometric Consultations in EDs</vt:lpstr>
      <vt:lpstr>Stroke Risk After Amaurosis Fugax</vt:lpstr>
      <vt:lpstr>Transient Monocular Vision Loss in Young Patients</vt:lpstr>
      <vt:lpstr>PowerPoint Presentation</vt:lpstr>
      <vt:lpstr>PowerPoint Presentation</vt:lpstr>
      <vt:lpstr> Retinal Artery Occlusion (RAO)</vt:lpstr>
      <vt:lpstr>Central Retinal Artery Occlusion: Time to Presentation and Diagnosis</vt:lpstr>
      <vt:lpstr>PowerPoint Presentation</vt:lpstr>
      <vt:lpstr>PowerPoint Presentation</vt:lpstr>
      <vt:lpstr>R/O Giant Cell Arteritis</vt:lpstr>
      <vt:lpstr>Giant Cell Arteritis</vt:lpstr>
      <vt:lpstr>2026 Update on GCA</vt:lpstr>
      <vt:lpstr>PowerPoint Presentation</vt:lpstr>
      <vt:lpstr>PowerPoint Presentation</vt:lpstr>
      <vt:lpstr>PowerPoint Presentation</vt:lpstr>
      <vt:lpstr>Regarding Pupillary Abnormalities</vt:lpstr>
      <vt:lpstr>Management of 3rd Nerve Palsy</vt:lpstr>
      <vt:lpstr>Painful Cranial Neuropathies</vt:lpstr>
      <vt:lpstr>PowerPoint Presentation</vt:lpstr>
      <vt:lpstr>Perspective on Oral Prednisolone</vt:lpstr>
      <vt:lpstr>Flashes &amp; Floaters: Risk of Retinal Tear or Detachment</vt:lpstr>
      <vt:lpstr>Acute PVD: AAO PPP 2025 – Pearls </vt:lpstr>
      <vt:lpstr>Follow-up After Initial PVD Event</vt:lpstr>
      <vt:lpstr>Floaters vs Flashes: Predicting Retinal Detachment</vt:lpstr>
      <vt:lpstr>Retinal Detachment: Timing of Repair and Current Recommendations</vt:lpstr>
      <vt:lpstr>Bullous Retinal Detachment - Macula?</vt:lpstr>
      <vt:lpstr>PowerPoint Presentation</vt:lpstr>
      <vt:lpstr>Importance of Dilated Fundus Examination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Hyphema: Key Clinical Facts and Treatment</vt:lpstr>
      <vt:lpstr>Hyphema: Grading and Management Algorithm</vt:lpstr>
      <vt:lpstr>Iris Vascular Tufts</vt:lpstr>
      <vt:lpstr>Anterior Uveitis: Key Facts and Management</vt:lpstr>
      <vt:lpstr>Systemic Prednisone</vt:lpstr>
      <vt:lpstr>Recurrent Corneal Erosion (RCE) </vt:lpstr>
      <vt:lpstr>Anterior Stromal Puncture (ASP)</vt:lpstr>
      <vt:lpstr>Anterior Stromal Micropuncture Device for RCE </vt:lpstr>
      <vt:lpstr>Rinsada Fornix Irrigator</vt:lpstr>
      <vt:lpstr>Ocular Cancers – Epidemiology</vt:lpstr>
      <vt:lpstr>Ocular Surface Squamous Neoplasia (OSSN)</vt:lpstr>
      <vt:lpstr>Conjunctival Melanoma - Facts</vt:lpstr>
      <vt:lpstr>Blurred Vision OS</vt:lpstr>
      <vt:lpstr>Choroidal Melanoma – Clinical Facts</vt:lpstr>
      <vt:lpstr>Choroidal Nevus  vs  Choroidal Melanoma</vt:lpstr>
      <vt:lpstr>Choroidal Nevus – Clinical Significance</vt:lpstr>
      <vt:lpstr>Choroidal Nevus Risk Factors –  TFSOM Mnemonic</vt:lpstr>
      <vt:lpstr>When a Nevus is Dangerous</vt:lpstr>
      <vt:lpstr>Retinoblastoma – Pediatric Ocular Malignancy</vt:lpstr>
      <vt:lpstr>AAO Recommendations: Hydroxychloroquine Retinopathy Screening (2026)</vt:lpstr>
      <vt:lpstr>Hydroxychloroquine Screening:  Clinical Pearls</vt:lpstr>
      <vt:lpstr>HCQ Retinopathy Screening Algorithm (AAO)</vt:lpstr>
      <vt:lpstr>PowerPoint Presentation</vt:lpstr>
      <vt:lpstr>Anticoagulant Pearls &amp; Ocular Red Flags</vt:lpstr>
      <vt:lpstr>Subconjunctival &amp; Intraocular Hemorrhage Risk with Anticoagulants</vt:lpstr>
      <vt:lpstr>INR: International Normalized Ratio</vt:lpstr>
      <vt:lpstr>Top 10 Clinical Pearls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Melton</dc:creator>
  <cp:lastModifiedBy>Ron Melton</cp:lastModifiedBy>
  <cp:revision>75</cp:revision>
  <cp:lastPrinted>2023-05-18T04:37:17Z</cp:lastPrinted>
  <dcterms:created xsi:type="dcterms:W3CDTF">2020-08-22T20:37:07Z</dcterms:created>
  <dcterms:modified xsi:type="dcterms:W3CDTF">2026-05-10T23:52:08Z</dcterms:modified>
</cp:coreProperties>
</file>