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3" r:id="rId46"/>
    <p:sldId id="304" r:id="rId47"/>
    <p:sldId id="306" r:id="rId48"/>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5424" autoAdjust="0"/>
  </p:normalViewPr>
  <p:slideViewPr>
    <p:cSldViewPr snapToGrid="0" snapToObjects="1">
      <p:cViewPr varScale="1">
        <p:scale>
          <a:sx n="83" d="100"/>
          <a:sy n="83" d="100"/>
        </p:scale>
        <p:origin x="1638"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516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co-management theme throughout; optometry sits at the front line of detection and longitudinal monitoring.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2021 estimates from Lundeen et al. (JAMA Ophthalmology, 2023). Higher than older Eye Diseases Prevalence Research Group figures, driven by rising diabetes prevalence and worsening glycemic control. AAO Preferred Practice Pattern (Lim et al., 2025) frames DR as the leading cause of legal blindness among working-age Americans.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Teo et al. (Ophthalmology, 2021) —burden is rising, and systemic metabolic therapy is expanding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Disparity figures from Lundeen et al. (JAMA Ophthalmology, 2023). The people most affected are often those with least access — community optometry is crucial to close the screening gap.</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microaneurysms, IRMA, NV, DME —clinical findings due one of these two pathways.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of retinal nonperfusion lies outside the posterior pole (Sivaprasad &amp; Vujosevic, Nature Reviews Endocrinology, 2026) — importance of widefield and role of anti-VEGF/PRP laser.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Simó &amp; Hernández (Diabetologia, 2023): robust dose-response between glycemia and DR long-term, yet rapid correction can transiently worsen disease. This has significance in setting of GLP1 use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ICDR/ETDRS severity ladder. Severe NPDR and IRMA/venous beading are the “handoff” findings that should raise your referral index.</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photos to emphasize IRMA vs early NV — the single most valuable differentiation an optometrist can make on exam.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5B7480"/>
                </a:solidFill>
                <a:latin typeface="Calibri" pitchFamily="34" charset="0"/>
                <a:ea typeface="Calibri" pitchFamily="34" charset="-122"/>
                <a:cs typeface="Calibri" pitchFamily="34" charset="-120"/>
              </a:rPr>
              <a:t>Insert photos with grading scale: mild vs. moderate vs. severe NPDR vs. PDR</a:t>
            </a:r>
            <a:endParaRPr lang="en-US" sz="1200"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 is both diagnostic and prognostic. Center-involved DME (CI-DME) is the term that drives treatment decisions.</a:t>
            </a:r>
          </a:p>
          <a:p>
            <a:r>
              <a:rPr lang="en-US" dirty="0"/>
              <a:t>Insert images for each finding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Nanji et al. (Ophthalmology, 2026) systematic review/meta-analysis of 75 biomarkers — HRF, DRIL, EZ/ELM disruption each ~6–10 letters worse. Useful for setting patient expectations before referral. (Baseline features associated with worse visual acuity after treatment, moderate certainty.)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Sivaprasad &amp; Vujosevic (Nature Reviews Endocrinology, 2026); DRCR Protocol AA (Silva et al., JAMA Ophthalmology, 2022). PPL and peripheral ischemia upstage risk beyond the posterior pole — a reason to image wide when available.</a:t>
            </a:r>
          </a:p>
          <a:p>
            <a:r>
              <a:rPr lang="en-US" dirty="0"/>
              <a:t>Inlay fundus photo showing boundaries of posterior pole, mid periphery and periphery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“pitfalls” payoff.</a:t>
            </a:r>
          </a:p>
          <a:p>
            <a:r>
              <a:rPr lang="en-US" dirty="0"/>
              <a:t>Insert OCT examples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Semaglutide (Ozempic/Wegovy/Rybelsus), liraglutide, dulaglutide (Trulicity), tirzepatide (Mounjaro/Zepbound).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Goldney et al. (Diabetologia, 2023): rodent studies showed blood–retinal barrier protection and reduced neural apoptosis, but RCTs told a more complicated story. Emphasize “rapid and profound” glucose lowering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DCCT early-worsening analysis (Archives of Ophthalmology, 1998). Interpretive template for everything GLP-1 related — the phenomenon predates GLP-1 and is not drug-specific (also seen with insulin, bariatric surgery, pregnancy; Bain et al., Diabetes, Obesity &amp; Metabolism, 2019).</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Vilsbøll et al. (Diabetes, Obesity &amp; Metabolism, 2018) and Jalleh et al. (JCI, 2026). In SUSTAIN 1–5 and 7 (which excluded active retinopathy/maculopathy), rates were comparable. The signal tracks rapid glycemic improvement in vulnerable eyes, not a direct retinal toxin.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Insert </a:t>
            </a:r>
            <a:r>
              <a:rPr lang="en-US" sz="1200" i="1" dirty="0" err="1">
                <a:solidFill>
                  <a:srgbClr val="5B7480"/>
                </a:solidFill>
                <a:latin typeface="Calibri" pitchFamily="34" charset="0"/>
                <a:ea typeface="Calibri" pitchFamily="34" charset="-122"/>
                <a:cs typeface="Calibri" pitchFamily="34" charset="-120"/>
              </a:rPr>
              <a:t>Insert</a:t>
            </a:r>
            <a:r>
              <a:rPr lang="en-US" sz="1200" i="1" dirty="0">
                <a:solidFill>
                  <a:srgbClr val="5B7480"/>
                </a:solidFill>
                <a:latin typeface="Calibri" pitchFamily="34" charset="0"/>
                <a:ea typeface="Calibri" pitchFamily="34" charset="-122"/>
                <a:cs typeface="Calibri" pitchFamily="34" charset="-120"/>
              </a:rPr>
              <a:t> Kaplan-Meier stratified figure — Vilsbøll et al., Diabetes, Obesity &amp; Metabolism, 2018</a:t>
            </a:r>
            <a:endParaRPr lang="en-US" sz="1200" dirty="0"/>
          </a:p>
          <a:p>
            <a:endParaRPr lang="en-US" dirty="0"/>
          </a:p>
          <a:p>
            <a:r>
              <a:rPr lang="en-US" dirty="0"/>
              <a:t>stratification: composite risk driven almost entirely by the pre-existing-retinopathy subgroup on insulin. </a:t>
            </a:r>
          </a:p>
          <a:p>
            <a:r>
              <a:rPr lang="en-US" dirty="0"/>
              <a:t>Message: baseline retinal status determines the counseling.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Kunutsor &amp; Seidu (Drugs, 2026); Francisco et al. (Graefe's Archive, 2026); Aroda et al. (Diabetes, Obesity &amp; Metabolism, 2023). reassuring overall, with a rate-of-correction caveat in advanced baseline disease.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Shah et al. (American Journal of Ophthalmology, 2026); Ramsey et al. (JAMA Network Open, 2025) similarly found modest increase in incident DR but protection against sight-threatening complications in established DR.</a:t>
            </a:r>
          </a:p>
          <a:p>
            <a:r>
              <a:rPr lang="en-US" dirty="0"/>
              <a:t>*Risk of NAION is a hot topic and review of literature is inconsistent, however they are current lawsuits regarding NAION so all eye care professionals should be aware and counsel patients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Professional Practice Committee (Diabetes Care, 2026); FOCUS (NCT03811561), per Jalleh et al. (JCI, 2026). Definitive prospective data are ~1 year out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actionable co-management. Frame positively: systemic benefits are real; our job is to risk-stratify eyes and monitor, not gatekeep the drug. Bain et al. (2019): tighter eye follow-up may be warranted before starting highly effective agents in poorly controlled DR.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recommendations 12.9–12.14 (Diabetes Care, 2026). </a:t>
            </a:r>
          </a:p>
          <a:p>
            <a:r>
              <a:rPr lang="en-US" dirty="0"/>
              <a:t>Define immediate and urgent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vs ICO timing table from Vujosevic et al. (2020). Note minor ADA/ICO differences — “when in doubt, refer sooner” is always defensible.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2026 recommendations 12.12–12.13; DRCR Protocol V informs the “good vision, observe” pathway. Jampol et al. (NEJM, 2020): anti-VEGF has replaced laser as first-line for vision-impairing DME.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2026; Virgili et al. (Cochrane network meta-analysis, 2023) — at 2 years functional differences between agents are small. Set expectations for the injection burden patients will experience.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Maturi et al. (JAMA Ophthalmology, 2021; JAMA, 2023). co-management: prophylactic anti-VEGF prevents complications on paper but did not improve vision vs observing and treating when complications arise. Preventive treatment “may not be generally warranted.”</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Brown et al. (JAMA Ophthalmology, 2021); AAO PPP (Lim et al., 2025). Pair with Protocol W: anti-VEGF clearly alters the anatomic natural history of NPDR; unclear if that translates to preserved vision long-term.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 et al. (JAMA Ophthalmology, 2023) editorial framing. Practical point: most moderate–severe NPDR without CI-DME can be monitored closely rather than injected prophylactically.</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Sivaprasad &amp; Vujosevic (Nature Reviews Endocrinology, 2026); Ehlers et al. (JAMA Ophthalmology, 2026); Russell &amp; Han (Current Diabetes Reports, 2021). Peripheral quantification is where risk stratification is heading.</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Rajesh et al. (Diabetes Care, 2023); Wang et al. (American Journal of Ophthalmology, 2025); Zhang et al. (Graefe's Archive, 2026). Frame AI as extending optometry's reach, not replacing clinicians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better imaging + AI screening + durable therapeutics + the GLP-1 metabolic shift together change the monitoring cadence optometry will run.</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cute 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Co-management referral letter template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828032"/>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81366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2ABAD28B-DD56-4B56-883A-96608C765E28}" type="datetimeFigureOut">
              <a:rPr lang="en-US" smtClean="0"/>
              <a:pPr/>
              <a:t>9/24/2026</a:t>
            </a:fld>
            <a:endParaRPr lang="en-US" dirty="0"/>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46030672"/>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r>
              <a:rPr lang="en-US"/>
              <a:t>Sample footer text</a:t>
            </a:r>
            <a:endParaRPr lang="en-US" dirty="0"/>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endParaRPr lang="en-US" dirty="0"/>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50602137"/>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2ABAD28B-DD56-4B56-883A-96608C765E28}" type="datetimeFigureOut">
              <a:rPr lang="en-US" smtClean="0"/>
              <a:pPr/>
              <a:t>9/24/2026</a:t>
            </a:fld>
            <a:endParaRPr lang="en-US" dirty="0"/>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7DF5BAF5-ABAB-4575-8E56-D109A3D17F9F}" type="slidenum">
              <a:rPr lang="en-US" smtClean="0"/>
              <a:pPr/>
              <a:t>‹#›</a:t>
            </a:fld>
            <a:endParaRPr lang="en-US" dirty="0"/>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348263"/>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9/24/2026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952938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fld id="{8A60B404-9532-4DA8-8A40-EC339A5BE635}" type="datetime1">
              <a:rPr lang="en-US" smtClean="0"/>
              <a:t>9/24/2026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CC057153-B650-4DEB-B370-79DDCFDCE934}" type="slidenum">
              <a:rPr lang="en-US" smtClean="0"/>
              <a:pPr/>
              <a:t>‹#›</a:t>
            </a:fld>
            <a:endParaRPr lang="en-US" dirty="0"/>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558567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06181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80016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en-US"/>
              <a:t>Click to edit Master title style</a:t>
            </a:r>
            <a:endParaRPr lang="en-US" dirty="0"/>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r>
              <a:rPr lang="en-US"/>
              <a:t>Sample footer text</a:t>
            </a:r>
            <a:endParaRPr lang="en-US" dirty="0"/>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endParaRPr lang="en-US" dirty="0"/>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98340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en-US"/>
              <a:t>Click to edit Master title style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r>
              <a:rPr lang="en-US"/>
              <a:t>Sample footer text</a:t>
            </a:r>
            <a:endParaRPr lang="en-US" dirty="0"/>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endParaRPr lang="en-US" dirty="0"/>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009670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r>
              <a:rPr lang="en-US"/>
              <a:t>Sample footer text</a:t>
            </a:r>
            <a:endParaRPr lang="en-US" dirty="0"/>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endParaRPr lang="en-US" dirty="0"/>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CC057153-B650-4DEB-B370-79DDCFDCE934}" type="slidenum">
              <a:rPr lang="en-US" smtClean="0"/>
              <a:pPr/>
              <a:t>‹#›</a:t>
            </a:fld>
            <a:endParaRPr lang="en-US" dirty="0"/>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7514421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r>
              <a:rPr lang="en-US"/>
              <a:t>Sample footer text</a:t>
            </a:r>
            <a:endParaRPr lang="en-US" dirty="0"/>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endParaRPr lang="en-US" dirty="0"/>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fld id="{CC057153-B650-4DEB-B370-79DDCFDCE934}"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60624295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r>
              <a:rPr lang="en-US"/>
              <a:t>Sample footer text</a:t>
            </a:r>
            <a:endParaRPr lang="en-US" dirty="0"/>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fld id="{2ABAD28B-DD56-4B56-883A-96608C765E28}" type="datetimeFigureOut">
              <a:rPr lang="en-US" smtClean="0"/>
              <a:pPr/>
              <a:t>9/24/2026</a:t>
            </a:fld>
            <a:endParaRPr lang="en-US" dirty="0"/>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fld id="{CC057153-B650-4DEB-B370-79DDCFDCE934}"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728123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r>
              <a:rPr lang="en-US"/>
              <a:t>Sample footer text</a:t>
            </a:r>
            <a:endParaRPr lang="en-US" dirty="0"/>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endParaRPr lang="en-US" dirty="0"/>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1160784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endParaRPr lang="en-US" dirty="0"/>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r>
              <a:rPr lang="en-US"/>
              <a:t>Sample footer text</a:t>
            </a:r>
            <a:endParaRPr lang="en-US" dirty="0"/>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0709086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r>
              <a:rPr lang="en-US"/>
              <a:t>Sample footer text</a:t>
            </a:r>
            <a:endParaRPr lang="en-US" dirty="0"/>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28746588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en-US"/>
              <a:t>Click to edit Master title style</a:t>
            </a:r>
            <a:endParaRPr lang="en-US" dirty="0"/>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78516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E5AD3D17-73C9-402C-91E7-BA73E6829C50}" type="datetime1">
              <a:rPr lang="en-US" smtClean="0"/>
              <a:pPr/>
              <a:t>9/24/2026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836977"/>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14429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9/24/2026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588782"/>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88588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13621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869339"/>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614077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29182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149404"/>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319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3825541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 id="2147483829" r:id="rId21"/>
    <p:sldLayoutId id="2147483830" r:id="rId22"/>
    <p:sldLayoutId id="2147483831" r:id="rId23"/>
    <p:sldLayoutId id="2147483832" r:id="rId24"/>
    <p:sldLayoutId id="2147483833" r:id="rId25"/>
    <p:sldLayoutId id="2147483834" r:id="rId26"/>
    <p:sldLayoutId id="2147483835" r:id="rId27"/>
    <p:sldLayoutId id="2147483836" r:id="rId28"/>
  </p:sldLayoutIdLst>
  <p:hf sldNum="0" hdr="0" ftr="0" dt="0"/>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9418320" y="4206240"/>
            <a:ext cx="2377440" cy="2377440"/>
          </a:xfrm>
          <a:prstGeom prst="ellipse">
            <a:avLst/>
          </a:prstGeom>
          <a:ln w="19050">
            <a:solidFill>
              <a:srgbClr val="118AB2">
                <a:alpha val="70000"/>
              </a:srgbClr>
            </a:solidFill>
            <a:prstDash val="solid"/>
          </a:ln>
        </p:spPr>
      </p:sp>
      <p:sp>
        <p:nvSpPr>
          <p:cNvPr id="3" name="Shape 1"/>
          <p:cNvSpPr/>
          <p:nvPr/>
        </p:nvSpPr>
        <p:spPr>
          <a:xfrm>
            <a:off x="9692640" y="4480560"/>
            <a:ext cx="1828800" cy="1828800"/>
          </a:xfrm>
          <a:prstGeom prst="ellipse">
            <a:avLst/>
          </a:prstGeom>
          <a:ln w="19050">
            <a:solidFill>
              <a:srgbClr val="06D6A0">
                <a:alpha val="70000"/>
              </a:srgbClr>
            </a:solidFill>
            <a:prstDash val="solid"/>
          </a:ln>
        </p:spPr>
      </p:sp>
      <p:sp>
        <p:nvSpPr>
          <p:cNvPr id="4" name="Shape 2"/>
          <p:cNvSpPr/>
          <p:nvPr/>
        </p:nvSpPr>
        <p:spPr>
          <a:xfrm>
            <a:off x="9966960" y="4754880"/>
            <a:ext cx="1280160" cy="1280160"/>
          </a:xfrm>
          <a:prstGeom prst="ellipse">
            <a:avLst/>
          </a:prstGeom>
          <a:ln w="19050">
            <a:solidFill>
              <a:srgbClr val="118AB2">
                <a:alpha val="70000"/>
              </a:srgbClr>
            </a:solidFill>
            <a:prstDash val="solid"/>
          </a:ln>
        </p:spPr>
      </p:sp>
      <p:sp>
        <p:nvSpPr>
          <p:cNvPr id="5" name="Shape 3"/>
          <p:cNvSpPr/>
          <p:nvPr/>
        </p:nvSpPr>
        <p:spPr>
          <a:xfrm>
            <a:off x="10241280" y="5029200"/>
            <a:ext cx="731520" cy="731520"/>
          </a:xfrm>
          <a:prstGeom prst="ellipse">
            <a:avLst/>
          </a:prstGeom>
          <a:ln w="19050">
            <a:solidFill>
              <a:srgbClr val="06D6A0">
                <a:alpha val="70000"/>
              </a:srgbClr>
            </a:solidFill>
            <a:prstDash val="solid"/>
          </a:ln>
        </p:spPr>
      </p:sp>
      <p:sp>
        <p:nvSpPr>
          <p:cNvPr id="6" name="Shape 4"/>
          <p:cNvSpPr/>
          <p:nvPr/>
        </p:nvSpPr>
        <p:spPr>
          <a:xfrm>
            <a:off x="10442448" y="5230368"/>
            <a:ext cx="329184" cy="329184"/>
          </a:xfrm>
          <a:prstGeom prst="ellipse">
            <a:avLst/>
          </a:prstGeom>
          <a:solidFill>
            <a:srgbClr val="FFB627"/>
          </a:solidFill>
          <a:ln/>
        </p:spPr>
      </p:sp>
      <p:sp>
        <p:nvSpPr>
          <p:cNvPr id="7" name="Text 5"/>
          <p:cNvSpPr txBox="1"/>
          <p:nvPr/>
        </p:nvSpPr>
        <p:spPr>
          <a:xfrm>
            <a:off x="731520" y="1051560"/>
            <a:ext cx="9144000" cy="365760"/>
          </a:xfrm>
          <a:prstGeom prst="rect">
            <a:avLst/>
          </a:prstGeom>
          <a:noFill/>
          <a:ln/>
        </p:spPr>
        <p:txBody>
          <a:bodyPr wrap="square" lIns="0" tIns="0" rIns="0" bIns="0" rtlCol="0" anchor="ctr"/>
          <a:lstStyle/>
          <a:p>
            <a:pPr marL="0" indent="0">
              <a:buNone/>
            </a:pPr>
            <a:r>
              <a:rPr lang="en-US" sz="1300" b="1" kern="0" spc="200" dirty="0">
                <a:solidFill>
                  <a:srgbClr val="06D6A0"/>
                </a:solidFill>
                <a:latin typeface="Calibri" pitchFamily="34" charset="0"/>
                <a:ea typeface="Calibri" pitchFamily="34" charset="-122"/>
                <a:cs typeface="Calibri" pitchFamily="34" charset="-120"/>
              </a:rPr>
              <a:t>CONTINUING EDUCATION  •  50-MINUTE SESSION</a:t>
            </a:r>
            <a:endParaRPr lang="en-US" sz="1300" dirty="0"/>
          </a:p>
        </p:txBody>
      </p:sp>
      <p:sp>
        <p:nvSpPr>
          <p:cNvPr id="8" name="Text 6"/>
          <p:cNvSpPr txBox="1"/>
          <p:nvPr/>
        </p:nvSpPr>
        <p:spPr>
          <a:xfrm>
            <a:off x="731520" y="1508760"/>
            <a:ext cx="9784080" cy="100584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Diabetic Retinopathy Decoded</a:t>
            </a:r>
            <a:endParaRPr lang="en-US" sz="4200" dirty="0"/>
          </a:p>
        </p:txBody>
      </p:sp>
      <p:sp>
        <p:nvSpPr>
          <p:cNvPr id="9" name="Text 7"/>
          <p:cNvSpPr txBox="1"/>
          <p:nvPr/>
        </p:nvSpPr>
        <p:spPr>
          <a:xfrm>
            <a:off x="731520" y="2395728"/>
            <a:ext cx="9601200" cy="548640"/>
          </a:xfrm>
          <a:prstGeom prst="rect">
            <a:avLst/>
          </a:prstGeom>
          <a:noFill/>
          <a:ln/>
        </p:spPr>
        <p:txBody>
          <a:bodyPr wrap="square" lIns="0" tIns="0" rIns="0" bIns="0" rtlCol="0" anchor="ctr"/>
          <a:lstStyle/>
          <a:p>
            <a:pPr marL="0" indent="0">
              <a:buNone/>
            </a:pPr>
            <a:r>
              <a:rPr lang="en-US" sz="2200" i="1" dirty="0">
                <a:solidFill>
                  <a:srgbClr val="118AB2"/>
                </a:solidFill>
                <a:latin typeface="Cambria" pitchFamily="34" charset="0"/>
                <a:ea typeface="Cambria" pitchFamily="34" charset="-122"/>
                <a:cs typeface="Cambria" pitchFamily="34" charset="-120"/>
              </a:rPr>
              <a:t>Clues, Pitfalls, and GLP-1 Insights</a:t>
            </a:r>
            <a:endParaRPr lang="en-US" sz="2200" dirty="0"/>
          </a:p>
        </p:txBody>
      </p:sp>
      <p:sp>
        <p:nvSpPr>
          <p:cNvPr id="10" name="Text 8"/>
          <p:cNvSpPr txBox="1"/>
          <p:nvPr/>
        </p:nvSpPr>
        <p:spPr>
          <a:xfrm>
            <a:off x="731520" y="2926080"/>
            <a:ext cx="8686800" cy="457200"/>
          </a:xfrm>
          <a:prstGeom prst="rect">
            <a:avLst/>
          </a:prstGeom>
          <a:noFill/>
          <a:ln/>
        </p:spPr>
        <p:txBody>
          <a:bodyPr wrap="square" lIns="0" tIns="0" rIns="0" bIns="0" rtlCol="0" anchor="ctr"/>
          <a:lstStyle/>
          <a:p>
            <a:pPr marL="0" indent="0">
              <a:buNone/>
            </a:pPr>
            <a:r>
              <a:rPr lang="en-US" sz="1400" i="1" dirty="0">
                <a:solidFill>
                  <a:srgbClr val="C7DDE3"/>
                </a:solidFill>
                <a:latin typeface="Calibri" pitchFamily="34" charset="0"/>
                <a:ea typeface="Calibri" pitchFamily="34" charset="-122"/>
                <a:cs typeface="Calibri" pitchFamily="34" charset="-120"/>
              </a:rPr>
              <a:t>A practical, imaging-forward update for the co-managing optometrist</a:t>
            </a:r>
            <a:endParaRPr lang="en-US" sz="1400" dirty="0"/>
          </a:p>
        </p:txBody>
      </p:sp>
      <p:sp>
        <p:nvSpPr>
          <p:cNvPr id="11" name="Shape 9"/>
          <p:cNvSpPr/>
          <p:nvPr/>
        </p:nvSpPr>
        <p:spPr>
          <a:xfrm>
            <a:off x="777240" y="3794760"/>
            <a:ext cx="2926080" cy="0"/>
          </a:xfrm>
          <a:prstGeom prst="line">
            <a:avLst/>
          </a:prstGeom>
          <a:noFill/>
          <a:ln w="25400">
            <a:solidFill>
              <a:srgbClr val="06D6A0"/>
            </a:solidFill>
            <a:prstDash val="solid"/>
          </a:ln>
        </p:spPr>
      </p:sp>
      <p:sp>
        <p:nvSpPr>
          <p:cNvPr id="12" name="Text 10"/>
          <p:cNvSpPr txBox="1"/>
          <p:nvPr/>
        </p:nvSpPr>
        <p:spPr>
          <a:xfrm>
            <a:off x="492568" y="3977640"/>
            <a:ext cx="7315200" cy="1005840"/>
          </a:xfrm>
          <a:prstGeom prst="rect">
            <a:avLst/>
          </a:prstGeom>
          <a:noFill/>
          <a:ln/>
        </p:spPr>
        <p:txBody>
          <a:bodyPr wrap="square" lIns="0" tIns="0" rIns="0" bIns="0" rtlCol="0" anchor="ctr"/>
          <a:lstStyle/>
          <a:p>
            <a:pPr marL="0" indent="0">
              <a:lnSpc>
                <a:spcPct val="130000"/>
              </a:lnSpc>
              <a:buNone/>
            </a:pPr>
            <a:r>
              <a:rPr lang="en-US" sz="1600" b="1" dirty="0">
                <a:solidFill>
                  <a:srgbClr val="FFFFFF"/>
                </a:solidFill>
              </a:rPr>
              <a:t>Anna Parlin, MD, MPH
</a:t>
            </a:r>
            <a:r>
              <a:rPr lang="en-US" sz="1300" dirty="0">
                <a:solidFill>
                  <a:srgbClr val="C7DDE3"/>
                </a:solidFill>
              </a:rPr>
              <a:t>Hawaiian Ophthalmic Summit</a:t>
            </a:r>
          </a:p>
          <a:p>
            <a:pPr marL="0" indent="0">
              <a:lnSpc>
                <a:spcPct val="130000"/>
              </a:lnSpc>
              <a:buNone/>
            </a:pPr>
            <a:r>
              <a:rPr lang="en-US" sz="1300" dirty="0">
                <a:solidFill>
                  <a:srgbClr val="C7DDE3"/>
                </a:solidFill>
              </a:rPr>
              <a:t>October 18</a:t>
            </a:r>
            <a:r>
              <a:rPr lang="en-US" sz="1300" baseline="30000" dirty="0">
                <a:solidFill>
                  <a:srgbClr val="C7DDE3"/>
                </a:solidFill>
              </a:rPr>
              <a:t>th</a:t>
            </a:r>
            <a:r>
              <a:rPr lang="en-US" sz="1300" dirty="0">
                <a:solidFill>
                  <a:srgbClr val="C7DDE3"/>
                </a:solidFill>
              </a:rPr>
              <a:t>, 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1051560" cy="320040"/>
          </a:xfrm>
          <a:prstGeom prst="roundRect">
            <a:avLst>
              <a:gd name="adj" fmla="val 22857"/>
            </a:avLst>
          </a:prstGeom>
          <a:solidFill>
            <a:srgbClr val="073B4C"/>
          </a:solidFill>
          <a:ln/>
        </p:spPr>
      </p:sp>
      <p:sp>
        <p:nvSpPr>
          <p:cNvPr id="3" name="Text 1"/>
          <p:cNvSpPr txBox="1"/>
          <p:nvPr/>
        </p:nvSpPr>
        <p:spPr>
          <a:xfrm>
            <a:off x="548640" y="411480"/>
            <a:ext cx="105156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INTRO</a:t>
            </a:r>
            <a:endParaRPr lang="en-US" sz="1200" dirty="0"/>
          </a:p>
        </p:txBody>
      </p:sp>
      <p:sp>
        <p:nvSpPr>
          <p:cNvPr id="4" name="Text 2"/>
          <p:cNvSpPr txBox="1"/>
          <p:nvPr/>
        </p:nvSpPr>
        <p:spPr>
          <a:xfrm>
            <a:off x="1828800" y="384048"/>
            <a:ext cx="1056132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Disclosures &amp; Objectives</a:t>
            </a:r>
            <a:endParaRPr lang="en-US" sz="2300" dirty="0"/>
          </a:p>
        </p:txBody>
      </p:sp>
      <p:sp>
        <p:nvSpPr>
          <p:cNvPr id="5" name="Shape 3"/>
          <p:cNvSpPr/>
          <p:nvPr/>
        </p:nvSpPr>
        <p:spPr>
          <a:xfrm>
            <a:off x="548640" y="1645920"/>
            <a:ext cx="10881360" cy="502920"/>
          </a:xfrm>
          <a:prstGeom prst="roundRect">
            <a:avLst>
              <a:gd name="adj" fmla="val 10909"/>
            </a:avLst>
          </a:prstGeom>
          <a:solidFill>
            <a:srgbClr val="EAF4F5"/>
          </a:solidFill>
          <a:ln/>
        </p:spPr>
      </p:sp>
      <p:sp>
        <p:nvSpPr>
          <p:cNvPr id="6" name="Text 4"/>
          <p:cNvSpPr txBox="1"/>
          <p:nvPr/>
        </p:nvSpPr>
        <p:spPr>
          <a:xfrm>
            <a:off x="777240" y="1645920"/>
            <a:ext cx="1828800" cy="502920"/>
          </a:xfrm>
          <a:prstGeom prst="rect">
            <a:avLst/>
          </a:prstGeom>
          <a:noFill/>
          <a:ln/>
        </p:spPr>
        <p:txBody>
          <a:bodyPr wrap="square" lIns="0" tIns="0" rIns="0" bIns="0" rtlCol="0" anchor="ctr"/>
          <a:lstStyle/>
          <a:p>
            <a:pPr marL="0" indent="0">
              <a:buNone/>
            </a:pPr>
            <a:r>
              <a:rPr lang="en-US" sz="1300" b="1" dirty="0">
                <a:solidFill>
                  <a:srgbClr val="073B4C"/>
                </a:solidFill>
                <a:latin typeface="Calibri" pitchFamily="34" charset="0"/>
                <a:ea typeface="Calibri" pitchFamily="34" charset="-122"/>
                <a:cs typeface="Calibri" pitchFamily="34" charset="-120"/>
              </a:rPr>
              <a:t>Disclosures: none</a:t>
            </a:r>
            <a:endParaRPr lang="en-US" sz="1300" dirty="0"/>
          </a:p>
        </p:txBody>
      </p:sp>
      <p:sp>
        <p:nvSpPr>
          <p:cNvPr id="8" name="Text 6"/>
          <p:cNvSpPr txBox="1"/>
          <p:nvPr/>
        </p:nvSpPr>
        <p:spPr>
          <a:xfrm>
            <a:off x="548640" y="2423160"/>
            <a:ext cx="9144000" cy="365760"/>
          </a:xfrm>
          <a:prstGeom prst="rect">
            <a:avLst/>
          </a:prstGeom>
          <a:noFill/>
          <a:ln/>
        </p:spPr>
        <p:txBody>
          <a:bodyPr wrap="square" lIns="0" tIns="0" rIns="0" bIns="0" rtlCol="0" anchor="ctr"/>
          <a:lstStyle/>
          <a:p>
            <a:pPr marL="0" indent="0">
              <a:buNone/>
            </a:pPr>
            <a:r>
              <a:rPr lang="en-US" sz="1400" b="1" dirty="0">
                <a:solidFill>
                  <a:srgbClr val="073B4C"/>
                </a:solidFill>
                <a:latin typeface="Calibri" pitchFamily="34" charset="0"/>
                <a:ea typeface="Calibri" pitchFamily="34" charset="-122"/>
                <a:cs typeface="Calibri" pitchFamily="34" charset="-120"/>
              </a:rPr>
              <a:t>By the end, participants will be able to:</a:t>
            </a:r>
            <a:endParaRPr lang="en-US" sz="1400" dirty="0"/>
          </a:p>
        </p:txBody>
      </p:sp>
      <p:sp>
        <p:nvSpPr>
          <p:cNvPr id="9" name="Shape 7"/>
          <p:cNvSpPr/>
          <p:nvPr/>
        </p:nvSpPr>
        <p:spPr>
          <a:xfrm>
            <a:off x="548640" y="2926080"/>
            <a:ext cx="438912" cy="438912"/>
          </a:xfrm>
          <a:prstGeom prst="ellipse">
            <a:avLst/>
          </a:prstGeom>
          <a:solidFill>
            <a:srgbClr val="118AB2"/>
          </a:solidFill>
          <a:ln/>
        </p:spPr>
      </p:sp>
      <p:sp>
        <p:nvSpPr>
          <p:cNvPr id="10" name="Text 8"/>
          <p:cNvSpPr txBox="1"/>
          <p:nvPr/>
        </p:nvSpPr>
        <p:spPr>
          <a:xfrm>
            <a:off x="548640" y="292608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1" name="Shape 9"/>
          <p:cNvSpPr/>
          <p:nvPr/>
        </p:nvSpPr>
        <p:spPr>
          <a:xfrm>
            <a:off x="1143000" y="2880360"/>
            <a:ext cx="10287000" cy="548640"/>
          </a:xfrm>
          <a:prstGeom prst="roundRect">
            <a:avLst>
              <a:gd name="adj" fmla="val 10000"/>
            </a:avLst>
          </a:prstGeom>
          <a:solidFill>
            <a:srgbClr val="FFFFFF"/>
          </a:solidFill>
          <a:ln w="12700">
            <a:solidFill>
              <a:srgbClr val="DCEAEC"/>
            </a:solidFill>
            <a:prstDash val="solid"/>
          </a:ln>
        </p:spPr>
      </p:sp>
      <p:sp>
        <p:nvSpPr>
          <p:cNvPr id="12" name="Text 10"/>
          <p:cNvSpPr txBox="1"/>
          <p:nvPr/>
        </p:nvSpPr>
        <p:spPr>
          <a:xfrm>
            <a:off x="1371600" y="2880360"/>
            <a:ext cx="9875520" cy="548640"/>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Quantify the burden of DR and optometry's role in detection/monitoring</a:t>
            </a:r>
            <a:endParaRPr lang="en-US" sz="1350" dirty="0"/>
          </a:p>
        </p:txBody>
      </p:sp>
      <p:sp>
        <p:nvSpPr>
          <p:cNvPr id="13" name="Shape 11"/>
          <p:cNvSpPr/>
          <p:nvPr/>
        </p:nvSpPr>
        <p:spPr>
          <a:xfrm>
            <a:off x="548640" y="3611880"/>
            <a:ext cx="438912" cy="438912"/>
          </a:xfrm>
          <a:prstGeom prst="ellipse">
            <a:avLst/>
          </a:prstGeom>
          <a:solidFill>
            <a:srgbClr val="118AB2"/>
          </a:solidFill>
          <a:ln/>
        </p:spPr>
      </p:sp>
      <p:sp>
        <p:nvSpPr>
          <p:cNvPr id="14" name="Text 12"/>
          <p:cNvSpPr txBox="1"/>
          <p:nvPr/>
        </p:nvSpPr>
        <p:spPr>
          <a:xfrm>
            <a:off x="548640" y="361188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Shape 13"/>
          <p:cNvSpPr/>
          <p:nvPr/>
        </p:nvSpPr>
        <p:spPr>
          <a:xfrm>
            <a:off x="1143000" y="3566160"/>
            <a:ext cx="10287000" cy="548640"/>
          </a:xfrm>
          <a:prstGeom prst="roundRect">
            <a:avLst>
              <a:gd name="adj" fmla="val 10000"/>
            </a:avLst>
          </a:prstGeom>
          <a:solidFill>
            <a:srgbClr val="FFFFFF"/>
          </a:solidFill>
          <a:ln w="12700">
            <a:solidFill>
              <a:srgbClr val="DCEAEC"/>
            </a:solidFill>
            <a:prstDash val="solid"/>
          </a:ln>
        </p:spPr>
      </p:sp>
      <p:sp>
        <p:nvSpPr>
          <p:cNvPr id="16" name="Text 14"/>
          <p:cNvSpPr txBox="1"/>
          <p:nvPr/>
        </p:nvSpPr>
        <p:spPr>
          <a:xfrm>
            <a:off x="1371600" y="3566160"/>
            <a:ext cx="9875520" cy="548640"/>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Read the key fundus and OCT clues — and avoid the common pitfalls</a:t>
            </a:r>
            <a:endParaRPr lang="en-US" sz="1350" dirty="0"/>
          </a:p>
        </p:txBody>
      </p:sp>
      <p:sp>
        <p:nvSpPr>
          <p:cNvPr id="17" name="Shape 15"/>
          <p:cNvSpPr/>
          <p:nvPr/>
        </p:nvSpPr>
        <p:spPr>
          <a:xfrm>
            <a:off x="548640" y="4297680"/>
            <a:ext cx="438912" cy="438912"/>
          </a:xfrm>
          <a:prstGeom prst="ellipse">
            <a:avLst/>
          </a:prstGeom>
          <a:solidFill>
            <a:srgbClr val="118AB2"/>
          </a:solidFill>
          <a:ln/>
        </p:spPr>
      </p:sp>
      <p:sp>
        <p:nvSpPr>
          <p:cNvPr id="18" name="Text 16"/>
          <p:cNvSpPr txBox="1"/>
          <p:nvPr/>
        </p:nvSpPr>
        <p:spPr>
          <a:xfrm>
            <a:off x="548640" y="429768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Shape 17"/>
          <p:cNvSpPr/>
          <p:nvPr/>
        </p:nvSpPr>
        <p:spPr>
          <a:xfrm>
            <a:off x="1143000" y="4251960"/>
            <a:ext cx="10287000" cy="548640"/>
          </a:xfrm>
          <a:prstGeom prst="roundRect">
            <a:avLst>
              <a:gd name="adj" fmla="val 10000"/>
            </a:avLst>
          </a:prstGeom>
          <a:solidFill>
            <a:srgbClr val="FFFFFF"/>
          </a:solidFill>
          <a:ln w="12700">
            <a:solidFill>
              <a:srgbClr val="DCEAEC"/>
            </a:solidFill>
            <a:prstDash val="solid"/>
          </a:ln>
        </p:spPr>
      </p:sp>
      <p:sp>
        <p:nvSpPr>
          <p:cNvPr id="20" name="Text 18"/>
          <p:cNvSpPr txBox="1"/>
          <p:nvPr/>
        </p:nvSpPr>
        <p:spPr>
          <a:xfrm>
            <a:off x="1371600" y="4251960"/>
            <a:ext cx="9875520" cy="548640"/>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Explain the GLP-1/retinopathy signal and counsel patients appropriately</a:t>
            </a:r>
            <a:endParaRPr lang="en-US" sz="1350" dirty="0"/>
          </a:p>
        </p:txBody>
      </p:sp>
      <p:sp>
        <p:nvSpPr>
          <p:cNvPr id="21" name="Shape 19"/>
          <p:cNvSpPr/>
          <p:nvPr/>
        </p:nvSpPr>
        <p:spPr>
          <a:xfrm>
            <a:off x="548640" y="4983480"/>
            <a:ext cx="438912" cy="438912"/>
          </a:xfrm>
          <a:prstGeom prst="ellipse">
            <a:avLst/>
          </a:prstGeom>
          <a:solidFill>
            <a:srgbClr val="118AB2"/>
          </a:solidFill>
          <a:ln/>
        </p:spPr>
      </p:sp>
      <p:sp>
        <p:nvSpPr>
          <p:cNvPr id="22" name="Text 20"/>
          <p:cNvSpPr txBox="1"/>
          <p:nvPr/>
        </p:nvSpPr>
        <p:spPr>
          <a:xfrm>
            <a:off x="548640" y="498348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Shape 21"/>
          <p:cNvSpPr/>
          <p:nvPr/>
        </p:nvSpPr>
        <p:spPr>
          <a:xfrm>
            <a:off x="1143000" y="4937760"/>
            <a:ext cx="10287000" cy="548640"/>
          </a:xfrm>
          <a:prstGeom prst="roundRect">
            <a:avLst>
              <a:gd name="adj" fmla="val 10000"/>
            </a:avLst>
          </a:prstGeom>
          <a:solidFill>
            <a:srgbClr val="FFFFFF"/>
          </a:solidFill>
          <a:ln w="12700">
            <a:solidFill>
              <a:srgbClr val="DCEAEC"/>
            </a:solidFill>
            <a:prstDash val="solid"/>
          </a:ln>
        </p:spPr>
      </p:sp>
      <p:sp>
        <p:nvSpPr>
          <p:cNvPr id="24" name="Text 22"/>
          <p:cNvSpPr txBox="1"/>
          <p:nvPr/>
        </p:nvSpPr>
        <p:spPr>
          <a:xfrm>
            <a:off x="1371600" y="4937760"/>
            <a:ext cx="9875520" cy="548640"/>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Apply current referral thresholds and co-management practices</a:t>
            </a:r>
            <a:endParaRPr lang="en-US" sz="1350" dirty="0"/>
          </a:p>
        </p:txBody>
      </p:sp>
      <p:sp>
        <p:nvSpPr>
          <p:cNvPr id="26" name="Text 2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7" name="Text 2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I</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Epidemiology &amp; Clinical Burden</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The Scale of the Problem (US)</a:t>
            </a:r>
            <a:endParaRPr lang="en-US" sz="2300" dirty="0"/>
          </a:p>
        </p:txBody>
      </p:sp>
      <p:sp>
        <p:nvSpPr>
          <p:cNvPr id="5" name="Shape 3"/>
          <p:cNvSpPr/>
          <p:nvPr/>
        </p:nvSpPr>
        <p:spPr>
          <a:xfrm>
            <a:off x="54864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9.6M</a:t>
            </a:r>
            <a:endParaRPr lang="en-US" sz="3200" dirty="0"/>
          </a:p>
        </p:txBody>
      </p:sp>
      <p:sp>
        <p:nvSpPr>
          <p:cNvPr id="7" name="Text 5"/>
          <p:cNvSpPr txBox="1"/>
          <p:nvPr/>
        </p:nvSpPr>
        <p:spPr>
          <a:xfrm>
            <a:off x="73152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~26.4% of people with diabetes in the US have DR (2021)</a:t>
            </a:r>
            <a:endParaRPr lang="en-US" sz="1250" dirty="0"/>
          </a:p>
        </p:txBody>
      </p:sp>
      <p:sp>
        <p:nvSpPr>
          <p:cNvPr id="8" name="Shape 6"/>
          <p:cNvSpPr/>
          <p:nvPr/>
        </p:nvSpPr>
        <p:spPr>
          <a:xfrm>
            <a:off x="432816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446532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1.84M</a:t>
            </a:r>
            <a:endParaRPr lang="en-US" sz="3200" dirty="0"/>
          </a:p>
        </p:txBody>
      </p:sp>
      <p:sp>
        <p:nvSpPr>
          <p:cNvPr id="10" name="Text 8"/>
          <p:cNvSpPr txBox="1"/>
          <p:nvPr/>
        </p:nvSpPr>
        <p:spPr>
          <a:xfrm>
            <a:off x="451104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Vision-threatening DR (VTDR): ~5.1% of people with diabetes (2021)</a:t>
            </a:r>
            <a:endParaRPr lang="en-US" sz="1250" dirty="0"/>
          </a:p>
        </p:txBody>
      </p:sp>
      <p:sp>
        <p:nvSpPr>
          <p:cNvPr id="11" name="Shape 9"/>
          <p:cNvSpPr/>
          <p:nvPr/>
        </p:nvSpPr>
        <p:spPr>
          <a:xfrm>
            <a:off x="810768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2" name="Text 10"/>
          <p:cNvSpPr txBox="1"/>
          <p:nvPr/>
        </p:nvSpPr>
        <p:spPr>
          <a:xfrm>
            <a:off x="8244840" y="1965960"/>
            <a:ext cx="3230880" cy="822960"/>
          </a:xfrm>
          <a:prstGeom prst="rect">
            <a:avLst/>
          </a:prstGeom>
          <a:noFill/>
          <a:ln/>
        </p:spPr>
        <p:txBody>
          <a:bodyPr wrap="square" lIns="0" tIns="0" rIns="0" bIns="0" rtlCol="0" anchor="ctr"/>
          <a:lstStyle/>
          <a:p>
            <a:pPr marL="0" indent="0" algn="ctr">
              <a:buNone/>
            </a:pPr>
            <a:r>
              <a:rPr lang="en-US" sz="3200" b="1" dirty="0">
                <a:solidFill>
                  <a:srgbClr val="FFB627"/>
                </a:solidFill>
                <a:latin typeface="Cambria" pitchFamily="34" charset="0"/>
                <a:ea typeface="Cambria" pitchFamily="34" charset="-122"/>
                <a:cs typeface="Cambria" pitchFamily="34" charset="-120"/>
              </a:rPr>
              <a:t>#1</a:t>
            </a:r>
            <a:endParaRPr lang="en-US" sz="3200" dirty="0"/>
          </a:p>
        </p:txBody>
      </p:sp>
      <p:sp>
        <p:nvSpPr>
          <p:cNvPr id="13" name="Text 11"/>
          <p:cNvSpPr txBox="1"/>
          <p:nvPr/>
        </p:nvSpPr>
        <p:spPr>
          <a:xfrm>
            <a:off x="829056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Leading cause of new legal blindness in working-age adults</a:t>
            </a:r>
            <a:endParaRPr lang="en-US" sz="1250" dirty="0"/>
          </a:p>
        </p:txBody>
      </p:sp>
      <p:sp>
        <p:nvSpPr>
          <p:cNvPr id="15" name="Text 12"/>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6" name="Text 13"/>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The Scale of the Problem</a:t>
            </a:r>
            <a:endParaRPr lang="en-US" sz="2300" dirty="0"/>
          </a:p>
        </p:txBody>
      </p:sp>
      <p:sp>
        <p:nvSpPr>
          <p:cNvPr id="5" name="Shape 3"/>
          <p:cNvSpPr/>
          <p:nvPr/>
        </p:nvSpPr>
        <p:spPr>
          <a:xfrm>
            <a:off x="54864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3230880" cy="822960"/>
          </a:xfrm>
          <a:prstGeom prst="rect">
            <a:avLst/>
          </a:prstGeom>
          <a:noFill/>
          <a:ln/>
        </p:spPr>
        <p:txBody>
          <a:bodyPr wrap="square" lIns="0" tIns="0" rIns="0" bIns="0" rtlCol="0" anchor="ctr"/>
          <a:lstStyle/>
          <a:p>
            <a:pPr marL="0" indent="0" algn="ctr">
              <a:buNone/>
            </a:pPr>
            <a:r>
              <a:rPr lang="en-US" sz="3000" b="1" dirty="0">
                <a:solidFill>
                  <a:srgbClr val="118AB2"/>
                </a:solidFill>
                <a:latin typeface="Cambria" pitchFamily="34" charset="0"/>
                <a:ea typeface="Cambria" pitchFamily="34" charset="-122"/>
                <a:cs typeface="Cambria" pitchFamily="34" charset="-120"/>
              </a:rPr>
              <a:t>22.3%</a:t>
            </a:r>
            <a:endParaRPr lang="en-US" sz="3000" dirty="0"/>
          </a:p>
        </p:txBody>
      </p:sp>
      <p:sp>
        <p:nvSpPr>
          <p:cNvPr id="7" name="Text 5"/>
          <p:cNvSpPr txBox="1"/>
          <p:nvPr/>
        </p:nvSpPr>
        <p:spPr>
          <a:xfrm>
            <a:off x="73152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Global DR prevalence among people with diabetes; VTDR ~6.2%; CSME ~4.1%</a:t>
            </a:r>
            <a:endParaRPr lang="en-US" sz="1250" dirty="0"/>
          </a:p>
        </p:txBody>
      </p:sp>
      <p:sp>
        <p:nvSpPr>
          <p:cNvPr id="8" name="Shape 6"/>
          <p:cNvSpPr/>
          <p:nvPr/>
        </p:nvSpPr>
        <p:spPr>
          <a:xfrm>
            <a:off x="432816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4465320" y="1965960"/>
            <a:ext cx="3230880" cy="822960"/>
          </a:xfrm>
          <a:prstGeom prst="rect">
            <a:avLst/>
          </a:prstGeom>
          <a:noFill/>
          <a:ln/>
        </p:spPr>
        <p:txBody>
          <a:bodyPr wrap="square" lIns="0" tIns="0" rIns="0" bIns="0" rtlCol="0" anchor="ctr"/>
          <a:lstStyle/>
          <a:p>
            <a:pPr marL="0" indent="0" algn="ctr">
              <a:buNone/>
            </a:pPr>
            <a:r>
              <a:rPr lang="en-US" sz="2400" b="1" dirty="0">
                <a:solidFill>
                  <a:srgbClr val="118AB2"/>
                </a:solidFill>
                <a:latin typeface="Cambria" pitchFamily="34" charset="0"/>
                <a:ea typeface="Cambria" pitchFamily="34" charset="-122"/>
                <a:cs typeface="Cambria" pitchFamily="34" charset="-120"/>
              </a:rPr>
              <a:t>103M → 160M</a:t>
            </a:r>
            <a:endParaRPr lang="en-US" sz="2400" dirty="0"/>
          </a:p>
        </p:txBody>
      </p:sp>
      <p:sp>
        <p:nvSpPr>
          <p:cNvPr id="10" name="Text 8"/>
          <p:cNvSpPr txBox="1"/>
          <p:nvPr/>
        </p:nvSpPr>
        <p:spPr>
          <a:xfrm>
            <a:off x="451104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Adults with DR worldwide: ~103 million (2020), projected to ~160 million by 2045</a:t>
            </a:r>
            <a:endParaRPr lang="en-US" sz="1250" dirty="0"/>
          </a:p>
        </p:txBody>
      </p:sp>
      <p:sp>
        <p:nvSpPr>
          <p:cNvPr id="11" name="Shape 9"/>
          <p:cNvSpPr/>
          <p:nvPr/>
        </p:nvSpPr>
        <p:spPr>
          <a:xfrm>
            <a:off x="810768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2" name="Text 10"/>
          <p:cNvSpPr txBox="1"/>
          <p:nvPr/>
        </p:nvSpPr>
        <p:spPr>
          <a:xfrm>
            <a:off x="8244840" y="1965960"/>
            <a:ext cx="3230880" cy="822960"/>
          </a:xfrm>
          <a:prstGeom prst="rect">
            <a:avLst/>
          </a:prstGeom>
          <a:noFill/>
          <a:ln/>
        </p:spPr>
        <p:txBody>
          <a:bodyPr wrap="square" lIns="0" tIns="0" rIns="0" bIns="0" rtlCol="0" anchor="ctr"/>
          <a:lstStyle/>
          <a:p>
            <a:pPr marL="0" indent="0" algn="ctr">
              <a:buNone/>
            </a:pPr>
            <a:r>
              <a:rPr lang="en-US" sz="2000" b="1" dirty="0">
                <a:solidFill>
                  <a:srgbClr val="118AB2"/>
                </a:solidFill>
                <a:latin typeface="Cambria" pitchFamily="34" charset="0"/>
                <a:ea typeface="Cambria" pitchFamily="34" charset="-122"/>
                <a:cs typeface="Cambria" pitchFamily="34" charset="-120"/>
              </a:rPr>
              <a:t>Africa &amp; N. America</a:t>
            </a:r>
            <a:endParaRPr lang="en-US" sz="2000" dirty="0"/>
          </a:p>
        </p:txBody>
      </p:sp>
      <p:sp>
        <p:nvSpPr>
          <p:cNvPr id="13" name="Text 11"/>
          <p:cNvSpPr txBox="1"/>
          <p:nvPr/>
        </p:nvSpPr>
        <p:spPr>
          <a:xfrm>
            <a:off x="829056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Prevalence highest in Africa and North America/Caribbean</a:t>
            </a:r>
            <a:endParaRPr lang="en-US" sz="1250" dirty="0"/>
          </a:p>
        </p:txBody>
      </p:sp>
      <p:sp>
        <p:nvSpPr>
          <p:cNvPr id="15" name="Text 12"/>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6" name="Text 13"/>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Disparities &amp; the Optometry Front Line</a:t>
            </a:r>
            <a:endParaRPr lang="en-US" sz="2300" dirty="0"/>
          </a:p>
        </p:txBody>
      </p:sp>
      <p:sp>
        <p:nvSpPr>
          <p:cNvPr id="5" name="Text 3"/>
          <p:cNvSpPr txBox="1"/>
          <p:nvPr/>
        </p:nvSpPr>
        <p:spPr>
          <a:xfrm>
            <a:off x="548640" y="1691640"/>
            <a:ext cx="6035040" cy="2926080"/>
          </a:xfrm>
          <a:prstGeom prst="rect">
            <a:avLst/>
          </a:prstGeom>
          <a:noFill/>
          <a:ln/>
        </p:spPr>
        <p:txBody>
          <a:bodyPr wrap="square" lIns="0" tIns="0" rIns="0" bIns="0" rtlCol="0" anchor="t"/>
          <a:lstStyle/>
          <a:p>
            <a:pPr marL="228600" indent="-228600">
              <a:spcAft>
                <a:spcPts val="1600"/>
              </a:spcAft>
              <a:buSzPct val="100000"/>
              <a:buChar char="●"/>
            </a:pPr>
            <a:r>
              <a:rPr lang="en-US" sz="1500" dirty="0">
                <a:solidFill>
                  <a:srgbClr val="0F2A33"/>
                </a:solidFill>
                <a:latin typeface="Calibri" pitchFamily="34" charset="0"/>
                <a:ea typeface="Calibri" pitchFamily="34" charset="-122"/>
                <a:cs typeface="Calibri" pitchFamily="34" charset="-120"/>
              </a:rPr>
              <a:t>Higher standardized DR prevalence in Black and Hispanic populations vs White</a:t>
            </a:r>
            <a:endParaRPr lang="en-US" sz="1500" dirty="0"/>
          </a:p>
          <a:p>
            <a:pPr marL="228600" indent="-228600">
              <a:spcAft>
                <a:spcPts val="1600"/>
              </a:spcAft>
              <a:buSzPct val="100000"/>
              <a:buChar char="●"/>
            </a:pPr>
            <a:r>
              <a:rPr lang="en-US" sz="1500" dirty="0">
                <a:solidFill>
                  <a:srgbClr val="0F2A33"/>
                </a:solidFill>
                <a:latin typeface="Calibri" pitchFamily="34" charset="0"/>
                <a:ea typeface="Calibri" pitchFamily="34" charset="-122"/>
                <a:cs typeface="Calibri" pitchFamily="34" charset="-120"/>
              </a:rPr>
              <a:t>Geographic and access disparities compound risk</a:t>
            </a:r>
            <a:endParaRPr lang="en-US" sz="1500" dirty="0"/>
          </a:p>
          <a:p>
            <a:pPr marL="228600" indent="-228600">
              <a:spcAft>
                <a:spcPts val="1600"/>
              </a:spcAft>
              <a:buSzPct val="100000"/>
              <a:buChar char="●"/>
            </a:pPr>
            <a:r>
              <a:rPr lang="en-US" sz="1500" dirty="0">
                <a:solidFill>
                  <a:srgbClr val="0F2A33"/>
                </a:solidFill>
                <a:latin typeface="Calibri" pitchFamily="34" charset="0"/>
                <a:ea typeface="Calibri" pitchFamily="34" charset="-122"/>
                <a:cs typeface="Calibri" pitchFamily="34" charset="-120"/>
              </a:rPr>
              <a:t>Optometry's expanding role: early detection, longitudinal monitoring, structured co-management</a:t>
            </a:r>
            <a:endParaRPr lang="en-US" sz="1500" dirty="0"/>
          </a:p>
        </p:txBody>
      </p:sp>
      <p:sp>
        <p:nvSpPr>
          <p:cNvPr id="6" name="Text 4"/>
          <p:cNvSpPr txBox="1"/>
          <p:nvPr/>
        </p:nvSpPr>
        <p:spPr>
          <a:xfrm>
            <a:off x="7040880" y="1783080"/>
            <a:ext cx="4572000" cy="365760"/>
          </a:xfrm>
          <a:prstGeom prst="rect">
            <a:avLst/>
          </a:prstGeom>
          <a:noFill/>
          <a:ln/>
        </p:spPr>
        <p:txBody>
          <a:bodyPr wrap="square" lIns="0" tIns="0" rIns="0" bIns="0" rtlCol="0" anchor="ctr"/>
          <a:lstStyle/>
          <a:p>
            <a:pPr marL="0" indent="0">
              <a:buNone/>
            </a:pPr>
            <a:r>
              <a:rPr lang="en-US" sz="1250" b="1" dirty="0">
                <a:solidFill>
                  <a:srgbClr val="073B4C"/>
                </a:solidFill>
                <a:latin typeface="Calibri" pitchFamily="34" charset="0"/>
                <a:ea typeface="Calibri" pitchFamily="34" charset="-122"/>
                <a:cs typeface="Calibri" pitchFamily="34" charset="-120"/>
              </a:rPr>
              <a:t>Standardized DR Prevalence</a:t>
            </a:r>
            <a:endParaRPr lang="en-US" sz="1250" dirty="0"/>
          </a:p>
        </p:txBody>
      </p:sp>
      <p:sp>
        <p:nvSpPr>
          <p:cNvPr id="7" name="Shape 5"/>
          <p:cNvSpPr/>
          <p:nvPr/>
        </p:nvSpPr>
        <p:spPr>
          <a:xfrm>
            <a:off x="7315200" y="2711196"/>
            <a:ext cx="914400" cy="2409444"/>
          </a:xfrm>
          <a:prstGeom prst="roundRect">
            <a:avLst>
              <a:gd name="adj" fmla="val 4000"/>
            </a:avLst>
          </a:prstGeom>
          <a:solidFill>
            <a:srgbClr val="118AB2"/>
          </a:solidFill>
          <a:ln/>
        </p:spPr>
      </p:sp>
      <p:sp>
        <p:nvSpPr>
          <p:cNvPr id="8" name="Text 6"/>
          <p:cNvSpPr txBox="1"/>
          <p:nvPr/>
        </p:nvSpPr>
        <p:spPr>
          <a:xfrm>
            <a:off x="7315200" y="2345436"/>
            <a:ext cx="914400" cy="320040"/>
          </a:xfrm>
          <a:prstGeom prst="rect">
            <a:avLst/>
          </a:prstGeom>
          <a:noFill/>
          <a:ln/>
        </p:spPr>
        <p:txBody>
          <a:bodyPr wrap="square" lIns="0" tIns="0" rIns="0" bIns="0" rtlCol="0" anchor="ctr"/>
          <a:lstStyle/>
          <a:p>
            <a:pPr marL="0" indent="0" algn="ctr">
              <a:buNone/>
            </a:pPr>
            <a:r>
              <a:rPr lang="en-US" sz="1400" b="1" dirty="0">
                <a:solidFill>
                  <a:srgbClr val="073B4C"/>
                </a:solidFill>
                <a:latin typeface="Calibri" pitchFamily="34" charset="0"/>
                <a:ea typeface="Calibri" pitchFamily="34" charset="-122"/>
                <a:cs typeface="Calibri" pitchFamily="34" charset="-120"/>
              </a:rPr>
              <a:t>34%</a:t>
            </a:r>
            <a:endParaRPr lang="en-US" sz="1400" dirty="0"/>
          </a:p>
        </p:txBody>
      </p:sp>
      <p:sp>
        <p:nvSpPr>
          <p:cNvPr id="9" name="Text 7"/>
          <p:cNvSpPr txBox="1"/>
          <p:nvPr/>
        </p:nvSpPr>
        <p:spPr>
          <a:xfrm>
            <a:off x="7223760" y="5193792"/>
            <a:ext cx="1097280" cy="320040"/>
          </a:xfrm>
          <a:prstGeom prst="rect">
            <a:avLst/>
          </a:prstGeom>
          <a:noFill/>
          <a:ln/>
        </p:spPr>
        <p:txBody>
          <a:bodyPr wrap="square" lIns="0" tIns="0" rIns="0" bIns="0" rtlCol="0" anchor="ctr"/>
          <a:lstStyle/>
          <a:p>
            <a:pPr marL="0" indent="0" algn="ctr">
              <a:buNone/>
            </a:pPr>
            <a:r>
              <a:rPr lang="en-US" sz="1150" dirty="0">
                <a:solidFill>
                  <a:srgbClr val="5B7480"/>
                </a:solidFill>
                <a:latin typeface="Calibri" pitchFamily="34" charset="0"/>
                <a:ea typeface="Calibri" pitchFamily="34" charset="-122"/>
                <a:cs typeface="Calibri" pitchFamily="34" charset="-120"/>
              </a:rPr>
              <a:t>Black</a:t>
            </a:r>
            <a:endParaRPr lang="en-US" sz="1150" dirty="0"/>
          </a:p>
        </p:txBody>
      </p:sp>
      <p:sp>
        <p:nvSpPr>
          <p:cNvPr id="10" name="Shape 8"/>
          <p:cNvSpPr/>
          <p:nvPr/>
        </p:nvSpPr>
        <p:spPr>
          <a:xfrm>
            <a:off x="8778240" y="3065526"/>
            <a:ext cx="914400" cy="2055114"/>
          </a:xfrm>
          <a:prstGeom prst="roundRect">
            <a:avLst>
              <a:gd name="adj" fmla="val 4000"/>
            </a:avLst>
          </a:prstGeom>
          <a:solidFill>
            <a:srgbClr val="06D6A0"/>
          </a:solidFill>
          <a:ln/>
        </p:spPr>
      </p:sp>
      <p:sp>
        <p:nvSpPr>
          <p:cNvPr id="11" name="Text 9"/>
          <p:cNvSpPr txBox="1"/>
          <p:nvPr/>
        </p:nvSpPr>
        <p:spPr>
          <a:xfrm>
            <a:off x="8778240" y="2699766"/>
            <a:ext cx="914400" cy="320040"/>
          </a:xfrm>
          <a:prstGeom prst="rect">
            <a:avLst/>
          </a:prstGeom>
          <a:noFill/>
          <a:ln/>
        </p:spPr>
        <p:txBody>
          <a:bodyPr wrap="square" lIns="0" tIns="0" rIns="0" bIns="0" rtlCol="0" anchor="ctr"/>
          <a:lstStyle/>
          <a:p>
            <a:pPr marL="0" indent="0" algn="ctr">
              <a:buNone/>
            </a:pPr>
            <a:r>
              <a:rPr lang="en-US" sz="1400" b="1" dirty="0">
                <a:solidFill>
                  <a:srgbClr val="073B4C"/>
                </a:solidFill>
                <a:latin typeface="Calibri" pitchFamily="34" charset="0"/>
                <a:ea typeface="Calibri" pitchFamily="34" charset="-122"/>
                <a:cs typeface="Calibri" pitchFamily="34" charset="-120"/>
              </a:rPr>
              <a:t>29%</a:t>
            </a:r>
            <a:endParaRPr lang="en-US" sz="1400" dirty="0"/>
          </a:p>
        </p:txBody>
      </p:sp>
      <p:sp>
        <p:nvSpPr>
          <p:cNvPr id="12" name="Text 10"/>
          <p:cNvSpPr txBox="1"/>
          <p:nvPr/>
        </p:nvSpPr>
        <p:spPr>
          <a:xfrm>
            <a:off x="8686800" y="5193792"/>
            <a:ext cx="1097280" cy="320040"/>
          </a:xfrm>
          <a:prstGeom prst="rect">
            <a:avLst/>
          </a:prstGeom>
          <a:noFill/>
          <a:ln/>
        </p:spPr>
        <p:txBody>
          <a:bodyPr wrap="square" lIns="0" tIns="0" rIns="0" bIns="0" rtlCol="0" anchor="ctr"/>
          <a:lstStyle/>
          <a:p>
            <a:pPr marL="0" indent="0" algn="ctr">
              <a:buNone/>
            </a:pPr>
            <a:r>
              <a:rPr lang="en-US" sz="1150" dirty="0">
                <a:solidFill>
                  <a:srgbClr val="5B7480"/>
                </a:solidFill>
                <a:latin typeface="Calibri" pitchFamily="34" charset="0"/>
                <a:ea typeface="Calibri" pitchFamily="34" charset="-122"/>
                <a:cs typeface="Calibri" pitchFamily="34" charset="-120"/>
              </a:rPr>
              <a:t>Hispanic</a:t>
            </a:r>
            <a:endParaRPr lang="en-US" sz="1150" dirty="0"/>
          </a:p>
        </p:txBody>
      </p:sp>
      <p:sp>
        <p:nvSpPr>
          <p:cNvPr id="13" name="Shape 11"/>
          <p:cNvSpPr/>
          <p:nvPr/>
        </p:nvSpPr>
        <p:spPr>
          <a:xfrm>
            <a:off x="10241280" y="3419856"/>
            <a:ext cx="914400" cy="1700784"/>
          </a:xfrm>
          <a:prstGeom prst="roundRect">
            <a:avLst>
              <a:gd name="adj" fmla="val 4000"/>
            </a:avLst>
          </a:prstGeom>
          <a:solidFill>
            <a:srgbClr val="9FC3CB"/>
          </a:solidFill>
          <a:ln/>
        </p:spPr>
      </p:sp>
      <p:sp>
        <p:nvSpPr>
          <p:cNvPr id="14" name="Text 12"/>
          <p:cNvSpPr txBox="1"/>
          <p:nvPr/>
        </p:nvSpPr>
        <p:spPr>
          <a:xfrm>
            <a:off x="10241280" y="3054096"/>
            <a:ext cx="914400" cy="320040"/>
          </a:xfrm>
          <a:prstGeom prst="rect">
            <a:avLst/>
          </a:prstGeom>
          <a:noFill/>
          <a:ln/>
        </p:spPr>
        <p:txBody>
          <a:bodyPr wrap="square" lIns="0" tIns="0" rIns="0" bIns="0" rtlCol="0" anchor="ctr"/>
          <a:lstStyle/>
          <a:p>
            <a:pPr marL="0" indent="0" algn="ctr">
              <a:buNone/>
            </a:pPr>
            <a:r>
              <a:rPr lang="en-US" sz="1400" b="1" dirty="0">
                <a:solidFill>
                  <a:srgbClr val="073B4C"/>
                </a:solidFill>
                <a:latin typeface="Calibri" pitchFamily="34" charset="0"/>
                <a:ea typeface="Calibri" pitchFamily="34" charset="-122"/>
                <a:cs typeface="Calibri" pitchFamily="34" charset="-120"/>
              </a:rPr>
              <a:t>24%</a:t>
            </a:r>
            <a:endParaRPr lang="en-US" sz="1400" dirty="0"/>
          </a:p>
        </p:txBody>
      </p:sp>
      <p:sp>
        <p:nvSpPr>
          <p:cNvPr id="15" name="Text 13"/>
          <p:cNvSpPr txBox="1"/>
          <p:nvPr/>
        </p:nvSpPr>
        <p:spPr>
          <a:xfrm>
            <a:off x="10149840" y="5193792"/>
            <a:ext cx="1097280" cy="320040"/>
          </a:xfrm>
          <a:prstGeom prst="rect">
            <a:avLst/>
          </a:prstGeom>
          <a:noFill/>
          <a:ln/>
        </p:spPr>
        <p:txBody>
          <a:bodyPr wrap="square" lIns="0" tIns="0" rIns="0" bIns="0" rtlCol="0" anchor="ctr"/>
          <a:lstStyle/>
          <a:p>
            <a:pPr marL="0" indent="0" algn="ctr">
              <a:buNone/>
            </a:pPr>
            <a:r>
              <a:rPr lang="en-US" sz="1150" dirty="0">
                <a:solidFill>
                  <a:srgbClr val="5B7480"/>
                </a:solidFill>
                <a:latin typeface="Calibri" pitchFamily="34" charset="0"/>
                <a:ea typeface="Calibri" pitchFamily="34" charset="-122"/>
                <a:cs typeface="Calibri" pitchFamily="34" charset="-120"/>
              </a:rPr>
              <a:t>White</a:t>
            </a:r>
            <a:endParaRPr lang="en-US" sz="1150" dirty="0"/>
          </a:p>
        </p:txBody>
      </p:sp>
      <p:sp>
        <p:nvSpPr>
          <p:cNvPr id="16" name="Shape 14"/>
          <p:cNvSpPr/>
          <p:nvPr/>
        </p:nvSpPr>
        <p:spPr>
          <a:xfrm>
            <a:off x="7040880" y="5120640"/>
            <a:ext cx="4480560" cy="0"/>
          </a:xfrm>
          <a:prstGeom prst="line">
            <a:avLst/>
          </a:prstGeom>
          <a:noFill/>
          <a:ln w="19050">
            <a:solidFill>
              <a:srgbClr val="DCEAEC"/>
            </a:solidFill>
            <a:prstDash val="solid"/>
          </a:ln>
        </p:spPr>
      </p:sp>
      <p:sp>
        <p:nvSpPr>
          <p:cNvPr id="18" name="Text 15"/>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9" name="Text 16"/>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II</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Pathophysiology That Changes Decisions</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Microvascular Disease: The Core Process</a:t>
            </a:r>
            <a:endParaRPr lang="en-US" sz="2300" dirty="0"/>
          </a:p>
        </p:txBody>
      </p:sp>
      <p:sp>
        <p:nvSpPr>
          <p:cNvPr id="5" name="Text 3"/>
          <p:cNvSpPr txBox="1"/>
          <p:nvPr/>
        </p:nvSpPr>
        <p:spPr>
          <a:xfrm>
            <a:off x="548640" y="1691640"/>
            <a:ext cx="10881360" cy="1645920"/>
          </a:xfrm>
          <a:prstGeom prst="rect">
            <a:avLst/>
          </a:prstGeom>
          <a:noFill/>
          <a:ln/>
        </p:spPr>
        <p:txBody>
          <a:bodyPr wrap="square" lIns="0" tIns="0" rIns="0" bIns="0" rtlCol="0" anchor="t"/>
          <a:lstStyle/>
          <a:p>
            <a:pPr marL="228600" indent="-228600">
              <a:spcAft>
                <a:spcPts val="1200"/>
              </a:spcAft>
              <a:buSzPct val="100000"/>
              <a:buChar char="●"/>
            </a:pPr>
            <a:r>
              <a:rPr lang="en-US" sz="1500" dirty="0">
                <a:solidFill>
                  <a:srgbClr val="0F2A33"/>
                </a:solidFill>
                <a:latin typeface="Calibri" pitchFamily="34" charset="0"/>
                <a:ea typeface="Calibri" pitchFamily="34" charset="-122"/>
                <a:cs typeface="Calibri" pitchFamily="34" charset="-120"/>
              </a:rPr>
              <a:t>Chronic hyperglycemia → oxidative stress + chronic low-grade inflammation</a:t>
            </a:r>
            <a:endParaRPr lang="en-US" sz="1500" dirty="0"/>
          </a:p>
          <a:p>
            <a:pPr marL="228600" indent="-228600">
              <a:spcAft>
                <a:spcPts val="1200"/>
              </a:spcAft>
              <a:buSzPct val="100000"/>
              <a:buChar char="●"/>
            </a:pPr>
            <a:r>
              <a:rPr lang="en-US" sz="1500" dirty="0">
                <a:solidFill>
                  <a:srgbClr val="0F2A33"/>
                </a:solidFill>
                <a:latin typeface="Calibri" pitchFamily="34" charset="0"/>
                <a:ea typeface="Calibri" pitchFamily="34" charset="-122"/>
                <a:cs typeface="Calibri" pitchFamily="34" charset="-120"/>
              </a:rPr>
              <a:t>Pericyte loss, basement membrane thickening, capillary dropout</a:t>
            </a:r>
            <a:endParaRPr lang="en-US" sz="1500" dirty="0"/>
          </a:p>
          <a:p>
            <a:pPr marL="228600" indent="-228600">
              <a:spcAft>
                <a:spcPts val="1200"/>
              </a:spcAft>
              <a:buSzPct val="100000"/>
              <a:buChar char="●"/>
            </a:pPr>
            <a:r>
              <a:rPr lang="en-US" sz="1500" dirty="0">
                <a:solidFill>
                  <a:srgbClr val="0F2A33"/>
                </a:solidFill>
                <a:latin typeface="Calibri" pitchFamily="34" charset="0"/>
                <a:ea typeface="Calibri" pitchFamily="34" charset="-122"/>
                <a:cs typeface="Calibri" pitchFamily="34" charset="-120"/>
              </a:rPr>
              <a:t>Two clinical consequences drive everything you see:</a:t>
            </a:r>
            <a:endParaRPr lang="en-US" sz="1500" dirty="0"/>
          </a:p>
        </p:txBody>
      </p:sp>
      <p:sp>
        <p:nvSpPr>
          <p:cNvPr id="6" name="Shape 4"/>
          <p:cNvSpPr/>
          <p:nvPr/>
        </p:nvSpPr>
        <p:spPr>
          <a:xfrm>
            <a:off x="548640" y="3566160"/>
            <a:ext cx="5257800" cy="2103120"/>
          </a:xfrm>
          <a:prstGeom prst="roundRect">
            <a:avLst>
              <a:gd name="adj" fmla="val 4348"/>
            </a:avLst>
          </a:prstGeom>
          <a:solidFill>
            <a:srgbClr val="073B4C"/>
          </a:solidFill>
          <a:ln/>
        </p:spPr>
      </p:sp>
      <p:sp>
        <p:nvSpPr>
          <p:cNvPr id="7" name="Shape 5"/>
          <p:cNvSpPr/>
          <p:nvPr/>
        </p:nvSpPr>
        <p:spPr>
          <a:xfrm>
            <a:off x="868680" y="3794760"/>
            <a:ext cx="548640" cy="548640"/>
          </a:xfrm>
          <a:prstGeom prst="ellipse">
            <a:avLst/>
          </a:prstGeom>
          <a:solidFill>
            <a:srgbClr val="118AB2"/>
          </a:solidFill>
          <a:ln/>
        </p:spPr>
      </p:sp>
      <p:sp>
        <p:nvSpPr>
          <p:cNvPr id="8" name="Text 6"/>
          <p:cNvSpPr txBox="1"/>
          <p:nvPr/>
        </p:nvSpPr>
        <p:spPr>
          <a:xfrm>
            <a:off x="868680" y="3794760"/>
            <a:ext cx="548640" cy="54864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a:t>
            </a:r>
            <a:endParaRPr lang="en-US" sz="1600" dirty="0"/>
          </a:p>
        </p:txBody>
      </p:sp>
      <p:sp>
        <p:nvSpPr>
          <p:cNvPr id="9" name="Text 7"/>
          <p:cNvSpPr txBox="1"/>
          <p:nvPr/>
        </p:nvSpPr>
        <p:spPr>
          <a:xfrm>
            <a:off x="1600200" y="3749040"/>
            <a:ext cx="3931920" cy="6400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Ischemia</a:t>
            </a:r>
            <a:endParaRPr lang="en-US" sz="1500" dirty="0"/>
          </a:p>
        </p:txBody>
      </p:sp>
      <p:sp>
        <p:nvSpPr>
          <p:cNvPr id="10" name="Text 8"/>
          <p:cNvSpPr txBox="1"/>
          <p:nvPr/>
        </p:nvSpPr>
        <p:spPr>
          <a:xfrm>
            <a:off x="868680" y="4526280"/>
            <a:ext cx="4572000" cy="1005840"/>
          </a:xfrm>
          <a:prstGeom prst="rect">
            <a:avLst/>
          </a:prstGeom>
          <a:noFill/>
          <a:ln/>
        </p:spPr>
        <p:txBody>
          <a:bodyPr wrap="square" lIns="0" tIns="0" rIns="0" bIns="0" rtlCol="0" anchor="ctr"/>
          <a:lstStyle/>
          <a:p>
            <a:pPr marL="0" indent="0">
              <a:buNone/>
            </a:pPr>
            <a:r>
              <a:rPr lang="en-US" sz="1300" dirty="0">
                <a:solidFill>
                  <a:srgbClr val="C7DDE3"/>
                </a:solidFill>
                <a:latin typeface="Calibri" pitchFamily="34" charset="0"/>
                <a:ea typeface="Calibri" pitchFamily="34" charset="-122"/>
                <a:cs typeface="Calibri" pitchFamily="34" charset="-120"/>
              </a:rPr>
              <a:t>Nonperfusion → VEGF drive → neovascularization</a:t>
            </a:r>
            <a:endParaRPr lang="en-US" sz="1300" dirty="0"/>
          </a:p>
        </p:txBody>
      </p:sp>
      <p:sp>
        <p:nvSpPr>
          <p:cNvPr id="11" name="Shape 9"/>
          <p:cNvSpPr/>
          <p:nvPr/>
        </p:nvSpPr>
        <p:spPr>
          <a:xfrm>
            <a:off x="6172200" y="3566160"/>
            <a:ext cx="5257800" cy="2103120"/>
          </a:xfrm>
          <a:prstGeom prst="roundRect">
            <a:avLst>
              <a:gd name="adj" fmla="val 4348"/>
            </a:avLst>
          </a:prstGeom>
          <a:solidFill>
            <a:srgbClr val="073B4C"/>
          </a:solidFill>
          <a:ln/>
        </p:spPr>
      </p:sp>
      <p:sp>
        <p:nvSpPr>
          <p:cNvPr id="12" name="Shape 10"/>
          <p:cNvSpPr/>
          <p:nvPr/>
        </p:nvSpPr>
        <p:spPr>
          <a:xfrm>
            <a:off x="6492240" y="3794760"/>
            <a:ext cx="548640" cy="548640"/>
          </a:xfrm>
          <a:prstGeom prst="ellipse">
            <a:avLst/>
          </a:prstGeom>
          <a:solidFill>
            <a:srgbClr val="06D6A0"/>
          </a:solidFill>
          <a:ln/>
        </p:spPr>
      </p:sp>
      <p:sp>
        <p:nvSpPr>
          <p:cNvPr id="13" name="Text 11"/>
          <p:cNvSpPr txBox="1"/>
          <p:nvPr/>
        </p:nvSpPr>
        <p:spPr>
          <a:xfrm>
            <a:off x="6492240" y="3794760"/>
            <a:ext cx="548640" cy="54864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a:t>
            </a:r>
            <a:endParaRPr lang="en-US" sz="1600" dirty="0"/>
          </a:p>
        </p:txBody>
      </p:sp>
      <p:sp>
        <p:nvSpPr>
          <p:cNvPr id="14" name="Text 12"/>
          <p:cNvSpPr txBox="1"/>
          <p:nvPr/>
        </p:nvSpPr>
        <p:spPr>
          <a:xfrm>
            <a:off x="7223760" y="3749040"/>
            <a:ext cx="3931920" cy="6400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Blood–Retinal Barrier Breakdown</a:t>
            </a:r>
            <a:endParaRPr lang="en-US" sz="1500" dirty="0"/>
          </a:p>
        </p:txBody>
      </p:sp>
      <p:sp>
        <p:nvSpPr>
          <p:cNvPr id="15" name="Text 13"/>
          <p:cNvSpPr txBox="1"/>
          <p:nvPr/>
        </p:nvSpPr>
        <p:spPr>
          <a:xfrm>
            <a:off x="6492240" y="4526280"/>
            <a:ext cx="4572000" cy="1005840"/>
          </a:xfrm>
          <a:prstGeom prst="rect">
            <a:avLst/>
          </a:prstGeom>
          <a:noFill/>
          <a:ln/>
        </p:spPr>
        <p:txBody>
          <a:bodyPr wrap="square" lIns="0" tIns="0" rIns="0" bIns="0" rtlCol="0" anchor="ctr"/>
          <a:lstStyle/>
          <a:p>
            <a:pPr marL="0" indent="0">
              <a:buNone/>
            </a:pPr>
            <a:r>
              <a:rPr lang="en-US" sz="1300" dirty="0">
                <a:solidFill>
                  <a:srgbClr val="C7DDE3"/>
                </a:solidFill>
                <a:latin typeface="Calibri" pitchFamily="34" charset="0"/>
                <a:ea typeface="Calibri" pitchFamily="34" charset="-122"/>
                <a:cs typeface="Calibri" pitchFamily="34" charset="-120"/>
              </a:rPr>
              <a:t>Leads to macular edema</a:t>
            </a:r>
            <a:endParaRPr lang="en-US" sz="1300" dirty="0"/>
          </a:p>
        </p:txBody>
      </p:sp>
      <p:sp>
        <p:nvSpPr>
          <p:cNvPr id="17" name="Text 1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8" name="Text 1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From Ischemia to Neovascularization</a:t>
            </a:r>
            <a:endParaRPr lang="en-US" sz="2300" dirty="0"/>
          </a:p>
        </p:txBody>
      </p:sp>
      <p:sp>
        <p:nvSpPr>
          <p:cNvPr id="5" name="Text 3"/>
          <p:cNvSpPr txBox="1"/>
          <p:nvPr/>
        </p:nvSpPr>
        <p:spPr>
          <a:xfrm>
            <a:off x="548640" y="1600200"/>
            <a:ext cx="649224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Capillary nonperfusion → localized retinal hypoxia</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Upregulated VEGF → pathologic neovascularization (fragile, leaky vessels)</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Clinical correlates: cotton-wool spots, IRMA, venous beading → NVD/NVE</a:t>
            </a:r>
            <a:endParaRPr lang="en-US" sz="1500" dirty="0"/>
          </a:p>
        </p:txBody>
      </p:sp>
      <p:sp>
        <p:nvSpPr>
          <p:cNvPr id="6" name="Shape 4"/>
          <p:cNvSpPr/>
          <p:nvPr/>
        </p:nvSpPr>
        <p:spPr>
          <a:xfrm>
            <a:off x="8229600" y="1600200"/>
            <a:ext cx="3383280" cy="3977640"/>
          </a:xfrm>
          <a:prstGeom prst="roundRect">
            <a:avLst>
              <a:gd name="adj" fmla="val 3243"/>
            </a:avLst>
          </a:prstGeom>
          <a:solidFill>
            <a:srgbClr val="073B4C"/>
          </a:solidFill>
          <a:ln/>
        </p:spPr>
      </p:sp>
      <p:sp>
        <p:nvSpPr>
          <p:cNvPr id="7" name="Text 5"/>
          <p:cNvSpPr txBox="1"/>
          <p:nvPr/>
        </p:nvSpPr>
        <p:spPr>
          <a:xfrm>
            <a:off x="8503920" y="1874520"/>
            <a:ext cx="2834640" cy="365760"/>
          </a:xfrm>
          <a:prstGeom prst="rect">
            <a:avLst/>
          </a:prstGeom>
          <a:noFill/>
          <a:ln/>
        </p:spPr>
        <p:txBody>
          <a:bodyPr wrap="square" lIns="0" tIns="0" rIns="0" bIns="0" rtlCol="0" anchor="ctr"/>
          <a:lstStyle/>
          <a:p>
            <a:pPr marL="0" indent="0">
              <a:buNone/>
            </a:pPr>
            <a:r>
              <a:rPr lang="en-US" sz="1300" b="1" kern="0" spc="100" dirty="0">
                <a:solidFill>
                  <a:srgbClr val="06D6A0"/>
                </a:solidFill>
                <a:latin typeface="Calibri" pitchFamily="34" charset="0"/>
                <a:ea typeface="Calibri" pitchFamily="34" charset="-122"/>
                <a:cs typeface="Calibri" pitchFamily="34" charset="-120"/>
              </a:rPr>
              <a:t>Why It Matters</a:t>
            </a:r>
            <a:endParaRPr lang="en-US" sz="1300" dirty="0"/>
          </a:p>
        </p:txBody>
      </p:sp>
      <p:sp>
        <p:nvSpPr>
          <p:cNvPr id="8" name="Text 6"/>
          <p:cNvSpPr txBox="1"/>
          <p:nvPr/>
        </p:nvSpPr>
        <p:spPr>
          <a:xfrm>
            <a:off x="8503920" y="2286000"/>
            <a:ext cx="2834640" cy="3108960"/>
          </a:xfrm>
          <a:prstGeom prst="rect">
            <a:avLst/>
          </a:prstGeom>
          <a:noFill/>
          <a:ln/>
        </p:spPr>
        <p:txBody>
          <a:bodyPr wrap="square" lIns="0" tIns="0" rIns="0" bIns="0" rtlCol="0" anchor="ctr"/>
          <a:lstStyle/>
          <a:p>
            <a:pPr marL="0" indent="0">
              <a:lnSpc>
                <a:spcPct val="128000"/>
              </a:lnSpc>
              <a:buNone/>
            </a:pPr>
            <a:r>
              <a:rPr lang="en-US" sz="1550" i="1" dirty="0">
                <a:solidFill>
                  <a:srgbClr val="FFFFFF"/>
                </a:solidFill>
                <a:latin typeface="Cambria" pitchFamily="34" charset="0"/>
                <a:ea typeface="Cambria" pitchFamily="34" charset="-122"/>
                <a:cs typeface="Cambria" pitchFamily="34" charset="-120"/>
              </a:rPr>
              <a:t>VEGF is both the disease driver and the treatment target.</a:t>
            </a:r>
            <a:endParaRPr lang="en-US" sz="155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Systemic Control ↔ Retinal Stability</a:t>
            </a:r>
            <a:endParaRPr lang="en-US" sz="2300" dirty="0"/>
          </a:p>
        </p:txBody>
      </p:sp>
      <p:sp>
        <p:nvSpPr>
          <p:cNvPr id="5" name="Text 3"/>
          <p:cNvSpPr txBox="1"/>
          <p:nvPr/>
        </p:nvSpPr>
        <p:spPr>
          <a:xfrm>
            <a:off x="548640" y="1600200"/>
            <a:ext cx="649224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Glycemic control is the single most important modifiable risk factor for DR onset/progression</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BUT the rate of glucose lowering matters, not just the endpoint</a:t>
            </a:r>
            <a:endParaRPr lang="en-US" sz="1500" dirty="0"/>
          </a:p>
        </p:txBody>
      </p:sp>
      <p:sp>
        <p:nvSpPr>
          <p:cNvPr id="6" name="Shape 4"/>
          <p:cNvSpPr/>
          <p:nvPr/>
        </p:nvSpPr>
        <p:spPr>
          <a:xfrm>
            <a:off x="8229600" y="1600200"/>
            <a:ext cx="3383280" cy="3977640"/>
          </a:xfrm>
          <a:prstGeom prst="roundRect">
            <a:avLst>
              <a:gd name="adj" fmla="val 3243"/>
            </a:avLst>
          </a:prstGeom>
          <a:solidFill>
            <a:srgbClr val="073B4C"/>
          </a:solidFill>
          <a:ln/>
        </p:spPr>
      </p:sp>
      <p:sp>
        <p:nvSpPr>
          <p:cNvPr id="7" name="Text 5"/>
          <p:cNvSpPr txBox="1"/>
          <p:nvPr/>
        </p:nvSpPr>
        <p:spPr>
          <a:xfrm>
            <a:off x="8503920" y="1874520"/>
            <a:ext cx="2834640" cy="365760"/>
          </a:xfrm>
          <a:prstGeom prst="rect">
            <a:avLst/>
          </a:prstGeom>
          <a:noFill/>
          <a:ln/>
        </p:spPr>
        <p:txBody>
          <a:bodyPr wrap="square" lIns="0" tIns="0" rIns="0" bIns="0" rtlCol="0" anchor="ctr"/>
          <a:lstStyle/>
          <a:p>
            <a:pPr marL="0" indent="0">
              <a:buNone/>
            </a:pPr>
            <a:r>
              <a:rPr lang="en-US" sz="1300" b="1" kern="0" spc="100" dirty="0">
                <a:solidFill>
                  <a:srgbClr val="FFB627"/>
                </a:solidFill>
                <a:latin typeface="Calibri" pitchFamily="34" charset="0"/>
                <a:ea typeface="Calibri" pitchFamily="34" charset="-122"/>
                <a:cs typeface="Calibri" pitchFamily="34" charset="-120"/>
              </a:rPr>
              <a:t>Foreshadowing</a:t>
            </a:r>
            <a:endParaRPr lang="en-US" sz="1300" dirty="0"/>
          </a:p>
        </p:txBody>
      </p:sp>
      <p:sp>
        <p:nvSpPr>
          <p:cNvPr id="8" name="Text 6"/>
          <p:cNvSpPr txBox="1"/>
          <p:nvPr/>
        </p:nvSpPr>
        <p:spPr>
          <a:xfrm>
            <a:off x="8503920" y="2286000"/>
            <a:ext cx="2834640" cy="3108960"/>
          </a:xfrm>
          <a:prstGeom prst="rect">
            <a:avLst/>
          </a:prstGeom>
          <a:noFill/>
          <a:ln/>
        </p:spPr>
        <p:txBody>
          <a:bodyPr wrap="square" lIns="0" tIns="0" rIns="0" bIns="0" rtlCol="0" anchor="ctr"/>
          <a:lstStyle/>
          <a:p>
            <a:pPr marL="0" indent="0">
              <a:lnSpc>
                <a:spcPct val="128000"/>
              </a:lnSpc>
              <a:buNone/>
            </a:pPr>
            <a:r>
              <a:rPr lang="en-US" sz="1550" i="1" dirty="0">
                <a:solidFill>
                  <a:srgbClr val="FFFFFF"/>
                </a:solidFill>
                <a:latin typeface="Cambria" pitchFamily="34" charset="0"/>
                <a:ea typeface="Cambria" pitchFamily="34" charset="-122"/>
                <a:cs typeface="Cambria" pitchFamily="34" charset="-120"/>
              </a:rPr>
              <a:t>This tension is the hinge for the GLP-1 discussion later in this talk.</a:t>
            </a:r>
            <a:endParaRPr lang="en-US" sz="155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III</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Diagnostic Imaging &amp; Biomarker Identification</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Fundus Exam: The Classic Clues</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NPDR lesions: microaneurysms, dot-blot hemorrhages, hard exudates</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Progression markers: venous beading, IRMA</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PDR: neovascularization (NVD/NVE), preretinal/vitreous hemorrhage</a:t>
            </a:r>
            <a:endParaRPr lang="en-US" sz="1500" dirty="0"/>
          </a:p>
        </p:txBody>
      </p:sp>
      <p:sp>
        <p:nvSpPr>
          <p:cNvPr id="6" name="Shape 4"/>
          <p:cNvSpPr/>
          <p:nvPr/>
        </p:nvSpPr>
        <p:spPr>
          <a:xfrm>
            <a:off x="548640" y="5623560"/>
            <a:ext cx="10881360" cy="640080"/>
          </a:xfrm>
          <a:prstGeom prst="roundRect">
            <a:avLst>
              <a:gd name="adj" fmla="val 11429"/>
            </a:avLst>
          </a:prstGeom>
          <a:solidFill>
            <a:srgbClr val="FFF4DE"/>
          </a:solidFill>
          <a:ln w="12700">
            <a:solidFill>
              <a:srgbClr val="FFB627"/>
            </a:solidFill>
            <a:prstDash val="solid"/>
          </a:ln>
        </p:spPr>
      </p:sp>
      <p:sp>
        <p:nvSpPr>
          <p:cNvPr id="7" name="Shape 5"/>
          <p:cNvSpPr/>
          <p:nvPr/>
        </p:nvSpPr>
        <p:spPr>
          <a:xfrm>
            <a:off x="731520" y="5742432"/>
            <a:ext cx="402336" cy="402336"/>
          </a:xfrm>
          <a:prstGeom prst="ellipse">
            <a:avLst/>
          </a:prstGeom>
          <a:solidFill>
            <a:srgbClr val="FFB627"/>
          </a:solidFill>
          <a:ln/>
        </p:spPr>
      </p:sp>
      <p:sp>
        <p:nvSpPr>
          <p:cNvPr id="8" name="Text 6"/>
          <p:cNvSpPr txBox="1"/>
          <p:nvPr/>
        </p:nvSpPr>
        <p:spPr>
          <a:xfrm>
            <a:off x="731520" y="574243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9" name="Text 7"/>
          <p:cNvSpPr txBox="1"/>
          <p:nvPr/>
        </p:nvSpPr>
        <p:spPr>
          <a:xfrm>
            <a:off x="1280160" y="5623560"/>
            <a:ext cx="9966960" cy="640080"/>
          </a:xfrm>
          <a:prstGeom prst="rect">
            <a:avLst/>
          </a:prstGeom>
          <a:noFill/>
          <a:ln/>
        </p:spPr>
        <p:txBody>
          <a:bodyPr wrap="square" lIns="0" tIns="0" rIns="0" bIns="0" rtlCol="0" anchor="ctr"/>
          <a:lstStyle/>
          <a:p>
            <a:pPr marL="0" indent="0">
              <a:buNone/>
            </a:pPr>
            <a:r>
              <a:rPr lang="en-US" sz="1300" b="1" dirty="0">
                <a:solidFill>
                  <a:srgbClr val="073B4C"/>
                </a:solidFill>
                <a:latin typeface="Calibri" pitchFamily="34" charset="0"/>
                <a:ea typeface="Calibri" pitchFamily="34" charset="-122"/>
                <a:cs typeface="Calibri" pitchFamily="34" charset="-120"/>
              </a:rPr>
              <a:t>“4-2-1 rule” cues severe NPDR — hemorrhages in 4 quadrants, venous beading in 2, IRMA in 1</a:t>
            </a:r>
            <a:endParaRPr lang="en-US" sz="1300" dirty="0"/>
          </a:p>
        </p:txBody>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Distinguishing NPDR from PDR (and Why It Drives Referral)</a:t>
            </a:r>
            <a:endParaRPr lang="en-US" sz="2300" dirty="0"/>
          </a:p>
        </p:txBody>
      </p:sp>
      <p:sp>
        <p:nvSpPr>
          <p:cNvPr id="5" name="Shape 3"/>
          <p:cNvSpPr/>
          <p:nvPr/>
        </p:nvSpPr>
        <p:spPr>
          <a:xfrm>
            <a:off x="548640" y="1600200"/>
            <a:ext cx="5394960" cy="1828800"/>
          </a:xfrm>
          <a:prstGeom prst="roundRect">
            <a:avLst>
              <a:gd name="adj" fmla="val 5000"/>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Shape 4"/>
          <p:cNvSpPr/>
          <p:nvPr/>
        </p:nvSpPr>
        <p:spPr>
          <a:xfrm>
            <a:off x="822960" y="1828800"/>
            <a:ext cx="548640" cy="548640"/>
          </a:xfrm>
          <a:prstGeom prst="ellipse">
            <a:avLst/>
          </a:prstGeom>
          <a:solidFill>
            <a:srgbClr val="118AB2"/>
          </a:solidFill>
          <a:ln/>
        </p:spPr>
      </p:sp>
      <p:sp>
        <p:nvSpPr>
          <p:cNvPr id="7" name="Text 5"/>
          <p:cNvSpPr txBox="1"/>
          <p:nvPr/>
        </p:nvSpPr>
        <p:spPr>
          <a:xfrm>
            <a:off x="822960" y="1828800"/>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NPDR</a:t>
            </a:r>
            <a:endParaRPr lang="en-US" sz="1500" dirty="0"/>
          </a:p>
        </p:txBody>
      </p:sp>
      <p:sp>
        <p:nvSpPr>
          <p:cNvPr id="8" name="Text 6"/>
          <p:cNvSpPr txBox="1"/>
          <p:nvPr/>
        </p:nvSpPr>
        <p:spPr>
          <a:xfrm>
            <a:off x="1508760" y="1783080"/>
            <a:ext cx="4160520" cy="640080"/>
          </a:xfrm>
          <a:prstGeom prst="rect">
            <a:avLst/>
          </a:prstGeom>
          <a:noFill/>
          <a:ln/>
        </p:spPr>
        <p:txBody>
          <a:bodyPr wrap="square" lIns="0" tIns="0" rIns="0" bIns="0" rtlCol="0" anchor="ctr"/>
          <a:lstStyle/>
          <a:p>
            <a:pPr marL="0" indent="0">
              <a:buNone/>
            </a:pPr>
            <a:r>
              <a:rPr lang="en-US" sz="1400" b="1" dirty="0">
                <a:solidFill>
                  <a:srgbClr val="073B4C"/>
                </a:solidFill>
                <a:latin typeface="Calibri" pitchFamily="34" charset="0"/>
                <a:ea typeface="Calibri" pitchFamily="34" charset="-122"/>
                <a:cs typeface="Calibri" pitchFamily="34" charset="-120"/>
              </a:rPr>
              <a:t>Intraretinal Changes Only</a:t>
            </a:r>
            <a:endParaRPr lang="en-US" sz="1400" dirty="0"/>
          </a:p>
        </p:txBody>
      </p:sp>
      <p:sp>
        <p:nvSpPr>
          <p:cNvPr id="9" name="Text 7"/>
          <p:cNvSpPr txBox="1"/>
          <p:nvPr/>
        </p:nvSpPr>
        <p:spPr>
          <a:xfrm>
            <a:off x="822960" y="2606040"/>
            <a:ext cx="4846320" cy="822960"/>
          </a:xfrm>
          <a:prstGeom prst="rect">
            <a:avLst/>
          </a:prstGeom>
          <a:noFill/>
          <a:ln/>
        </p:spPr>
        <p:txBody>
          <a:bodyPr wrap="square" lIns="0" tIns="0" rIns="0" bIns="0" rtlCol="0" anchor="t"/>
          <a:lstStyle/>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Confined to the retina itself</a:t>
            </a:r>
            <a:endParaRPr lang="en-US" sz="1350" dirty="0"/>
          </a:p>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No neovascularization present</a:t>
            </a:r>
            <a:endParaRPr lang="en-US" sz="1350" dirty="0"/>
          </a:p>
        </p:txBody>
      </p:sp>
      <p:sp>
        <p:nvSpPr>
          <p:cNvPr id="10" name="Shape 8"/>
          <p:cNvSpPr/>
          <p:nvPr/>
        </p:nvSpPr>
        <p:spPr>
          <a:xfrm>
            <a:off x="6217920" y="1600200"/>
            <a:ext cx="5394960" cy="1828800"/>
          </a:xfrm>
          <a:prstGeom prst="roundRect">
            <a:avLst>
              <a:gd name="adj" fmla="val 5000"/>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1" name="Shape 9"/>
          <p:cNvSpPr/>
          <p:nvPr/>
        </p:nvSpPr>
        <p:spPr>
          <a:xfrm>
            <a:off x="6492240" y="1828800"/>
            <a:ext cx="548640" cy="548640"/>
          </a:xfrm>
          <a:prstGeom prst="ellipse">
            <a:avLst/>
          </a:prstGeom>
          <a:solidFill>
            <a:srgbClr val="06D6A0"/>
          </a:solidFill>
          <a:ln/>
        </p:spPr>
      </p:sp>
      <p:sp>
        <p:nvSpPr>
          <p:cNvPr id="12" name="Text 10"/>
          <p:cNvSpPr txBox="1"/>
          <p:nvPr/>
        </p:nvSpPr>
        <p:spPr>
          <a:xfrm>
            <a:off x="6492240" y="1828800"/>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PDR</a:t>
            </a:r>
            <a:endParaRPr lang="en-US" sz="1500" dirty="0"/>
          </a:p>
        </p:txBody>
      </p:sp>
      <p:sp>
        <p:nvSpPr>
          <p:cNvPr id="13" name="Text 11"/>
          <p:cNvSpPr txBox="1"/>
          <p:nvPr/>
        </p:nvSpPr>
        <p:spPr>
          <a:xfrm>
            <a:off x="7178040" y="1783080"/>
            <a:ext cx="4160520" cy="640080"/>
          </a:xfrm>
          <a:prstGeom prst="rect">
            <a:avLst/>
          </a:prstGeom>
          <a:noFill/>
          <a:ln/>
        </p:spPr>
        <p:txBody>
          <a:bodyPr wrap="square" lIns="0" tIns="0" rIns="0" bIns="0" rtlCol="0" anchor="ctr"/>
          <a:lstStyle/>
          <a:p>
            <a:pPr marL="0" indent="0">
              <a:buNone/>
            </a:pPr>
            <a:r>
              <a:rPr lang="en-US" sz="1400" b="1" dirty="0">
                <a:solidFill>
                  <a:srgbClr val="073B4C"/>
                </a:solidFill>
                <a:latin typeface="Calibri" pitchFamily="34" charset="0"/>
                <a:ea typeface="Calibri" pitchFamily="34" charset="-122"/>
                <a:cs typeface="Calibri" pitchFamily="34" charset="-120"/>
              </a:rPr>
              <a:t>Neovascularization ± Hemorrhage</a:t>
            </a:r>
            <a:endParaRPr lang="en-US" sz="1400" dirty="0"/>
          </a:p>
        </p:txBody>
      </p:sp>
      <p:sp>
        <p:nvSpPr>
          <p:cNvPr id="14" name="Text 12"/>
          <p:cNvSpPr txBox="1"/>
          <p:nvPr/>
        </p:nvSpPr>
        <p:spPr>
          <a:xfrm>
            <a:off x="6492240" y="2606040"/>
            <a:ext cx="4846320" cy="822960"/>
          </a:xfrm>
          <a:prstGeom prst="rect">
            <a:avLst/>
          </a:prstGeom>
          <a:noFill/>
          <a:ln/>
        </p:spPr>
        <p:txBody>
          <a:bodyPr wrap="square" lIns="0" tIns="0" rIns="0" bIns="0" rtlCol="0" anchor="t"/>
          <a:lstStyle/>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 Vitreous/preretinal hemorrhage</a:t>
            </a:r>
            <a:endParaRPr lang="en-US" sz="1350" dirty="0"/>
          </a:p>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 Fibrovascular traction</a:t>
            </a:r>
            <a:endParaRPr lang="en-US" sz="1350" dirty="0"/>
          </a:p>
        </p:txBody>
      </p:sp>
      <p:sp>
        <p:nvSpPr>
          <p:cNvPr id="15" name="Text 13"/>
          <p:cNvSpPr txBox="1"/>
          <p:nvPr/>
        </p:nvSpPr>
        <p:spPr>
          <a:xfrm>
            <a:off x="548640" y="3703320"/>
            <a:ext cx="10881360" cy="118872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High-risk PDR features change referral urgency (see Part V)</a:t>
            </a:r>
            <a:endParaRPr lang="en-US" sz="1400" dirty="0"/>
          </a:p>
        </p:txBody>
      </p:sp>
      <p:sp>
        <p:nvSpPr>
          <p:cNvPr id="17" name="Text 1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8" name="Text 1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Case Images: Grading NPDR Severity</a:t>
            </a:r>
            <a:endParaRPr lang="en-US" sz="2300" dirty="0"/>
          </a:p>
        </p:txBody>
      </p:sp>
      <p:sp>
        <p:nvSpPr>
          <p:cNvPr id="5" name="Shape 3"/>
          <p:cNvSpPr/>
          <p:nvPr/>
        </p:nvSpPr>
        <p:spPr>
          <a:xfrm>
            <a:off x="548640" y="2194560"/>
            <a:ext cx="10881360" cy="3977640"/>
          </a:xfrm>
          <a:prstGeom prst="roundRect">
            <a:avLst>
              <a:gd name="adj" fmla="val 2299"/>
            </a:avLst>
          </a:prstGeom>
          <a:solidFill>
            <a:srgbClr val="FBFDFD"/>
          </a:solidFill>
          <a:ln w="19050">
            <a:solidFill>
              <a:srgbClr val="118AB2"/>
            </a:solidFill>
            <a:prstDash val="dash"/>
          </a:ln>
        </p:spPr>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OCT: The Fluid and Structural Clues</a:t>
            </a:r>
            <a:endParaRPr lang="en-US" sz="2300" dirty="0"/>
          </a:p>
        </p:txBody>
      </p:sp>
      <p:sp>
        <p:nvSpPr>
          <p:cNvPr id="5" name="Shape 3"/>
          <p:cNvSpPr/>
          <p:nvPr/>
        </p:nvSpPr>
        <p:spPr>
          <a:xfrm>
            <a:off x="548640" y="1691640"/>
            <a:ext cx="457200" cy="457200"/>
          </a:xfrm>
          <a:prstGeom prst="ellipse">
            <a:avLst/>
          </a:prstGeom>
          <a:solidFill>
            <a:srgbClr val="118AB2"/>
          </a:solidFill>
          <a:ln/>
        </p:spPr>
      </p:sp>
      <p:sp>
        <p:nvSpPr>
          <p:cNvPr id="6" name="Text 4"/>
          <p:cNvSpPr txBox="1"/>
          <p:nvPr/>
        </p:nvSpPr>
        <p:spPr>
          <a:xfrm>
            <a:off x="548640" y="16916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7" name="Shape 5"/>
          <p:cNvSpPr/>
          <p:nvPr/>
        </p:nvSpPr>
        <p:spPr>
          <a:xfrm>
            <a:off x="1188720" y="1618488"/>
            <a:ext cx="9601200" cy="621792"/>
          </a:xfrm>
          <a:prstGeom prst="roundRect">
            <a:avLst>
              <a:gd name="adj" fmla="val 8824"/>
            </a:avLst>
          </a:prstGeom>
          <a:solidFill>
            <a:srgbClr val="FFFFFF"/>
          </a:solidFill>
          <a:ln w="12700">
            <a:solidFill>
              <a:srgbClr val="DCEAEC"/>
            </a:solidFill>
            <a:prstDash val="solid"/>
          </a:ln>
        </p:spPr>
      </p:sp>
      <p:sp>
        <p:nvSpPr>
          <p:cNvPr id="8" name="Text 6"/>
          <p:cNvSpPr txBox="1"/>
          <p:nvPr/>
        </p:nvSpPr>
        <p:spPr>
          <a:xfrm>
            <a:off x="1417320" y="1618488"/>
            <a:ext cx="9144000" cy="621792"/>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Intraretinal fluid / cystoid changes and center involvement</a:t>
            </a:r>
            <a:endParaRPr lang="en-US" sz="1350" dirty="0"/>
          </a:p>
        </p:txBody>
      </p:sp>
      <p:sp>
        <p:nvSpPr>
          <p:cNvPr id="9" name="Shape 7"/>
          <p:cNvSpPr/>
          <p:nvPr/>
        </p:nvSpPr>
        <p:spPr>
          <a:xfrm>
            <a:off x="548640" y="2468880"/>
            <a:ext cx="457200" cy="457200"/>
          </a:xfrm>
          <a:prstGeom prst="ellipse">
            <a:avLst/>
          </a:prstGeom>
          <a:solidFill>
            <a:srgbClr val="118AB2"/>
          </a:solidFill>
          <a:ln/>
        </p:spPr>
      </p:sp>
      <p:sp>
        <p:nvSpPr>
          <p:cNvPr id="10" name="Text 8"/>
          <p:cNvSpPr txBox="1"/>
          <p:nvPr/>
        </p:nvSpPr>
        <p:spPr>
          <a:xfrm>
            <a:off x="548640" y="24688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1" name="Shape 9"/>
          <p:cNvSpPr/>
          <p:nvPr/>
        </p:nvSpPr>
        <p:spPr>
          <a:xfrm>
            <a:off x="1188720" y="2395728"/>
            <a:ext cx="9601200" cy="621792"/>
          </a:xfrm>
          <a:prstGeom prst="roundRect">
            <a:avLst>
              <a:gd name="adj" fmla="val 8824"/>
            </a:avLst>
          </a:prstGeom>
          <a:solidFill>
            <a:srgbClr val="FFFFFF"/>
          </a:solidFill>
          <a:ln w="12700">
            <a:solidFill>
              <a:srgbClr val="DCEAEC"/>
            </a:solidFill>
            <a:prstDash val="solid"/>
          </a:ln>
        </p:spPr>
      </p:sp>
      <p:sp>
        <p:nvSpPr>
          <p:cNvPr id="12" name="Text 10"/>
          <p:cNvSpPr txBox="1"/>
          <p:nvPr/>
        </p:nvSpPr>
        <p:spPr>
          <a:xfrm>
            <a:off x="1417320" y="2395728"/>
            <a:ext cx="9144000" cy="621792"/>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Subretinal fluid / neurosensory detachment</a:t>
            </a:r>
            <a:endParaRPr lang="en-US" sz="1350" dirty="0"/>
          </a:p>
        </p:txBody>
      </p:sp>
      <p:sp>
        <p:nvSpPr>
          <p:cNvPr id="13" name="Shape 11"/>
          <p:cNvSpPr/>
          <p:nvPr/>
        </p:nvSpPr>
        <p:spPr>
          <a:xfrm>
            <a:off x="548640" y="3246120"/>
            <a:ext cx="457200" cy="457200"/>
          </a:xfrm>
          <a:prstGeom prst="ellipse">
            <a:avLst/>
          </a:prstGeom>
          <a:solidFill>
            <a:srgbClr val="118AB2"/>
          </a:solidFill>
          <a:ln/>
        </p:spPr>
      </p:sp>
      <p:sp>
        <p:nvSpPr>
          <p:cNvPr id="14" name="Text 12"/>
          <p:cNvSpPr txBox="1"/>
          <p:nvPr/>
        </p:nvSpPr>
        <p:spPr>
          <a:xfrm>
            <a:off x="548640" y="3246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5" name="Shape 13"/>
          <p:cNvSpPr/>
          <p:nvPr/>
        </p:nvSpPr>
        <p:spPr>
          <a:xfrm>
            <a:off x="1188720" y="3172968"/>
            <a:ext cx="9601200" cy="621792"/>
          </a:xfrm>
          <a:prstGeom prst="roundRect">
            <a:avLst>
              <a:gd name="adj" fmla="val 8824"/>
            </a:avLst>
          </a:prstGeom>
          <a:solidFill>
            <a:srgbClr val="FFFFFF"/>
          </a:solidFill>
          <a:ln w="12700">
            <a:solidFill>
              <a:srgbClr val="DCEAEC"/>
            </a:solidFill>
            <a:prstDash val="solid"/>
          </a:ln>
        </p:spPr>
      </p:sp>
      <p:sp>
        <p:nvSpPr>
          <p:cNvPr id="16" name="Text 14"/>
          <p:cNvSpPr txBox="1"/>
          <p:nvPr/>
        </p:nvSpPr>
        <p:spPr>
          <a:xfrm>
            <a:off x="1417320" y="3172968"/>
            <a:ext cx="9144000" cy="621792"/>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Hyperreflective foci (inflammation/lipid correlate)</a:t>
            </a:r>
            <a:endParaRPr lang="en-US" sz="1350" dirty="0"/>
          </a:p>
        </p:txBody>
      </p:sp>
      <p:sp>
        <p:nvSpPr>
          <p:cNvPr id="17" name="Shape 15"/>
          <p:cNvSpPr/>
          <p:nvPr/>
        </p:nvSpPr>
        <p:spPr>
          <a:xfrm>
            <a:off x="548640" y="4023360"/>
            <a:ext cx="457200" cy="457200"/>
          </a:xfrm>
          <a:prstGeom prst="ellipse">
            <a:avLst/>
          </a:prstGeom>
          <a:solidFill>
            <a:srgbClr val="118AB2"/>
          </a:solidFill>
          <a:ln/>
        </p:spPr>
      </p:sp>
      <p:sp>
        <p:nvSpPr>
          <p:cNvPr id="18" name="Text 16"/>
          <p:cNvSpPr txBox="1"/>
          <p:nvPr/>
        </p:nvSpPr>
        <p:spPr>
          <a:xfrm>
            <a:off x="548640" y="40233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9" name="Shape 17"/>
          <p:cNvSpPr/>
          <p:nvPr/>
        </p:nvSpPr>
        <p:spPr>
          <a:xfrm>
            <a:off x="1188720" y="3950208"/>
            <a:ext cx="9601200" cy="621792"/>
          </a:xfrm>
          <a:prstGeom prst="roundRect">
            <a:avLst>
              <a:gd name="adj" fmla="val 8824"/>
            </a:avLst>
          </a:prstGeom>
          <a:solidFill>
            <a:srgbClr val="FFFFFF"/>
          </a:solidFill>
          <a:ln w="12700">
            <a:solidFill>
              <a:srgbClr val="DCEAEC"/>
            </a:solidFill>
            <a:prstDash val="solid"/>
          </a:ln>
        </p:spPr>
      </p:sp>
      <p:sp>
        <p:nvSpPr>
          <p:cNvPr id="20" name="Text 18"/>
          <p:cNvSpPr txBox="1"/>
          <p:nvPr/>
        </p:nvSpPr>
        <p:spPr>
          <a:xfrm>
            <a:off x="1417320" y="3950208"/>
            <a:ext cx="9144000" cy="621792"/>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Outer retinal integrity: ellipsoid zone (EZ) / external limiting membrane (ELM)</a:t>
            </a:r>
            <a:endParaRPr lang="en-US" sz="1350" dirty="0"/>
          </a:p>
        </p:txBody>
      </p:sp>
      <p:sp>
        <p:nvSpPr>
          <p:cNvPr id="21" name="Shape 19"/>
          <p:cNvSpPr/>
          <p:nvPr/>
        </p:nvSpPr>
        <p:spPr>
          <a:xfrm>
            <a:off x="548640" y="4800600"/>
            <a:ext cx="457200" cy="457200"/>
          </a:xfrm>
          <a:prstGeom prst="ellipse">
            <a:avLst/>
          </a:prstGeom>
          <a:solidFill>
            <a:srgbClr val="118AB2"/>
          </a:solidFill>
          <a:ln/>
        </p:spPr>
      </p:sp>
      <p:sp>
        <p:nvSpPr>
          <p:cNvPr id="22" name="Text 20"/>
          <p:cNvSpPr txBox="1"/>
          <p:nvPr/>
        </p:nvSpPr>
        <p:spPr>
          <a:xfrm>
            <a:off x="548640" y="48006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3" name="Shape 21"/>
          <p:cNvSpPr/>
          <p:nvPr/>
        </p:nvSpPr>
        <p:spPr>
          <a:xfrm>
            <a:off x="1188720" y="4727448"/>
            <a:ext cx="9601200" cy="621792"/>
          </a:xfrm>
          <a:prstGeom prst="roundRect">
            <a:avLst>
              <a:gd name="adj" fmla="val 8824"/>
            </a:avLst>
          </a:prstGeom>
          <a:solidFill>
            <a:srgbClr val="FFFFFF"/>
          </a:solidFill>
          <a:ln w="12700">
            <a:solidFill>
              <a:srgbClr val="DCEAEC"/>
            </a:solidFill>
            <a:prstDash val="solid"/>
          </a:ln>
        </p:spPr>
      </p:sp>
      <p:sp>
        <p:nvSpPr>
          <p:cNvPr id="24" name="Text 22"/>
          <p:cNvSpPr txBox="1"/>
          <p:nvPr/>
        </p:nvSpPr>
        <p:spPr>
          <a:xfrm>
            <a:off x="1417320" y="4727448"/>
            <a:ext cx="9144000" cy="621792"/>
          </a:xfrm>
          <a:prstGeom prst="rect">
            <a:avLst/>
          </a:prstGeom>
          <a:noFill/>
          <a:ln/>
        </p:spPr>
        <p:txBody>
          <a:bodyPr wrap="square" lIns="0" tIns="0" rIns="0" bIns="0" rtlCol="0" anchor="ctr"/>
          <a:lstStyle/>
          <a:p>
            <a:pPr marL="0" indent="0">
              <a:buNone/>
            </a:pPr>
            <a:r>
              <a:rPr lang="en-US" sz="1350" dirty="0">
                <a:solidFill>
                  <a:srgbClr val="0F2A33"/>
                </a:solidFill>
                <a:latin typeface="Calibri" pitchFamily="34" charset="0"/>
                <a:ea typeface="Calibri" pitchFamily="34" charset="-122"/>
                <a:cs typeface="Calibri" pitchFamily="34" charset="-120"/>
              </a:rPr>
              <a:t>Epiretinal membrane and vitreomacular traction</a:t>
            </a:r>
            <a:endParaRPr lang="en-US" sz="1350" dirty="0"/>
          </a:p>
        </p:txBody>
      </p:sp>
      <p:sp>
        <p:nvSpPr>
          <p:cNvPr id="26" name="Text 2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7" name="Text 2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OCT Biomarkers That Predict Vision</a:t>
            </a:r>
            <a:endParaRPr lang="en-US" sz="2300" dirty="0"/>
          </a:p>
        </p:txBody>
      </p:sp>
      <p:sp>
        <p:nvSpPr>
          <p:cNvPr id="5" name="Text 3"/>
          <p:cNvSpPr txBox="1"/>
          <p:nvPr/>
        </p:nvSpPr>
        <p:spPr>
          <a:xfrm>
            <a:off x="548640" y="1600200"/>
            <a:ext cx="649224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Hyperreflective retinal foci (HRF)</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Disorganization of retinal inner layers (DRIL)</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Disrupted EZ / ELM</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Disrupted cone outer segment termination (COST) line</a:t>
            </a:r>
            <a:endParaRPr lang="en-US" sz="1500" dirty="0"/>
          </a:p>
        </p:txBody>
      </p:sp>
      <p:sp>
        <p:nvSpPr>
          <p:cNvPr id="6" name="Shape 4"/>
          <p:cNvSpPr/>
          <p:nvPr/>
        </p:nvSpPr>
        <p:spPr>
          <a:xfrm>
            <a:off x="8229600" y="1600200"/>
            <a:ext cx="3383280" cy="3977640"/>
          </a:xfrm>
          <a:prstGeom prst="roundRect">
            <a:avLst>
              <a:gd name="adj" fmla="val 3243"/>
            </a:avLst>
          </a:prstGeom>
          <a:solidFill>
            <a:srgbClr val="073B4C"/>
          </a:solidFill>
          <a:ln/>
        </p:spPr>
      </p:sp>
      <p:sp>
        <p:nvSpPr>
          <p:cNvPr id="7" name="Text 5"/>
          <p:cNvSpPr txBox="1"/>
          <p:nvPr/>
        </p:nvSpPr>
        <p:spPr>
          <a:xfrm>
            <a:off x="8503920" y="1874520"/>
            <a:ext cx="2834640" cy="365760"/>
          </a:xfrm>
          <a:prstGeom prst="rect">
            <a:avLst/>
          </a:prstGeom>
          <a:noFill/>
          <a:ln/>
        </p:spPr>
        <p:txBody>
          <a:bodyPr wrap="square" lIns="0" tIns="0" rIns="0" bIns="0" rtlCol="0" anchor="ctr"/>
          <a:lstStyle/>
          <a:p>
            <a:pPr marL="0" indent="0">
              <a:buNone/>
            </a:pPr>
            <a:r>
              <a:rPr lang="en-US" sz="1300" b="1" kern="0" spc="100" dirty="0">
                <a:solidFill>
                  <a:srgbClr val="06D6A0"/>
                </a:solidFill>
                <a:latin typeface="Calibri" pitchFamily="34" charset="0"/>
                <a:ea typeface="Calibri" pitchFamily="34" charset="-122"/>
                <a:cs typeface="Calibri" pitchFamily="34" charset="-120"/>
              </a:rPr>
              <a:t>Takeaway</a:t>
            </a:r>
            <a:endParaRPr lang="en-US" sz="1300" dirty="0"/>
          </a:p>
        </p:txBody>
      </p:sp>
      <p:sp>
        <p:nvSpPr>
          <p:cNvPr id="8" name="Text 6"/>
          <p:cNvSpPr txBox="1"/>
          <p:nvPr/>
        </p:nvSpPr>
        <p:spPr>
          <a:xfrm>
            <a:off x="8503920" y="2286000"/>
            <a:ext cx="2834640" cy="3108960"/>
          </a:xfrm>
          <a:prstGeom prst="rect">
            <a:avLst/>
          </a:prstGeom>
          <a:noFill/>
          <a:ln/>
        </p:spPr>
        <p:txBody>
          <a:bodyPr wrap="square" lIns="0" tIns="0" rIns="0" bIns="0" rtlCol="0" anchor="ctr"/>
          <a:lstStyle/>
          <a:p>
            <a:pPr marL="0" indent="0">
              <a:lnSpc>
                <a:spcPct val="128000"/>
              </a:lnSpc>
              <a:buNone/>
            </a:pPr>
            <a:r>
              <a:rPr lang="en-US" sz="1550" i="1" dirty="0">
                <a:solidFill>
                  <a:srgbClr val="FFFFFF"/>
                </a:solidFill>
                <a:latin typeface="Cambria" pitchFamily="34" charset="0"/>
                <a:ea typeface="Cambria" pitchFamily="34" charset="-122"/>
                <a:cs typeface="Cambria" pitchFamily="34" charset="-120"/>
              </a:rPr>
              <a:t>An intact outer retina predicts better outcomes; disruption flags a guarded prognosis.</a:t>
            </a:r>
            <a:endParaRPr lang="en-US" sz="155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Widefield &amp; Ultra-Widefield: Seeing the Periphery</a:t>
            </a:r>
            <a:endParaRPr lang="en-US" sz="2300" dirty="0"/>
          </a:p>
        </p:txBody>
      </p:sp>
      <p:sp>
        <p:nvSpPr>
          <p:cNvPr id="5" name="Text 3"/>
          <p:cNvSpPr txBox="1"/>
          <p:nvPr/>
        </p:nvSpPr>
        <p:spPr>
          <a:xfrm>
            <a:off x="548640" y="1737360"/>
            <a:ext cx="6126480" cy="3657600"/>
          </a:xfrm>
          <a:prstGeom prst="rect">
            <a:avLst/>
          </a:prstGeom>
          <a:noFill/>
          <a:ln/>
        </p:spPr>
        <p:txBody>
          <a:bodyPr wrap="square" lIns="0" tIns="0" rIns="0" bIns="0" rtlCol="0" anchor="t"/>
          <a:lstStyle/>
          <a:p>
            <a:pPr marL="228600" indent="-228600">
              <a:spcAft>
                <a:spcPts val="1600"/>
              </a:spcAft>
              <a:buSzPct val="100000"/>
              <a:buChar char="●"/>
            </a:pPr>
            <a:r>
              <a:rPr lang="en-US" sz="1450" dirty="0">
                <a:solidFill>
                  <a:srgbClr val="0F2A33"/>
                </a:solidFill>
                <a:latin typeface="Calibri" pitchFamily="34" charset="0"/>
                <a:ea typeface="Calibri" pitchFamily="34" charset="-122"/>
                <a:cs typeface="Calibri" pitchFamily="34" charset="-120"/>
              </a:rPr>
              <a:t>Standard ETDRS 7-field captures only ~30–35% of the retina</a:t>
            </a:r>
            <a:endParaRPr lang="en-US" sz="1450" dirty="0"/>
          </a:p>
          <a:p>
            <a:pPr marL="228600" indent="-228600">
              <a:spcAft>
                <a:spcPts val="1600"/>
              </a:spcAft>
              <a:buSzPct val="100000"/>
              <a:buChar char="●"/>
            </a:pPr>
            <a:r>
              <a:rPr lang="en-US" sz="1450" dirty="0">
                <a:solidFill>
                  <a:srgbClr val="0F2A33"/>
                </a:solidFill>
                <a:latin typeface="Calibri" pitchFamily="34" charset="0"/>
                <a:ea typeface="Calibri" pitchFamily="34" charset="-122"/>
                <a:cs typeface="Calibri" pitchFamily="34" charset="-120"/>
              </a:rPr>
              <a:t>UWF adds ~50% more retinal area; ~70% of nonperfusion is peripheral</a:t>
            </a:r>
            <a:endParaRPr lang="en-US" sz="1450" dirty="0"/>
          </a:p>
          <a:p>
            <a:pPr marL="228600" indent="-228600">
              <a:spcAft>
                <a:spcPts val="1600"/>
              </a:spcAft>
              <a:buSzPct val="100000"/>
              <a:buChar char="●"/>
            </a:pPr>
            <a:r>
              <a:rPr lang="en-US" sz="1450" dirty="0">
                <a:solidFill>
                  <a:srgbClr val="0F2A33"/>
                </a:solidFill>
                <a:latin typeface="Calibri" pitchFamily="34" charset="0"/>
                <a:ea typeface="Calibri" pitchFamily="34" charset="-122"/>
                <a:cs typeface="Calibri" pitchFamily="34" charset="-120"/>
              </a:rPr>
              <a:t>Predominantly peripheral lesions (PPL): seen in 30–40% of eyes; ~1.7× risk of progression over 4 years</a:t>
            </a:r>
            <a:endParaRPr lang="en-US" sz="1450" dirty="0"/>
          </a:p>
          <a:p>
            <a:pPr marL="228600" indent="-228600">
              <a:spcAft>
                <a:spcPts val="1600"/>
              </a:spcAft>
              <a:buSzPct val="100000"/>
              <a:buChar char="●"/>
            </a:pPr>
            <a:r>
              <a:rPr lang="en-US" sz="1450" dirty="0">
                <a:solidFill>
                  <a:srgbClr val="0F2A33"/>
                </a:solidFill>
                <a:latin typeface="Calibri" pitchFamily="34" charset="0"/>
                <a:ea typeface="Calibri" pitchFamily="34" charset="-122"/>
                <a:cs typeface="Calibri" pitchFamily="34" charset="-120"/>
              </a:rPr>
              <a:t>Peripheral nonperfusion on UWF-FA independently predicts worsening</a:t>
            </a:r>
            <a:endParaRPr lang="en-US" sz="1450" dirty="0"/>
          </a:p>
        </p:txBody>
      </p:sp>
      <p:sp>
        <p:nvSpPr>
          <p:cNvPr id="6" name="Shape 4"/>
          <p:cNvSpPr/>
          <p:nvPr/>
        </p:nvSpPr>
        <p:spPr>
          <a:xfrm>
            <a:off x="7498080" y="1645920"/>
            <a:ext cx="3840480" cy="3840480"/>
          </a:xfrm>
          <a:prstGeom prst="ellipse">
            <a:avLst/>
          </a:prstGeom>
          <a:solidFill>
            <a:srgbClr val="E4F3F1"/>
          </a:solidFill>
          <a:ln w="25400">
            <a:solidFill>
              <a:srgbClr val="06D6A0"/>
            </a:solidFill>
            <a:prstDash val="solid"/>
          </a:ln>
        </p:spPr>
      </p:sp>
      <p:sp>
        <p:nvSpPr>
          <p:cNvPr id="7" name="Shape 5"/>
          <p:cNvSpPr/>
          <p:nvPr/>
        </p:nvSpPr>
        <p:spPr>
          <a:xfrm>
            <a:off x="8412480" y="2560320"/>
            <a:ext cx="2011680" cy="2011680"/>
          </a:xfrm>
          <a:prstGeom prst="ellipse">
            <a:avLst/>
          </a:prstGeom>
          <a:solidFill>
            <a:srgbClr val="CFE9EC"/>
          </a:solidFill>
          <a:ln w="25400">
            <a:solidFill>
              <a:srgbClr val="118AB2"/>
            </a:solidFill>
            <a:prstDash val="solid"/>
          </a:ln>
        </p:spPr>
      </p:sp>
      <p:sp>
        <p:nvSpPr>
          <p:cNvPr id="8" name="Shape 6"/>
          <p:cNvSpPr/>
          <p:nvPr/>
        </p:nvSpPr>
        <p:spPr>
          <a:xfrm>
            <a:off x="9006840" y="3154680"/>
            <a:ext cx="822960" cy="822960"/>
          </a:xfrm>
          <a:prstGeom prst="ellipse">
            <a:avLst/>
          </a:prstGeom>
          <a:solidFill>
            <a:srgbClr val="073B4C"/>
          </a:solidFill>
          <a:ln/>
        </p:spPr>
      </p:sp>
      <p:sp>
        <p:nvSpPr>
          <p:cNvPr id="9" name="Text 7"/>
          <p:cNvSpPr txBox="1"/>
          <p:nvPr/>
        </p:nvSpPr>
        <p:spPr>
          <a:xfrm>
            <a:off x="8778240" y="3310128"/>
            <a:ext cx="1280160" cy="5029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Posterior</a:t>
            </a:r>
            <a:endParaRPr lang="en-US" sz="850" dirty="0"/>
          </a:p>
          <a:p>
            <a:pPr marL="0" indent="0" algn="ctr">
              <a:buNone/>
            </a:pPr>
            <a:r>
              <a:rPr lang="en-US" sz="850" b="1" dirty="0">
                <a:solidFill>
                  <a:srgbClr val="FFFFFF"/>
                </a:solidFill>
                <a:latin typeface="Calibri" pitchFamily="34" charset="0"/>
                <a:ea typeface="Calibri" pitchFamily="34" charset="-122"/>
                <a:cs typeface="Calibri" pitchFamily="34" charset="-120"/>
              </a:rPr>
              <a:t>pole</a:t>
            </a:r>
            <a:endParaRPr lang="en-US" sz="850" dirty="0"/>
          </a:p>
        </p:txBody>
      </p:sp>
      <p:sp>
        <p:nvSpPr>
          <p:cNvPr id="10" name="Text 8"/>
          <p:cNvSpPr txBox="1"/>
          <p:nvPr/>
        </p:nvSpPr>
        <p:spPr>
          <a:xfrm>
            <a:off x="7498080" y="5623560"/>
            <a:ext cx="3840480" cy="274320"/>
          </a:xfrm>
          <a:prstGeom prst="rect">
            <a:avLst/>
          </a:prstGeom>
          <a:noFill/>
          <a:ln/>
        </p:spPr>
        <p:txBody>
          <a:bodyPr wrap="square" lIns="0" tIns="0" rIns="0" bIns="0" rtlCol="0" anchor="ctr"/>
          <a:lstStyle/>
          <a:p>
            <a:pPr marL="0" indent="0" algn="ctr">
              <a:buNone/>
            </a:pPr>
            <a:r>
              <a:rPr lang="en-US" sz="1000" i="1" dirty="0">
                <a:solidFill>
                  <a:srgbClr val="5B7480"/>
                </a:solidFill>
                <a:latin typeface="Calibri" pitchFamily="34" charset="0"/>
                <a:ea typeface="Calibri" pitchFamily="34" charset="-122"/>
                <a:cs typeface="Calibri" pitchFamily="34" charset="-120"/>
              </a:rPr>
              <a:t>~70% of nonperfusion lies here</a:t>
            </a:r>
            <a:endParaRPr lang="en-US" sz="1000" dirty="0"/>
          </a:p>
        </p:txBody>
      </p:sp>
      <p:sp>
        <p:nvSpPr>
          <p:cNvPr id="12" name="Text 9"/>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3" name="Text 10"/>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III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Imaging Interpretation Pitfalls</a:t>
            </a:r>
            <a:endParaRPr lang="en-US" sz="2300" dirty="0"/>
          </a:p>
        </p:txBody>
      </p:sp>
      <p:sp>
        <p:nvSpPr>
          <p:cNvPr id="5" name="Shape 3"/>
          <p:cNvSpPr/>
          <p:nvPr/>
        </p:nvSpPr>
        <p:spPr>
          <a:xfrm>
            <a:off x="548640" y="1691640"/>
            <a:ext cx="7406640" cy="548640"/>
          </a:xfrm>
          <a:prstGeom prst="roundRect">
            <a:avLst>
              <a:gd name="adj" fmla="val 10000"/>
            </a:avLst>
          </a:prstGeom>
          <a:solidFill>
            <a:srgbClr val="FFFFFF"/>
          </a:solidFill>
          <a:ln w="12700">
            <a:solidFill>
              <a:srgbClr val="F1D9A8"/>
            </a:solidFill>
            <a:prstDash val="solid"/>
          </a:ln>
        </p:spPr>
      </p:sp>
      <p:sp>
        <p:nvSpPr>
          <p:cNvPr id="6" name="Shape 4"/>
          <p:cNvSpPr/>
          <p:nvPr/>
        </p:nvSpPr>
        <p:spPr>
          <a:xfrm>
            <a:off x="685800" y="1764792"/>
            <a:ext cx="402336" cy="402336"/>
          </a:xfrm>
          <a:prstGeom prst="ellipse">
            <a:avLst/>
          </a:prstGeom>
          <a:solidFill>
            <a:srgbClr val="FFB627"/>
          </a:solidFill>
          <a:ln/>
        </p:spPr>
      </p:sp>
      <p:sp>
        <p:nvSpPr>
          <p:cNvPr id="7" name="Text 5"/>
          <p:cNvSpPr txBox="1"/>
          <p:nvPr/>
        </p:nvSpPr>
        <p:spPr>
          <a:xfrm>
            <a:off x="685800" y="176479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8" name="Text 6"/>
          <p:cNvSpPr txBox="1"/>
          <p:nvPr/>
        </p:nvSpPr>
        <p:spPr>
          <a:xfrm>
            <a:off x="1234440" y="1691640"/>
            <a:ext cx="6583680" cy="548640"/>
          </a:xfrm>
          <a:prstGeom prst="rect">
            <a:avLst/>
          </a:prstGeom>
          <a:noFill/>
          <a:ln/>
        </p:spPr>
        <p:txBody>
          <a:bodyPr wrap="square" lIns="0" tIns="0" rIns="0" bIns="0" rtlCol="0" anchor="ctr"/>
          <a:lstStyle/>
          <a:p>
            <a:pPr marL="0" indent="0">
              <a:buNone/>
            </a:pPr>
            <a:r>
              <a:rPr lang="en-US" sz="1250" dirty="0">
                <a:solidFill>
                  <a:srgbClr val="0F2A33"/>
                </a:solidFill>
                <a:latin typeface="Calibri" pitchFamily="34" charset="0"/>
                <a:ea typeface="Calibri" pitchFamily="34" charset="-122"/>
                <a:cs typeface="Calibri" pitchFamily="34" charset="-120"/>
              </a:rPr>
              <a:t>Retinal thickening ≠ true edema — correlate with baseline and symptoms</a:t>
            </a:r>
            <a:endParaRPr lang="en-US" sz="1250" dirty="0"/>
          </a:p>
        </p:txBody>
      </p:sp>
      <p:sp>
        <p:nvSpPr>
          <p:cNvPr id="9" name="Shape 7"/>
          <p:cNvSpPr/>
          <p:nvPr/>
        </p:nvSpPr>
        <p:spPr>
          <a:xfrm>
            <a:off x="548640" y="2377440"/>
            <a:ext cx="7406640" cy="548640"/>
          </a:xfrm>
          <a:prstGeom prst="roundRect">
            <a:avLst>
              <a:gd name="adj" fmla="val 10000"/>
            </a:avLst>
          </a:prstGeom>
          <a:solidFill>
            <a:srgbClr val="FFFFFF"/>
          </a:solidFill>
          <a:ln w="12700">
            <a:solidFill>
              <a:srgbClr val="F1D9A8"/>
            </a:solidFill>
            <a:prstDash val="solid"/>
          </a:ln>
        </p:spPr>
      </p:sp>
      <p:sp>
        <p:nvSpPr>
          <p:cNvPr id="10" name="Shape 8"/>
          <p:cNvSpPr/>
          <p:nvPr/>
        </p:nvSpPr>
        <p:spPr>
          <a:xfrm>
            <a:off x="685800" y="2450592"/>
            <a:ext cx="402336" cy="402336"/>
          </a:xfrm>
          <a:prstGeom prst="ellipse">
            <a:avLst/>
          </a:prstGeom>
          <a:solidFill>
            <a:srgbClr val="FFB627"/>
          </a:solidFill>
          <a:ln/>
        </p:spPr>
      </p:sp>
      <p:sp>
        <p:nvSpPr>
          <p:cNvPr id="11" name="Text 9"/>
          <p:cNvSpPr txBox="1"/>
          <p:nvPr/>
        </p:nvSpPr>
        <p:spPr>
          <a:xfrm>
            <a:off x="685800" y="245059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12" name="Text 10"/>
          <p:cNvSpPr txBox="1"/>
          <p:nvPr/>
        </p:nvSpPr>
        <p:spPr>
          <a:xfrm>
            <a:off x="1234440" y="2377440"/>
            <a:ext cx="6583680" cy="548640"/>
          </a:xfrm>
          <a:prstGeom prst="rect">
            <a:avLst/>
          </a:prstGeom>
          <a:noFill/>
          <a:ln/>
        </p:spPr>
        <p:txBody>
          <a:bodyPr wrap="square" lIns="0" tIns="0" rIns="0" bIns="0" rtlCol="0" anchor="ctr"/>
          <a:lstStyle/>
          <a:p>
            <a:pPr marL="0" indent="0">
              <a:buNone/>
            </a:pPr>
            <a:r>
              <a:rPr lang="en-US" sz="1250" dirty="0">
                <a:solidFill>
                  <a:srgbClr val="0F2A33"/>
                </a:solidFill>
                <a:latin typeface="Calibri" pitchFamily="34" charset="0"/>
                <a:ea typeface="Calibri" pitchFamily="34" charset="-122"/>
                <a:cs typeface="Calibri" pitchFamily="34" charset="-120"/>
              </a:rPr>
              <a:t>Hyperreflective foci misread as exudate or artifact</a:t>
            </a:r>
            <a:endParaRPr lang="en-US" sz="1250" dirty="0"/>
          </a:p>
        </p:txBody>
      </p:sp>
      <p:sp>
        <p:nvSpPr>
          <p:cNvPr id="13" name="Shape 11"/>
          <p:cNvSpPr/>
          <p:nvPr/>
        </p:nvSpPr>
        <p:spPr>
          <a:xfrm>
            <a:off x="548640" y="3063240"/>
            <a:ext cx="7406640" cy="548640"/>
          </a:xfrm>
          <a:prstGeom prst="roundRect">
            <a:avLst>
              <a:gd name="adj" fmla="val 10000"/>
            </a:avLst>
          </a:prstGeom>
          <a:solidFill>
            <a:srgbClr val="FFFFFF"/>
          </a:solidFill>
          <a:ln w="12700">
            <a:solidFill>
              <a:srgbClr val="F1D9A8"/>
            </a:solidFill>
            <a:prstDash val="solid"/>
          </a:ln>
        </p:spPr>
      </p:sp>
      <p:sp>
        <p:nvSpPr>
          <p:cNvPr id="14" name="Shape 12"/>
          <p:cNvSpPr/>
          <p:nvPr/>
        </p:nvSpPr>
        <p:spPr>
          <a:xfrm>
            <a:off x="685800" y="3136392"/>
            <a:ext cx="402336" cy="402336"/>
          </a:xfrm>
          <a:prstGeom prst="ellipse">
            <a:avLst/>
          </a:prstGeom>
          <a:solidFill>
            <a:srgbClr val="FFB627"/>
          </a:solidFill>
          <a:ln/>
        </p:spPr>
      </p:sp>
      <p:sp>
        <p:nvSpPr>
          <p:cNvPr id="15" name="Text 13"/>
          <p:cNvSpPr txBox="1"/>
          <p:nvPr/>
        </p:nvSpPr>
        <p:spPr>
          <a:xfrm>
            <a:off x="685800" y="313639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16" name="Text 14"/>
          <p:cNvSpPr txBox="1"/>
          <p:nvPr/>
        </p:nvSpPr>
        <p:spPr>
          <a:xfrm>
            <a:off x="1234440" y="3063240"/>
            <a:ext cx="6583680" cy="548640"/>
          </a:xfrm>
          <a:prstGeom prst="rect">
            <a:avLst/>
          </a:prstGeom>
          <a:noFill/>
          <a:ln/>
        </p:spPr>
        <p:txBody>
          <a:bodyPr wrap="square" lIns="0" tIns="0" rIns="0" bIns="0" rtlCol="0" anchor="ctr"/>
          <a:lstStyle/>
          <a:p>
            <a:pPr marL="0" indent="0">
              <a:buNone/>
            </a:pPr>
            <a:r>
              <a:rPr lang="en-US" sz="1250" dirty="0">
                <a:solidFill>
                  <a:srgbClr val="0F2A33"/>
                </a:solidFill>
                <a:latin typeface="Calibri" pitchFamily="34" charset="0"/>
                <a:ea typeface="Calibri" pitchFamily="34" charset="-122"/>
                <a:cs typeface="Calibri" pitchFamily="34" charset="-120"/>
              </a:rPr>
              <a:t>Tractional vs. vascular macular change — check for ERM/VMT</a:t>
            </a:r>
            <a:endParaRPr lang="en-US" sz="1250" dirty="0"/>
          </a:p>
        </p:txBody>
      </p:sp>
      <p:sp>
        <p:nvSpPr>
          <p:cNvPr id="17" name="Shape 15"/>
          <p:cNvSpPr/>
          <p:nvPr/>
        </p:nvSpPr>
        <p:spPr>
          <a:xfrm>
            <a:off x="548640" y="3749040"/>
            <a:ext cx="7406640" cy="548640"/>
          </a:xfrm>
          <a:prstGeom prst="roundRect">
            <a:avLst>
              <a:gd name="adj" fmla="val 10000"/>
            </a:avLst>
          </a:prstGeom>
          <a:solidFill>
            <a:srgbClr val="FFFFFF"/>
          </a:solidFill>
          <a:ln w="12700">
            <a:solidFill>
              <a:srgbClr val="F1D9A8"/>
            </a:solidFill>
            <a:prstDash val="solid"/>
          </a:ln>
        </p:spPr>
      </p:sp>
      <p:sp>
        <p:nvSpPr>
          <p:cNvPr id="18" name="Shape 16"/>
          <p:cNvSpPr/>
          <p:nvPr/>
        </p:nvSpPr>
        <p:spPr>
          <a:xfrm>
            <a:off x="685800" y="3822192"/>
            <a:ext cx="402336" cy="402336"/>
          </a:xfrm>
          <a:prstGeom prst="ellipse">
            <a:avLst/>
          </a:prstGeom>
          <a:solidFill>
            <a:srgbClr val="FFB627"/>
          </a:solidFill>
          <a:ln/>
        </p:spPr>
      </p:sp>
      <p:sp>
        <p:nvSpPr>
          <p:cNvPr id="19" name="Text 17"/>
          <p:cNvSpPr txBox="1"/>
          <p:nvPr/>
        </p:nvSpPr>
        <p:spPr>
          <a:xfrm>
            <a:off x="685800" y="382219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20" name="Text 18"/>
          <p:cNvSpPr txBox="1"/>
          <p:nvPr/>
        </p:nvSpPr>
        <p:spPr>
          <a:xfrm>
            <a:off x="1234440" y="3749040"/>
            <a:ext cx="6583680" cy="548640"/>
          </a:xfrm>
          <a:prstGeom prst="rect">
            <a:avLst/>
          </a:prstGeom>
          <a:noFill/>
          <a:ln/>
        </p:spPr>
        <p:txBody>
          <a:bodyPr wrap="square" lIns="0" tIns="0" rIns="0" bIns="0" rtlCol="0" anchor="ctr"/>
          <a:lstStyle/>
          <a:p>
            <a:pPr marL="0" indent="0">
              <a:buNone/>
            </a:pPr>
            <a:r>
              <a:rPr lang="en-US" sz="1250" dirty="0">
                <a:solidFill>
                  <a:srgbClr val="0F2A33"/>
                </a:solidFill>
                <a:latin typeface="Calibri" pitchFamily="34" charset="0"/>
                <a:ea typeface="Calibri" pitchFamily="34" charset="-122"/>
                <a:cs typeface="Calibri" pitchFamily="34" charset="-120"/>
              </a:rPr>
              <a:t>Single-line scans miss disease — scan density matters; use volume/cube scans</a:t>
            </a:r>
            <a:endParaRPr lang="en-US" sz="1250" dirty="0"/>
          </a:p>
        </p:txBody>
      </p:sp>
      <p:sp>
        <p:nvSpPr>
          <p:cNvPr id="21" name="Shape 19"/>
          <p:cNvSpPr/>
          <p:nvPr/>
        </p:nvSpPr>
        <p:spPr>
          <a:xfrm>
            <a:off x="8229600" y="1691640"/>
            <a:ext cx="3383280" cy="2834640"/>
          </a:xfrm>
          <a:prstGeom prst="roundRect">
            <a:avLst>
              <a:gd name="adj" fmla="val 3871"/>
            </a:avLst>
          </a:prstGeom>
          <a:solidFill>
            <a:srgbClr val="073B4C"/>
          </a:solidFill>
          <a:ln/>
        </p:spPr>
      </p:sp>
      <p:sp>
        <p:nvSpPr>
          <p:cNvPr id="22" name="Text 20"/>
          <p:cNvSpPr txBox="1"/>
          <p:nvPr/>
        </p:nvSpPr>
        <p:spPr>
          <a:xfrm>
            <a:off x="8503920" y="1920240"/>
            <a:ext cx="2834640" cy="365760"/>
          </a:xfrm>
          <a:prstGeom prst="rect">
            <a:avLst/>
          </a:prstGeom>
          <a:noFill/>
          <a:ln/>
        </p:spPr>
        <p:txBody>
          <a:bodyPr wrap="square" lIns="0" tIns="0" rIns="0" bIns="0" rtlCol="0" anchor="ctr"/>
          <a:lstStyle/>
          <a:p>
            <a:pPr marL="0" indent="0">
              <a:buNone/>
            </a:pPr>
            <a:r>
              <a:rPr lang="en-US" sz="1300" b="1" kern="0" spc="100" dirty="0">
                <a:solidFill>
                  <a:srgbClr val="FFB627"/>
                </a:solidFill>
                <a:latin typeface="Calibri" pitchFamily="34" charset="0"/>
                <a:ea typeface="Calibri" pitchFamily="34" charset="-122"/>
                <a:cs typeface="Calibri" pitchFamily="34" charset="-120"/>
              </a:rPr>
              <a:t>The Payoff</a:t>
            </a:r>
            <a:endParaRPr lang="en-US" sz="1300" dirty="0"/>
          </a:p>
        </p:txBody>
      </p:sp>
      <p:sp>
        <p:nvSpPr>
          <p:cNvPr id="23" name="Text 21"/>
          <p:cNvSpPr txBox="1"/>
          <p:nvPr/>
        </p:nvSpPr>
        <p:spPr>
          <a:xfrm>
            <a:off x="8503920" y="2331720"/>
            <a:ext cx="2834640" cy="2103120"/>
          </a:xfrm>
          <a:prstGeom prst="rect">
            <a:avLst/>
          </a:prstGeom>
          <a:noFill/>
          <a:ln/>
        </p:spPr>
        <p:txBody>
          <a:bodyPr wrap="square" lIns="0" tIns="0" rIns="0" bIns="0" rtlCol="0" anchor="ctr"/>
          <a:lstStyle/>
          <a:p>
            <a:pPr marL="0" indent="0">
              <a:lnSpc>
                <a:spcPct val="130000"/>
              </a:lnSpc>
              <a:buNone/>
            </a:pPr>
            <a:r>
              <a:rPr lang="en-US" sz="1400" i="1" dirty="0">
                <a:solidFill>
                  <a:srgbClr val="FFFFFF"/>
                </a:solidFill>
                <a:latin typeface="Cambria" pitchFamily="34" charset="0"/>
                <a:ea typeface="Cambria" pitchFamily="34" charset="-122"/>
                <a:cs typeface="Cambria" pitchFamily="34" charset="-120"/>
              </a:rPr>
              <a:t>Most common real-world error: calling a single foveal line “normal” when a denser cube scan shows extrafoveal fluid or traction.</a:t>
            </a:r>
            <a:endParaRPr lang="en-US" sz="1400" dirty="0"/>
          </a:p>
        </p:txBody>
      </p:sp>
      <p:sp>
        <p:nvSpPr>
          <p:cNvPr id="25" name="Text 22"/>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6" name="Text 23"/>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FFB627"/>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IV</a:t>
            </a:r>
            <a:endParaRPr lang="en-US" sz="1200" dirty="0"/>
          </a:p>
        </p:txBody>
      </p:sp>
      <p:sp>
        <p:nvSpPr>
          <p:cNvPr id="8" name="Shape 6"/>
          <p:cNvSpPr/>
          <p:nvPr/>
        </p:nvSpPr>
        <p:spPr>
          <a:xfrm>
            <a:off x="3931920" y="2788920"/>
            <a:ext cx="2331720" cy="365760"/>
          </a:xfrm>
          <a:prstGeom prst="roundRect">
            <a:avLst>
              <a:gd name="adj" fmla="val 50000"/>
            </a:avLst>
          </a:prstGeom>
          <a:solidFill>
            <a:srgbClr val="FFB627"/>
          </a:solidFill>
          <a:ln/>
        </p:spPr>
      </p:sp>
      <p:sp>
        <p:nvSpPr>
          <p:cNvPr id="9" name="Text 7"/>
          <p:cNvSpPr txBox="1"/>
          <p:nvPr/>
        </p:nvSpPr>
        <p:spPr>
          <a:xfrm>
            <a:off x="3931920" y="2788920"/>
            <a:ext cx="2331720" cy="365760"/>
          </a:xfrm>
          <a:prstGeom prst="rect">
            <a:avLst/>
          </a:prstGeom>
          <a:noFill/>
          <a:ln/>
        </p:spPr>
        <p:txBody>
          <a:bodyPr wrap="square" lIns="0" tIns="0" rIns="0" bIns="0" rtlCol="0" anchor="ctr"/>
          <a:lstStyle/>
          <a:p>
            <a:pPr marL="0" indent="0" algn="ctr">
              <a:buNone/>
            </a:pPr>
            <a:r>
              <a:rPr lang="en-US" sz="1100" b="1" kern="0" spc="150" dirty="0">
                <a:solidFill>
                  <a:srgbClr val="073B4C"/>
                </a:solidFill>
                <a:latin typeface="Calibri" pitchFamily="34" charset="0"/>
                <a:ea typeface="Calibri" pitchFamily="34" charset="-122"/>
                <a:cs typeface="Calibri" pitchFamily="34" charset="-120"/>
              </a:rPr>
              <a:t>SPECIAL FOCUS</a:t>
            </a:r>
            <a:endParaRPr lang="en-US" sz="1100" dirty="0"/>
          </a:p>
        </p:txBody>
      </p:sp>
      <p:sp>
        <p:nvSpPr>
          <p:cNvPr id="10" name="Text 8"/>
          <p:cNvSpPr txBox="1"/>
          <p:nvPr/>
        </p:nvSpPr>
        <p:spPr>
          <a:xfrm>
            <a:off x="3931920" y="32461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GLP-1 Receptor Agonists &amp; Retinal Disease</a:t>
            </a:r>
            <a:endParaRPr lang="en-US" sz="3200" dirty="0"/>
          </a:p>
        </p:txBody>
      </p:sp>
      <p:sp>
        <p:nvSpPr>
          <p:cNvPr id="12" name="Text 10"/>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3" name="Text 11"/>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Why This Matters Now</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GLP-1 RAs (semaglutide, liraglutide, dulaglutide) and dual GIP/GLP-1 (tirzepatide) use is surging</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Potent A1c lowering, weight loss, cardiovascular and renal benefit</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Your patients are starting these drugs — and asking about their eyes</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Mechanism of Action &amp; Systemic Benefits</a:t>
            </a:r>
            <a:endParaRPr lang="en-US" sz="2300" dirty="0"/>
          </a:p>
        </p:txBody>
      </p:sp>
      <p:sp>
        <p:nvSpPr>
          <p:cNvPr id="5" name="Text 3"/>
          <p:cNvSpPr txBox="1"/>
          <p:nvPr/>
        </p:nvSpPr>
        <p:spPr>
          <a:xfrm>
            <a:off x="548640" y="1600200"/>
            <a:ext cx="649224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Incretin effect: glucose-dependent insulin secretion, glucagon suppression, delayed gastric emptying, satiety</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Large, rapid reductions in A1c and weight</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Proven CV and renal risk reduction in type 2 diabetes</a:t>
            </a:r>
            <a:endParaRPr lang="en-US" sz="1500" dirty="0"/>
          </a:p>
        </p:txBody>
      </p:sp>
      <p:sp>
        <p:nvSpPr>
          <p:cNvPr id="6" name="Shape 4"/>
          <p:cNvSpPr/>
          <p:nvPr/>
        </p:nvSpPr>
        <p:spPr>
          <a:xfrm>
            <a:off x="8229600" y="1600200"/>
            <a:ext cx="3383280" cy="3977640"/>
          </a:xfrm>
          <a:prstGeom prst="roundRect">
            <a:avLst>
              <a:gd name="adj" fmla="val 3243"/>
            </a:avLst>
          </a:prstGeom>
          <a:solidFill>
            <a:srgbClr val="073B4C"/>
          </a:solidFill>
          <a:ln/>
        </p:spPr>
      </p:sp>
      <p:sp>
        <p:nvSpPr>
          <p:cNvPr id="7" name="Text 5"/>
          <p:cNvSpPr txBox="1"/>
          <p:nvPr/>
        </p:nvSpPr>
        <p:spPr>
          <a:xfrm>
            <a:off x="8503920" y="1874520"/>
            <a:ext cx="2834640" cy="365760"/>
          </a:xfrm>
          <a:prstGeom prst="rect">
            <a:avLst/>
          </a:prstGeom>
          <a:noFill/>
          <a:ln/>
        </p:spPr>
        <p:txBody>
          <a:bodyPr wrap="square" lIns="0" tIns="0" rIns="0" bIns="0" rtlCol="0" anchor="ctr"/>
          <a:lstStyle/>
          <a:p>
            <a:pPr marL="0" indent="0">
              <a:buNone/>
            </a:pPr>
            <a:r>
              <a:rPr lang="en-US" sz="1300" b="1" kern="0" spc="100" dirty="0">
                <a:solidFill>
                  <a:srgbClr val="06D6A0"/>
                </a:solidFill>
                <a:latin typeface="Calibri" pitchFamily="34" charset="0"/>
                <a:ea typeface="Calibri" pitchFamily="34" charset="-122"/>
                <a:cs typeface="Calibri" pitchFamily="34" charset="-120"/>
              </a:rPr>
              <a:t>Preclinical Note</a:t>
            </a:r>
            <a:endParaRPr lang="en-US" sz="1300" dirty="0"/>
          </a:p>
        </p:txBody>
      </p:sp>
      <p:sp>
        <p:nvSpPr>
          <p:cNvPr id="8" name="Text 6"/>
          <p:cNvSpPr txBox="1"/>
          <p:nvPr/>
        </p:nvSpPr>
        <p:spPr>
          <a:xfrm>
            <a:off x="8503920" y="2286000"/>
            <a:ext cx="2834640" cy="3108960"/>
          </a:xfrm>
          <a:prstGeom prst="rect">
            <a:avLst/>
          </a:prstGeom>
          <a:noFill/>
          <a:ln/>
        </p:spPr>
        <p:txBody>
          <a:bodyPr wrap="square" lIns="0" tIns="0" rIns="0" bIns="0" rtlCol="0" anchor="ctr"/>
          <a:lstStyle/>
          <a:p>
            <a:pPr marL="0" indent="0">
              <a:lnSpc>
                <a:spcPct val="128000"/>
              </a:lnSpc>
              <a:buNone/>
            </a:pPr>
            <a:r>
              <a:rPr lang="en-US" sz="1550" i="1" dirty="0">
                <a:solidFill>
                  <a:srgbClr val="FFFFFF"/>
                </a:solidFill>
                <a:latin typeface="Cambria" pitchFamily="34" charset="0"/>
                <a:ea typeface="Cambria" pitchFamily="34" charset="-122"/>
                <a:cs typeface="Cambria" pitchFamily="34" charset="-120"/>
              </a:rPr>
              <a:t>Preclinical data suggested retinal neuroprotection — not borne out cleanly in trials.</a:t>
            </a:r>
            <a:endParaRPr lang="en-US" sz="155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The Historical Lesson: DCCT &amp; Early Worsening</a:t>
            </a:r>
            <a:endParaRPr lang="en-US" sz="2300" dirty="0"/>
          </a:p>
        </p:txBody>
      </p:sp>
      <p:sp>
        <p:nvSpPr>
          <p:cNvPr id="5" name="Shape 3"/>
          <p:cNvSpPr/>
          <p:nvPr/>
        </p:nvSpPr>
        <p:spPr>
          <a:xfrm>
            <a:off x="54864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13.1%</a:t>
            </a:r>
            <a:endParaRPr lang="en-US" sz="3200" dirty="0"/>
          </a:p>
        </p:txBody>
      </p:sp>
      <p:sp>
        <p:nvSpPr>
          <p:cNvPr id="7" name="Text 5"/>
          <p:cNvSpPr txBox="1"/>
          <p:nvPr/>
        </p:nvSpPr>
        <p:spPr>
          <a:xfrm>
            <a:off x="73152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Early worsening in intensively treated patients</a:t>
            </a:r>
            <a:endParaRPr lang="en-US" sz="1250" dirty="0"/>
          </a:p>
        </p:txBody>
      </p:sp>
      <p:sp>
        <p:nvSpPr>
          <p:cNvPr id="8" name="Shape 6"/>
          <p:cNvSpPr/>
          <p:nvPr/>
        </p:nvSpPr>
        <p:spPr>
          <a:xfrm>
            <a:off x="432816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446532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7.6%</a:t>
            </a:r>
            <a:endParaRPr lang="en-US" sz="3200" dirty="0"/>
          </a:p>
        </p:txBody>
      </p:sp>
      <p:sp>
        <p:nvSpPr>
          <p:cNvPr id="10" name="Text 8"/>
          <p:cNvSpPr txBox="1"/>
          <p:nvPr/>
        </p:nvSpPr>
        <p:spPr>
          <a:xfrm>
            <a:off x="451104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Early worsening in conventionally treated patients</a:t>
            </a:r>
            <a:endParaRPr lang="en-US" sz="1250" dirty="0"/>
          </a:p>
        </p:txBody>
      </p:sp>
      <p:sp>
        <p:nvSpPr>
          <p:cNvPr id="11" name="Shape 9"/>
          <p:cNvSpPr/>
          <p:nvPr/>
        </p:nvSpPr>
        <p:spPr>
          <a:xfrm>
            <a:off x="810768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2" name="Text 10"/>
          <p:cNvSpPr txBox="1"/>
          <p:nvPr/>
        </p:nvSpPr>
        <p:spPr>
          <a:xfrm>
            <a:off x="8244840" y="1965960"/>
            <a:ext cx="3230880" cy="822960"/>
          </a:xfrm>
          <a:prstGeom prst="rect">
            <a:avLst/>
          </a:prstGeom>
          <a:noFill/>
          <a:ln/>
        </p:spPr>
        <p:txBody>
          <a:bodyPr wrap="square" lIns="0" tIns="0" rIns="0" bIns="0" rtlCol="0" anchor="ctr"/>
          <a:lstStyle/>
          <a:p>
            <a:pPr marL="0" indent="0" algn="ctr">
              <a:buNone/>
            </a:pPr>
            <a:r>
              <a:rPr lang="en-US" sz="3200" b="1" dirty="0">
                <a:solidFill>
                  <a:srgbClr val="FFB627"/>
                </a:solidFill>
                <a:latin typeface="Cambria" pitchFamily="34" charset="0"/>
                <a:ea typeface="Cambria" pitchFamily="34" charset="-122"/>
                <a:cs typeface="Cambria" pitchFamily="34" charset="-120"/>
              </a:rPr>
              <a:t>OR 2.06</a:t>
            </a:r>
            <a:endParaRPr lang="en-US" sz="3200" dirty="0"/>
          </a:p>
        </p:txBody>
      </p:sp>
      <p:sp>
        <p:nvSpPr>
          <p:cNvPr id="13" name="Text 11"/>
          <p:cNvSpPr txBox="1"/>
          <p:nvPr/>
        </p:nvSpPr>
        <p:spPr>
          <a:xfrm>
            <a:off x="829056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Odds ratio for early worsening, intensive vs. conventional</a:t>
            </a:r>
            <a:endParaRPr lang="en-US" sz="1250" dirty="0"/>
          </a:p>
        </p:txBody>
      </p:sp>
      <p:sp>
        <p:nvSpPr>
          <p:cNvPr id="14" name="Text 12"/>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Risk factors: higher baseline A1c, large A1c reduction (&gt;2%), worse baseline retinopathy</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Crucial: long-term intensive control still reduced progression — early worsening is transient</a:t>
            </a:r>
            <a:endParaRPr lang="en-US" sz="1400" dirty="0"/>
          </a:p>
        </p:txBody>
      </p:sp>
      <p:sp>
        <p:nvSpPr>
          <p:cNvPr id="16" name="Text 1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7" name="Text 1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The SUSTAIN-6 Signal</a:t>
            </a:r>
            <a:endParaRPr lang="en-US" sz="2300" dirty="0"/>
          </a:p>
        </p:txBody>
      </p:sp>
      <p:sp>
        <p:nvSpPr>
          <p:cNvPr id="5" name="Shape 3"/>
          <p:cNvSpPr/>
          <p:nvPr/>
        </p:nvSpPr>
        <p:spPr>
          <a:xfrm>
            <a:off x="548640" y="1737360"/>
            <a:ext cx="1106424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10789920" cy="822960"/>
          </a:xfrm>
          <a:prstGeom prst="rect">
            <a:avLst/>
          </a:prstGeom>
          <a:noFill/>
          <a:ln/>
        </p:spPr>
        <p:txBody>
          <a:bodyPr wrap="square" lIns="0" tIns="0" rIns="0" bIns="0" rtlCol="0" anchor="ctr"/>
          <a:lstStyle/>
          <a:p>
            <a:pPr marL="0" indent="0" algn="ctr">
              <a:buNone/>
            </a:pPr>
            <a:r>
              <a:rPr lang="en-US" sz="3200" b="1" dirty="0">
                <a:solidFill>
                  <a:srgbClr val="FFB627"/>
                </a:solidFill>
                <a:latin typeface="Cambria" pitchFamily="34" charset="0"/>
                <a:ea typeface="Cambria" pitchFamily="34" charset="-122"/>
                <a:cs typeface="Cambria" pitchFamily="34" charset="-120"/>
              </a:rPr>
              <a:t>Hazard Ratio 1.76</a:t>
            </a:r>
            <a:endParaRPr lang="en-US" sz="3200" dirty="0"/>
          </a:p>
        </p:txBody>
      </p:sp>
      <p:sp>
        <p:nvSpPr>
          <p:cNvPr id="7" name="Text 5"/>
          <p:cNvSpPr txBox="1"/>
          <p:nvPr/>
        </p:nvSpPr>
        <p:spPr>
          <a:xfrm>
            <a:off x="731520" y="2834640"/>
            <a:ext cx="1069848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Retinopathy complications (95% CI 1.11–2.78), subcutaneous semaglutide CV outcomes trial</a:t>
            </a:r>
            <a:endParaRPr lang="en-US" sz="1250" dirty="0"/>
          </a:p>
        </p:txBody>
      </p:sp>
      <p:sp>
        <p:nvSpPr>
          <p:cNvPr id="8" name="Text 6"/>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Composite outcome: vitreous hemorrhage, blindness, need for photocoagulation or intravitreal treatment</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Signal concentrated in patients with pre-existing DR, insulin use, and a large early A1c drop</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Baseline retinopathy was not systematically assessed — a key trial limitation</a:t>
            </a:r>
            <a:endParaRPr lang="en-US" sz="140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SUSTAIN-6: Risk Is Concentrated, Not Universal</a:t>
            </a:r>
            <a:endParaRPr lang="en-US" sz="2300" dirty="0"/>
          </a:p>
        </p:txBody>
      </p:sp>
      <p:sp>
        <p:nvSpPr>
          <p:cNvPr id="7" name="Shape 5"/>
          <p:cNvSpPr/>
          <p:nvPr/>
        </p:nvSpPr>
        <p:spPr>
          <a:xfrm>
            <a:off x="548640" y="1600200"/>
            <a:ext cx="5257800" cy="1463040"/>
          </a:xfrm>
          <a:prstGeom prst="roundRect">
            <a:avLst>
              <a:gd name="adj" fmla="val 6250"/>
            </a:avLst>
          </a:prstGeom>
          <a:solidFill>
            <a:srgbClr val="FFFFFF"/>
          </a:solidFill>
          <a:ln w="12700">
            <a:solidFill>
              <a:srgbClr val="DCEAEC"/>
            </a:solidFill>
            <a:prstDash val="solid"/>
          </a:ln>
        </p:spPr>
      </p:sp>
      <p:sp>
        <p:nvSpPr>
          <p:cNvPr id="8" name="Shape 6"/>
          <p:cNvSpPr/>
          <p:nvPr/>
        </p:nvSpPr>
        <p:spPr>
          <a:xfrm>
            <a:off x="822960" y="1810512"/>
            <a:ext cx="502920" cy="502920"/>
          </a:xfrm>
          <a:prstGeom prst="ellipse">
            <a:avLst/>
          </a:prstGeom>
          <a:solidFill>
            <a:srgbClr val="06D6A0"/>
          </a:solidFill>
          <a:ln/>
        </p:spPr>
      </p:sp>
      <p:sp>
        <p:nvSpPr>
          <p:cNvPr id="9" name="Text 7"/>
          <p:cNvSpPr txBox="1"/>
          <p:nvPr/>
        </p:nvSpPr>
        <p:spPr>
          <a:xfrm>
            <a:off x="822960" y="1810512"/>
            <a:ext cx="502920" cy="502920"/>
          </a:xfrm>
          <a:prstGeom prst="rect">
            <a:avLst/>
          </a:prstGeom>
          <a:noFill/>
          <a:ln/>
        </p:spPr>
        <p:txBody>
          <a:bodyPr wrap="square" lIns="0" tIns="0" rIns="0" bIns="0" rtlCol="0" anchor="ctr"/>
          <a:lstStyle/>
          <a:p>
            <a:pPr marL="0" indent="0" algn="ctr">
              <a:buNone/>
            </a:pPr>
            <a:r>
              <a:rPr lang="en-US" sz="1500" b="1" dirty="0">
                <a:solidFill>
                  <a:srgbClr val="073B4C"/>
                </a:solidFill>
                <a:latin typeface="Calibri" pitchFamily="34" charset="0"/>
                <a:ea typeface="Calibri" pitchFamily="34" charset="-122"/>
                <a:cs typeface="Calibri" pitchFamily="34" charset="-120"/>
              </a:rPr>
              <a:t>✓</a:t>
            </a:r>
            <a:endParaRPr lang="en-US" sz="1500" dirty="0"/>
          </a:p>
        </p:txBody>
      </p:sp>
      <p:sp>
        <p:nvSpPr>
          <p:cNvPr id="10" name="Text 8"/>
          <p:cNvSpPr txBox="1"/>
          <p:nvPr/>
        </p:nvSpPr>
        <p:spPr>
          <a:xfrm>
            <a:off x="1508760" y="1737360"/>
            <a:ext cx="4114800" cy="457200"/>
          </a:xfrm>
          <a:prstGeom prst="rect">
            <a:avLst/>
          </a:prstGeom>
          <a:noFill/>
          <a:ln/>
        </p:spPr>
        <p:txBody>
          <a:bodyPr wrap="square" lIns="0" tIns="0" rIns="0" bIns="0" rtlCol="0" anchor="ctr"/>
          <a:lstStyle/>
          <a:p>
            <a:pPr marL="0" indent="0">
              <a:buNone/>
            </a:pPr>
            <a:r>
              <a:rPr lang="en-US" sz="1500" b="1" dirty="0">
                <a:solidFill>
                  <a:srgbClr val="073B4C"/>
                </a:solidFill>
                <a:latin typeface="Calibri" pitchFamily="34" charset="0"/>
                <a:ea typeface="Calibri" pitchFamily="34" charset="-122"/>
                <a:cs typeface="Calibri" pitchFamily="34" charset="-120"/>
              </a:rPr>
              <a:t>No Pre-existing DR</a:t>
            </a:r>
            <a:endParaRPr lang="en-US" sz="1500" dirty="0"/>
          </a:p>
        </p:txBody>
      </p:sp>
      <p:sp>
        <p:nvSpPr>
          <p:cNvPr id="11" name="Text 9"/>
          <p:cNvSpPr txBox="1"/>
          <p:nvPr/>
        </p:nvSpPr>
        <p:spPr>
          <a:xfrm>
            <a:off x="1508760" y="2194560"/>
            <a:ext cx="4114800" cy="548640"/>
          </a:xfrm>
          <a:prstGeom prst="rect">
            <a:avLst/>
          </a:prstGeom>
          <a:noFill/>
          <a:ln/>
        </p:spPr>
        <p:txBody>
          <a:bodyPr wrap="square" lIns="0" tIns="0" rIns="0" bIns="0" rtlCol="0" anchor="ctr"/>
          <a:lstStyle/>
          <a:p>
            <a:pPr marL="0" indent="0">
              <a:buNone/>
            </a:pPr>
            <a:r>
              <a:rPr lang="en-US" sz="1300" dirty="0">
                <a:solidFill>
                  <a:srgbClr val="5B7480"/>
                </a:solidFill>
                <a:latin typeface="Calibri" pitchFamily="34" charset="0"/>
                <a:ea typeface="Calibri" pitchFamily="34" charset="-122"/>
                <a:cs typeface="Calibri" pitchFamily="34" charset="-120"/>
              </a:rPr>
              <a:t>Essentially no signal</a:t>
            </a:r>
            <a:endParaRPr lang="en-US" sz="1300" dirty="0"/>
          </a:p>
        </p:txBody>
      </p:sp>
      <p:sp>
        <p:nvSpPr>
          <p:cNvPr id="12" name="Shape 10"/>
          <p:cNvSpPr/>
          <p:nvPr/>
        </p:nvSpPr>
        <p:spPr>
          <a:xfrm>
            <a:off x="6172200" y="1600200"/>
            <a:ext cx="5257800" cy="1463040"/>
          </a:xfrm>
          <a:prstGeom prst="roundRect">
            <a:avLst>
              <a:gd name="adj" fmla="val 6250"/>
            </a:avLst>
          </a:prstGeom>
          <a:solidFill>
            <a:srgbClr val="FFFFFF"/>
          </a:solidFill>
          <a:ln w="12700">
            <a:solidFill>
              <a:srgbClr val="DCEAEC"/>
            </a:solidFill>
            <a:prstDash val="solid"/>
          </a:ln>
        </p:spPr>
      </p:sp>
      <p:sp>
        <p:nvSpPr>
          <p:cNvPr id="13" name="Shape 11"/>
          <p:cNvSpPr/>
          <p:nvPr/>
        </p:nvSpPr>
        <p:spPr>
          <a:xfrm>
            <a:off x="6446520" y="1810512"/>
            <a:ext cx="502920" cy="502920"/>
          </a:xfrm>
          <a:prstGeom prst="ellipse">
            <a:avLst/>
          </a:prstGeom>
          <a:solidFill>
            <a:srgbClr val="FFB627"/>
          </a:solidFill>
          <a:ln/>
        </p:spPr>
      </p:sp>
      <p:sp>
        <p:nvSpPr>
          <p:cNvPr id="14" name="Text 12"/>
          <p:cNvSpPr txBox="1"/>
          <p:nvPr/>
        </p:nvSpPr>
        <p:spPr>
          <a:xfrm>
            <a:off x="6446520" y="1810512"/>
            <a:ext cx="502920" cy="502920"/>
          </a:xfrm>
          <a:prstGeom prst="rect">
            <a:avLst/>
          </a:prstGeom>
          <a:noFill/>
          <a:ln/>
        </p:spPr>
        <p:txBody>
          <a:bodyPr wrap="square" lIns="0" tIns="0" rIns="0" bIns="0" rtlCol="0" anchor="ctr"/>
          <a:lstStyle/>
          <a:p>
            <a:pPr marL="0" indent="0" algn="ctr">
              <a:buNone/>
            </a:pPr>
            <a:r>
              <a:rPr lang="en-US" sz="1500" b="1" dirty="0">
                <a:solidFill>
                  <a:srgbClr val="073B4C"/>
                </a:solidFill>
                <a:latin typeface="Calibri" pitchFamily="34" charset="0"/>
                <a:ea typeface="Calibri" pitchFamily="34" charset="-122"/>
                <a:cs typeface="Calibri" pitchFamily="34" charset="-120"/>
              </a:rPr>
              <a:t>⚠</a:t>
            </a:r>
            <a:endParaRPr lang="en-US" sz="1500" dirty="0"/>
          </a:p>
        </p:txBody>
      </p:sp>
      <p:sp>
        <p:nvSpPr>
          <p:cNvPr id="15" name="Text 13"/>
          <p:cNvSpPr txBox="1"/>
          <p:nvPr/>
        </p:nvSpPr>
        <p:spPr>
          <a:xfrm>
            <a:off x="7132320" y="1737360"/>
            <a:ext cx="4114800" cy="457200"/>
          </a:xfrm>
          <a:prstGeom prst="rect">
            <a:avLst/>
          </a:prstGeom>
          <a:noFill/>
          <a:ln/>
        </p:spPr>
        <p:txBody>
          <a:bodyPr wrap="square" lIns="0" tIns="0" rIns="0" bIns="0" rtlCol="0" anchor="ctr"/>
          <a:lstStyle/>
          <a:p>
            <a:pPr marL="0" indent="0">
              <a:buNone/>
            </a:pPr>
            <a:r>
              <a:rPr lang="en-US" sz="1500" b="1" dirty="0">
                <a:solidFill>
                  <a:srgbClr val="073B4C"/>
                </a:solidFill>
                <a:latin typeface="Calibri" pitchFamily="34" charset="0"/>
                <a:ea typeface="Calibri" pitchFamily="34" charset="-122"/>
                <a:cs typeface="Calibri" pitchFamily="34" charset="-120"/>
              </a:rPr>
              <a:t>Pre-existing DR (+ insulin)</a:t>
            </a:r>
            <a:endParaRPr lang="en-US" sz="1500" dirty="0"/>
          </a:p>
        </p:txBody>
      </p:sp>
      <p:sp>
        <p:nvSpPr>
          <p:cNvPr id="16" name="Text 14"/>
          <p:cNvSpPr txBox="1"/>
          <p:nvPr/>
        </p:nvSpPr>
        <p:spPr>
          <a:xfrm>
            <a:off x="7132320" y="2194560"/>
            <a:ext cx="4114800" cy="548640"/>
          </a:xfrm>
          <a:prstGeom prst="rect">
            <a:avLst/>
          </a:prstGeom>
          <a:noFill/>
          <a:ln/>
        </p:spPr>
        <p:txBody>
          <a:bodyPr wrap="square" lIns="0" tIns="0" rIns="0" bIns="0" rtlCol="0" anchor="ctr"/>
          <a:lstStyle/>
          <a:p>
            <a:pPr marL="0" indent="0">
              <a:buNone/>
            </a:pPr>
            <a:r>
              <a:rPr lang="en-US" sz="1300" dirty="0">
                <a:solidFill>
                  <a:srgbClr val="5B7480"/>
                </a:solidFill>
                <a:latin typeface="Calibri" pitchFamily="34" charset="0"/>
                <a:ea typeface="Calibri" pitchFamily="34" charset="-122"/>
                <a:cs typeface="Calibri" pitchFamily="34" charset="-120"/>
              </a:rPr>
              <a:t>The risk lives here</a:t>
            </a:r>
            <a:endParaRPr lang="en-US" sz="1300" dirty="0"/>
          </a:p>
        </p:txBody>
      </p:sp>
      <p:sp>
        <p:nvSpPr>
          <p:cNvPr id="17" name="Shape 15"/>
          <p:cNvSpPr/>
          <p:nvPr/>
        </p:nvSpPr>
        <p:spPr>
          <a:xfrm>
            <a:off x="548640" y="3291840"/>
            <a:ext cx="10881360" cy="2743200"/>
          </a:xfrm>
          <a:prstGeom prst="roundRect">
            <a:avLst>
              <a:gd name="adj" fmla="val 3333"/>
            </a:avLst>
          </a:prstGeom>
          <a:solidFill>
            <a:srgbClr val="FBFDFD"/>
          </a:solidFill>
          <a:ln w="19050">
            <a:solidFill>
              <a:srgbClr val="118AB2"/>
            </a:solidFill>
            <a:prstDash val="dash"/>
          </a:ln>
        </p:spPr>
      </p:sp>
      <p:sp>
        <p:nvSpPr>
          <p:cNvPr id="21" name="Text 19"/>
          <p:cNvSpPr txBox="1"/>
          <p:nvPr/>
        </p:nvSpPr>
        <p:spPr>
          <a:xfrm>
            <a:off x="1828800" y="5074920"/>
            <a:ext cx="9418320" cy="548640"/>
          </a:xfrm>
          <a:prstGeom prst="rect">
            <a:avLst/>
          </a:prstGeom>
          <a:noFill/>
          <a:ln/>
        </p:spPr>
        <p:txBody>
          <a:bodyPr wrap="square" lIns="0" tIns="0" rIns="0" bIns="0" rtlCol="0" anchor="ctr"/>
          <a:lstStyle/>
          <a:p>
            <a:pPr marL="0" indent="0" algn="ctr">
              <a:buNone/>
            </a:pPr>
            <a:endParaRPr lang="en-US" sz="1250" dirty="0"/>
          </a:p>
        </p:txBody>
      </p:sp>
      <p:sp>
        <p:nvSpPr>
          <p:cNvPr id="23" name="Text 20"/>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4" name="Text 21"/>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What the Broader Evidence Shows</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Oral semaglutide (PIONEER 6, excluded PDR): small +0.8% DR event difference</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Most RCT meta-analyses: no consistent overall increase; semaglutide-vs-placebo subgroup RR ~1.24</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Real-world/registry data: largely neutral to favorable</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One A1c-based analysis: each 0.1% A1c reduction ↔ ~8% higher retinopathy risk — rate/magnitude of lowering is the driver</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GLP-1s in Patients Who Already Have DR</a:t>
            </a:r>
            <a:endParaRPr lang="en-US" sz="2300" dirty="0"/>
          </a:p>
        </p:txBody>
      </p:sp>
      <p:sp>
        <p:nvSpPr>
          <p:cNvPr id="5" name="Shape 3"/>
          <p:cNvSpPr/>
          <p:nvPr/>
        </p:nvSpPr>
        <p:spPr>
          <a:xfrm>
            <a:off x="54864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HR 0.78</a:t>
            </a:r>
            <a:endParaRPr lang="en-US" sz="3200" dirty="0"/>
          </a:p>
        </p:txBody>
      </p:sp>
      <p:sp>
        <p:nvSpPr>
          <p:cNvPr id="7" name="Text 5"/>
          <p:cNvSpPr txBox="1"/>
          <p:nvPr/>
        </p:nvSpPr>
        <p:spPr>
          <a:xfrm>
            <a:off x="73152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Lower progression to PDR</a:t>
            </a:r>
            <a:endParaRPr lang="en-US" sz="1250" dirty="0"/>
          </a:p>
        </p:txBody>
      </p:sp>
      <p:sp>
        <p:nvSpPr>
          <p:cNvPr id="8" name="Shape 6"/>
          <p:cNvSpPr/>
          <p:nvPr/>
        </p:nvSpPr>
        <p:spPr>
          <a:xfrm>
            <a:off x="432816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446532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HR 0.70</a:t>
            </a:r>
            <a:endParaRPr lang="en-US" sz="3200" dirty="0"/>
          </a:p>
        </p:txBody>
      </p:sp>
      <p:sp>
        <p:nvSpPr>
          <p:cNvPr id="10" name="Text 8"/>
          <p:cNvSpPr txBox="1"/>
          <p:nvPr/>
        </p:nvSpPr>
        <p:spPr>
          <a:xfrm>
            <a:off x="451104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Fewer retinal vein occlusions (RVOs)</a:t>
            </a:r>
            <a:endParaRPr lang="en-US" sz="1250" dirty="0"/>
          </a:p>
        </p:txBody>
      </p:sp>
      <p:sp>
        <p:nvSpPr>
          <p:cNvPr id="11" name="Shape 9"/>
          <p:cNvSpPr/>
          <p:nvPr/>
        </p:nvSpPr>
        <p:spPr>
          <a:xfrm>
            <a:off x="8107680" y="1737360"/>
            <a:ext cx="350520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2" name="Text 10"/>
          <p:cNvSpPr txBox="1"/>
          <p:nvPr/>
        </p:nvSpPr>
        <p:spPr>
          <a:xfrm>
            <a:off x="8244840" y="1965960"/>
            <a:ext cx="3230880" cy="822960"/>
          </a:xfrm>
          <a:prstGeom prst="rect">
            <a:avLst/>
          </a:prstGeom>
          <a:noFill/>
          <a:ln/>
        </p:spPr>
        <p:txBody>
          <a:bodyPr wrap="square" lIns="0" tIns="0" rIns="0" bIns="0" rtlCol="0" anchor="ctr"/>
          <a:lstStyle/>
          <a:p>
            <a:pPr marL="0" indent="0" algn="ctr">
              <a:buNone/>
            </a:pPr>
            <a:r>
              <a:rPr lang="en-US" sz="3200" b="1" dirty="0">
                <a:solidFill>
                  <a:srgbClr val="118AB2"/>
                </a:solidFill>
                <a:latin typeface="Cambria" pitchFamily="34" charset="0"/>
                <a:ea typeface="Cambria" pitchFamily="34" charset="-122"/>
                <a:cs typeface="Cambria" pitchFamily="34" charset="-120"/>
              </a:rPr>
              <a:t>HR 0.65</a:t>
            </a:r>
            <a:endParaRPr lang="en-US" sz="3200" dirty="0"/>
          </a:p>
        </p:txBody>
      </p:sp>
      <p:sp>
        <p:nvSpPr>
          <p:cNvPr id="13" name="Text 11"/>
          <p:cNvSpPr txBox="1"/>
          <p:nvPr/>
        </p:nvSpPr>
        <p:spPr>
          <a:xfrm>
            <a:off x="8290560" y="2834640"/>
            <a:ext cx="313944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Fewer cases of neovascular glaucoma</a:t>
            </a:r>
            <a:endParaRPr lang="en-US" sz="1250" dirty="0"/>
          </a:p>
        </p:txBody>
      </p:sp>
      <p:sp>
        <p:nvSpPr>
          <p:cNvPr id="14" name="Text 12"/>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Large cohort: 173,216 patients with T2D + DR (TriNetX)</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Systemic benefit in this high-risk group: fewer MIs, strokes, AKI, amputations</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No clear signal for NAION or retinal artery occlusion in this analysis*</a:t>
            </a:r>
            <a:endParaRPr lang="en-US" sz="1400" dirty="0"/>
          </a:p>
        </p:txBody>
      </p:sp>
      <p:sp>
        <p:nvSpPr>
          <p:cNvPr id="16" name="Text 1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7" name="Text 1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Where the Guidelines Stand &amp; What's Coming</a:t>
            </a:r>
            <a:endParaRPr lang="en-US" sz="2300" dirty="0"/>
          </a:p>
        </p:txBody>
      </p:sp>
      <p:sp>
        <p:nvSpPr>
          <p:cNvPr id="5" name="Text 3"/>
          <p:cNvSpPr txBox="1"/>
          <p:nvPr/>
        </p:nvSpPr>
        <p:spPr>
          <a:xfrm>
            <a:off x="548640" y="1600200"/>
            <a:ext cx="649224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ADA Standards of Care 2026: data are conflicting; assess retinopathy status when intensifying glucose-lowering therapy (including GLP-1 RAs), since rapid A1c reduction risks initial worsening</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No mandate to treat DR before starting semaglutide, but caution and close monitoring in pre-existing, long-standing, insulin-treated disease</a:t>
            </a:r>
            <a:endParaRPr lang="en-US" sz="1500" dirty="0"/>
          </a:p>
        </p:txBody>
      </p:sp>
      <p:sp>
        <p:nvSpPr>
          <p:cNvPr id="6" name="Shape 4"/>
          <p:cNvSpPr/>
          <p:nvPr/>
        </p:nvSpPr>
        <p:spPr>
          <a:xfrm>
            <a:off x="8229600" y="1600200"/>
            <a:ext cx="3383280" cy="3977640"/>
          </a:xfrm>
          <a:prstGeom prst="roundRect">
            <a:avLst>
              <a:gd name="adj" fmla="val 3243"/>
            </a:avLst>
          </a:prstGeom>
          <a:solidFill>
            <a:srgbClr val="073B4C"/>
          </a:solidFill>
          <a:ln/>
        </p:spPr>
      </p:sp>
      <p:sp>
        <p:nvSpPr>
          <p:cNvPr id="7" name="Text 5"/>
          <p:cNvSpPr txBox="1"/>
          <p:nvPr/>
        </p:nvSpPr>
        <p:spPr>
          <a:xfrm>
            <a:off x="8503920" y="1874520"/>
            <a:ext cx="2834640" cy="365760"/>
          </a:xfrm>
          <a:prstGeom prst="rect">
            <a:avLst/>
          </a:prstGeom>
          <a:noFill/>
          <a:ln/>
        </p:spPr>
        <p:txBody>
          <a:bodyPr wrap="square" lIns="0" tIns="0" rIns="0" bIns="0" rtlCol="0" anchor="ctr"/>
          <a:lstStyle/>
          <a:p>
            <a:pPr marL="0" indent="0">
              <a:buNone/>
            </a:pPr>
            <a:r>
              <a:rPr lang="en-US" sz="1300" b="1" kern="0" spc="100" dirty="0">
                <a:solidFill>
                  <a:srgbClr val="FFB627"/>
                </a:solidFill>
                <a:latin typeface="Calibri" pitchFamily="34" charset="0"/>
                <a:ea typeface="Calibri" pitchFamily="34" charset="-122"/>
                <a:cs typeface="Calibri" pitchFamily="34" charset="-120"/>
              </a:rPr>
              <a:t>On the Horizon</a:t>
            </a:r>
            <a:endParaRPr lang="en-US" sz="1300" dirty="0"/>
          </a:p>
        </p:txBody>
      </p:sp>
      <p:sp>
        <p:nvSpPr>
          <p:cNvPr id="8" name="Text 6"/>
          <p:cNvSpPr txBox="1"/>
          <p:nvPr/>
        </p:nvSpPr>
        <p:spPr>
          <a:xfrm>
            <a:off x="8503920" y="2286000"/>
            <a:ext cx="2834640" cy="3108960"/>
          </a:xfrm>
          <a:prstGeom prst="rect">
            <a:avLst/>
          </a:prstGeom>
          <a:noFill/>
          <a:ln/>
        </p:spPr>
        <p:txBody>
          <a:bodyPr wrap="square" lIns="0" tIns="0" rIns="0" bIns="0" rtlCol="0" anchor="ctr"/>
          <a:lstStyle/>
          <a:p>
            <a:pPr marL="0" indent="0">
              <a:lnSpc>
                <a:spcPct val="128000"/>
              </a:lnSpc>
              <a:buNone/>
            </a:pPr>
            <a:r>
              <a:rPr lang="en-US" sz="1550" i="1" dirty="0">
                <a:solidFill>
                  <a:srgbClr val="FFFFFF"/>
                </a:solidFill>
                <a:latin typeface="Cambria" pitchFamily="34" charset="0"/>
                <a:ea typeface="Cambria" pitchFamily="34" charset="-122"/>
                <a:cs typeface="Cambria" pitchFamily="34" charset="-120"/>
              </a:rPr>
              <a:t>The FOCUS trial (semaglutide, dedicated retinopathy endpoint) is expected to report in 2027.</a:t>
            </a:r>
            <a:endParaRPr lang="en-US" sz="155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Clinical Implications for Eye Care Providers</a:t>
            </a:r>
            <a:endParaRPr lang="en-US" sz="2300" dirty="0"/>
          </a:p>
        </p:txBody>
      </p:sp>
      <p:sp>
        <p:nvSpPr>
          <p:cNvPr id="5" name="Shape 3"/>
          <p:cNvSpPr/>
          <p:nvPr/>
        </p:nvSpPr>
        <p:spPr>
          <a:xfrm>
            <a:off x="548640" y="1783080"/>
            <a:ext cx="5349240" cy="1600200"/>
          </a:xfrm>
          <a:prstGeom prst="roundRect">
            <a:avLst>
              <a:gd name="adj" fmla="val 4571"/>
            </a:avLst>
          </a:prstGeom>
          <a:solidFill>
            <a:srgbClr val="FFFFFF"/>
          </a:solidFill>
          <a:ln w="12700">
            <a:solidFill>
              <a:srgbClr val="DCEAEC"/>
            </a:solidFill>
            <a:prstDash val="solid"/>
          </a:ln>
        </p:spPr>
      </p:sp>
      <p:sp>
        <p:nvSpPr>
          <p:cNvPr id="6" name="Shape 4"/>
          <p:cNvSpPr/>
          <p:nvPr/>
        </p:nvSpPr>
        <p:spPr>
          <a:xfrm>
            <a:off x="749808" y="1965960"/>
            <a:ext cx="457200" cy="457200"/>
          </a:xfrm>
          <a:prstGeom prst="ellipse">
            <a:avLst/>
          </a:prstGeom>
          <a:solidFill>
            <a:srgbClr val="06D6A0"/>
          </a:solidFill>
          <a:ln/>
        </p:spPr>
      </p:sp>
      <p:sp>
        <p:nvSpPr>
          <p:cNvPr id="7" name="Text 5"/>
          <p:cNvSpPr txBox="1"/>
          <p:nvPr/>
        </p:nvSpPr>
        <p:spPr>
          <a:xfrm>
            <a:off x="749808" y="19659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371600" y="19202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Higher-Risk Patients</a:t>
            </a:r>
            <a:endParaRPr lang="en-US" sz="1350" dirty="0"/>
          </a:p>
        </p:txBody>
      </p:sp>
      <p:sp>
        <p:nvSpPr>
          <p:cNvPr id="9" name="Text 7"/>
          <p:cNvSpPr txBox="1"/>
          <p:nvPr/>
        </p:nvSpPr>
        <p:spPr>
          <a:xfrm>
            <a:off x="1371600" y="23500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Pre-existing moderate+ NPDR/PDR, long diabetes duration, insulin use, high baseline A1c with a large/rapid drop</a:t>
            </a:r>
            <a:endParaRPr lang="en-US" sz="1150" dirty="0"/>
          </a:p>
        </p:txBody>
      </p:sp>
      <p:sp>
        <p:nvSpPr>
          <p:cNvPr id="10" name="Shape 8"/>
          <p:cNvSpPr/>
          <p:nvPr/>
        </p:nvSpPr>
        <p:spPr>
          <a:xfrm>
            <a:off x="6263640" y="1783080"/>
            <a:ext cx="5349240" cy="1600200"/>
          </a:xfrm>
          <a:prstGeom prst="roundRect">
            <a:avLst>
              <a:gd name="adj" fmla="val 4571"/>
            </a:avLst>
          </a:prstGeom>
          <a:solidFill>
            <a:srgbClr val="FFFFFF"/>
          </a:solidFill>
          <a:ln w="12700">
            <a:solidFill>
              <a:srgbClr val="DCEAEC"/>
            </a:solidFill>
            <a:prstDash val="solid"/>
          </a:ln>
        </p:spPr>
      </p:sp>
      <p:sp>
        <p:nvSpPr>
          <p:cNvPr id="11" name="Shape 9"/>
          <p:cNvSpPr/>
          <p:nvPr/>
        </p:nvSpPr>
        <p:spPr>
          <a:xfrm>
            <a:off x="6464808" y="1965960"/>
            <a:ext cx="457200" cy="457200"/>
          </a:xfrm>
          <a:prstGeom prst="ellipse">
            <a:avLst/>
          </a:prstGeom>
          <a:solidFill>
            <a:srgbClr val="06D6A0"/>
          </a:solidFill>
          <a:ln/>
        </p:spPr>
      </p:sp>
      <p:sp>
        <p:nvSpPr>
          <p:cNvPr id="12" name="Text 10"/>
          <p:cNvSpPr txBox="1"/>
          <p:nvPr/>
        </p:nvSpPr>
        <p:spPr>
          <a:xfrm>
            <a:off x="6464808" y="19659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7086600" y="19202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Monitoring</a:t>
            </a:r>
            <a:endParaRPr lang="en-US" sz="1350" dirty="0"/>
          </a:p>
        </p:txBody>
      </p:sp>
      <p:sp>
        <p:nvSpPr>
          <p:cNvPr id="14" name="Text 12"/>
          <p:cNvSpPr txBox="1"/>
          <p:nvPr/>
        </p:nvSpPr>
        <p:spPr>
          <a:xfrm>
            <a:off x="7086600" y="23500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Document baseline retinal status at/around GLP-1 initiation; shorten follow-up in higher-risk eyes</a:t>
            </a:r>
            <a:endParaRPr lang="en-US" sz="1150" dirty="0"/>
          </a:p>
        </p:txBody>
      </p:sp>
      <p:sp>
        <p:nvSpPr>
          <p:cNvPr id="15" name="Shape 13"/>
          <p:cNvSpPr/>
          <p:nvPr/>
        </p:nvSpPr>
        <p:spPr>
          <a:xfrm>
            <a:off x="548640" y="3611880"/>
            <a:ext cx="5349240" cy="1600200"/>
          </a:xfrm>
          <a:prstGeom prst="roundRect">
            <a:avLst>
              <a:gd name="adj" fmla="val 4571"/>
            </a:avLst>
          </a:prstGeom>
          <a:solidFill>
            <a:srgbClr val="FFFFFF"/>
          </a:solidFill>
          <a:ln w="12700">
            <a:solidFill>
              <a:srgbClr val="DCEAEC"/>
            </a:solidFill>
            <a:prstDash val="solid"/>
          </a:ln>
        </p:spPr>
      </p:sp>
      <p:sp>
        <p:nvSpPr>
          <p:cNvPr id="16" name="Shape 14"/>
          <p:cNvSpPr/>
          <p:nvPr/>
        </p:nvSpPr>
        <p:spPr>
          <a:xfrm>
            <a:off x="749808" y="3794760"/>
            <a:ext cx="457200" cy="457200"/>
          </a:xfrm>
          <a:prstGeom prst="ellipse">
            <a:avLst/>
          </a:prstGeom>
          <a:solidFill>
            <a:srgbClr val="06D6A0"/>
          </a:solidFill>
          <a:ln/>
        </p:spPr>
      </p:sp>
      <p:sp>
        <p:nvSpPr>
          <p:cNvPr id="17" name="Text 15"/>
          <p:cNvSpPr txBox="1"/>
          <p:nvPr/>
        </p:nvSpPr>
        <p:spPr>
          <a:xfrm>
            <a:off x="749808" y="37947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18" name="Text 16"/>
          <p:cNvSpPr txBox="1"/>
          <p:nvPr/>
        </p:nvSpPr>
        <p:spPr>
          <a:xfrm>
            <a:off x="1371600" y="37490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Counsel</a:t>
            </a:r>
            <a:endParaRPr lang="en-US" sz="1350" dirty="0"/>
          </a:p>
        </p:txBody>
      </p:sp>
      <p:sp>
        <p:nvSpPr>
          <p:cNvPr id="19" name="Text 17"/>
          <p:cNvSpPr txBox="1"/>
          <p:nvPr/>
        </p:nvSpPr>
        <p:spPr>
          <a:xfrm>
            <a:off x="1371600" y="41788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Expected transient change vs. concerning change (new floaters, vision drop, metamorphopsia)</a:t>
            </a:r>
            <a:endParaRPr lang="en-US" sz="1150" dirty="0"/>
          </a:p>
        </p:txBody>
      </p:sp>
      <p:sp>
        <p:nvSpPr>
          <p:cNvPr id="20" name="Shape 18"/>
          <p:cNvSpPr/>
          <p:nvPr/>
        </p:nvSpPr>
        <p:spPr>
          <a:xfrm>
            <a:off x="6263640" y="3611880"/>
            <a:ext cx="5349240" cy="1600200"/>
          </a:xfrm>
          <a:prstGeom prst="roundRect">
            <a:avLst>
              <a:gd name="adj" fmla="val 4571"/>
            </a:avLst>
          </a:prstGeom>
          <a:solidFill>
            <a:srgbClr val="FFFFFF"/>
          </a:solidFill>
          <a:ln w="12700">
            <a:solidFill>
              <a:srgbClr val="DCEAEC"/>
            </a:solidFill>
            <a:prstDash val="solid"/>
          </a:ln>
        </p:spPr>
      </p:sp>
      <p:sp>
        <p:nvSpPr>
          <p:cNvPr id="21" name="Shape 19"/>
          <p:cNvSpPr/>
          <p:nvPr/>
        </p:nvSpPr>
        <p:spPr>
          <a:xfrm>
            <a:off x="6464808" y="3794760"/>
            <a:ext cx="457200" cy="457200"/>
          </a:xfrm>
          <a:prstGeom prst="ellipse">
            <a:avLst/>
          </a:prstGeom>
          <a:solidFill>
            <a:srgbClr val="06D6A0"/>
          </a:solidFill>
          <a:ln/>
        </p:spPr>
      </p:sp>
      <p:sp>
        <p:nvSpPr>
          <p:cNvPr id="22" name="Text 20"/>
          <p:cNvSpPr txBox="1"/>
          <p:nvPr/>
        </p:nvSpPr>
        <p:spPr>
          <a:xfrm>
            <a:off x="6464808" y="37947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23" name="Text 21"/>
          <p:cNvSpPr txBox="1"/>
          <p:nvPr/>
        </p:nvSpPr>
        <p:spPr>
          <a:xfrm>
            <a:off x="7086600" y="37490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Communicate</a:t>
            </a:r>
            <a:endParaRPr lang="en-US" sz="1350" dirty="0"/>
          </a:p>
        </p:txBody>
      </p:sp>
      <p:sp>
        <p:nvSpPr>
          <p:cNvPr id="24" name="Text 22"/>
          <p:cNvSpPr txBox="1"/>
          <p:nvPr/>
        </p:nvSpPr>
        <p:spPr>
          <a:xfrm>
            <a:off x="7086600" y="41788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Loop in PCP/endocrinology; do not stop the systemic drug reflexively</a:t>
            </a:r>
            <a:endParaRPr lang="en-US" sz="1150" dirty="0"/>
          </a:p>
        </p:txBody>
      </p:sp>
      <p:sp>
        <p:nvSpPr>
          <p:cNvPr id="26" name="Text 2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7" name="Text 2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V</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Evolving Management &amp; Referral</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Referral Thresholds (ADA 2026)</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PDR / high-risk PDR: immediate referral</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Severe NPDR: refer urgently (precursor to PDR)</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Retinopathy is not a contraindication to aspirin for cardioprotection</a:t>
            </a:r>
            <a:endParaRPr lang="en-US" sz="1500" dirty="0"/>
          </a:p>
        </p:txBody>
      </p:sp>
      <p:sp>
        <p:nvSpPr>
          <p:cNvPr id="6" name="Shape 4"/>
          <p:cNvSpPr/>
          <p:nvPr/>
        </p:nvSpPr>
        <p:spPr>
          <a:xfrm>
            <a:off x="548640" y="5623560"/>
            <a:ext cx="10881360" cy="640080"/>
          </a:xfrm>
          <a:prstGeom prst="roundRect">
            <a:avLst>
              <a:gd name="adj" fmla="val 11429"/>
            </a:avLst>
          </a:prstGeom>
          <a:solidFill>
            <a:srgbClr val="FFF4DE"/>
          </a:solidFill>
          <a:ln w="12700">
            <a:solidFill>
              <a:srgbClr val="FFB627"/>
            </a:solidFill>
            <a:prstDash val="solid"/>
          </a:ln>
        </p:spPr>
      </p:sp>
      <p:sp>
        <p:nvSpPr>
          <p:cNvPr id="7" name="Shape 5"/>
          <p:cNvSpPr/>
          <p:nvPr/>
        </p:nvSpPr>
        <p:spPr>
          <a:xfrm>
            <a:off x="731520" y="5742432"/>
            <a:ext cx="402336" cy="402336"/>
          </a:xfrm>
          <a:prstGeom prst="ellipse">
            <a:avLst/>
          </a:prstGeom>
          <a:solidFill>
            <a:srgbClr val="FFB627"/>
          </a:solidFill>
          <a:ln/>
        </p:spPr>
      </p:sp>
      <p:sp>
        <p:nvSpPr>
          <p:cNvPr id="8" name="Text 6"/>
          <p:cNvSpPr txBox="1"/>
          <p:nvPr/>
        </p:nvSpPr>
        <p:spPr>
          <a:xfrm>
            <a:off x="731520" y="5742432"/>
            <a:ext cx="402336" cy="402336"/>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a:t>
            </a:r>
            <a:endParaRPr lang="en-US" sz="1200" dirty="0"/>
          </a:p>
        </p:txBody>
      </p:sp>
      <p:sp>
        <p:nvSpPr>
          <p:cNvPr id="9" name="Text 7"/>
          <p:cNvSpPr txBox="1"/>
          <p:nvPr/>
        </p:nvSpPr>
        <p:spPr>
          <a:xfrm>
            <a:off x="1280160" y="5623560"/>
            <a:ext cx="9966960" cy="640080"/>
          </a:xfrm>
          <a:prstGeom prst="rect">
            <a:avLst/>
          </a:prstGeom>
          <a:noFill/>
          <a:ln/>
        </p:spPr>
        <p:txBody>
          <a:bodyPr wrap="square" lIns="0" tIns="0" rIns="0" bIns="0" rtlCol="0" anchor="ctr"/>
          <a:lstStyle/>
          <a:p>
            <a:pPr marL="0" indent="0">
              <a:buNone/>
            </a:pPr>
            <a:r>
              <a:rPr lang="en-US" sz="1300" b="1" dirty="0">
                <a:solidFill>
                  <a:srgbClr val="073B4C"/>
                </a:solidFill>
                <a:latin typeface="Calibri" pitchFamily="34" charset="0"/>
                <a:ea typeface="Calibri" pitchFamily="34" charset="-122"/>
                <a:cs typeface="Calibri" pitchFamily="34" charset="-120"/>
              </a:rPr>
              <a:t>Promptly refer: any DME, moderate or worse NPDR, or any PDR</a:t>
            </a:r>
            <a:endParaRPr lang="en-US" sz="1300" dirty="0"/>
          </a:p>
        </p:txBody>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Referral &amp; Re-screen Timing at a Glance</a:t>
            </a:r>
            <a:endParaRPr lang="en-US" sz="23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0881360" cy="3200400"/>
        </p:xfrm>
        <a:graphic>
          <a:graphicData uri="http://schemas.openxmlformats.org/drawingml/2006/table">
            <a:tbl>
              <a:tblPr/>
              <a:tblGrid>
                <a:gridCol w="2743200">
                  <a:extLst>
                    <a:ext uri="{9D8B030D-6E8A-4147-A177-3AD203B41FA5}">
                      <a16:colId xmlns:a16="http://schemas.microsoft.com/office/drawing/2014/main" val="20000"/>
                    </a:ext>
                  </a:extLst>
                </a:gridCol>
                <a:gridCol w="2715768">
                  <a:extLst>
                    <a:ext uri="{9D8B030D-6E8A-4147-A177-3AD203B41FA5}">
                      <a16:colId xmlns:a16="http://schemas.microsoft.com/office/drawing/2014/main" val="20001"/>
                    </a:ext>
                  </a:extLst>
                </a:gridCol>
                <a:gridCol w="2715768">
                  <a:extLst>
                    <a:ext uri="{9D8B030D-6E8A-4147-A177-3AD203B41FA5}">
                      <a16:colId xmlns:a16="http://schemas.microsoft.com/office/drawing/2014/main" val="20002"/>
                    </a:ext>
                  </a:extLst>
                </a:gridCol>
                <a:gridCol w="2706624">
                  <a:extLst>
                    <a:ext uri="{9D8B030D-6E8A-4147-A177-3AD203B41FA5}">
                      <a16:colId xmlns:a16="http://schemas.microsoft.com/office/drawing/2014/main" val="20003"/>
                    </a:ext>
                  </a:extLst>
                </a:gridCol>
              </a:tblGrid>
              <a:tr h="640080">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Finding</a:t>
                      </a:r>
                      <a:endParaRPr lang="en-US" sz="130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073B4C"/>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Referral Timing</a:t>
                      </a:r>
                      <a:endParaRPr lang="en-US" sz="130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073B4C"/>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Re-exam Interval</a:t>
                      </a:r>
                      <a:endParaRPr lang="en-US" sz="130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073B4C"/>
                    </a:solidFill>
                  </a:tcPr>
                </a:tc>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Urgency</a:t>
                      </a:r>
                      <a:endParaRPr lang="en-US" sz="130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073B4C"/>
                    </a:solidFill>
                  </a:tcPr>
                </a:tc>
                <a:extLst>
                  <a:ext uri="{0D108BD9-81ED-4DB2-BD59-A6C34878D82A}">
                    <a16:rowId xmlns:a16="http://schemas.microsoft.com/office/drawing/2014/main" val="10000"/>
                  </a:ext>
                </a:extLst>
              </a:tr>
              <a:tr h="640080">
                <a:tc>
                  <a:txBody>
                    <a:bodyPr/>
                    <a:lstStyle/>
                    <a:p>
                      <a:pPr marL="0" indent="0" algn="l">
                        <a:buNone/>
                      </a:pPr>
                      <a:r>
                        <a:rPr lang="en-US" sz="1250" b="1" dirty="0">
                          <a:solidFill>
                            <a:srgbClr val="0F2A33"/>
                          </a:solidFill>
                          <a:latin typeface="Calibri" pitchFamily="34" charset="0"/>
                          <a:ea typeface="Calibri" pitchFamily="34" charset="-122"/>
                          <a:cs typeface="Calibri" pitchFamily="34" charset="-120"/>
                        </a:rPr>
                        <a:t>No DME</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1–2 years (ADA: within 1 yr)</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Routine</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0080">
                <a:tc>
                  <a:txBody>
                    <a:bodyPr/>
                    <a:lstStyle/>
                    <a:p>
                      <a:pPr marL="0" indent="0" algn="l">
                        <a:buNone/>
                      </a:pPr>
                      <a:r>
                        <a:rPr lang="en-US" sz="1250" b="1" dirty="0">
                          <a:solidFill>
                            <a:srgbClr val="0F2A33"/>
                          </a:solidFill>
                          <a:latin typeface="Calibri" pitchFamily="34" charset="0"/>
                          <a:ea typeface="Calibri" pitchFamily="34" charset="-122"/>
                          <a:cs typeface="Calibri" pitchFamily="34" charset="-120"/>
                        </a:rPr>
                        <a:t>Moderate NPDR</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Within 3–6 months</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6–9 months</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Routine–Priority</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extLst>
                  <a:ext uri="{0D108BD9-81ED-4DB2-BD59-A6C34878D82A}">
                    <a16:rowId xmlns:a16="http://schemas.microsoft.com/office/drawing/2014/main" val="10002"/>
                  </a:ext>
                </a:extLst>
              </a:tr>
              <a:tr h="640080">
                <a:tc>
                  <a:txBody>
                    <a:bodyPr/>
                    <a:lstStyle/>
                    <a:p>
                      <a:pPr marL="0" indent="0" algn="l">
                        <a:buNone/>
                      </a:pPr>
                      <a:r>
                        <a:rPr lang="en-US" sz="1250" b="1" dirty="0">
                          <a:solidFill>
                            <a:srgbClr val="0F2A33"/>
                          </a:solidFill>
                          <a:latin typeface="Calibri" pitchFamily="34" charset="0"/>
                          <a:ea typeface="Calibri" pitchFamily="34" charset="-122"/>
                          <a:cs typeface="Calibri" pitchFamily="34" charset="-120"/>
                        </a:rPr>
                        <a:t>Severe NPDR</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Immediate / urgent</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~3–6 months</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Urgent</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0080">
                <a:tc>
                  <a:txBody>
                    <a:bodyPr/>
                    <a:lstStyle/>
                    <a:p>
                      <a:pPr marL="0" indent="0" algn="l">
                        <a:buNone/>
                      </a:pPr>
                      <a:r>
                        <a:rPr lang="en-US" sz="1250" b="1" dirty="0">
                          <a:solidFill>
                            <a:srgbClr val="0F2A33"/>
                          </a:solidFill>
                          <a:latin typeface="Calibri" pitchFamily="34" charset="0"/>
                          <a:ea typeface="Calibri" pitchFamily="34" charset="-122"/>
                          <a:cs typeface="Calibri" pitchFamily="34" charset="-120"/>
                        </a:rPr>
                        <a:t>PDR or any DME</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Immediate</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Per retina specialist</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tc>
                  <a:txBody>
                    <a:bodyPr/>
                    <a:lstStyle/>
                    <a:p>
                      <a:pPr marL="0" indent="0" algn="l">
                        <a:buNone/>
                      </a:pPr>
                      <a:r>
                        <a:rPr lang="en-US" sz="1250" dirty="0">
                          <a:solidFill>
                            <a:srgbClr val="0F2A33"/>
                          </a:solidFill>
                          <a:latin typeface="Calibri" pitchFamily="34" charset="0"/>
                          <a:ea typeface="Calibri" pitchFamily="34" charset="-122"/>
                          <a:cs typeface="Calibri" pitchFamily="34" charset="-120"/>
                        </a:rPr>
                        <a:t>Immediate</a:t>
                      </a:r>
                      <a:endParaRPr lang="en-US" sz="1250" dirty="0">
                        <a:latin typeface="Calibri" charset="0"/>
                        <a:ea typeface="Calibri" charset="0"/>
                        <a:cs typeface="Calibri" charset="0"/>
                      </a:endParaRPr>
                    </a:p>
                  </a:txBody>
                  <a:tcPr anchor="ctr">
                    <a:lnL w="9525" cap="flat" cmpd="sng" algn="ctr">
                      <a:solidFill>
                        <a:srgbClr val="DCEAEC"/>
                      </a:solidFill>
                      <a:prstDash val="solid"/>
                      <a:round/>
                      <a:headEnd type="none" w="med" len="med"/>
                      <a:tailEnd type="none" w="med" len="med"/>
                    </a:lnL>
                    <a:lnR w="9525" cap="flat" cmpd="sng" algn="ctr">
                      <a:solidFill>
                        <a:srgbClr val="DCEAEC"/>
                      </a:solidFill>
                      <a:prstDash val="solid"/>
                      <a:round/>
                      <a:headEnd type="none" w="med" len="med"/>
                      <a:tailEnd type="none" w="med" len="med"/>
                    </a:lnR>
                    <a:lnT w="9525" cap="flat" cmpd="sng" algn="ctr">
                      <a:solidFill>
                        <a:srgbClr val="DCEAEC"/>
                      </a:solidFill>
                      <a:prstDash val="solid"/>
                      <a:round/>
                      <a:headEnd type="none" w="med" len="med"/>
                      <a:tailEnd type="none" w="med" len="med"/>
                    </a:lnT>
                    <a:lnB w="9525" cap="flat" cmpd="sng" algn="ctr">
                      <a:solidFill>
                        <a:srgbClr val="DCEAEC"/>
                      </a:solidFill>
                      <a:prstDash val="solid"/>
                      <a:round/>
                      <a:headEnd type="none" w="med" len="med"/>
                      <a:tailEnd type="none" w="med" len="med"/>
                    </a:lnB>
                    <a:solidFill>
                      <a:srgbClr val="EAF4F5"/>
                    </a:solidFill>
                  </a:tcPr>
                </a:tc>
                <a:extLst>
                  <a:ext uri="{0D108BD9-81ED-4DB2-BD59-A6C34878D82A}">
                    <a16:rowId xmlns:a16="http://schemas.microsoft.com/office/drawing/2014/main" val="10004"/>
                  </a:ext>
                </a:extLst>
              </a:tr>
            </a:tbl>
          </a:graphicData>
        </a:graphic>
      </p:graphicFrame>
      <p:sp>
        <p:nvSpPr>
          <p:cNvPr id="6" name="Text 3"/>
          <p:cNvSpPr txBox="1"/>
          <p:nvPr/>
        </p:nvSpPr>
        <p:spPr>
          <a:xfrm>
            <a:off x="548640" y="5212080"/>
            <a:ext cx="10881360" cy="457200"/>
          </a:xfrm>
          <a:prstGeom prst="rect">
            <a:avLst/>
          </a:prstGeom>
          <a:noFill/>
          <a:ln/>
        </p:spPr>
        <p:txBody>
          <a:bodyPr wrap="square" lIns="0" tIns="0" rIns="0" bIns="0" rtlCol="0" anchor="ctr"/>
          <a:lstStyle/>
          <a:p>
            <a:pPr marL="0" indent="0">
              <a:buNone/>
            </a:pPr>
            <a:r>
              <a:rPr lang="en-US" sz="1150" i="1" dirty="0">
                <a:solidFill>
                  <a:srgbClr val="5B7480"/>
                </a:solidFill>
                <a:latin typeface="Calibri" pitchFamily="34" charset="0"/>
                <a:ea typeface="Calibri" pitchFamily="34" charset="-122"/>
                <a:cs typeface="Calibri" pitchFamily="34" charset="-120"/>
              </a:rPr>
              <a:t>ADA vs. ICO timing may differ slightly — when in doubt, refer sooner. Consider inserting the full Vujosevic et al. (Lancet Diabetes &amp; Endocrinology, 2020) timing table for additional detail.</a:t>
            </a:r>
            <a:endParaRPr lang="en-US" sz="1150" dirty="0"/>
          </a:p>
        </p:txBody>
      </p:sp>
      <p:sp>
        <p:nvSpPr>
          <p:cNvPr id="8"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9"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DME Management: Treat vs. Observe</a:t>
            </a:r>
            <a:endParaRPr lang="en-US" sz="2300" dirty="0"/>
          </a:p>
        </p:txBody>
      </p:sp>
      <p:sp>
        <p:nvSpPr>
          <p:cNvPr id="5" name="Shape 3"/>
          <p:cNvSpPr/>
          <p:nvPr/>
        </p:nvSpPr>
        <p:spPr>
          <a:xfrm>
            <a:off x="548640" y="1600200"/>
            <a:ext cx="5394960" cy="1828800"/>
          </a:xfrm>
          <a:prstGeom prst="roundRect">
            <a:avLst>
              <a:gd name="adj" fmla="val 5000"/>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Shape 4"/>
          <p:cNvSpPr/>
          <p:nvPr/>
        </p:nvSpPr>
        <p:spPr>
          <a:xfrm>
            <a:off x="822960" y="1828800"/>
            <a:ext cx="548640" cy="548640"/>
          </a:xfrm>
          <a:prstGeom prst="ellipse">
            <a:avLst/>
          </a:prstGeom>
          <a:solidFill>
            <a:srgbClr val="118AB2"/>
          </a:solidFill>
          <a:ln/>
        </p:spPr>
      </p:sp>
      <p:sp>
        <p:nvSpPr>
          <p:cNvPr id="7" name="Text 5"/>
          <p:cNvSpPr txBox="1"/>
          <p:nvPr/>
        </p:nvSpPr>
        <p:spPr>
          <a:xfrm>
            <a:off x="822960" y="1828800"/>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8" name="Text 6"/>
          <p:cNvSpPr txBox="1"/>
          <p:nvPr/>
        </p:nvSpPr>
        <p:spPr>
          <a:xfrm>
            <a:off x="1508760" y="1783080"/>
            <a:ext cx="4160520" cy="640080"/>
          </a:xfrm>
          <a:prstGeom prst="rect">
            <a:avLst/>
          </a:prstGeom>
          <a:noFill/>
          <a:ln/>
        </p:spPr>
        <p:txBody>
          <a:bodyPr wrap="square" lIns="0" tIns="0" rIns="0" bIns="0" rtlCol="0" anchor="ctr"/>
          <a:lstStyle/>
          <a:p>
            <a:pPr marL="0" indent="0">
              <a:buNone/>
            </a:pPr>
            <a:r>
              <a:rPr lang="en-US" sz="1400" b="1" dirty="0">
                <a:solidFill>
                  <a:srgbClr val="073B4C"/>
                </a:solidFill>
                <a:latin typeface="Calibri" pitchFamily="34" charset="0"/>
                <a:ea typeface="Calibri" pitchFamily="34" charset="-122"/>
                <a:cs typeface="Calibri" pitchFamily="34" charset="-120"/>
              </a:rPr>
              <a:t>CI-DME Impairing Vision</a:t>
            </a:r>
            <a:endParaRPr lang="en-US" sz="1400" dirty="0"/>
          </a:p>
        </p:txBody>
      </p:sp>
      <p:sp>
        <p:nvSpPr>
          <p:cNvPr id="9" name="Text 7"/>
          <p:cNvSpPr txBox="1"/>
          <p:nvPr/>
        </p:nvSpPr>
        <p:spPr>
          <a:xfrm>
            <a:off x="822960" y="2606040"/>
            <a:ext cx="4846320" cy="822960"/>
          </a:xfrm>
          <a:prstGeom prst="rect">
            <a:avLst/>
          </a:prstGeom>
          <a:noFill/>
          <a:ln/>
        </p:spPr>
        <p:txBody>
          <a:bodyPr wrap="square" lIns="0" tIns="0" rIns="0" bIns="0" rtlCol="0" anchor="t"/>
          <a:lstStyle/>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Anti-VEGF is first-line</a:t>
            </a:r>
            <a:endParaRPr lang="en-US" sz="1350" dirty="0"/>
          </a:p>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Superior to laser</a:t>
            </a:r>
            <a:endParaRPr lang="en-US" sz="1350" dirty="0"/>
          </a:p>
        </p:txBody>
      </p:sp>
      <p:sp>
        <p:nvSpPr>
          <p:cNvPr id="10" name="Shape 8"/>
          <p:cNvSpPr/>
          <p:nvPr/>
        </p:nvSpPr>
        <p:spPr>
          <a:xfrm>
            <a:off x="6217920" y="1600200"/>
            <a:ext cx="5394960" cy="1828800"/>
          </a:xfrm>
          <a:prstGeom prst="roundRect">
            <a:avLst>
              <a:gd name="adj" fmla="val 5000"/>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11" name="Shape 9"/>
          <p:cNvSpPr/>
          <p:nvPr/>
        </p:nvSpPr>
        <p:spPr>
          <a:xfrm>
            <a:off x="6492240" y="1828800"/>
            <a:ext cx="548640" cy="548640"/>
          </a:xfrm>
          <a:prstGeom prst="ellipse">
            <a:avLst/>
          </a:prstGeom>
          <a:solidFill>
            <a:srgbClr val="06D6A0"/>
          </a:solidFill>
          <a:ln/>
        </p:spPr>
      </p:sp>
      <p:sp>
        <p:nvSpPr>
          <p:cNvPr id="12" name="Text 10"/>
          <p:cNvSpPr txBox="1"/>
          <p:nvPr/>
        </p:nvSpPr>
        <p:spPr>
          <a:xfrm>
            <a:off x="6492240" y="1828800"/>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13" name="Text 11"/>
          <p:cNvSpPr txBox="1"/>
          <p:nvPr/>
        </p:nvSpPr>
        <p:spPr>
          <a:xfrm>
            <a:off x="7178040" y="1783080"/>
            <a:ext cx="4160520" cy="640080"/>
          </a:xfrm>
          <a:prstGeom prst="rect">
            <a:avLst/>
          </a:prstGeom>
          <a:noFill/>
          <a:ln/>
        </p:spPr>
        <p:txBody>
          <a:bodyPr wrap="square" lIns="0" tIns="0" rIns="0" bIns="0" rtlCol="0" anchor="ctr"/>
          <a:lstStyle/>
          <a:p>
            <a:pPr marL="0" indent="0">
              <a:buNone/>
            </a:pPr>
            <a:r>
              <a:rPr lang="en-US" sz="1400" b="1" dirty="0">
                <a:solidFill>
                  <a:srgbClr val="073B4C"/>
                </a:solidFill>
                <a:latin typeface="Calibri" pitchFamily="34" charset="0"/>
                <a:ea typeface="Calibri" pitchFamily="34" charset="-122"/>
                <a:cs typeface="Calibri" pitchFamily="34" charset="-120"/>
              </a:rPr>
              <a:t>Good Vision (20/25+) Despite DME</a:t>
            </a:r>
            <a:endParaRPr lang="en-US" sz="1400" dirty="0"/>
          </a:p>
        </p:txBody>
      </p:sp>
      <p:sp>
        <p:nvSpPr>
          <p:cNvPr id="14" name="Text 12"/>
          <p:cNvSpPr txBox="1"/>
          <p:nvPr/>
        </p:nvSpPr>
        <p:spPr>
          <a:xfrm>
            <a:off x="6492240" y="2606040"/>
            <a:ext cx="4846320" cy="822960"/>
          </a:xfrm>
          <a:prstGeom prst="rect">
            <a:avLst/>
          </a:prstGeom>
          <a:noFill/>
          <a:ln/>
        </p:spPr>
        <p:txBody>
          <a:bodyPr wrap="square" lIns="0" tIns="0" rIns="0" bIns="0" rtlCol="0" anchor="t"/>
          <a:lstStyle/>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Close monitoring is reasonable</a:t>
            </a:r>
            <a:endParaRPr lang="en-US" sz="1350" dirty="0"/>
          </a:p>
          <a:p>
            <a:pPr marL="228600" indent="-228600">
              <a:spcAft>
                <a:spcPts val="1200"/>
              </a:spcAft>
              <a:buSzPct val="100000"/>
              <a:buChar char="●"/>
            </a:pPr>
            <a:r>
              <a:rPr lang="en-US" sz="1350" dirty="0">
                <a:solidFill>
                  <a:srgbClr val="0F2A33"/>
                </a:solidFill>
                <a:latin typeface="Calibri" pitchFamily="34" charset="0"/>
                <a:ea typeface="Calibri" pitchFamily="34" charset="-122"/>
                <a:cs typeface="Calibri" pitchFamily="34" charset="-120"/>
              </a:rPr>
              <a:t>Start anti-VEGF if vision worsens (equivalent 2-yr outcomes)</a:t>
            </a:r>
            <a:endParaRPr lang="en-US" sz="1350" dirty="0"/>
          </a:p>
        </p:txBody>
      </p:sp>
      <p:sp>
        <p:nvSpPr>
          <p:cNvPr id="15" name="Text 13"/>
          <p:cNvSpPr txBox="1"/>
          <p:nvPr/>
        </p:nvSpPr>
        <p:spPr>
          <a:xfrm>
            <a:off x="548640" y="3703320"/>
            <a:ext cx="10881360" cy="118872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Persistent DME despite anti-VEGF → macular laser or intravitreal steroid</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Non-center-involved DME is often observed</a:t>
            </a:r>
            <a:endParaRPr lang="en-US" sz="1400" dirty="0"/>
          </a:p>
        </p:txBody>
      </p:sp>
      <p:sp>
        <p:nvSpPr>
          <p:cNvPr id="17" name="Text 1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8" name="Text 1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Anti-VEGF Agents for DME</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On-label: ranibizumab, aflibercept (2 mg and 8 mg), brolucizumab, faricimab; bevacizumab used off-label</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Aflibercept superior to bevacizumab when vision is 20/50 or worse (Protocol T)</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Faricimab and aflibercept 8 mg allow extended dosing (up to q16 weeks)</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Most eyes need q4–8 week dosing in year 1, fewer thereafter</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33</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Early Intervention in NPDR: Protocol W</a:t>
            </a:r>
            <a:endParaRPr lang="en-US" sz="2300" dirty="0"/>
          </a:p>
        </p:txBody>
      </p:sp>
      <p:sp>
        <p:nvSpPr>
          <p:cNvPr id="5" name="Shape 3"/>
          <p:cNvSpPr/>
          <p:nvPr/>
        </p:nvSpPr>
        <p:spPr>
          <a:xfrm>
            <a:off x="548640" y="1737360"/>
            <a:ext cx="539496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5120640" cy="822960"/>
          </a:xfrm>
          <a:prstGeom prst="rect">
            <a:avLst/>
          </a:prstGeom>
          <a:noFill/>
          <a:ln/>
        </p:spPr>
        <p:txBody>
          <a:bodyPr wrap="square" lIns="0" tIns="0" rIns="0" bIns="0" rtlCol="0" anchor="ctr"/>
          <a:lstStyle/>
          <a:p>
            <a:pPr marL="0" indent="0" algn="ctr">
              <a:buNone/>
            </a:pPr>
            <a:r>
              <a:rPr lang="en-US" sz="2200" b="1" dirty="0">
                <a:solidFill>
                  <a:srgbClr val="118AB2"/>
                </a:solidFill>
                <a:latin typeface="Cambria" pitchFamily="34" charset="0"/>
                <a:ea typeface="Cambria" pitchFamily="34" charset="-122"/>
                <a:cs typeface="Cambria" pitchFamily="34" charset="-120"/>
              </a:rPr>
              <a:t>16.3% vs 43.5%</a:t>
            </a:r>
            <a:endParaRPr lang="en-US" sz="2200" dirty="0"/>
          </a:p>
        </p:txBody>
      </p:sp>
      <p:sp>
        <p:nvSpPr>
          <p:cNvPr id="7" name="Text 5"/>
          <p:cNvSpPr txBox="1"/>
          <p:nvPr/>
        </p:nvSpPr>
        <p:spPr>
          <a:xfrm>
            <a:off x="731520" y="2834640"/>
            <a:ext cx="502920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2-yr PDR or vision-loss CI-DME, aflibercept vs. sham (HR 0.32)</a:t>
            </a:r>
            <a:endParaRPr lang="en-US" sz="1250" dirty="0"/>
          </a:p>
        </p:txBody>
      </p:sp>
      <p:sp>
        <p:nvSpPr>
          <p:cNvPr id="8" name="Shape 6"/>
          <p:cNvSpPr/>
          <p:nvPr/>
        </p:nvSpPr>
        <p:spPr>
          <a:xfrm>
            <a:off x="6217920" y="1737360"/>
            <a:ext cx="539496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6355080" y="1965960"/>
            <a:ext cx="5120640" cy="822960"/>
          </a:xfrm>
          <a:prstGeom prst="rect">
            <a:avLst/>
          </a:prstGeom>
          <a:noFill/>
          <a:ln/>
        </p:spPr>
        <p:txBody>
          <a:bodyPr wrap="square" lIns="0" tIns="0" rIns="0" bIns="0" rtlCol="0" anchor="ctr"/>
          <a:lstStyle/>
          <a:p>
            <a:pPr marL="0" indent="0" algn="ctr">
              <a:buNone/>
            </a:pPr>
            <a:r>
              <a:rPr lang="en-US" sz="2200" b="1" dirty="0">
                <a:solidFill>
                  <a:srgbClr val="118AB2"/>
                </a:solidFill>
                <a:latin typeface="Cambria" pitchFamily="34" charset="0"/>
                <a:ea typeface="Cambria" pitchFamily="34" charset="-122"/>
                <a:cs typeface="Cambria" pitchFamily="34" charset="-120"/>
              </a:rPr>
              <a:t>33.9% vs 56.9%</a:t>
            </a:r>
            <a:endParaRPr lang="en-US" sz="2200" dirty="0"/>
          </a:p>
        </p:txBody>
      </p:sp>
      <p:sp>
        <p:nvSpPr>
          <p:cNvPr id="10" name="Text 8"/>
          <p:cNvSpPr txBox="1"/>
          <p:nvPr/>
        </p:nvSpPr>
        <p:spPr>
          <a:xfrm>
            <a:off x="6400800" y="2834640"/>
            <a:ext cx="502920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4-yr rate — anatomic benefit sustained (HR 0.40)</a:t>
            </a:r>
            <a:endParaRPr lang="en-US" sz="1250" dirty="0"/>
          </a:p>
        </p:txBody>
      </p:sp>
      <p:sp>
        <p:nvSpPr>
          <p:cNvPr id="11" name="Text 9"/>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Moderate–severe NPDR, no CI-DME at baseline → aflibercept vs. sham</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But no visual acuity benefit at either 2 or 4 years, despite the anatomic gains above</a:t>
            </a:r>
            <a:endParaRPr lang="en-US" sz="1400" dirty="0"/>
          </a:p>
        </p:txBody>
      </p:sp>
      <p:sp>
        <p:nvSpPr>
          <p:cNvPr id="13" name="Text 10"/>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4" name="Text 11"/>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34</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Early Intervention: PANORAMA</a:t>
            </a:r>
            <a:endParaRPr lang="en-US" sz="2300" dirty="0"/>
          </a:p>
        </p:txBody>
      </p:sp>
      <p:sp>
        <p:nvSpPr>
          <p:cNvPr id="5" name="Shape 3"/>
          <p:cNvSpPr/>
          <p:nvPr/>
        </p:nvSpPr>
        <p:spPr>
          <a:xfrm>
            <a:off x="548640" y="1737360"/>
            <a:ext cx="1106424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10789920" cy="822960"/>
          </a:xfrm>
          <a:prstGeom prst="rect">
            <a:avLst/>
          </a:prstGeom>
          <a:noFill/>
          <a:ln/>
        </p:spPr>
        <p:txBody>
          <a:bodyPr wrap="square" lIns="0" tIns="0" rIns="0" bIns="0" rtlCol="0" anchor="ctr"/>
          <a:lstStyle/>
          <a:p>
            <a:pPr marL="0" indent="0" algn="ctr">
              <a:buNone/>
            </a:pPr>
            <a:r>
              <a:rPr lang="en-US" sz="2600" b="1" dirty="0">
                <a:solidFill>
                  <a:srgbClr val="118AB2"/>
                </a:solidFill>
                <a:latin typeface="Cambria" pitchFamily="34" charset="0"/>
                <a:ea typeface="Cambria" pitchFamily="34" charset="-122"/>
                <a:cs typeface="Cambria" pitchFamily="34" charset="-120"/>
              </a:rPr>
              <a:t>65–80%</a:t>
            </a:r>
            <a:endParaRPr lang="en-US" sz="2600" dirty="0"/>
          </a:p>
        </p:txBody>
      </p:sp>
      <p:sp>
        <p:nvSpPr>
          <p:cNvPr id="7" name="Text 5"/>
          <p:cNvSpPr txBox="1"/>
          <p:nvPr/>
        </p:nvSpPr>
        <p:spPr>
          <a:xfrm>
            <a:off x="731520" y="2834640"/>
            <a:ext cx="1069848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Achieved ≥2-step DRSS improvement (aflibercept) vs. ~15% sham at 52 weeks</a:t>
            </a:r>
            <a:endParaRPr lang="en-US" sz="1250" dirty="0"/>
          </a:p>
        </p:txBody>
      </p:sp>
      <p:sp>
        <p:nvSpPr>
          <p:cNvPr id="8" name="Text 6"/>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Moderately severe–severe NPDR → aflibercept (2q16 or 2q8) vs. sham</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Substantially fewer vision-threatening complications and CI-DME</a:t>
            </a:r>
            <a:endParaRPr lang="en-US" sz="1400" dirty="0"/>
          </a:p>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Reducing or stopping therapy allowed disease to rebound</a:t>
            </a:r>
            <a:endParaRPr lang="en-US" sz="1400" dirty="0"/>
          </a:p>
        </p:txBody>
      </p:sp>
      <p:sp>
        <p:nvSpPr>
          <p:cNvPr id="10" name="Text 7"/>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8"/>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Patient Selection for Early Treatment</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Reserve prophylactic anti-VEGF for selected high-risk eyes (poor follow-up reliability, one-eyed patients, pregnancy planning, rapidly progressing disease)</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Weigh injection burden, cost, and the absence of a proven VA benefit</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Shared decision-making with the retina specialist</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Co-Management Strategies</a:t>
            </a:r>
            <a:endParaRPr lang="en-US" sz="2300" dirty="0"/>
          </a:p>
        </p:txBody>
      </p:sp>
      <p:sp>
        <p:nvSpPr>
          <p:cNvPr id="5" name="Shape 3"/>
          <p:cNvSpPr/>
          <p:nvPr/>
        </p:nvSpPr>
        <p:spPr>
          <a:xfrm>
            <a:off x="548640" y="1783080"/>
            <a:ext cx="5349240" cy="1600200"/>
          </a:xfrm>
          <a:prstGeom prst="roundRect">
            <a:avLst>
              <a:gd name="adj" fmla="val 4571"/>
            </a:avLst>
          </a:prstGeom>
          <a:solidFill>
            <a:srgbClr val="FFFFFF"/>
          </a:solidFill>
          <a:ln w="12700">
            <a:solidFill>
              <a:srgbClr val="DCEAEC"/>
            </a:solidFill>
            <a:prstDash val="solid"/>
          </a:ln>
        </p:spPr>
      </p:sp>
      <p:sp>
        <p:nvSpPr>
          <p:cNvPr id="6" name="Shape 4"/>
          <p:cNvSpPr/>
          <p:nvPr/>
        </p:nvSpPr>
        <p:spPr>
          <a:xfrm>
            <a:off x="749808" y="1965960"/>
            <a:ext cx="457200" cy="457200"/>
          </a:xfrm>
          <a:prstGeom prst="ellipse">
            <a:avLst/>
          </a:prstGeom>
          <a:solidFill>
            <a:srgbClr val="06D6A0"/>
          </a:solidFill>
          <a:ln/>
        </p:spPr>
      </p:sp>
      <p:sp>
        <p:nvSpPr>
          <p:cNvPr id="7" name="Text 5"/>
          <p:cNvSpPr txBox="1"/>
          <p:nvPr/>
        </p:nvSpPr>
        <p:spPr>
          <a:xfrm>
            <a:off x="749808" y="19659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371600" y="19202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Communicate</a:t>
            </a:r>
            <a:endParaRPr lang="en-US" sz="1350" dirty="0"/>
          </a:p>
        </p:txBody>
      </p:sp>
      <p:sp>
        <p:nvSpPr>
          <p:cNvPr id="9" name="Text 7"/>
          <p:cNvSpPr txBox="1"/>
          <p:nvPr/>
        </p:nvSpPr>
        <p:spPr>
          <a:xfrm>
            <a:off x="1371600" y="23500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Shared imaging, clear referral reason, baseline DRSS/DME status</a:t>
            </a:r>
            <a:endParaRPr lang="en-US" sz="1150" dirty="0"/>
          </a:p>
        </p:txBody>
      </p:sp>
      <p:sp>
        <p:nvSpPr>
          <p:cNvPr id="10" name="Shape 8"/>
          <p:cNvSpPr/>
          <p:nvPr/>
        </p:nvSpPr>
        <p:spPr>
          <a:xfrm>
            <a:off x="6263640" y="1783080"/>
            <a:ext cx="5349240" cy="1600200"/>
          </a:xfrm>
          <a:prstGeom prst="roundRect">
            <a:avLst>
              <a:gd name="adj" fmla="val 4571"/>
            </a:avLst>
          </a:prstGeom>
          <a:solidFill>
            <a:srgbClr val="FFFFFF"/>
          </a:solidFill>
          <a:ln w="12700">
            <a:solidFill>
              <a:srgbClr val="DCEAEC"/>
            </a:solidFill>
            <a:prstDash val="solid"/>
          </a:ln>
        </p:spPr>
      </p:sp>
      <p:sp>
        <p:nvSpPr>
          <p:cNvPr id="11" name="Shape 9"/>
          <p:cNvSpPr/>
          <p:nvPr/>
        </p:nvSpPr>
        <p:spPr>
          <a:xfrm>
            <a:off x="6464808" y="1965960"/>
            <a:ext cx="457200" cy="457200"/>
          </a:xfrm>
          <a:prstGeom prst="ellipse">
            <a:avLst/>
          </a:prstGeom>
          <a:solidFill>
            <a:srgbClr val="06D6A0"/>
          </a:solidFill>
          <a:ln/>
        </p:spPr>
      </p:sp>
      <p:sp>
        <p:nvSpPr>
          <p:cNvPr id="12" name="Text 10"/>
          <p:cNvSpPr txBox="1"/>
          <p:nvPr/>
        </p:nvSpPr>
        <p:spPr>
          <a:xfrm>
            <a:off x="6464808" y="19659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7086600" y="19202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Follow-Up Intervals</a:t>
            </a:r>
            <a:endParaRPr lang="en-US" sz="1350" dirty="0"/>
          </a:p>
        </p:txBody>
      </p:sp>
      <p:sp>
        <p:nvSpPr>
          <p:cNvPr id="14" name="Text 12"/>
          <p:cNvSpPr txBox="1"/>
          <p:nvPr/>
        </p:nvSpPr>
        <p:spPr>
          <a:xfrm>
            <a:off x="7086600" y="23500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Align with severity and GLP-1 initiation status</a:t>
            </a:r>
            <a:endParaRPr lang="en-US" sz="1150" dirty="0"/>
          </a:p>
        </p:txBody>
      </p:sp>
      <p:sp>
        <p:nvSpPr>
          <p:cNvPr id="15" name="Shape 13"/>
          <p:cNvSpPr/>
          <p:nvPr/>
        </p:nvSpPr>
        <p:spPr>
          <a:xfrm>
            <a:off x="548640" y="3611880"/>
            <a:ext cx="5349240" cy="1600200"/>
          </a:xfrm>
          <a:prstGeom prst="roundRect">
            <a:avLst>
              <a:gd name="adj" fmla="val 4571"/>
            </a:avLst>
          </a:prstGeom>
          <a:solidFill>
            <a:srgbClr val="FFFFFF"/>
          </a:solidFill>
          <a:ln w="12700">
            <a:solidFill>
              <a:srgbClr val="DCEAEC"/>
            </a:solidFill>
            <a:prstDash val="solid"/>
          </a:ln>
        </p:spPr>
      </p:sp>
      <p:sp>
        <p:nvSpPr>
          <p:cNvPr id="16" name="Shape 14"/>
          <p:cNvSpPr/>
          <p:nvPr/>
        </p:nvSpPr>
        <p:spPr>
          <a:xfrm>
            <a:off x="749808" y="3794760"/>
            <a:ext cx="457200" cy="457200"/>
          </a:xfrm>
          <a:prstGeom prst="ellipse">
            <a:avLst/>
          </a:prstGeom>
          <a:solidFill>
            <a:srgbClr val="06D6A0"/>
          </a:solidFill>
          <a:ln/>
        </p:spPr>
      </p:sp>
      <p:sp>
        <p:nvSpPr>
          <p:cNvPr id="17" name="Text 15"/>
          <p:cNvSpPr txBox="1"/>
          <p:nvPr/>
        </p:nvSpPr>
        <p:spPr>
          <a:xfrm>
            <a:off x="749808" y="37947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18" name="Text 16"/>
          <p:cNvSpPr txBox="1"/>
          <p:nvPr/>
        </p:nvSpPr>
        <p:spPr>
          <a:xfrm>
            <a:off x="1371600" y="37490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Documentation</a:t>
            </a:r>
            <a:endParaRPr lang="en-US" sz="1350" dirty="0"/>
          </a:p>
        </p:txBody>
      </p:sp>
      <p:sp>
        <p:nvSpPr>
          <p:cNvPr id="19" name="Text 17"/>
          <p:cNvSpPr txBox="1"/>
          <p:nvPr/>
        </p:nvSpPr>
        <p:spPr>
          <a:xfrm>
            <a:off x="1371600" y="41788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Severity grade, OCT central thickness, laterality, plan — supports continuity</a:t>
            </a:r>
            <a:endParaRPr lang="en-US" sz="1150" dirty="0"/>
          </a:p>
        </p:txBody>
      </p:sp>
      <p:sp>
        <p:nvSpPr>
          <p:cNvPr id="20" name="Shape 18"/>
          <p:cNvSpPr/>
          <p:nvPr/>
        </p:nvSpPr>
        <p:spPr>
          <a:xfrm>
            <a:off x="6263640" y="3611880"/>
            <a:ext cx="5349240" cy="1600200"/>
          </a:xfrm>
          <a:prstGeom prst="roundRect">
            <a:avLst>
              <a:gd name="adj" fmla="val 4571"/>
            </a:avLst>
          </a:prstGeom>
          <a:solidFill>
            <a:srgbClr val="FFFFFF"/>
          </a:solidFill>
          <a:ln w="12700">
            <a:solidFill>
              <a:srgbClr val="DCEAEC"/>
            </a:solidFill>
            <a:prstDash val="solid"/>
          </a:ln>
        </p:spPr>
      </p:sp>
      <p:sp>
        <p:nvSpPr>
          <p:cNvPr id="21" name="Shape 19"/>
          <p:cNvSpPr/>
          <p:nvPr/>
        </p:nvSpPr>
        <p:spPr>
          <a:xfrm>
            <a:off x="6464808" y="3794760"/>
            <a:ext cx="457200" cy="457200"/>
          </a:xfrm>
          <a:prstGeom prst="ellipse">
            <a:avLst/>
          </a:prstGeom>
          <a:solidFill>
            <a:srgbClr val="06D6A0"/>
          </a:solidFill>
          <a:ln/>
        </p:spPr>
      </p:sp>
      <p:sp>
        <p:nvSpPr>
          <p:cNvPr id="22" name="Text 20"/>
          <p:cNvSpPr txBox="1"/>
          <p:nvPr/>
        </p:nvSpPr>
        <p:spPr>
          <a:xfrm>
            <a:off x="6464808" y="3794760"/>
            <a:ext cx="457200" cy="457200"/>
          </a:xfrm>
          <a:prstGeom prst="rect">
            <a:avLst/>
          </a:prstGeom>
          <a:noFill/>
          <a:ln/>
        </p:spPr>
        <p:txBody>
          <a:bodyPr wrap="square" lIns="0" tIns="0" rIns="0" bIns="0" rtlCol="0" anchor="ctr"/>
          <a:lstStyle/>
          <a:p>
            <a:pPr marL="0" indent="0" algn="ctr">
              <a:buNone/>
            </a:pPr>
            <a:r>
              <a:rPr lang="en-US" sz="1300" b="1" dirty="0">
                <a:solidFill>
                  <a:srgbClr val="073B4C"/>
                </a:solidFill>
                <a:latin typeface="Calibri" pitchFamily="34" charset="0"/>
                <a:ea typeface="Calibri" pitchFamily="34" charset="-122"/>
                <a:cs typeface="Calibri" pitchFamily="34" charset="-120"/>
              </a:rPr>
              <a:t>⊕</a:t>
            </a:r>
            <a:endParaRPr lang="en-US" sz="1300" dirty="0"/>
          </a:p>
        </p:txBody>
      </p:sp>
      <p:sp>
        <p:nvSpPr>
          <p:cNvPr id="23" name="Text 21"/>
          <p:cNvSpPr txBox="1"/>
          <p:nvPr/>
        </p:nvSpPr>
        <p:spPr>
          <a:xfrm>
            <a:off x="7086600" y="3749040"/>
            <a:ext cx="4343400" cy="411480"/>
          </a:xfrm>
          <a:prstGeom prst="rect">
            <a:avLst/>
          </a:prstGeom>
          <a:noFill/>
          <a:ln/>
        </p:spPr>
        <p:txBody>
          <a:bodyPr wrap="square" lIns="0" tIns="0" rIns="0" bIns="0" rtlCol="0" anchor="ctr"/>
          <a:lstStyle/>
          <a:p>
            <a:pPr marL="0" indent="0">
              <a:buNone/>
            </a:pPr>
            <a:r>
              <a:rPr lang="en-US" sz="1350" b="1" dirty="0">
                <a:solidFill>
                  <a:srgbClr val="073B4C"/>
                </a:solidFill>
                <a:latin typeface="Calibri" pitchFamily="34" charset="0"/>
                <a:ea typeface="Calibri" pitchFamily="34" charset="-122"/>
                <a:cs typeface="Calibri" pitchFamily="34" charset="-120"/>
              </a:rPr>
              <a:t>Define Roles</a:t>
            </a:r>
            <a:endParaRPr lang="en-US" sz="1350" dirty="0"/>
          </a:p>
        </p:txBody>
      </p:sp>
      <p:sp>
        <p:nvSpPr>
          <p:cNvPr id="24" name="Text 22"/>
          <p:cNvSpPr txBox="1"/>
          <p:nvPr/>
        </p:nvSpPr>
        <p:spPr>
          <a:xfrm>
            <a:off x="7086600" y="4178808"/>
            <a:ext cx="4343400" cy="914400"/>
          </a:xfrm>
          <a:prstGeom prst="rect">
            <a:avLst/>
          </a:prstGeom>
          <a:noFill/>
          <a:ln/>
        </p:spPr>
        <p:txBody>
          <a:bodyPr wrap="square" lIns="0" tIns="0" rIns="0" bIns="0" rtlCol="0" anchor="t"/>
          <a:lstStyle/>
          <a:p>
            <a:pPr marL="0" indent="0">
              <a:buNone/>
            </a:pPr>
            <a:r>
              <a:rPr lang="en-US" sz="1150" dirty="0">
                <a:solidFill>
                  <a:srgbClr val="5B7480"/>
                </a:solidFill>
                <a:latin typeface="Calibri" pitchFamily="34" charset="0"/>
                <a:ea typeface="Calibri" pitchFamily="34" charset="-122"/>
                <a:cs typeface="Calibri" pitchFamily="34" charset="-120"/>
              </a:rPr>
              <a:t>Who monitors what (e.g., stable treated PDR back to OD for interval exams)</a:t>
            </a:r>
            <a:endParaRPr lang="en-US" sz="1150" dirty="0"/>
          </a:p>
        </p:txBody>
      </p:sp>
      <p:sp>
        <p:nvSpPr>
          <p:cNvPr id="26" name="Text 2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7" name="Text 2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VI</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Future Directions &amp; Emerging Technologies</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38</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0">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Imaging Frontier</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Ultra-widefield and UWF-FA moving toward formal inclusion in DR staging</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Widefield swept-source OCT-angiography: dye-free ischemia/NV mapping</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Quantitative metrics: ischemic index, panretinal leakage index, microaneurysm counts</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39</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1">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AI in DR Screening</a:t>
            </a:r>
            <a:endParaRPr lang="en-US" sz="2300" dirty="0"/>
          </a:p>
        </p:txBody>
      </p:sp>
      <p:sp>
        <p:nvSpPr>
          <p:cNvPr id="5" name="Shape 3"/>
          <p:cNvSpPr/>
          <p:nvPr/>
        </p:nvSpPr>
        <p:spPr>
          <a:xfrm>
            <a:off x="548640" y="1737360"/>
            <a:ext cx="539496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6" name="Text 4"/>
          <p:cNvSpPr txBox="1"/>
          <p:nvPr/>
        </p:nvSpPr>
        <p:spPr>
          <a:xfrm>
            <a:off x="685800" y="1965960"/>
            <a:ext cx="5120640" cy="822960"/>
          </a:xfrm>
          <a:prstGeom prst="rect">
            <a:avLst/>
          </a:prstGeom>
          <a:noFill/>
          <a:ln/>
        </p:spPr>
        <p:txBody>
          <a:bodyPr wrap="square" lIns="0" tIns="0" rIns="0" bIns="0" rtlCol="0" anchor="ctr"/>
          <a:lstStyle/>
          <a:p>
            <a:pPr marL="0" indent="0" algn="ctr">
              <a:buNone/>
            </a:pPr>
            <a:r>
              <a:rPr lang="en-US" sz="2400" b="1" dirty="0">
                <a:solidFill>
                  <a:srgbClr val="118AB2"/>
                </a:solidFill>
                <a:latin typeface="Cambria" pitchFamily="34" charset="0"/>
                <a:ea typeface="Cambria" pitchFamily="34" charset="-122"/>
                <a:cs typeface="Cambria" pitchFamily="34" charset="-120"/>
              </a:rPr>
              <a:t>87% / 91%</a:t>
            </a:r>
            <a:endParaRPr lang="en-US" sz="2400" dirty="0"/>
          </a:p>
        </p:txBody>
      </p:sp>
      <p:sp>
        <p:nvSpPr>
          <p:cNvPr id="7" name="Text 5"/>
          <p:cNvSpPr txBox="1"/>
          <p:nvPr/>
        </p:nvSpPr>
        <p:spPr>
          <a:xfrm>
            <a:off x="731520" y="2834640"/>
            <a:ext cx="502920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IDx-DR sensitivity/specificity for more-than-mild DR — FDA-authorized for primary-care screening</a:t>
            </a:r>
            <a:endParaRPr lang="en-US" sz="1250" dirty="0"/>
          </a:p>
        </p:txBody>
      </p:sp>
      <p:sp>
        <p:nvSpPr>
          <p:cNvPr id="8" name="Shape 6"/>
          <p:cNvSpPr/>
          <p:nvPr/>
        </p:nvSpPr>
        <p:spPr>
          <a:xfrm>
            <a:off x="6217920" y="1737360"/>
            <a:ext cx="5394960" cy="2331720"/>
          </a:xfrm>
          <a:prstGeom prst="roundRect">
            <a:avLst>
              <a:gd name="adj" fmla="val 3922"/>
            </a:avLst>
          </a:prstGeom>
          <a:solidFill>
            <a:srgbClr val="FFFFFF"/>
          </a:solidFill>
          <a:ln w="12700">
            <a:solidFill>
              <a:srgbClr val="DCEAEC"/>
            </a:solidFill>
            <a:prstDash val="solid"/>
          </a:ln>
          <a:effectLst>
            <a:outerShdw blurRad="76200" dist="25400" dir="5400000" algn="bl" rotWithShape="0">
              <a:srgbClr val="073B4C">
                <a:alpha val="8000"/>
              </a:srgbClr>
            </a:outerShdw>
          </a:effectLst>
        </p:spPr>
      </p:sp>
      <p:sp>
        <p:nvSpPr>
          <p:cNvPr id="9" name="Text 7"/>
          <p:cNvSpPr txBox="1"/>
          <p:nvPr/>
        </p:nvSpPr>
        <p:spPr>
          <a:xfrm>
            <a:off x="6355080" y="1965960"/>
            <a:ext cx="5120640" cy="822960"/>
          </a:xfrm>
          <a:prstGeom prst="rect">
            <a:avLst/>
          </a:prstGeom>
          <a:noFill/>
          <a:ln/>
        </p:spPr>
        <p:txBody>
          <a:bodyPr wrap="square" lIns="0" tIns="0" rIns="0" bIns="0" rtlCol="0" anchor="ctr"/>
          <a:lstStyle/>
          <a:p>
            <a:pPr marL="0" indent="0" algn="ctr">
              <a:buNone/>
            </a:pPr>
            <a:r>
              <a:rPr lang="en-US" sz="2400" b="1" dirty="0">
                <a:solidFill>
                  <a:srgbClr val="118AB2"/>
                </a:solidFill>
                <a:latin typeface="Cambria" pitchFamily="34" charset="0"/>
                <a:ea typeface="Cambria" pitchFamily="34" charset="-122"/>
                <a:cs typeface="Cambria" pitchFamily="34" charset="-120"/>
              </a:rPr>
              <a:t>~95% / ~81%</a:t>
            </a:r>
            <a:endParaRPr lang="en-US" sz="2400" dirty="0"/>
          </a:p>
        </p:txBody>
      </p:sp>
      <p:sp>
        <p:nvSpPr>
          <p:cNvPr id="10" name="Text 8"/>
          <p:cNvSpPr txBox="1"/>
          <p:nvPr/>
        </p:nvSpPr>
        <p:spPr>
          <a:xfrm>
            <a:off x="6400800" y="2834640"/>
            <a:ext cx="5029200" cy="1097280"/>
          </a:xfrm>
          <a:prstGeom prst="rect">
            <a:avLst/>
          </a:prstGeom>
          <a:noFill/>
          <a:ln/>
        </p:spPr>
        <p:txBody>
          <a:bodyPr wrap="square" lIns="0" tIns="0" rIns="0" bIns="0" rtlCol="0" anchor="t"/>
          <a:lstStyle/>
          <a:p>
            <a:pPr marL="0" indent="0" algn="ctr">
              <a:buNone/>
            </a:pPr>
            <a:r>
              <a:rPr lang="en-US" sz="1250" dirty="0">
                <a:solidFill>
                  <a:srgbClr val="5B7480"/>
                </a:solidFill>
                <a:latin typeface="Calibri" pitchFamily="34" charset="0"/>
                <a:ea typeface="Calibri" pitchFamily="34" charset="-122"/>
                <a:cs typeface="Calibri" pitchFamily="34" charset="-120"/>
              </a:rPr>
              <a:t>EyeArt pooled real-world sensitivity/specificity for referable DR</a:t>
            </a:r>
            <a:endParaRPr lang="en-US" sz="1250" dirty="0"/>
          </a:p>
        </p:txBody>
      </p:sp>
      <p:sp>
        <p:nvSpPr>
          <p:cNvPr id="11" name="Text 9"/>
          <p:cNvSpPr txBox="1"/>
          <p:nvPr/>
        </p:nvSpPr>
        <p:spPr>
          <a:xfrm>
            <a:off x="548640" y="4343400"/>
            <a:ext cx="10881360" cy="1463040"/>
          </a:xfrm>
          <a:prstGeom prst="rect">
            <a:avLst/>
          </a:prstGeom>
          <a:noFill/>
          <a:ln/>
        </p:spPr>
        <p:txBody>
          <a:bodyPr wrap="square" lIns="0" tIns="0" rIns="0" bIns="0" rtlCol="0" anchor="t"/>
          <a:lstStyle/>
          <a:p>
            <a:pPr marL="228600" indent="-228600">
              <a:spcAft>
                <a:spcPts val="800"/>
              </a:spcAft>
              <a:buSzPct val="100000"/>
              <a:buChar char="●"/>
            </a:pPr>
            <a:r>
              <a:rPr lang="en-US" sz="1400" dirty="0">
                <a:solidFill>
                  <a:srgbClr val="0F2A33"/>
                </a:solidFill>
                <a:latin typeface="Calibri" pitchFamily="34" charset="0"/>
                <a:ea typeface="Calibri" pitchFamily="34" charset="-122"/>
                <a:cs typeface="Calibri" pitchFamily="34" charset="-120"/>
              </a:rPr>
              <a:t>Promise: closes the screening gap — Caveats: image quality, specificity variability, equity, reimbursement</a:t>
            </a:r>
            <a:endParaRPr lang="en-US" sz="1400" dirty="0"/>
          </a:p>
        </p:txBody>
      </p:sp>
      <p:sp>
        <p:nvSpPr>
          <p:cNvPr id="13" name="Text 10"/>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4" name="Text 11"/>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40</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2">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VI</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Therapeutic &amp; Paradigm Shifts</a:t>
            </a:r>
            <a:endParaRPr lang="en-US" sz="2300" dirty="0"/>
          </a:p>
        </p:txBody>
      </p:sp>
      <p:sp>
        <p:nvSpPr>
          <p:cNvPr id="5" name="Text 3"/>
          <p:cNvSpPr txBox="1"/>
          <p:nvPr/>
        </p:nvSpPr>
        <p:spPr>
          <a:xfrm>
            <a:off x="548640" y="1600200"/>
            <a:ext cx="10881360" cy="42062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Longer-acting / extended-durability anti-VEGF and drug-delivery (port delivery, high-dose aflibercept, faricimab)</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Prevention paradigm still evolving (Protocol W/PANORAMA lessons)</a:t>
            </a:r>
            <a:endParaRPr lang="en-US" sz="1500" dirty="0"/>
          </a:p>
          <a:p>
            <a:pPr marL="228600" indent="-228600">
              <a:spcAft>
                <a:spcPts val="1400"/>
              </a:spcAft>
              <a:buSzPct val="100000"/>
              <a:buChar char="●"/>
            </a:pPr>
            <a:r>
              <a:rPr lang="en-US" sz="1500" dirty="0">
                <a:solidFill>
                  <a:srgbClr val="0F2A33"/>
                </a:solidFill>
                <a:latin typeface="Calibri" pitchFamily="34" charset="0"/>
                <a:ea typeface="Calibri" pitchFamily="34" charset="-122"/>
                <a:cs typeface="Calibri" pitchFamily="34" charset="-120"/>
              </a:rPr>
              <a:t>Systemic metabolic therapy (GLP-1 era) reshaping who progresses — and how we monitor</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8" name="Text 5"/>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41</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3">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365760" y="1874520"/>
            <a:ext cx="3108960" cy="3108960"/>
          </a:xfrm>
          <a:prstGeom prst="ellipse">
            <a:avLst/>
          </a:prstGeom>
          <a:ln w="19050">
            <a:solidFill>
              <a:srgbClr val="118AB2">
                <a:alpha val="75000"/>
              </a:srgbClr>
            </a:solidFill>
            <a:prstDash val="solid"/>
          </a:ln>
        </p:spPr>
      </p:sp>
      <p:sp>
        <p:nvSpPr>
          <p:cNvPr id="3" name="Shape 1"/>
          <p:cNvSpPr/>
          <p:nvPr/>
        </p:nvSpPr>
        <p:spPr>
          <a:xfrm>
            <a:off x="822960" y="2331720"/>
            <a:ext cx="2194560" cy="2194560"/>
          </a:xfrm>
          <a:prstGeom prst="ellipse">
            <a:avLst/>
          </a:prstGeom>
          <a:ln w="19050">
            <a:solidFill>
              <a:srgbClr val="06D6A0">
                <a:alpha val="75000"/>
              </a:srgbClr>
            </a:solidFill>
            <a:prstDash val="solid"/>
          </a:ln>
        </p:spPr>
      </p:sp>
      <p:sp>
        <p:nvSpPr>
          <p:cNvPr id="4" name="Shape 2"/>
          <p:cNvSpPr/>
          <p:nvPr/>
        </p:nvSpPr>
        <p:spPr>
          <a:xfrm>
            <a:off x="1280160" y="2788920"/>
            <a:ext cx="1280160" cy="1280160"/>
          </a:xfrm>
          <a:prstGeom prst="ellipse">
            <a:avLst/>
          </a:prstGeom>
          <a:ln w="19050">
            <a:solidFill>
              <a:srgbClr val="118AB2">
                <a:alpha val="75000"/>
              </a:srgbClr>
            </a:solidFill>
            <a:prstDash val="solid"/>
          </a:ln>
        </p:spPr>
      </p:sp>
      <p:sp>
        <p:nvSpPr>
          <p:cNvPr id="5" name="Shape 3"/>
          <p:cNvSpPr/>
          <p:nvPr/>
        </p:nvSpPr>
        <p:spPr>
          <a:xfrm>
            <a:off x="1737360" y="3246120"/>
            <a:ext cx="365760" cy="365760"/>
          </a:xfrm>
          <a:prstGeom prst="ellipse">
            <a:avLst/>
          </a:prstGeom>
          <a:solidFill>
            <a:srgbClr val="06D6A0"/>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VII</a:t>
            </a:r>
            <a:endParaRPr lang="en-US" sz="1200" dirty="0"/>
          </a:p>
        </p:txBody>
      </p:sp>
      <p:sp>
        <p:nvSpPr>
          <p:cNvPr id="8" name="Text 6"/>
          <p:cNvSpPr txBox="1"/>
          <p:nvPr/>
        </p:nvSpPr>
        <p:spPr>
          <a:xfrm>
            <a:off x="3931920" y="3017520"/>
            <a:ext cx="7680960" cy="10058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Summary &amp; Q&amp;A</a:t>
            </a:r>
            <a:endParaRPr lang="en-US" sz="3200" dirty="0"/>
          </a:p>
        </p:txBody>
      </p:sp>
      <p:sp>
        <p:nvSpPr>
          <p:cNvPr id="10"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1"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42</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4">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6D6A0"/>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VII</a:t>
            </a:r>
            <a:endParaRPr lang="en-US" sz="1200" dirty="0"/>
          </a:p>
        </p:txBody>
      </p:sp>
      <p:sp>
        <p:nvSpPr>
          <p:cNvPr id="4" name="Text 2"/>
          <p:cNvSpPr txBox="1"/>
          <p:nvPr/>
        </p:nvSpPr>
        <p:spPr>
          <a:xfrm>
            <a:off x="548640" y="914400"/>
            <a:ext cx="10789920" cy="73152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Five Things to Take Back Monday</a:t>
            </a:r>
            <a:endParaRPr lang="en-US" sz="3000" dirty="0"/>
          </a:p>
        </p:txBody>
      </p:sp>
      <p:sp>
        <p:nvSpPr>
          <p:cNvPr id="5" name="Shape 3"/>
          <p:cNvSpPr/>
          <p:nvPr/>
        </p:nvSpPr>
        <p:spPr>
          <a:xfrm>
            <a:off x="548640" y="1965960"/>
            <a:ext cx="502920" cy="502920"/>
          </a:xfrm>
          <a:prstGeom prst="ellipse">
            <a:avLst/>
          </a:prstGeom>
          <a:solidFill>
            <a:srgbClr val="06D6A0"/>
          </a:solidFill>
          <a:ln/>
        </p:spPr>
      </p:sp>
      <p:sp>
        <p:nvSpPr>
          <p:cNvPr id="6" name="Text 4"/>
          <p:cNvSpPr txBox="1"/>
          <p:nvPr/>
        </p:nvSpPr>
        <p:spPr>
          <a:xfrm>
            <a:off x="548640" y="1965960"/>
            <a:ext cx="502920" cy="50292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1</a:t>
            </a:r>
            <a:endParaRPr lang="en-US" sz="1600" dirty="0"/>
          </a:p>
        </p:txBody>
      </p:sp>
      <p:sp>
        <p:nvSpPr>
          <p:cNvPr id="7" name="Shape 5"/>
          <p:cNvSpPr/>
          <p:nvPr/>
        </p:nvSpPr>
        <p:spPr>
          <a:xfrm>
            <a:off x="1234440" y="1938528"/>
            <a:ext cx="9966960" cy="566928"/>
          </a:xfrm>
          <a:prstGeom prst="roundRect">
            <a:avLst>
              <a:gd name="adj" fmla="val 9677"/>
            </a:avLst>
          </a:prstGeom>
          <a:solidFill>
            <a:srgbClr val="0E5468"/>
          </a:solidFill>
          <a:ln/>
        </p:spPr>
      </p:sp>
      <p:sp>
        <p:nvSpPr>
          <p:cNvPr id="8" name="Text 6"/>
          <p:cNvSpPr txBox="1"/>
          <p:nvPr/>
        </p:nvSpPr>
        <p:spPr>
          <a:xfrm>
            <a:off x="1463040" y="1938528"/>
            <a:ext cx="9509760" cy="56692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Refer moderate-or-worse NPDR, any PDR, and any DME — promptly</a:t>
            </a:r>
            <a:endParaRPr lang="en-US" sz="1400" dirty="0"/>
          </a:p>
        </p:txBody>
      </p:sp>
      <p:sp>
        <p:nvSpPr>
          <p:cNvPr id="9" name="Shape 7"/>
          <p:cNvSpPr/>
          <p:nvPr/>
        </p:nvSpPr>
        <p:spPr>
          <a:xfrm>
            <a:off x="548640" y="2761488"/>
            <a:ext cx="502920" cy="502920"/>
          </a:xfrm>
          <a:prstGeom prst="ellipse">
            <a:avLst/>
          </a:prstGeom>
          <a:solidFill>
            <a:srgbClr val="06D6A0"/>
          </a:solidFill>
          <a:ln/>
        </p:spPr>
      </p:sp>
      <p:sp>
        <p:nvSpPr>
          <p:cNvPr id="10" name="Text 8"/>
          <p:cNvSpPr txBox="1"/>
          <p:nvPr/>
        </p:nvSpPr>
        <p:spPr>
          <a:xfrm>
            <a:off x="548640" y="2761488"/>
            <a:ext cx="502920" cy="50292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2</a:t>
            </a:r>
            <a:endParaRPr lang="en-US" sz="1600" dirty="0"/>
          </a:p>
        </p:txBody>
      </p:sp>
      <p:sp>
        <p:nvSpPr>
          <p:cNvPr id="11" name="Shape 9"/>
          <p:cNvSpPr/>
          <p:nvPr/>
        </p:nvSpPr>
        <p:spPr>
          <a:xfrm>
            <a:off x="1234440" y="2734056"/>
            <a:ext cx="9966960" cy="566928"/>
          </a:xfrm>
          <a:prstGeom prst="roundRect">
            <a:avLst>
              <a:gd name="adj" fmla="val 9677"/>
            </a:avLst>
          </a:prstGeom>
          <a:solidFill>
            <a:srgbClr val="0E5468"/>
          </a:solidFill>
          <a:ln/>
        </p:spPr>
      </p:sp>
      <p:sp>
        <p:nvSpPr>
          <p:cNvPr id="12" name="Text 10"/>
          <p:cNvSpPr txBox="1"/>
          <p:nvPr/>
        </p:nvSpPr>
        <p:spPr>
          <a:xfrm>
            <a:off x="1463040" y="2734056"/>
            <a:ext cx="9509760" cy="56692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On OCT, an intact EZ/ELM predicts better vision; HRF/DRIL flag guarded prognosis</a:t>
            </a:r>
            <a:endParaRPr lang="en-US" sz="1400" dirty="0"/>
          </a:p>
        </p:txBody>
      </p:sp>
      <p:sp>
        <p:nvSpPr>
          <p:cNvPr id="13" name="Shape 11"/>
          <p:cNvSpPr/>
          <p:nvPr/>
        </p:nvSpPr>
        <p:spPr>
          <a:xfrm>
            <a:off x="548640" y="3557016"/>
            <a:ext cx="502920" cy="502920"/>
          </a:xfrm>
          <a:prstGeom prst="ellipse">
            <a:avLst/>
          </a:prstGeom>
          <a:solidFill>
            <a:srgbClr val="06D6A0"/>
          </a:solidFill>
          <a:ln/>
        </p:spPr>
      </p:sp>
      <p:sp>
        <p:nvSpPr>
          <p:cNvPr id="14" name="Text 12"/>
          <p:cNvSpPr txBox="1"/>
          <p:nvPr/>
        </p:nvSpPr>
        <p:spPr>
          <a:xfrm>
            <a:off x="548640" y="3557016"/>
            <a:ext cx="502920" cy="50292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3</a:t>
            </a:r>
            <a:endParaRPr lang="en-US" sz="1600" dirty="0"/>
          </a:p>
        </p:txBody>
      </p:sp>
      <p:sp>
        <p:nvSpPr>
          <p:cNvPr id="15" name="Shape 13"/>
          <p:cNvSpPr/>
          <p:nvPr/>
        </p:nvSpPr>
        <p:spPr>
          <a:xfrm>
            <a:off x="1234440" y="3529584"/>
            <a:ext cx="9966960" cy="566928"/>
          </a:xfrm>
          <a:prstGeom prst="roundRect">
            <a:avLst>
              <a:gd name="adj" fmla="val 9677"/>
            </a:avLst>
          </a:prstGeom>
          <a:solidFill>
            <a:srgbClr val="0E5468"/>
          </a:solidFill>
          <a:ln/>
        </p:spPr>
      </p:sp>
      <p:sp>
        <p:nvSpPr>
          <p:cNvPr id="16" name="Text 14"/>
          <p:cNvSpPr txBox="1"/>
          <p:nvPr/>
        </p:nvSpPr>
        <p:spPr>
          <a:xfrm>
            <a:off x="1463040" y="3529584"/>
            <a:ext cx="9509760" cy="56692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Image wide when you can — peripheral disease upstages risk</a:t>
            </a:r>
            <a:endParaRPr lang="en-US" sz="1400" dirty="0"/>
          </a:p>
        </p:txBody>
      </p:sp>
      <p:sp>
        <p:nvSpPr>
          <p:cNvPr id="17" name="Shape 15"/>
          <p:cNvSpPr/>
          <p:nvPr/>
        </p:nvSpPr>
        <p:spPr>
          <a:xfrm>
            <a:off x="548640" y="4352544"/>
            <a:ext cx="502920" cy="502920"/>
          </a:xfrm>
          <a:prstGeom prst="ellipse">
            <a:avLst/>
          </a:prstGeom>
          <a:solidFill>
            <a:srgbClr val="06D6A0"/>
          </a:solidFill>
          <a:ln/>
        </p:spPr>
      </p:sp>
      <p:sp>
        <p:nvSpPr>
          <p:cNvPr id="18" name="Text 16"/>
          <p:cNvSpPr txBox="1"/>
          <p:nvPr/>
        </p:nvSpPr>
        <p:spPr>
          <a:xfrm>
            <a:off x="548640" y="4352544"/>
            <a:ext cx="502920" cy="50292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4</a:t>
            </a:r>
            <a:endParaRPr lang="en-US" sz="1600" dirty="0"/>
          </a:p>
        </p:txBody>
      </p:sp>
      <p:sp>
        <p:nvSpPr>
          <p:cNvPr id="19" name="Shape 17"/>
          <p:cNvSpPr/>
          <p:nvPr/>
        </p:nvSpPr>
        <p:spPr>
          <a:xfrm>
            <a:off x="1234440" y="4325112"/>
            <a:ext cx="9966960" cy="566928"/>
          </a:xfrm>
          <a:prstGeom prst="roundRect">
            <a:avLst>
              <a:gd name="adj" fmla="val 9677"/>
            </a:avLst>
          </a:prstGeom>
          <a:solidFill>
            <a:srgbClr val="0E5468"/>
          </a:solidFill>
          <a:ln/>
        </p:spPr>
      </p:sp>
      <p:sp>
        <p:nvSpPr>
          <p:cNvPr id="20" name="Text 18"/>
          <p:cNvSpPr txBox="1"/>
          <p:nvPr/>
        </p:nvSpPr>
        <p:spPr>
          <a:xfrm>
            <a:off x="1463040" y="4325112"/>
            <a:ext cx="9509760" cy="56692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GLP-1 risk is concentrated in pre-existing DR + insulin + rapid A1c drop; document a baseline and monitor</a:t>
            </a:r>
            <a:endParaRPr lang="en-US" sz="1400" dirty="0"/>
          </a:p>
        </p:txBody>
      </p:sp>
      <p:sp>
        <p:nvSpPr>
          <p:cNvPr id="21" name="Shape 19"/>
          <p:cNvSpPr/>
          <p:nvPr/>
        </p:nvSpPr>
        <p:spPr>
          <a:xfrm>
            <a:off x="548640" y="5148072"/>
            <a:ext cx="502920" cy="502920"/>
          </a:xfrm>
          <a:prstGeom prst="ellipse">
            <a:avLst/>
          </a:prstGeom>
          <a:solidFill>
            <a:srgbClr val="06D6A0"/>
          </a:solidFill>
          <a:ln/>
        </p:spPr>
      </p:sp>
      <p:sp>
        <p:nvSpPr>
          <p:cNvPr id="22" name="Text 20"/>
          <p:cNvSpPr txBox="1"/>
          <p:nvPr/>
        </p:nvSpPr>
        <p:spPr>
          <a:xfrm>
            <a:off x="548640" y="5148072"/>
            <a:ext cx="502920" cy="502920"/>
          </a:xfrm>
          <a:prstGeom prst="rect">
            <a:avLst/>
          </a:prstGeom>
          <a:noFill/>
          <a:ln/>
        </p:spPr>
        <p:txBody>
          <a:bodyPr wrap="square" lIns="0" tIns="0" rIns="0" bIns="0" rtlCol="0" anchor="ctr"/>
          <a:lstStyle/>
          <a:p>
            <a:pPr marL="0" indent="0" algn="ctr">
              <a:buNone/>
            </a:pPr>
            <a:r>
              <a:rPr lang="en-US" sz="1600" b="1" dirty="0">
                <a:solidFill>
                  <a:srgbClr val="073B4C"/>
                </a:solidFill>
                <a:latin typeface="Calibri" pitchFamily="34" charset="0"/>
                <a:ea typeface="Calibri" pitchFamily="34" charset="-122"/>
                <a:cs typeface="Calibri" pitchFamily="34" charset="-120"/>
              </a:rPr>
              <a:t>5</a:t>
            </a:r>
            <a:endParaRPr lang="en-US" sz="1600" dirty="0"/>
          </a:p>
        </p:txBody>
      </p:sp>
      <p:sp>
        <p:nvSpPr>
          <p:cNvPr id="23" name="Shape 21"/>
          <p:cNvSpPr/>
          <p:nvPr/>
        </p:nvSpPr>
        <p:spPr>
          <a:xfrm>
            <a:off x="1234440" y="5120640"/>
            <a:ext cx="9966960" cy="566928"/>
          </a:xfrm>
          <a:prstGeom prst="roundRect">
            <a:avLst>
              <a:gd name="adj" fmla="val 9677"/>
            </a:avLst>
          </a:prstGeom>
          <a:solidFill>
            <a:srgbClr val="0E5468"/>
          </a:solidFill>
          <a:ln/>
        </p:spPr>
      </p:sp>
      <p:sp>
        <p:nvSpPr>
          <p:cNvPr id="24" name="Text 22"/>
          <p:cNvSpPr txBox="1"/>
          <p:nvPr/>
        </p:nvSpPr>
        <p:spPr>
          <a:xfrm>
            <a:off x="1463040" y="5120640"/>
            <a:ext cx="9509760" cy="56692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Don't reflexively stop a GLP-1 — coordinate with PCP/endocrinology</a:t>
            </a:r>
            <a:endParaRPr lang="en-US" sz="1400" dirty="0"/>
          </a:p>
        </p:txBody>
      </p:sp>
      <p:sp>
        <p:nvSpPr>
          <p:cNvPr id="26" name="Text 23"/>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27" name="Text 24"/>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43</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5">
    <p:bg>
      <p:bgPr>
        <a:solidFill>
          <a:srgbClr val="073B4C"/>
        </a:solidFill>
        <a:effectLst/>
      </p:bgPr>
    </p:bg>
    <p:spTree>
      <p:nvGrpSpPr>
        <p:cNvPr id="1" name=""/>
        <p:cNvGrpSpPr/>
        <p:nvPr/>
      </p:nvGrpSpPr>
      <p:grpSpPr>
        <a:xfrm>
          <a:off x="0" y="0"/>
          <a:ext cx="0" cy="0"/>
          <a:chOff x="0" y="0"/>
          <a:chExt cx="0" cy="0"/>
        </a:xfrm>
      </p:grpSpPr>
      <p:sp>
        <p:nvSpPr>
          <p:cNvPr id="2" name="Shape 0"/>
          <p:cNvSpPr/>
          <p:nvPr/>
        </p:nvSpPr>
        <p:spPr>
          <a:xfrm>
            <a:off x="457200" y="1783080"/>
            <a:ext cx="3291840" cy="3291840"/>
          </a:xfrm>
          <a:prstGeom prst="ellipse">
            <a:avLst/>
          </a:prstGeom>
          <a:ln w="19050">
            <a:solidFill>
              <a:srgbClr val="118AB2">
                <a:alpha val="75000"/>
              </a:srgbClr>
            </a:solidFill>
            <a:prstDash val="solid"/>
          </a:ln>
        </p:spPr>
      </p:sp>
      <p:sp>
        <p:nvSpPr>
          <p:cNvPr id="3" name="Shape 1"/>
          <p:cNvSpPr/>
          <p:nvPr/>
        </p:nvSpPr>
        <p:spPr>
          <a:xfrm>
            <a:off x="914400" y="2240280"/>
            <a:ext cx="2377440" cy="2377440"/>
          </a:xfrm>
          <a:prstGeom prst="ellipse">
            <a:avLst/>
          </a:prstGeom>
          <a:ln w="19050">
            <a:solidFill>
              <a:srgbClr val="06D6A0">
                <a:alpha val="75000"/>
              </a:srgbClr>
            </a:solidFill>
            <a:prstDash val="solid"/>
          </a:ln>
        </p:spPr>
      </p:sp>
      <p:sp>
        <p:nvSpPr>
          <p:cNvPr id="4" name="Shape 2"/>
          <p:cNvSpPr/>
          <p:nvPr/>
        </p:nvSpPr>
        <p:spPr>
          <a:xfrm>
            <a:off x="1371600" y="2697480"/>
            <a:ext cx="1463040" cy="1463040"/>
          </a:xfrm>
          <a:prstGeom prst="ellipse">
            <a:avLst/>
          </a:prstGeom>
          <a:ln w="19050">
            <a:solidFill>
              <a:srgbClr val="118AB2">
                <a:alpha val="75000"/>
              </a:srgbClr>
            </a:solidFill>
            <a:prstDash val="solid"/>
          </a:ln>
        </p:spPr>
      </p:sp>
      <p:sp>
        <p:nvSpPr>
          <p:cNvPr id="5" name="Shape 3"/>
          <p:cNvSpPr/>
          <p:nvPr/>
        </p:nvSpPr>
        <p:spPr>
          <a:xfrm>
            <a:off x="1901952" y="3227832"/>
            <a:ext cx="402336" cy="402336"/>
          </a:xfrm>
          <a:prstGeom prst="ellipse">
            <a:avLst/>
          </a:prstGeom>
          <a:solidFill>
            <a:srgbClr val="FFB627"/>
          </a:solidFill>
          <a:ln/>
        </p:spPr>
      </p:sp>
      <p:sp>
        <p:nvSpPr>
          <p:cNvPr id="6" name="Shape 4"/>
          <p:cNvSpPr/>
          <p:nvPr/>
        </p:nvSpPr>
        <p:spPr>
          <a:xfrm>
            <a:off x="548640" y="411480"/>
            <a:ext cx="868680" cy="320040"/>
          </a:xfrm>
          <a:prstGeom prst="roundRect">
            <a:avLst>
              <a:gd name="adj" fmla="val 22857"/>
            </a:avLst>
          </a:prstGeom>
          <a:solidFill>
            <a:srgbClr val="06D6A0"/>
          </a:solidFill>
          <a:ln/>
        </p:spPr>
      </p:sp>
      <p:sp>
        <p:nvSpPr>
          <p:cNvPr id="7" name="Text 5"/>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073B4C"/>
                </a:solidFill>
                <a:latin typeface="Calibri" pitchFamily="34" charset="0"/>
                <a:ea typeface="Calibri" pitchFamily="34" charset="-122"/>
                <a:cs typeface="Calibri" pitchFamily="34" charset="-120"/>
              </a:rPr>
              <a:t>VII</a:t>
            </a:r>
            <a:endParaRPr lang="en-US" sz="1200" dirty="0"/>
          </a:p>
        </p:txBody>
      </p:sp>
      <p:sp>
        <p:nvSpPr>
          <p:cNvPr id="8" name="Text 6"/>
          <p:cNvSpPr txBox="1"/>
          <p:nvPr/>
        </p:nvSpPr>
        <p:spPr>
          <a:xfrm>
            <a:off x="4206240" y="1737360"/>
            <a:ext cx="7498080" cy="82296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Questions &amp; Discussion</a:t>
            </a:r>
            <a:endParaRPr lang="en-US" sz="3200" dirty="0"/>
          </a:p>
        </p:txBody>
      </p:sp>
      <p:sp>
        <p:nvSpPr>
          <p:cNvPr id="9" name="Text 7"/>
          <p:cNvSpPr txBox="1"/>
          <p:nvPr/>
        </p:nvSpPr>
        <p:spPr>
          <a:xfrm>
            <a:off x="4206240" y="2606040"/>
            <a:ext cx="7406640" cy="2377440"/>
          </a:xfrm>
          <a:prstGeom prst="rect">
            <a:avLst/>
          </a:prstGeom>
          <a:noFill/>
          <a:ln/>
        </p:spPr>
        <p:txBody>
          <a:bodyPr wrap="square" lIns="0" tIns="0" rIns="0" bIns="0" rtlCol="0" anchor="t"/>
          <a:lstStyle/>
          <a:p>
            <a:pPr marL="228600" indent="-228600">
              <a:spcAft>
                <a:spcPts val="1400"/>
              </a:spcAft>
              <a:buSzPct val="100000"/>
              <a:buChar char="●"/>
            </a:pPr>
            <a:r>
              <a:rPr lang="en-US" sz="1500" dirty="0">
                <a:solidFill>
                  <a:srgbClr val="C7DDE3"/>
                </a:solidFill>
                <a:latin typeface="Calibri" pitchFamily="34" charset="0"/>
                <a:ea typeface="Calibri" pitchFamily="34" charset="-122"/>
                <a:cs typeface="Calibri" pitchFamily="34" charset="-120"/>
              </a:rPr>
              <a:t>Diagnostic challenges you're seeing</a:t>
            </a:r>
            <a:endParaRPr lang="en-US" sz="1500" dirty="0"/>
          </a:p>
          <a:p>
            <a:pPr marL="228600" indent="-228600">
              <a:spcAft>
                <a:spcPts val="1400"/>
              </a:spcAft>
              <a:buSzPct val="100000"/>
              <a:buChar char="●"/>
            </a:pPr>
            <a:r>
              <a:rPr lang="en-US" sz="1500" dirty="0">
                <a:solidFill>
                  <a:srgbClr val="C7DDE3"/>
                </a:solidFill>
                <a:latin typeface="Calibri" pitchFamily="34" charset="0"/>
                <a:ea typeface="Calibri" pitchFamily="34" charset="-122"/>
                <a:cs typeface="Calibri" pitchFamily="34" charset="-120"/>
              </a:rPr>
              <a:t>Imaging interpretation cases</a:t>
            </a:r>
            <a:endParaRPr lang="en-US" sz="1500" dirty="0"/>
          </a:p>
          <a:p>
            <a:pPr marL="228600" indent="-228600">
              <a:spcAft>
                <a:spcPts val="1400"/>
              </a:spcAft>
              <a:buSzPct val="100000"/>
              <a:buChar char="●"/>
            </a:pPr>
            <a:r>
              <a:rPr lang="en-US" sz="1500" dirty="0">
                <a:solidFill>
                  <a:srgbClr val="C7DDE3"/>
                </a:solidFill>
                <a:latin typeface="Calibri" pitchFamily="34" charset="0"/>
                <a:ea typeface="Calibri" pitchFamily="34" charset="-122"/>
                <a:cs typeface="Calibri" pitchFamily="34" charset="-120"/>
              </a:rPr>
              <a:t>GLP-1 counseling scenarios</a:t>
            </a:r>
            <a:endParaRPr lang="en-US" sz="1500" dirty="0"/>
          </a:p>
          <a:p>
            <a:pPr marL="228600" indent="-228600">
              <a:spcAft>
                <a:spcPts val="1400"/>
              </a:spcAft>
              <a:buSzPct val="100000"/>
              <a:buChar char="●"/>
            </a:pPr>
            <a:r>
              <a:rPr lang="en-US" sz="1500" dirty="0">
                <a:solidFill>
                  <a:srgbClr val="C7DDE3"/>
                </a:solidFill>
                <a:latin typeface="Calibri" pitchFamily="34" charset="0"/>
                <a:ea typeface="Calibri" pitchFamily="34" charset="-122"/>
                <a:cs typeface="Calibri" pitchFamily="34" charset="-120"/>
              </a:rPr>
              <a:t>Referral/co-management logistics</a:t>
            </a:r>
            <a:endParaRPr lang="en-US" sz="1500" dirty="0"/>
          </a:p>
        </p:txBody>
      </p:sp>
      <p:sp>
        <p:nvSpPr>
          <p:cNvPr id="10" name="Shape 8"/>
          <p:cNvSpPr/>
          <p:nvPr/>
        </p:nvSpPr>
        <p:spPr>
          <a:xfrm>
            <a:off x="4206240" y="5074920"/>
            <a:ext cx="2743200" cy="0"/>
          </a:xfrm>
          <a:prstGeom prst="line">
            <a:avLst/>
          </a:prstGeom>
          <a:noFill/>
          <a:ln w="25400">
            <a:solidFill>
              <a:srgbClr val="06D6A0"/>
            </a:solidFill>
            <a:prstDash val="solid"/>
          </a:ln>
        </p:spPr>
      </p:sp>
      <p:sp>
        <p:nvSpPr>
          <p:cNvPr id="11" name="Text 9"/>
          <p:cNvSpPr txBox="1"/>
          <p:nvPr/>
        </p:nvSpPr>
        <p:spPr>
          <a:xfrm>
            <a:off x="4206240" y="5303520"/>
            <a:ext cx="7315200" cy="914400"/>
          </a:xfrm>
          <a:prstGeom prst="rect">
            <a:avLst/>
          </a:prstGeom>
          <a:noFill/>
          <a:ln/>
        </p:spPr>
        <p:txBody>
          <a:bodyPr wrap="square" lIns="0" tIns="0" rIns="0" bIns="0" rtlCol="0" anchor="ctr"/>
          <a:lstStyle/>
          <a:p>
            <a:pPr marL="0" indent="0">
              <a:lnSpc>
                <a:spcPct val="130000"/>
              </a:lnSpc>
              <a:buNone/>
            </a:pPr>
            <a:r>
              <a:rPr lang="en-US" sz="1400" b="1" dirty="0">
                <a:solidFill>
                  <a:srgbClr val="FFFFFF"/>
                </a:solidFill>
              </a:rPr>
              <a:t>Anna Parlin, MD, MPH
</a:t>
            </a:r>
            <a:r>
              <a:rPr lang="en-US" sz="1200" dirty="0">
                <a:solidFill>
                  <a:srgbClr val="C7DDE3"/>
                </a:solidFill>
              </a:rPr>
              <a:t>Retina Associates of Hawaii, Inc
  hawaiiretinadoc@gmail.com</a:t>
            </a:r>
            <a:endParaRPr lang="en-US" sz="1400" dirty="0"/>
          </a:p>
        </p:txBody>
      </p:sp>
      <p:sp>
        <p:nvSpPr>
          <p:cNvPr id="13" name="Text 10"/>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8FB6C1"/>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4" name="Text 11"/>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8FB6C1"/>
                </a:solidFill>
                <a:latin typeface="Calibri" pitchFamily="34" charset="0"/>
                <a:ea typeface="Calibri" pitchFamily="34" charset="-122"/>
                <a:cs typeface="Calibri" pitchFamily="34" charset="-120"/>
              </a:rPr>
              <a:t>44</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8">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B2</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4-2-1 Rule Detail</a:t>
            </a:r>
            <a:endParaRPr lang="en-US" sz="2300" dirty="0"/>
          </a:p>
        </p:txBody>
      </p:sp>
      <p:sp>
        <p:nvSpPr>
          <p:cNvPr id="5" name="Shape 3"/>
          <p:cNvSpPr/>
          <p:nvPr/>
        </p:nvSpPr>
        <p:spPr>
          <a:xfrm>
            <a:off x="548640" y="2194560"/>
            <a:ext cx="10881360" cy="3977640"/>
          </a:xfrm>
          <a:prstGeom prst="roundRect">
            <a:avLst>
              <a:gd name="adj" fmla="val 2299"/>
            </a:avLst>
          </a:prstGeom>
          <a:solidFill>
            <a:srgbClr val="FBFDFD"/>
          </a:solidFill>
          <a:ln w="19050">
            <a:solidFill>
              <a:srgbClr val="118AB2"/>
            </a:solidFill>
            <a:prstDash val="dash"/>
          </a:ln>
        </p:spPr>
      </p:sp>
      <p:sp>
        <p:nvSpPr>
          <p:cNvPr id="6" name="Shape 4"/>
          <p:cNvSpPr/>
          <p:nvPr/>
        </p:nvSpPr>
        <p:spPr>
          <a:xfrm>
            <a:off x="5532120" y="3497580"/>
            <a:ext cx="822960" cy="822960"/>
          </a:xfrm>
          <a:prstGeom prst="ellipse">
            <a:avLst/>
          </a:prstGeom>
          <a:solidFill>
            <a:srgbClr val="118AB2"/>
          </a:solidFill>
          <a:ln/>
        </p:spPr>
      </p:sp>
      <p:sp>
        <p:nvSpPr>
          <p:cNvPr id="7" name="Text 5"/>
          <p:cNvSpPr txBox="1"/>
          <p:nvPr/>
        </p:nvSpPr>
        <p:spPr>
          <a:xfrm>
            <a:off x="5532120" y="3497580"/>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a:t>
            </a:r>
            <a:endParaRPr lang="en-US" sz="2200" dirty="0"/>
          </a:p>
        </p:txBody>
      </p:sp>
      <p:sp>
        <p:nvSpPr>
          <p:cNvPr id="8" name="Text 6"/>
          <p:cNvSpPr txBox="1"/>
          <p:nvPr/>
        </p:nvSpPr>
        <p:spPr>
          <a:xfrm>
            <a:off x="822960" y="4229100"/>
            <a:ext cx="10332720" cy="365760"/>
          </a:xfrm>
          <a:prstGeom prst="rect">
            <a:avLst/>
          </a:prstGeom>
          <a:noFill/>
          <a:ln/>
        </p:spPr>
        <p:txBody>
          <a:bodyPr wrap="square" lIns="0" tIns="0" rIns="0" bIns="0" rtlCol="0" anchor="ctr"/>
          <a:lstStyle/>
          <a:p>
            <a:pPr marL="0" indent="0" algn="ctr">
              <a:buNone/>
            </a:pPr>
            <a:r>
              <a:rPr lang="en-US" sz="1200" b="1" kern="0" spc="100" dirty="0">
                <a:solidFill>
                  <a:srgbClr val="118AB2"/>
                </a:solidFill>
                <a:latin typeface="Calibri" pitchFamily="34" charset="0"/>
                <a:ea typeface="Calibri" pitchFamily="34" charset="-122"/>
                <a:cs typeface="Calibri" pitchFamily="34" charset="-120"/>
              </a:rPr>
              <a:t>Content to insert</a:t>
            </a:r>
            <a:endParaRPr lang="en-US" sz="1200" dirty="0"/>
          </a:p>
        </p:txBody>
      </p:sp>
      <p:sp>
        <p:nvSpPr>
          <p:cNvPr id="9" name="Text 7"/>
          <p:cNvSpPr txBox="1"/>
          <p:nvPr/>
        </p:nvSpPr>
        <p:spPr>
          <a:xfrm>
            <a:off x="1280160" y="4594860"/>
            <a:ext cx="9418320" cy="731520"/>
          </a:xfrm>
          <a:prstGeom prst="rect">
            <a:avLst/>
          </a:prstGeom>
          <a:noFill/>
          <a:ln/>
        </p:spPr>
        <p:txBody>
          <a:bodyPr wrap="square" lIns="0" tIns="0" rIns="0" bIns="0" rtlCol="0" anchor="ctr"/>
          <a:lstStyle/>
          <a:p>
            <a:pPr marL="0" indent="0" algn="ctr">
              <a:buNone/>
            </a:pPr>
            <a:r>
              <a:rPr lang="en-US" sz="1300" i="1" dirty="0">
                <a:solidFill>
                  <a:srgbClr val="5B7480"/>
                </a:solidFill>
                <a:latin typeface="Calibri" pitchFamily="34" charset="0"/>
                <a:ea typeface="Calibri" pitchFamily="34" charset="-122"/>
                <a:cs typeface="Calibri" pitchFamily="34" charset="-120"/>
              </a:rPr>
              <a:t>Insert: annotated images illustrating the 4-2-1 rule for severe NPDR</a:t>
            </a:r>
            <a:endParaRPr lang="en-US" sz="1300" dirty="0"/>
          </a:p>
        </p:txBody>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47</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9">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B3</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Full GLP-1 Agent Table</a:t>
            </a:r>
            <a:endParaRPr lang="en-US" sz="2300" dirty="0"/>
          </a:p>
        </p:txBody>
      </p:sp>
      <p:sp>
        <p:nvSpPr>
          <p:cNvPr id="5" name="Shape 3"/>
          <p:cNvSpPr/>
          <p:nvPr/>
        </p:nvSpPr>
        <p:spPr>
          <a:xfrm>
            <a:off x="548640" y="2194560"/>
            <a:ext cx="10881360" cy="3977640"/>
          </a:xfrm>
          <a:prstGeom prst="roundRect">
            <a:avLst>
              <a:gd name="adj" fmla="val 2299"/>
            </a:avLst>
          </a:prstGeom>
          <a:solidFill>
            <a:srgbClr val="FBFDFD"/>
          </a:solidFill>
          <a:ln w="19050">
            <a:solidFill>
              <a:srgbClr val="118AB2"/>
            </a:solidFill>
            <a:prstDash val="dash"/>
          </a:ln>
        </p:spPr>
      </p:sp>
      <p:sp>
        <p:nvSpPr>
          <p:cNvPr id="6" name="Shape 4"/>
          <p:cNvSpPr/>
          <p:nvPr/>
        </p:nvSpPr>
        <p:spPr>
          <a:xfrm>
            <a:off x="5532120" y="3497580"/>
            <a:ext cx="822960" cy="822960"/>
          </a:xfrm>
          <a:prstGeom prst="ellipse">
            <a:avLst/>
          </a:prstGeom>
          <a:solidFill>
            <a:srgbClr val="118AB2"/>
          </a:solidFill>
          <a:ln/>
        </p:spPr>
      </p:sp>
      <p:sp>
        <p:nvSpPr>
          <p:cNvPr id="7" name="Text 5"/>
          <p:cNvSpPr txBox="1"/>
          <p:nvPr/>
        </p:nvSpPr>
        <p:spPr>
          <a:xfrm>
            <a:off x="5532120" y="3497580"/>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a:t>
            </a:r>
            <a:endParaRPr lang="en-US" sz="2200" dirty="0"/>
          </a:p>
        </p:txBody>
      </p:sp>
      <p:sp>
        <p:nvSpPr>
          <p:cNvPr id="8" name="Text 6"/>
          <p:cNvSpPr txBox="1"/>
          <p:nvPr/>
        </p:nvSpPr>
        <p:spPr>
          <a:xfrm>
            <a:off x="822960" y="4229100"/>
            <a:ext cx="10332720" cy="365760"/>
          </a:xfrm>
          <a:prstGeom prst="rect">
            <a:avLst/>
          </a:prstGeom>
          <a:noFill/>
          <a:ln/>
        </p:spPr>
        <p:txBody>
          <a:bodyPr wrap="square" lIns="0" tIns="0" rIns="0" bIns="0" rtlCol="0" anchor="ctr"/>
          <a:lstStyle/>
          <a:p>
            <a:pPr marL="0" indent="0" algn="ctr">
              <a:buNone/>
            </a:pPr>
            <a:r>
              <a:rPr lang="en-US" sz="1200" b="1" kern="0" spc="100" dirty="0">
                <a:solidFill>
                  <a:srgbClr val="118AB2"/>
                </a:solidFill>
                <a:latin typeface="Calibri" pitchFamily="34" charset="0"/>
                <a:ea typeface="Calibri" pitchFamily="34" charset="-122"/>
                <a:cs typeface="Calibri" pitchFamily="34" charset="-120"/>
              </a:rPr>
              <a:t>Content to insert</a:t>
            </a:r>
            <a:endParaRPr lang="en-US" sz="1200" dirty="0"/>
          </a:p>
        </p:txBody>
      </p:sp>
      <p:sp>
        <p:nvSpPr>
          <p:cNvPr id="9" name="Text 7"/>
          <p:cNvSpPr txBox="1"/>
          <p:nvPr/>
        </p:nvSpPr>
        <p:spPr>
          <a:xfrm>
            <a:off x="1280160" y="4594860"/>
            <a:ext cx="9418320" cy="731520"/>
          </a:xfrm>
          <a:prstGeom prst="rect">
            <a:avLst/>
          </a:prstGeom>
          <a:noFill/>
          <a:ln/>
        </p:spPr>
        <p:txBody>
          <a:bodyPr wrap="square" lIns="0" tIns="0" rIns="0" bIns="0" rtlCol="0" anchor="ctr"/>
          <a:lstStyle/>
          <a:p>
            <a:pPr marL="0" indent="0" algn="ctr">
              <a:buNone/>
            </a:pPr>
            <a:r>
              <a:rPr lang="en-US" sz="1300" i="1" dirty="0">
                <a:solidFill>
                  <a:srgbClr val="5B7480"/>
                </a:solidFill>
                <a:latin typeface="Calibri" pitchFamily="34" charset="0"/>
                <a:ea typeface="Calibri" pitchFamily="34" charset="-122"/>
                <a:cs typeface="Calibri" pitchFamily="34" charset="-120"/>
              </a:rPr>
              <a:t>Insert: agent, indication, relative A1c drop</a:t>
            </a:r>
            <a:endParaRPr lang="en-US" sz="1300" dirty="0"/>
          </a:p>
        </p:txBody>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48</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1">
    <p:bg>
      <p:bgPr>
        <a:solidFill>
          <a:srgbClr val="F5FAFB"/>
        </a:solidFill>
        <a:effectLst/>
      </p:bgPr>
    </p:bg>
    <p:spTree>
      <p:nvGrpSpPr>
        <p:cNvPr id="1" name=""/>
        <p:cNvGrpSpPr/>
        <p:nvPr/>
      </p:nvGrpSpPr>
      <p:grpSpPr>
        <a:xfrm>
          <a:off x="0" y="0"/>
          <a:ext cx="0" cy="0"/>
          <a:chOff x="0" y="0"/>
          <a:chExt cx="0" cy="0"/>
        </a:xfrm>
      </p:grpSpPr>
      <p:sp>
        <p:nvSpPr>
          <p:cNvPr id="2" name="Shape 0"/>
          <p:cNvSpPr/>
          <p:nvPr/>
        </p:nvSpPr>
        <p:spPr>
          <a:xfrm>
            <a:off x="548640" y="411480"/>
            <a:ext cx="868680" cy="320040"/>
          </a:xfrm>
          <a:prstGeom prst="roundRect">
            <a:avLst>
              <a:gd name="adj" fmla="val 22857"/>
            </a:avLst>
          </a:prstGeom>
          <a:solidFill>
            <a:srgbClr val="073B4C"/>
          </a:solidFill>
          <a:ln/>
        </p:spPr>
      </p:sp>
      <p:sp>
        <p:nvSpPr>
          <p:cNvPr id="3" name="Text 1"/>
          <p:cNvSpPr txBox="1"/>
          <p:nvPr/>
        </p:nvSpPr>
        <p:spPr>
          <a:xfrm>
            <a:off x="548640" y="411480"/>
            <a:ext cx="8686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B5</a:t>
            </a:r>
            <a:endParaRPr lang="en-US" sz="1200" dirty="0"/>
          </a:p>
        </p:txBody>
      </p:sp>
      <p:sp>
        <p:nvSpPr>
          <p:cNvPr id="4" name="Text 2"/>
          <p:cNvSpPr txBox="1"/>
          <p:nvPr/>
        </p:nvSpPr>
        <p:spPr>
          <a:xfrm>
            <a:off x="1645920" y="384048"/>
            <a:ext cx="10744200" cy="640080"/>
          </a:xfrm>
          <a:prstGeom prst="rect">
            <a:avLst/>
          </a:prstGeom>
          <a:noFill/>
          <a:ln/>
        </p:spPr>
        <p:txBody>
          <a:bodyPr wrap="square" lIns="0" tIns="0" rIns="0" bIns="0" rtlCol="0" anchor="ctr"/>
          <a:lstStyle/>
          <a:p>
            <a:pPr marL="0" indent="0">
              <a:buNone/>
            </a:pPr>
            <a:r>
              <a:rPr lang="en-US" sz="2300" b="1" dirty="0">
                <a:solidFill>
                  <a:srgbClr val="073B4C"/>
                </a:solidFill>
                <a:latin typeface="Cambria" pitchFamily="34" charset="0"/>
                <a:ea typeface="Cambria" pitchFamily="34" charset="-122"/>
                <a:cs typeface="Cambria" pitchFamily="34" charset="-120"/>
              </a:rPr>
              <a:t> Sample Referral Letter Template</a:t>
            </a:r>
            <a:endParaRPr lang="en-US" sz="2300" dirty="0"/>
          </a:p>
        </p:txBody>
      </p:sp>
      <p:sp>
        <p:nvSpPr>
          <p:cNvPr id="5" name="Shape 3"/>
          <p:cNvSpPr/>
          <p:nvPr/>
        </p:nvSpPr>
        <p:spPr>
          <a:xfrm>
            <a:off x="548640" y="2194560"/>
            <a:ext cx="10881360" cy="3977640"/>
          </a:xfrm>
          <a:prstGeom prst="roundRect">
            <a:avLst>
              <a:gd name="adj" fmla="val 2299"/>
            </a:avLst>
          </a:prstGeom>
          <a:solidFill>
            <a:srgbClr val="FBFDFD"/>
          </a:solidFill>
          <a:ln w="19050">
            <a:solidFill>
              <a:srgbClr val="118AB2"/>
            </a:solidFill>
            <a:prstDash val="dash"/>
          </a:ln>
        </p:spPr>
      </p:sp>
      <p:sp>
        <p:nvSpPr>
          <p:cNvPr id="11" name="Text 8"/>
          <p:cNvSpPr txBox="1"/>
          <p:nvPr/>
        </p:nvSpPr>
        <p:spPr>
          <a:xfrm>
            <a:off x="548640" y="6473952"/>
            <a:ext cx="6400800" cy="274320"/>
          </a:xfrm>
          <a:prstGeom prst="rect">
            <a:avLst/>
          </a:prstGeom>
          <a:noFill/>
          <a:ln/>
        </p:spPr>
        <p:txBody>
          <a:bodyPr wrap="square" lIns="0" tIns="0" rIns="0" bIns="0" rtlCol="0" anchor="ctr"/>
          <a:lstStyle/>
          <a:p>
            <a:pPr marL="0" indent="0">
              <a:buNone/>
            </a:pPr>
            <a:r>
              <a:rPr lang="en-US" sz="900" dirty="0">
                <a:solidFill>
                  <a:srgbClr val="5B7480"/>
                </a:solidFill>
                <a:latin typeface="Calibri" pitchFamily="34" charset="0"/>
                <a:ea typeface="Calibri" pitchFamily="34" charset="-122"/>
                <a:cs typeface="Calibri" pitchFamily="34" charset="-120"/>
              </a:rPr>
              <a:t>Diabetic Retinopathy Decoded  |  Anna Parlin, MD, MPH</a:t>
            </a:r>
            <a:endParaRPr lang="en-US" sz="900" dirty="0"/>
          </a:p>
        </p:txBody>
      </p:sp>
      <p:sp>
        <p:nvSpPr>
          <p:cNvPr id="12" name="Text 9"/>
          <p:cNvSpPr txBox="1"/>
          <p:nvPr/>
        </p:nvSpPr>
        <p:spPr>
          <a:xfrm>
            <a:off x="11658600" y="6473952"/>
            <a:ext cx="457200" cy="274320"/>
          </a:xfrm>
          <a:prstGeom prst="rect">
            <a:avLst/>
          </a:prstGeom>
          <a:noFill/>
          <a:ln/>
        </p:spPr>
        <p:txBody>
          <a:bodyPr wrap="square" lIns="0" tIns="0" rIns="0" bIns="0" rtlCol="0" anchor="ctr"/>
          <a:lstStyle/>
          <a:p>
            <a:pPr marL="0" indent="0" algn="r">
              <a:buNone/>
            </a:pPr>
            <a:r>
              <a:rPr lang="en-US" sz="1000" dirty="0">
                <a:solidFill>
                  <a:srgbClr val="5B7480"/>
                </a:solidFill>
                <a:latin typeface="Calibri" pitchFamily="34" charset="0"/>
                <a:ea typeface="Calibri" pitchFamily="34" charset="-122"/>
                <a:cs typeface="Calibri" pitchFamily="34" charset="-120"/>
              </a:rPr>
              <a:t>50</a:t>
            </a:r>
            <a:endParaRPr lang="en-US" sz="1000" dirty="0"/>
          </a:p>
        </p:txBody>
      </p:sp>
    </p:spTree>
  </p:cSld>
  <p:clrMapOvr>
    <a:masterClrMapping/>
  </p:clrMapOvr>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id="{121AC9A9-9DF1-410F-980B-228D05632962}" vid="{661A2AC3-DE07-4883-A618-4B52B678F5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483</TotalTime>
  <Words>3898</Words>
  <Application>Microsoft Office PowerPoint</Application>
  <PresentationFormat>Widescreen</PresentationFormat>
  <Paragraphs>534</Paragraphs>
  <Slides>47</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Cambria</vt:lpstr>
      <vt:lpstr>Neue Haas Grotesk Text Pro</vt:lpstr>
      <vt:lpstr>System Font Regular</vt:lpstr>
      <vt:lpstr>Bjorn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Parlin</cp:lastModifiedBy>
  <cp:revision>4</cp:revision>
  <dcterms:created xsi:type="dcterms:W3CDTF">2026-09-24T18:11:53Z</dcterms:created>
  <dcterms:modified xsi:type="dcterms:W3CDTF">2026-09-25T02:54:57Z</dcterms:modified>
</cp:coreProperties>
</file>