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7"/>
  </p:notesMasterIdLst>
  <p:sldIdLst>
    <p:sldId id="2552" r:id="rId2"/>
    <p:sldId id="257" r:id="rId3"/>
    <p:sldId id="2147376550" r:id="rId4"/>
    <p:sldId id="2147483126" r:id="rId5"/>
    <p:sldId id="2147483127" r:id="rId6"/>
    <p:sldId id="2147483128" r:id="rId7"/>
    <p:sldId id="2147483129" r:id="rId8"/>
    <p:sldId id="262" r:id="rId9"/>
    <p:sldId id="2147376551" r:id="rId10"/>
    <p:sldId id="2147376552" r:id="rId11"/>
    <p:sldId id="2147483130" r:id="rId12"/>
    <p:sldId id="2147376610" r:id="rId13"/>
    <p:sldId id="2147483141" r:id="rId14"/>
    <p:sldId id="2147376611" r:id="rId15"/>
    <p:sldId id="2147483132" r:id="rId16"/>
    <p:sldId id="2147483135" r:id="rId17"/>
    <p:sldId id="2147483133" r:id="rId18"/>
    <p:sldId id="2147376561" r:id="rId19"/>
    <p:sldId id="2147376620" r:id="rId20"/>
    <p:sldId id="374" r:id="rId21"/>
    <p:sldId id="379" r:id="rId22"/>
    <p:sldId id="381" r:id="rId23"/>
    <p:sldId id="2147376621" r:id="rId24"/>
    <p:sldId id="2147376622" r:id="rId25"/>
    <p:sldId id="2147376623" r:id="rId26"/>
    <p:sldId id="2147376624" r:id="rId27"/>
    <p:sldId id="298" r:id="rId28"/>
    <p:sldId id="297" r:id="rId29"/>
    <p:sldId id="2147376569" r:id="rId30"/>
    <p:sldId id="2147376626" r:id="rId31"/>
    <p:sldId id="2147376627" r:id="rId32"/>
    <p:sldId id="2147376628" r:id="rId33"/>
    <p:sldId id="2147376570" r:id="rId34"/>
    <p:sldId id="2147376615" r:id="rId35"/>
    <p:sldId id="2147376571" r:id="rId36"/>
    <p:sldId id="2147376629" r:id="rId37"/>
    <p:sldId id="2140755378" r:id="rId38"/>
    <p:sldId id="2147376630" r:id="rId39"/>
    <p:sldId id="2147376631" r:id="rId40"/>
    <p:sldId id="2147376632" r:id="rId41"/>
    <p:sldId id="2147376633" r:id="rId42"/>
    <p:sldId id="1119" r:id="rId43"/>
    <p:sldId id="2147376598" r:id="rId44"/>
    <p:sldId id="2147376599" r:id="rId45"/>
    <p:sldId id="1042" r:id="rId46"/>
    <p:sldId id="1043" r:id="rId47"/>
    <p:sldId id="2147376634" r:id="rId48"/>
    <p:sldId id="2147376635" r:id="rId49"/>
    <p:sldId id="2147376636" r:id="rId50"/>
    <p:sldId id="2147376638" r:id="rId51"/>
    <p:sldId id="2147376640" r:id="rId52"/>
    <p:sldId id="2147376639" r:id="rId53"/>
    <p:sldId id="2147376564" r:id="rId54"/>
    <p:sldId id="2147376565" r:id="rId55"/>
    <p:sldId id="2147376641" r:id="rId56"/>
    <p:sldId id="2147376642" r:id="rId57"/>
    <p:sldId id="2147376643" r:id="rId58"/>
    <p:sldId id="2147376644" r:id="rId59"/>
    <p:sldId id="2147376645" r:id="rId60"/>
    <p:sldId id="2147376646" r:id="rId61"/>
    <p:sldId id="286" r:id="rId62"/>
    <p:sldId id="287" r:id="rId63"/>
    <p:sldId id="288" r:id="rId64"/>
    <p:sldId id="289" r:id="rId65"/>
    <p:sldId id="290" r:id="rId66"/>
    <p:sldId id="291" r:id="rId67"/>
    <p:sldId id="292" r:id="rId68"/>
    <p:sldId id="293" r:id="rId69"/>
    <p:sldId id="294" r:id="rId70"/>
    <p:sldId id="295" r:id="rId71"/>
    <p:sldId id="296" r:id="rId72"/>
    <p:sldId id="2147483160" r:id="rId73"/>
    <p:sldId id="2147483161" r:id="rId74"/>
    <p:sldId id="299" r:id="rId75"/>
    <p:sldId id="2147483158" r:id="rId76"/>
    <p:sldId id="435" r:id="rId77"/>
    <p:sldId id="436" r:id="rId78"/>
    <p:sldId id="2147483159" r:id="rId79"/>
    <p:sldId id="2147483155" r:id="rId80"/>
    <p:sldId id="258" r:id="rId81"/>
    <p:sldId id="259" r:id="rId82"/>
    <p:sldId id="2147483156" r:id="rId83"/>
    <p:sldId id="263" r:id="rId84"/>
    <p:sldId id="261" r:id="rId85"/>
    <p:sldId id="260" r:id="rId86"/>
    <p:sldId id="2147483157" r:id="rId87"/>
    <p:sldId id="265" r:id="rId88"/>
    <p:sldId id="266" r:id="rId89"/>
    <p:sldId id="269" r:id="rId90"/>
    <p:sldId id="2147483120" r:id="rId91"/>
    <p:sldId id="2985" r:id="rId92"/>
    <p:sldId id="2147483153" r:id="rId93"/>
    <p:sldId id="264" r:id="rId94"/>
    <p:sldId id="2147483154" r:id="rId95"/>
    <p:sldId id="327" r:id="rId9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02"/>
    <p:restoredTop sz="91268"/>
  </p:normalViewPr>
  <p:slideViewPr>
    <p:cSldViewPr snapToGrid="0" snapToObjects="1">
      <p:cViewPr varScale="1">
        <p:scale>
          <a:sx n="83" d="100"/>
          <a:sy n="83" d="100"/>
        </p:scale>
        <p:origin x="216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9C7AC-4185-DA41-B586-2F882455D4E5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04FCB-AF5E-0E46-8B98-9B48977C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2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25B80CF-80B0-E743-A3E9-2AB5273E2D57}" type="slidenum">
              <a:rPr lang="en-US" altLang="en-US">
                <a:latin typeface="Calibri" charset="0"/>
              </a:rPr>
              <a:pPr/>
              <a:t>7</a:t>
            </a:fld>
            <a:endParaRPr lang="en-US" alt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18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737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Document ocular surface conditions without moving the patient to the slit lamp for examination. 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737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Evaluate external structure of the upper and lower lids without a dedicated instrument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B9CD09-E064-4243-8826-D16E0423CA3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90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Internal image only-Solix can be promoted as a tool to get measurements for the fitting of scleral lens but we currently do not have FDA clearance to promote as a Scleral fitting device.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B9CD09-E064-4243-8826-D16E0423CA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614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544D0-2265-4015-9D31-43E311C902E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87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Internal image only-Solix can be promoted as a tool to get measurements for the fitting of scleral lens but we currently do not have FDA clearance to promote as a Scleral fitting device.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B9CD09-E064-4243-8826-D16E0423CA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614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f609cdf576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3" name="Google Shape;543;g2f609cdf576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2f609cdf576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54" name="Google Shape;554;g2f609cdf576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2f609cdf576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65" name="Google Shape;565;g2f609cdf576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2f609cdf576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VSP </a:t>
            </a:r>
            <a:endParaRPr dirty="0"/>
          </a:p>
        </p:txBody>
      </p:sp>
      <p:sp>
        <p:nvSpPr>
          <p:cNvPr id="576" name="Google Shape;576;g2f609cdf576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2f609cdf576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Annual replacement – fitting fee and CL materials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VSP </a:t>
            </a:r>
            <a:endParaRPr dirty="0"/>
          </a:p>
        </p:txBody>
      </p:sp>
      <p:sp>
        <p:nvSpPr>
          <p:cNvPr id="588" name="Google Shape;588;g2f609cdf576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2f609cdf576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0" name="Google Shape;600;g2f609cdf576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2f609cdf576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12" name="Google Shape;612;g2f609cdf576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2f609cdf576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New 6/1/2024 </a:t>
            </a:r>
            <a:endParaRPr dirty="0"/>
          </a:p>
        </p:txBody>
      </p:sp>
      <p:sp>
        <p:nvSpPr>
          <p:cNvPr id="624" name="Google Shape;624;g2f609cdf576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2f609cdf576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37" name="Google Shape;637;g2f609cdf576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2f6771a394f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 err="1"/>
              <a:t>Eyemed</a:t>
            </a:r>
            <a:r>
              <a:rPr lang="en-US" dirty="0"/>
              <a:t> based on condition, not type of lens </a:t>
            </a:r>
            <a:endParaRPr dirty="0"/>
          </a:p>
        </p:txBody>
      </p:sp>
      <p:sp>
        <p:nvSpPr>
          <p:cNvPr id="649" name="Google Shape;649;g2f6771a394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2f6771a394f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Exceeding </a:t>
            </a:r>
            <a:endParaRPr dirty="0"/>
          </a:p>
        </p:txBody>
      </p:sp>
      <p:sp>
        <p:nvSpPr>
          <p:cNvPr id="661" name="Google Shape;661;g2f6771a394f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2f6771a394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72" name="Google Shape;672;g2f6771a394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2f6771a394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Up to $2500</a:t>
            </a:r>
            <a:endParaRPr dirty="0"/>
          </a:p>
        </p:txBody>
      </p:sp>
      <p:sp>
        <p:nvSpPr>
          <p:cNvPr id="683" name="Google Shape;683;g2f6771a394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2f6771a394f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$2500 reimbursement </a:t>
            </a:r>
            <a:endParaRPr dirty="0"/>
          </a:p>
        </p:txBody>
      </p:sp>
      <p:sp>
        <p:nvSpPr>
          <p:cNvPr id="695" name="Google Shape;695;g2f6771a394f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1651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a603d8cb0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a603d8cb0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2a603d8cb01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92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2997b31c5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2997b31c5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2997b31c5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93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a0db70dc5b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a0db70dc5b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2a0db70dc5b_0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20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07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163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5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46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1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2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60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7BF72-7F73-43D6-868F-FB9EA6AA8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482185"/>
            <a:ext cx="10515600" cy="4694779"/>
          </a:xfrm>
          <a:prstGeom prst="rect">
            <a:avLst/>
          </a:prstGeom>
        </p:spPr>
        <p:txBody>
          <a:bodyPr/>
          <a:lstStyle>
            <a:lvl1pPr marL="171443" indent="-171443">
              <a:buFontTx/>
              <a:buBlip>
                <a:blip r:embed="rId2"/>
              </a:buBlip>
              <a:defRPr sz="1333"/>
            </a:lvl1pPr>
            <a:lvl2pPr marL="514329" indent="-171443">
              <a:buClr>
                <a:schemeClr val="accent6"/>
              </a:buClr>
              <a:buFont typeface="Symbol" panose="05050102010706020507" pitchFamily="18" charset="2"/>
              <a:buChar char=""/>
              <a:defRPr sz="1333"/>
            </a:lvl2pPr>
            <a:lvl3pPr marL="857216" indent="-171443">
              <a:buFontTx/>
              <a:buBlip>
                <a:blip r:embed="rId3"/>
              </a:buBlip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9A668C-A0A6-45A1-83E5-C818FBE6D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"/>
            <a:ext cx="10515600" cy="756139"/>
          </a:xfrm>
          <a:prstGeom prst="rect">
            <a:avLst/>
          </a:prstGeom>
        </p:spPr>
        <p:txBody>
          <a:bodyPr anchor="b"/>
          <a:lstStyle>
            <a:lvl1pPr algn="l">
              <a:defRPr sz="2333">
                <a:latin typeface="Inter - SemiBold (Headings)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64AB2F-8229-484F-8905-411A11B7598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3850" y="937192"/>
            <a:ext cx="9984112" cy="53946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lang="en-US" sz="1667" i="1" smtClean="0">
                <a:solidFill>
                  <a:schemeClr val="bg2">
                    <a:lumMod val="75000"/>
                  </a:schemeClr>
                </a:solidFill>
                <a:latin typeface="Inter - SemiBold (Headings)"/>
                <a:ea typeface="+mj-ea"/>
                <a:cs typeface="+mj-cs"/>
              </a:defRPr>
            </a:lvl1pPr>
            <a:lvl2pPr marL="285739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pic>
        <p:nvPicPr>
          <p:cNvPr id="2" name="Image 13" descr="preencoded.png">
            <a:extLst>
              <a:ext uri="{FF2B5EF4-FFF2-40B4-BE49-F238E27FC236}">
                <a16:creationId xmlns:a16="http://schemas.microsoft.com/office/drawing/2014/main" id="{9AAD9219-368D-30C7-5FB5-2F2B91A2DA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500" y="814917"/>
            <a:ext cx="783167" cy="63500"/>
          </a:xfrm>
          <a:prstGeom prst="rect">
            <a:avLst/>
          </a:prstGeom>
        </p:spPr>
      </p:pic>
      <p:sp>
        <p:nvSpPr>
          <p:cNvPr id="5" name="Shape 2">
            <a:extLst>
              <a:ext uri="{FF2B5EF4-FFF2-40B4-BE49-F238E27FC236}">
                <a16:creationId xmlns:a16="http://schemas.microsoft.com/office/drawing/2014/main" id="{163D7F26-7A7F-D709-04B6-51B8C3EC1563}"/>
              </a:ext>
            </a:extLst>
          </p:cNvPr>
          <p:cNvSpPr/>
          <p:nvPr userDrawn="1"/>
        </p:nvSpPr>
        <p:spPr>
          <a:xfrm>
            <a:off x="317500" y="6244167"/>
            <a:ext cx="687917" cy="296333"/>
          </a:xfrm>
          <a:prstGeom prst="rect">
            <a:avLst/>
          </a:prstGeom>
          <a:solidFill>
            <a:srgbClr val="0A4438">
              <a:alpha val="100000"/>
            </a:srgbClr>
          </a:solidFill>
          <a:ln/>
        </p:spPr>
        <p:txBody>
          <a:bodyPr/>
          <a:lstStyle/>
          <a:p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BB5F36F2-F0DC-2949-3768-82BFC22764F7}"/>
              </a:ext>
            </a:extLst>
          </p:cNvPr>
          <p:cNvSpPr/>
          <p:nvPr userDrawn="1"/>
        </p:nvSpPr>
        <p:spPr>
          <a:xfrm>
            <a:off x="1206500" y="6519333"/>
            <a:ext cx="9408583" cy="21167"/>
          </a:xfrm>
          <a:prstGeom prst="rect">
            <a:avLst/>
          </a:prstGeom>
          <a:solidFill>
            <a:srgbClr val="0A4438">
              <a:alpha val="100000"/>
            </a:srgbClr>
          </a:solidFill>
          <a:ln/>
        </p:spPr>
        <p:txBody>
          <a:bodyPr/>
          <a:lstStyle/>
          <a:p>
            <a:endParaRPr lang="en-US" sz="1500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1F318490-A17C-E85E-484D-B8279415459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95000" y="6274212"/>
            <a:ext cx="1076017" cy="371915"/>
          </a:xfrm>
          <a:prstGeom prst="rect">
            <a:avLst/>
          </a:prstGeom>
        </p:spPr>
      </p:pic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9D62F36C-DD44-36DE-7C1F-A77EAAA7BA0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91520" y="6274217"/>
            <a:ext cx="118897" cy="163417"/>
          </a:xfrm>
          <a:prstGeom prst="rect">
            <a:avLst/>
          </a:prstGeom>
        </p:spPr>
      </p:pic>
      <p:pic>
        <p:nvPicPr>
          <p:cNvPr id="11" name="Image 2" descr="preencoded.png">
            <a:extLst>
              <a:ext uri="{FF2B5EF4-FFF2-40B4-BE49-F238E27FC236}">
                <a16:creationId xmlns:a16="http://schemas.microsoft.com/office/drawing/2014/main" id="{B2996B71-3207-380D-3B15-769760D9361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016368" y="6313449"/>
            <a:ext cx="105763" cy="126613"/>
          </a:xfrm>
          <a:prstGeom prst="rect">
            <a:avLst/>
          </a:prstGeom>
        </p:spPr>
      </p:pic>
      <p:pic>
        <p:nvPicPr>
          <p:cNvPr id="12" name="Image 3" descr="preencoded.png">
            <a:extLst>
              <a:ext uri="{FF2B5EF4-FFF2-40B4-BE49-F238E27FC236}">
                <a16:creationId xmlns:a16="http://schemas.microsoft.com/office/drawing/2014/main" id="{65A37C83-9B1B-6C13-5C51-52D97A65800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140650" y="6313279"/>
            <a:ext cx="69922" cy="124349"/>
          </a:xfrm>
          <a:prstGeom prst="rect">
            <a:avLst/>
          </a:prstGeom>
        </p:spPr>
      </p:pic>
      <p:pic>
        <p:nvPicPr>
          <p:cNvPr id="13" name="Image 4" descr="preencoded.png">
            <a:extLst>
              <a:ext uri="{FF2B5EF4-FFF2-40B4-BE49-F238E27FC236}">
                <a16:creationId xmlns:a16="http://schemas.microsoft.com/office/drawing/2014/main" id="{B207BDAA-4BC1-5585-F01E-81575156C14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510405" y="6313480"/>
            <a:ext cx="117433" cy="126577"/>
          </a:xfrm>
          <a:prstGeom prst="rect">
            <a:avLst/>
          </a:prstGeom>
        </p:spPr>
      </p:pic>
      <p:pic>
        <p:nvPicPr>
          <p:cNvPr id="14" name="Image 5" descr="preencoded.png">
            <a:extLst>
              <a:ext uri="{FF2B5EF4-FFF2-40B4-BE49-F238E27FC236}">
                <a16:creationId xmlns:a16="http://schemas.microsoft.com/office/drawing/2014/main" id="{110215CC-44BE-68E7-84AC-2D9AD6E2232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1635918" y="6313449"/>
            <a:ext cx="105763" cy="126613"/>
          </a:xfrm>
          <a:prstGeom prst="rect">
            <a:avLst/>
          </a:prstGeom>
        </p:spPr>
      </p:pic>
      <p:pic>
        <p:nvPicPr>
          <p:cNvPr id="15" name="Image 6" descr="preencoded.png">
            <a:extLst>
              <a:ext uri="{FF2B5EF4-FFF2-40B4-BE49-F238E27FC236}">
                <a16:creationId xmlns:a16="http://schemas.microsoft.com/office/drawing/2014/main" id="{70CB54BB-29F8-B6B5-1730-C3E3231CA155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91520" y="6486571"/>
            <a:ext cx="134988" cy="157102"/>
          </a:xfrm>
          <a:prstGeom prst="rect">
            <a:avLst/>
          </a:prstGeom>
        </p:spPr>
      </p:pic>
      <p:pic>
        <p:nvPicPr>
          <p:cNvPr id="19" name="Image 7" descr="preencoded.png">
            <a:extLst>
              <a:ext uri="{FF2B5EF4-FFF2-40B4-BE49-F238E27FC236}">
                <a16:creationId xmlns:a16="http://schemas.microsoft.com/office/drawing/2014/main" id="{FD6E5B6E-12A7-DFD1-D351-58922D38A084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153185" y="6525839"/>
            <a:ext cx="105563" cy="117833"/>
          </a:xfrm>
          <a:prstGeom prst="rect">
            <a:avLst/>
          </a:prstGeom>
        </p:spPr>
      </p:pic>
      <p:pic>
        <p:nvPicPr>
          <p:cNvPr id="20" name="Image 8" descr="preencoded.png">
            <a:extLst>
              <a:ext uri="{FF2B5EF4-FFF2-40B4-BE49-F238E27FC236}">
                <a16:creationId xmlns:a16="http://schemas.microsoft.com/office/drawing/2014/main" id="{C7BC8DE4-EBF9-39AA-0AAC-F52149E0CE6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272480" y="6525839"/>
            <a:ext cx="18120" cy="117833"/>
          </a:xfrm>
          <a:prstGeom prst="rect">
            <a:avLst/>
          </a:prstGeom>
        </p:spPr>
      </p:pic>
      <p:pic>
        <p:nvPicPr>
          <p:cNvPr id="21" name="Image 9" descr="preencoded.png">
            <a:extLst>
              <a:ext uri="{FF2B5EF4-FFF2-40B4-BE49-F238E27FC236}">
                <a16:creationId xmlns:a16="http://schemas.microsoft.com/office/drawing/2014/main" id="{A5AE9968-C6BC-E133-96D9-F02CE23914A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272480" y="6486571"/>
            <a:ext cx="18120" cy="21843"/>
          </a:xfrm>
          <a:prstGeom prst="rect">
            <a:avLst/>
          </a:prstGeom>
        </p:spPr>
      </p:pic>
      <p:pic>
        <p:nvPicPr>
          <p:cNvPr id="22" name="Image 10" descr="preencoded.png">
            <a:extLst>
              <a:ext uri="{FF2B5EF4-FFF2-40B4-BE49-F238E27FC236}">
                <a16:creationId xmlns:a16="http://schemas.microsoft.com/office/drawing/2014/main" id="{101B5D5E-F49D-11CD-D3B7-33DE9262069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410861" y="6524310"/>
            <a:ext cx="106794" cy="121791"/>
          </a:xfrm>
          <a:prstGeom prst="rect">
            <a:avLst/>
          </a:prstGeom>
        </p:spPr>
      </p:pic>
      <p:pic>
        <p:nvPicPr>
          <p:cNvPr id="23" name="Image 11" descr="preencoded.png">
            <a:extLst>
              <a:ext uri="{FF2B5EF4-FFF2-40B4-BE49-F238E27FC236}">
                <a16:creationId xmlns:a16="http://schemas.microsoft.com/office/drawing/2014/main" id="{26DE9584-3D72-D1C7-8A72-C70383B25B86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1535076" y="6524010"/>
            <a:ext cx="58850" cy="119693"/>
          </a:xfrm>
          <a:prstGeom prst="rect">
            <a:avLst/>
          </a:prstGeom>
        </p:spPr>
      </p:pic>
      <p:pic>
        <p:nvPicPr>
          <p:cNvPr id="24" name="Image 12" descr="preencoded.png">
            <a:extLst>
              <a:ext uri="{FF2B5EF4-FFF2-40B4-BE49-F238E27FC236}">
                <a16:creationId xmlns:a16="http://schemas.microsoft.com/office/drawing/2014/main" id="{EBDE5FEF-7980-6223-6D44-E30EEBE20C67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1600109" y="6524273"/>
            <a:ext cx="90835" cy="12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7BF72-7F73-43D6-868F-FB9EA6AA8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482185"/>
            <a:ext cx="10515600" cy="4694779"/>
          </a:xfrm>
          <a:prstGeom prst="rect">
            <a:avLst/>
          </a:prstGeom>
        </p:spPr>
        <p:txBody>
          <a:bodyPr/>
          <a:lstStyle>
            <a:lvl1pPr marL="171443" indent="-171443">
              <a:buFontTx/>
              <a:buBlip>
                <a:blip r:embed="rId2"/>
              </a:buBlip>
              <a:defRPr sz="1333"/>
            </a:lvl1pPr>
            <a:lvl2pPr marL="514329" indent="-171443">
              <a:buClr>
                <a:schemeClr val="accent6"/>
              </a:buClr>
              <a:buFont typeface="Symbol" panose="05050102010706020507" pitchFamily="18" charset="2"/>
              <a:buChar char=""/>
              <a:defRPr sz="1333"/>
            </a:lvl2pPr>
            <a:lvl3pPr marL="857216" indent="-171443">
              <a:buFontTx/>
              <a:buBlip>
                <a:blip r:embed="rId3"/>
              </a:buBlip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9A668C-A0A6-45A1-83E5-C818FBE6D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"/>
            <a:ext cx="10515600" cy="756139"/>
          </a:xfrm>
          <a:prstGeom prst="rect">
            <a:avLst/>
          </a:prstGeom>
        </p:spPr>
        <p:txBody>
          <a:bodyPr anchor="b"/>
          <a:lstStyle>
            <a:lvl1pPr algn="l">
              <a:defRPr sz="2333">
                <a:latin typeface="Inter - SemiBold (Headings)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64AB2F-8229-484F-8905-411A11B7598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3850" y="937192"/>
            <a:ext cx="9984112" cy="53946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lang="en-US" sz="1667" i="1" smtClean="0">
                <a:solidFill>
                  <a:schemeClr val="bg2">
                    <a:lumMod val="75000"/>
                  </a:schemeClr>
                </a:solidFill>
                <a:latin typeface="Inter - SemiBold (Headings)"/>
                <a:ea typeface="+mj-ea"/>
                <a:cs typeface="+mj-cs"/>
              </a:defRPr>
            </a:lvl1pPr>
            <a:lvl2pPr marL="285739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US" sz="1800">
                <a:solidFill>
                  <a:schemeClr val="tx1"/>
                </a:solidFill>
              </a:defRPr>
            </a:lvl5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pic>
        <p:nvPicPr>
          <p:cNvPr id="2" name="Image 13" descr="preencoded.png">
            <a:extLst>
              <a:ext uri="{FF2B5EF4-FFF2-40B4-BE49-F238E27FC236}">
                <a16:creationId xmlns:a16="http://schemas.microsoft.com/office/drawing/2014/main" id="{9AAD9219-368D-30C7-5FB5-2F2B91A2DA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500" y="814917"/>
            <a:ext cx="783167" cy="63500"/>
          </a:xfrm>
          <a:prstGeom prst="rect">
            <a:avLst/>
          </a:prstGeom>
        </p:spPr>
      </p:pic>
      <p:sp>
        <p:nvSpPr>
          <p:cNvPr id="5" name="Shape 2">
            <a:extLst>
              <a:ext uri="{FF2B5EF4-FFF2-40B4-BE49-F238E27FC236}">
                <a16:creationId xmlns:a16="http://schemas.microsoft.com/office/drawing/2014/main" id="{163D7F26-7A7F-D709-04B6-51B8C3EC1563}"/>
              </a:ext>
            </a:extLst>
          </p:cNvPr>
          <p:cNvSpPr/>
          <p:nvPr userDrawn="1"/>
        </p:nvSpPr>
        <p:spPr>
          <a:xfrm>
            <a:off x="317500" y="6244167"/>
            <a:ext cx="687917" cy="296333"/>
          </a:xfrm>
          <a:prstGeom prst="rect">
            <a:avLst/>
          </a:prstGeom>
          <a:solidFill>
            <a:srgbClr val="0A4438">
              <a:alpha val="100000"/>
            </a:srgbClr>
          </a:solidFill>
          <a:ln/>
        </p:spPr>
        <p:txBody>
          <a:bodyPr/>
          <a:lstStyle/>
          <a:p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BB5F36F2-F0DC-2949-3768-82BFC22764F7}"/>
              </a:ext>
            </a:extLst>
          </p:cNvPr>
          <p:cNvSpPr/>
          <p:nvPr userDrawn="1"/>
        </p:nvSpPr>
        <p:spPr>
          <a:xfrm>
            <a:off x="1206500" y="6519333"/>
            <a:ext cx="9408583" cy="21167"/>
          </a:xfrm>
          <a:prstGeom prst="rect">
            <a:avLst/>
          </a:prstGeom>
          <a:solidFill>
            <a:srgbClr val="0A4438">
              <a:alpha val="100000"/>
            </a:srgbClr>
          </a:solidFill>
          <a:ln/>
        </p:spPr>
        <p:txBody>
          <a:bodyPr/>
          <a:lstStyle/>
          <a:p>
            <a:endParaRPr lang="en-US" sz="1500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1F318490-A17C-E85E-484D-B8279415459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95000" y="6274212"/>
            <a:ext cx="1076017" cy="371915"/>
          </a:xfrm>
          <a:prstGeom prst="rect">
            <a:avLst/>
          </a:prstGeom>
        </p:spPr>
      </p:pic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9D62F36C-DD44-36DE-7C1F-A77EAAA7BA0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91520" y="6274217"/>
            <a:ext cx="118897" cy="163417"/>
          </a:xfrm>
          <a:prstGeom prst="rect">
            <a:avLst/>
          </a:prstGeom>
        </p:spPr>
      </p:pic>
      <p:pic>
        <p:nvPicPr>
          <p:cNvPr id="11" name="Image 2" descr="preencoded.png">
            <a:extLst>
              <a:ext uri="{FF2B5EF4-FFF2-40B4-BE49-F238E27FC236}">
                <a16:creationId xmlns:a16="http://schemas.microsoft.com/office/drawing/2014/main" id="{B2996B71-3207-380D-3B15-769760D9361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016368" y="6313449"/>
            <a:ext cx="105763" cy="126613"/>
          </a:xfrm>
          <a:prstGeom prst="rect">
            <a:avLst/>
          </a:prstGeom>
        </p:spPr>
      </p:pic>
      <p:pic>
        <p:nvPicPr>
          <p:cNvPr id="12" name="Image 3" descr="preencoded.png">
            <a:extLst>
              <a:ext uri="{FF2B5EF4-FFF2-40B4-BE49-F238E27FC236}">
                <a16:creationId xmlns:a16="http://schemas.microsoft.com/office/drawing/2014/main" id="{65A37C83-9B1B-6C13-5C51-52D97A65800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140650" y="6313279"/>
            <a:ext cx="69922" cy="124349"/>
          </a:xfrm>
          <a:prstGeom prst="rect">
            <a:avLst/>
          </a:prstGeom>
        </p:spPr>
      </p:pic>
      <p:pic>
        <p:nvPicPr>
          <p:cNvPr id="13" name="Image 4" descr="preencoded.png">
            <a:extLst>
              <a:ext uri="{FF2B5EF4-FFF2-40B4-BE49-F238E27FC236}">
                <a16:creationId xmlns:a16="http://schemas.microsoft.com/office/drawing/2014/main" id="{B207BDAA-4BC1-5585-F01E-81575156C14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510405" y="6313480"/>
            <a:ext cx="117433" cy="126577"/>
          </a:xfrm>
          <a:prstGeom prst="rect">
            <a:avLst/>
          </a:prstGeom>
        </p:spPr>
      </p:pic>
      <p:pic>
        <p:nvPicPr>
          <p:cNvPr id="14" name="Image 5" descr="preencoded.png">
            <a:extLst>
              <a:ext uri="{FF2B5EF4-FFF2-40B4-BE49-F238E27FC236}">
                <a16:creationId xmlns:a16="http://schemas.microsoft.com/office/drawing/2014/main" id="{110215CC-44BE-68E7-84AC-2D9AD6E2232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1635918" y="6313449"/>
            <a:ext cx="105763" cy="126613"/>
          </a:xfrm>
          <a:prstGeom prst="rect">
            <a:avLst/>
          </a:prstGeom>
        </p:spPr>
      </p:pic>
      <p:pic>
        <p:nvPicPr>
          <p:cNvPr id="15" name="Image 6" descr="preencoded.png">
            <a:extLst>
              <a:ext uri="{FF2B5EF4-FFF2-40B4-BE49-F238E27FC236}">
                <a16:creationId xmlns:a16="http://schemas.microsoft.com/office/drawing/2014/main" id="{70CB54BB-29F8-B6B5-1730-C3E3231CA155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91520" y="6486571"/>
            <a:ext cx="134988" cy="157102"/>
          </a:xfrm>
          <a:prstGeom prst="rect">
            <a:avLst/>
          </a:prstGeom>
        </p:spPr>
      </p:pic>
      <p:pic>
        <p:nvPicPr>
          <p:cNvPr id="19" name="Image 7" descr="preencoded.png">
            <a:extLst>
              <a:ext uri="{FF2B5EF4-FFF2-40B4-BE49-F238E27FC236}">
                <a16:creationId xmlns:a16="http://schemas.microsoft.com/office/drawing/2014/main" id="{FD6E5B6E-12A7-DFD1-D351-58922D38A084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153185" y="6525839"/>
            <a:ext cx="105563" cy="117833"/>
          </a:xfrm>
          <a:prstGeom prst="rect">
            <a:avLst/>
          </a:prstGeom>
        </p:spPr>
      </p:pic>
      <p:pic>
        <p:nvPicPr>
          <p:cNvPr id="20" name="Image 8" descr="preencoded.png">
            <a:extLst>
              <a:ext uri="{FF2B5EF4-FFF2-40B4-BE49-F238E27FC236}">
                <a16:creationId xmlns:a16="http://schemas.microsoft.com/office/drawing/2014/main" id="{C7BC8DE4-EBF9-39AA-0AAC-F52149E0CE6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272480" y="6525839"/>
            <a:ext cx="18120" cy="117833"/>
          </a:xfrm>
          <a:prstGeom prst="rect">
            <a:avLst/>
          </a:prstGeom>
        </p:spPr>
      </p:pic>
      <p:pic>
        <p:nvPicPr>
          <p:cNvPr id="21" name="Image 9" descr="preencoded.png">
            <a:extLst>
              <a:ext uri="{FF2B5EF4-FFF2-40B4-BE49-F238E27FC236}">
                <a16:creationId xmlns:a16="http://schemas.microsoft.com/office/drawing/2014/main" id="{A5AE9968-C6BC-E133-96D9-F02CE23914A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272480" y="6486571"/>
            <a:ext cx="18120" cy="21843"/>
          </a:xfrm>
          <a:prstGeom prst="rect">
            <a:avLst/>
          </a:prstGeom>
        </p:spPr>
      </p:pic>
      <p:pic>
        <p:nvPicPr>
          <p:cNvPr id="22" name="Image 10" descr="preencoded.png">
            <a:extLst>
              <a:ext uri="{FF2B5EF4-FFF2-40B4-BE49-F238E27FC236}">
                <a16:creationId xmlns:a16="http://schemas.microsoft.com/office/drawing/2014/main" id="{101B5D5E-F49D-11CD-D3B7-33DE9262069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410861" y="6524310"/>
            <a:ext cx="106794" cy="121791"/>
          </a:xfrm>
          <a:prstGeom prst="rect">
            <a:avLst/>
          </a:prstGeom>
        </p:spPr>
      </p:pic>
      <p:pic>
        <p:nvPicPr>
          <p:cNvPr id="23" name="Image 11" descr="preencoded.png">
            <a:extLst>
              <a:ext uri="{FF2B5EF4-FFF2-40B4-BE49-F238E27FC236}">
                <a16:creationId xmlns:a16="http://schemas.microsoft.com/office/drawing/2014/main" id="{26DE9584-3D72-D1C7-8A72-C70383B25B86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1535076" y="6524010"/>
            <a:ext cx="58850" cy="119693"/>
          </a:xfrm>
          <a:prstGeom prst="rect">
            <a:avLst/>
          </a:prstGeom>
        </p:spPr>
      </p:pic>
      <p:pic>
        <p:nvPicPr>
          <p:cNvPr id="24" name="Image 12" descr="preencoded.png">
            <a:extLst>
              <a:ext uri="{FF2B5EF4-FFF2-40B4-BE49-F238E27FC236}">
                <a16:creationId xmlns:a16="http://schemas.microsoft.com/office/drawing/2014/main" id="{EBDE5FEF-7980-6223-6D44-E30EEBE20C67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1600109" y="6524273"/>
            <a:ext cx="90835" cy="12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018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08039"/>
            <a:ext cx="109728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874837"/>
            <a:ext cx="10972800" cy="4373563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830753769"/>
      </p:ext>
    </p:extLst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55782-33DA-5444-A646-03D60D84694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36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entresourcesinc.com/2018/11/13/top-3-emerging-technologie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entresourcesinc.com/2018/11/13/top-3-emerging-technologie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4.MOV"/><Relationship Id="rId7" Type="http://schemas.openxmlformats.org/officeDocument/2006/relationships/image" Target="../media/image21.png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O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entresourcesinc.com/2018/11/13/top-3-emerging-technologie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entresourcesinc.com/2018/11/13/top-3-emerging-technologie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entresourcesinc.com/2018/11/13/top-3-emerging-technologie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entresourcesinc.com/2018/11/13/top-3-emerging-technologie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entresourcesinc.com/2018/11/13/top-3-emerging-technologie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2.png"/><Relationship Id="rId7" Type="http://schemas.openxmlformats.org/officeDocument/2006/relationships/image" Target="../media/image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4.png"/><Relationship Id="rId5" Type="http://schemas.microsoft.com/office/2007/relationships/hdphoto" Target="../media/hdphoto1.wdp"/><Relationship Id="rId4" Type="http://schemas.openxmlformats.org/officeDocument/2006/relationships/image" Target="../media/image103.png"/><Relationship Id="rId9" Type="http://schemas.openxmlformats.org/officeDocument/2006/relationships/image" Target="../media/image105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entresourcesinc.com/2018/11/13/top-3-emerging-technologie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entresourcesinc.com/2018/11/13/top-3-emerging-technologie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44A38D-F5D2-FB70-8217-84ED413B0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14" y="-330477"/>
            <a:ext cx="12192000" cy="7493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6465" y="1489960"/>
            <a:ext cx="7067228" cy="2387600"/>
          </a:xfrm>
        </p:spPr>
        <p:txBody>
          <a:bodyPr>
            <a:noAutofit/>
          </a:bodyPr>
          <a:lstStyle/>
          <a:p>
            <a:pPr algn="r"/>
            <a:r>
              <a:rPr lang="en-US" sz="5400" dirty="0">
                <a:solidFill>
                  <a:schemeClr val="bg1"/>
                </a:solidFill>
              </a:rPr>
              <a:t>Contact Lens 2.0 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i="1" dirty="0">
                <a:solidFill>
                  <a:schemeClr val="bg1"/>
                </a:solidFill>
              </a:rPr>
              <a:t>Fit for the future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2052" y="4108281"/>
            <a:ext cx="5130140" cy="165576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Mile Brujic, OD, FAAO</a:t>
            </a:r>
          </a:p>
          <a:p>
            <a:r>
              <a:rPr lang="en-US" sz="4000" dirty="0">
                <a:solidFill>
                  <a:schemeClr val="bg1"/>
                </a:solidFill>
              </a:rPr>
              <a:t>Premier Vision Group</a:t>
            </a:r>
          </a:p>
        </p:txBody>
      </p:sp>
      <p:sp>
        <p:nvSpPr>
          <p:cNvPr id="7" name="Rectangle 6"/>
          <p:cNvSpPr/>
          <p:nvPr/>
        </p:nvSpPr>
        <p:spPr>
          <a:xfrm>
            <a:off x="7608125" y="661195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hlinkClick r:id="rId3"/>
              </a:rPr>
              <a:t>https://www.clientresourcesinc.com/2018/11/13/top-3-emerging-technologies/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80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40169-E62A-E727-6D11-1BD80ABAB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162494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A27A-E36E-1C32-DDAF-C924FF140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45344"/>
            <a:ext cx="11125200" cy="4731883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 have received honoraria in the past 2 years for speaking, writing, participating in an advisory capacity, research or meeting support from: Apellis (consultant, speakers bureau), ABB Optical (received meeting support),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Abbvie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Alcon (consultant, speakers bureau), Art Optical (received meeting support), Azura (consultant), </a:t>
            </a:r>
            <a:r>
              <a:rPr lang="en-US" sz="24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Bruder</a:t>
            </a:r>
            <a:r>
              <a:rPr lang="en-US" sz="24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Healthcare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Bausch + Lomb Health (consultant, speakers bureau),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Contamac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meeting support),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CooperVision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meeting support), Knack Global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Dompe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(consultant, speakers bureau),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Dopavision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Eyepromise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Johnson &amp; Johnson Vision Care (received meeting support),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Lentechs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research support),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MDElite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Mediprint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(consultant, research), Nordic Pharma (consultant, speakers bureau),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Orasis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(consultant, speakers bureau), Radius XR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Rinsada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(consulting), SCOPE (consultant), Tangible Science (received meeting support), Tarsus (consultant, speakers bureau),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Théa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Pharma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Tenpoint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Pharmaceuticals (consultant, speakers bureau),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Viatris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(consultant, speakers bureau),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Visionix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Walman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Optical (received meeting support).</a:t>
            </a:r>
          </a:p>
          <a:p>
            <a:r>
              <a:rPr lang="en-US" sz="2400" b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These relationships have been mitigated and will not influence the content of this presentation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7364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60E6EE-C5DA-4C8F-54C1-1E9C500FF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14" y="-330477"/>
            <a:ext cx="12192000" cy="7493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3398" y="15209"/>
            <a:ext cx="6068291" cy="2387600"/>
          </a:xfrm>
        </p:spPr>
        <p:txBody>
          <a:bodyPr>
            <a:no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Surface Treatments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7608125" y="661195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hlinkClick r:id="rId3"/>
              </a:rPr>
              <a:t>https://www.clientresourcesinc.com/2018/11/13/top-3-emerging-technologies/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279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GP Lenses</a:t>
            </a:r>
          </a:p>
        </p:txBody>
      </p:sp>
      <p:pic>
        <p:nvPicPr>
          <p:cNvPr id="4" name="126955__00002_converte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2197" y="1939263"/>
            <a:ext cx="5799138" cy="4349354"/>
          </a:xfrm>
          <a:prstGeom prst="rect">
            <a:avLst/>
          </a:prstGeom>
        </p:spPr>
      </p:pic>
      <p:pic>
        <p:nvPicPr>
          <p:cNvPr id="5" name="003244__00019_converted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88609" y="1939262"/>
            <a:ext cx="5799140" cy="434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0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8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Tangible Hydra-PEG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205740">
              <a:spcAft>
                <a:spcPts val="1350"/>
              </a:spcAft>
              <a:buClr>
                <a:srgbClr val="0070C0"/>
              </a:buClr>
              <a:buSzPct val="100000"/>
              <a:buFont typeface="Arial" charset="0"/>
              <a:buChar char="•"/>
            </a:pPr>
            <a:r>
              <a:rPr lang="en-US" sz="4000" dirty="0">
                <a:latin typeface="Frutiger LT Std 45 Light" charset="0"/>
                <a:ea typeface="Frutiger LT Std 45 Light" charset="0"/>
                <a:cs typeface="Frutiger LT Std 45 Light" charset="0"/>
              </a:rPr>
              <a:t>Polymer encapsulates lens</a:t>
            </a:r>
          </a:p>
          <a:p>
            <a:pPr marL="342900" indent="-205740">
              <a:spcAft>
                <a:spcPts val="1350"/>
              </a:spcAft>
              <a:buClr>
                <a:srgbClr val="0070C0"/>
              </a:buClr>
              <a:buSzPct val="100000"/>
              <a:buFont typeface="Arial" charset="0"/>
              <a:buChar char="•"/>
            </a:pPr>
            <a:r>
              <a:rPr lang="en-US" sz="4000" dirty="0">
                <a:latin typeface="Frutiger LT Std 45 Light" charset="0"/>
                <a:ea typeface="Frutiger LT Std 45 Light" charset="0"/>
                <a:cs typeface="Frutiger LT Std 45 Light" charset="0"/>
              </a:rPr>
              <a:t>Improves wettability</a:t>
            </a:r>
          </a:p>
          <a:p>
            <a:pPr marL="342900" indent="-205740">
              <a:spcAft>
                <a:spcPts val="1350"/>
              </a:spcAft>
              <a:buClr>
                <a:srgbClr val="0070C0"/>
              </a:buClr>
              <a:buSzPct val="100000"/>
              <a:buFont typeface="Arial" charset="0"/>
              <a:buChar char="•"/>
            </a:pPr>
            <a:r>
              <a:rPr lang="en-US" sz="4000" dirty="0">
                <a:latin typeface="Frutiger LT Std 45 Light" charset="0"/>
                <a:ea typeface="Frutiger LT Std 45 Light" charset="0"/>
                <a:cs typeface="Frutiger LT Std 45 Light" charset="0"/>
              </a:rPr>
              <a:t>Increases surface water retention</a:t>
            </a:r>
          </a:p>
          <a:p>
            <a:pPr marL="342900" indent="-205740">
              <a:spcAft>
                <a:spcPts val="1350"/>
              </a:spcAft>
              <a:buClr>
                <a:srgbClr val="0070C0"/>
              </a:buClr>
              <a:buSzPct val="100000"/>
              <a:buFont typeface="Arial" charset="0"/>
              <a:buChar char="•"/>
            </a:pPr>
            <a:r>
              <a:rPr lang="en-US" sz="4000" dirty="0">
                <a:latin typeface="Frutiger LT Std 45 Light" charset="0"/>
                <a:ea typeface="Frutiger LT Std 45 Light" charset="0"/>
                <a:cs typeface="Frutiger LT Std 45 Light" charset="0"/>
              </a:rPr>
              <a:t>Increases lubricity</a:t>
            </a:r>
          </a:p>
          <a:p>
            <a:pPr marL="342900" indent="-205740">
              <a:spcAft>
                <a:spcPts val="1350"/>
              </a:spcAft>
              <a:buClr>
                <a:srgbClr val="0070C0"/>
              </a:buClr>
              <a:buSzPct val="100000"/>
              <a:buFont typeface="Arial" charset="0"/>
              <a:buChar char="•"/>
            </a:pPr>
            <a:r>
              <a:rPr lang="en-US" sz="4000" dirty="0">
                <a:latin typeface="Frutiger LT Std 45 Light" charset="0"/>
                <a:ea typeface="Frutiger LT Std 45 Light" charset="0"/>
                <a:cs typeface="Frutiger LT Std 45 Light" charset="0"/>
              </a:rPr>
              <a:t>Reduces deposits</a:t>
            </a:r>
          </a:p>
        </p:txBody>
      </p:sp>
    </p:spTree>
    <p:extLst>
      <p:ext uri="{BB962C8B-B14F-4D97-AF65-F5344CB8AC3E}">
        <p14:creationId xmlns:p14="http://schemas.microsoft.com/office/powerpoint/2010/main" val="1276579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266170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 dirty="0"/>
              <a:t>Tangible Hydra-PEG</a:t>
            </a:r>
          </a:p>
        </p:txBody>
      </p:sp>
      <p:pic>
        <p:nvPicPr>
          <p:cNvPr id="4" name="uncoate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44211" y="1591733"/>
            <a:ext cx="4205061" cy="2365347"/>
          </a:xfrm>
          <a:prstGeom prst="rect">
            <a:avLst/>
          </a:prstGeom>
        </p:spPr>
      </p:pic>
      <p:pic>
        <p:nvPicPr>
          <p:cNvPr id="5" name="coated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98465" y="4207038"/>
            <a:ext cx="4150807" cy="23348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733" y="2543051"/>
            <a:ext cx="5494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Without Tangible Hydra-PEG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3598" y="5051286"/>
            <a:ext cx="4854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With </a:t>
            </a:r>
            <a:r>
              <a:rPr lang="en-US" sz="3600" dirty="0"/>
              <a:t>Tangible Hydra-PEG</a:t>
            </a:r>
          </a:p>
        </p:txBody>
      </p:sp>
    </p:spTree>
    <p:extLst>
      <p:ext uri="{BB962C8B-B14F-4D97-AF65-F5344CB8AC3E}">
        <p14:creationId xmlns:p14="http://schemas.microsoft.com/office/powerpoint/2010/main" val="170421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2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>
          <a:xfrm>
            <a:off x="1698626" y="301626"/>
            <a:ext cx="8628064" cy="1325563"/>
          </a:xfrm>
        </p:spPr>
        <p:txBody>
          <a:bodyPr>
            <a:noAutofit/>
          </a:bodyPr>
          <a:lstStyle/>
          <a:p>
            <a:r>
              <a:rPr lang="en-US" altLang="en-US" sz="6600" dirty="0"/>
              <a:t>Lens Cleaning Regimen</a:t>
            </a:r>
          </a:p>
        </p:txBody>
      </p:sp>
      <p:pic>
        <p:nvPicPr>
          <p:cNvPr id="12595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633" y="4389438"/>
            <a:ext cx="3014663" cy="24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5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00" y="4013200"/>
            <a:ext cx="1579007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6" name="Picture 14" descr="A screenshot of a cell phone&#10;&#10;Description generated with high confidenc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842" y="3049588"/>
            <a:ext cx="2898775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7" name="TextBox 15"/>
          <p:cNvSpPr txBox="1">
            <a:spLocks noChangeArrowheads="1"/>
          </p:cNvSpPr>
          <p:nvPr/>
        </p:nvSpPr>
        <p:spPr bwMode="auto">
          <a:xfrm>
            <a:off x="253233" y="2018649"/>
            <a:ext cx="6180667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en-US" altLang="en-US" sz="2400" b="1" dirty="0"/>
              <a:t>Compatible Multi-Purpose Solutions</a:t>
            </a:r>
          </a:p>
        </p:txBody>
      </p:sp>
      <p:sp>
        <p:nvSpPr>
          <p:cNvPr id="125958" name="TextBox 16"/>
          <p:cNvSpPr txBox="1">
            <a:spLocks noChangeArrowheads="1"/>
          </p:cNvSpPr>
          <p:nvPr/>
        </p:nvSpPr>
        <p:spPr bwMode="auto">
          <a:xfrm>
            <a:off x="6569606" y="2010887"/>
            <a:ext cx="5808661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en-US" altLang="en-US" sz="2400" b="1" dirty="0"/>
              <a:t>Compatible Peroxide Solutions</a:t>
            </a:r>
          </a:p>
        </p:txBody>
      </p:sp>
      <p:pic>
        <p:nvPicPr>
          <p:cNvPr id="125959" name="Picture 11" descr="A picture containing toiletry&#10;&#10;Description generated with high confidenc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296" y="3232150"/>
            <a:ext cx="1554162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7E2BA8-BDEE-9C49-842E-64EC747AEF0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455" t="4982" r="26548" b="5772"/>
          <a:stretch/>
        </p:blipFill>
        <p:spPr>
          <a:xfrm>
            <a:off x="2232852" y="2869836"/>
            <a:ext cx="1941756" cy="256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863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Cannot use abrasive cleaners</a:t>
            </a:r>
          </a:p>
          <a:p>
            <a:r>
              <a:rPr lang="en-US" sz="4400" dirty="0"/>
              <a:t>Cannot use water to rinse lenses</a:t>
            </a:r>
          </a:p>
          <a:p>
            <a:r>
              <a:rPr lang="en-US" sz="4400" dirty="0"/>
              <a:t>Tangible Boost </a:t>
            </a:r>
            <a:r>
              <a:rPr lang="mr-IN" sz="4400" dirty="0"/>
              <a:t>–</a:t>
            </a:r>
            <a:r>
              <a:rPr lang="en-US" sz="4400" dirty="0"/>
              <a:t> coming soon</a:t>
            </a:r>
          </a:p>
          <a:p>
            <a:pPr lvl="1"/>
            <a:r>
              <a:rPr lang="en-US" sz="4000" dirty="0"/>
              <a:t>Will re-build the tangible coating on the lens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301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/>
              <a:t>Tangible Hydra-PEG</a:t>
            </a:r>
          </a:p>
        </p:txBody>
      </p:sp>
    </p:spTree>
    <p:extLst>
      <p:ext uri="{BB962C8B-B14F-4D97-AF65-F5344CB8AC3E}">
        <p14:creationId xmlns:p14="http://schemas.microsoft.com/office/powerpoint/2010/main" val="774771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box with white text and blue packages&#10;&#10;Description automatically generated">
            <a:extLst>
              <a:ext uri="{FF2B5EF4-FFF2-40B4-BE49-F238E27FC236}">
                <a16:creationId xmlns:a16="http://schemas.microsoft.com/office/drawing/2014/main" id="{D7382E54-9212-50CC-974D-E42B7C77E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402" y="365125"/>
            <a:ext cx="6983529" cy="69835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452A52-09AF-9894-313C-3E0B3661F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Tangible Boost</a:t>
            </a:r>
          </a:p>
        </p:txBody>
      </p:sp>
    </p:spTree>
    <p:extLst>
      <p:ext uri="{BB962C8B-B14F-4D97-AF65-F5344CB8AC3E}">
        <p14:creationId xmlns:p14="http://schemas.microsoft.com/office/powerpoint/2010/main" val="3241543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9805"/>
            <a:ext cx="12192000" cy="7493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4118" y="-107574"/>
            <a:ext cx="6565221" cy="2387600"/>
          </a:xfrm>
        </p:spPr>
        <p:txBody>
          <a:bodyPr>
            <a:no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Tools for scleral lenses</a:t>
            </a:r>
          </a:p>
        </p:txBody>
      </p:sp>
      <p:sp>
        <p:nvSpPr>
          <p:cNvPr id="7" name="Rectangle 6"/>
          <p:cNvSpPr/>
          <p:nvPr/>
        </p:nvSpPr>
        <p:spPr>
          <a:xfrm>
            <a:off x="7608125" y="661195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hlinkClick r:id="rId3"/>
              </a:rPr>
              <a:t>https://www.clientresourcesinc.com/2018/11/13/top-3-emerging-technologies/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69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E4EEB-B40E-40D7-F038-F9F393997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Scleral Lens Wearer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2D721-C28F-B599-09DD-B823A222A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57338"/>
            <a:ext cx="10972800" cy="5172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Dr. B, there is too much stuff to wearing scleral lenses…..</a:t>
            </a:r>
          </a:p>
          <a:p>
            <a:pPr marL="0" indent="0">
              <a:buNone/>
            </a:pPr>
            <a:r>
              <a:rPr lang="en-US" sz="3600" dirty="0"/>
              <a:t>-Care solutions</a:t>
            </a:r>
          </a:p>
          <a:p>
            <a:pPr marL="0" indent="0">
              <a:buNone/>
            </a:pPr>
            <a:r>
              <a:rPr lang="en-US" sz="3600" dirty="0"/>
              <a:t>-Peroxide systems</a:t>
            </a:r>
          </a:p>
          <a:p>
            <a:pPr marL="0" indent="0">
              <a:buNone/>
            </a:pPr>
            <a:r>
              <a:rPr lang="en-US" sz="3600" dirty="0"/>
              <a:t>-Filling solutions</a:t>
            </a:r>
          </a:p>
          <a:p>
            <a:pPr marL="0" indent="0">
              <a:buNone/>
            </a:pPr>
            <a:r>
              <a:rPr lang="en-US" sz="3600" dirty="0"/>
              <a:t>-Contact lens cases</a:t>
            </a:r>
          </a:p>
          <a:p>
            <a:pPr marL="0" indent="0">
              <a:buNone/>
            </a:pPr>
            <a:r>
              <a:rPr lang="en-US" sz="3600" dirty="0"/>
              <a:t>-Contact lens applicators</a:t>
            </a:r>
          </a:p>
          <a:p>
            <a:pPr marL="0" indent="0">
              <a:buNone/>
            </a:pPr>
            <a:r>
              <a:rPr lang="en-US" sz="3600" dirty="0"/>
              <a:t>-Contact lens removers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31479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plastic tube on a white background&#10;&#10;Description automatically generated">
            <a:extLst>
              <a:ext uri="{FF2B5EF4-FFF2-40B4-BE49-F238E27FC236}">
                <a16:creationId xmlns:a16="http://schemas.microsoft.com/office/drawing/2014/main" id="{8D1367D4-42B8-300A-83BD-F3664DE51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98051">
            <a:off x="-176250" y="1855282"/>
            <a:ext cx="3795751" cy="2846813"/>
          </a:xfrm>
          <a:prstGeom prst="rect">
            <a:avLst/>
          </a:prstGeom>
        </p:spPr>
      </p:pic>
      <p:pic>
        <p:nvPicPr>
          <p:cNvPr id="7" name="Picture 6" descr="A close-up of a golf tee&#10;&#10;Description automatically generated">
            <a:extLst>
              <a:ext uri="{FF2B5EF4-FFF2-40B4-BE49-F238E27FC236}">
                <a16:creationId xmlns:a16="http://schemas.microsoft.com/office/drawing/2014/main" id="{D32603D2-8791-E04C-BC90-AF0AA523B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793" y="1426259"/>
            <a:ext cx="4934413" cy="3700810"/>
          </a:xfrm>
          <a:prstGeom prst="rect">
            <a:avLst/>
          </a:prstGeom>
        </p:spPr>
      </p:pic>
      <p:pic>
        <p:nvPicPr>
          <p:cNvPr id="9" name="Picture 8" descr="A plastic container with a white tip&#10;&#10;Description automatically generated">
            <a:extLst>
              <a:ext uri="{FF2B5EF4-FFF2-40B4-BE49-F238E27FC236}">
                <a16:creationId xmlns:a16="http://schemas.microsoft.com/office/drawing/2014/main" id="{B0951AC8-B18B-0CD1-0E60-BA415276A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0518" y="1426259"/>
            <a:ext cx="2846778" cy="37008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1387EB-6301-0293-29AD-A704AAE8F3CE}"/>
              </a:ext>
            </a:extLst>
          </p:cNvPr>
          <p:cNvSpPr txBox="1"/>
          <p:nvPr/>
        </p:nvSpPr>
        <p:spPr>
          <a:xfrm>
            <a:off x="1044426" y="238692"/>
            <a:ext cx="106714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Current Devices for Scleral Lenses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FF9AB-6EF7-EEB4-3C4D-EE90E49E51C5}"/>
              </a:ext>
            </a:extLst>
          </p:cNvPr>
          <p:cNvSpPr txBox="1"/>
          <p:nvPr/>
        </p:nvSpPr>
        <p:spPr>
          <a:xfrm>
            <a:off x="1044426" y="5470876"/>
            <a:ext cx="10425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is the recommended replacement schedule for support devices?</a:t>
            </a:r>
          </a:p>
        </p:txBody>
      </p:sp>
    </p:spTree>
    <p:extLst>
      <p:ext uri="{BB962C8B-B14F-4D97-AF65-F5344CB8AC3E}">
        <p14:creationId xmlns:p14="http://schemas.microsoft.com/office/powerpoint/2010/main" val="3415370409"/>
      </p:ext>
    </p:extLst>
  </p:cSld>
  <p:clrMapOvr>
    <a:masterClrMapping/>
  </p:clrMapOvr>
  <p:transition>
    <p:randomBa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74315-1B34-8EA9-EFD0-A5B1ABF4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the process?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64B56E13-5D7F-1D48-AA98-51EC87624FCB}"/>
              </a:ext>
            </a:extLst>
          </p:cNvPr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r>
              <a:rPr lang="en-US" dirty="0"/>
              <a:t>Initial drawing</a:t>
            </a:r>
          </a:p>
          <a:p>
            <a:r>
              <a:rPr lang="en-US" dirty="0"/>
              <a:t>Finding out if it exists</a:t>
            </a:r>
          </a:p>
          <a:p>
            <a:r>
              <a:rPr lang="en-US" dirty="0"/>
              <a:t>Creating the prototype (Combing the large and small device)</a:t>
            </a:r>
          </a:p>
          <a:p>
            <a:r>
              <a:rPr lang="en-US" dirty="0"/>
              <a:t>Who will help with the project?</a:t>
            </a:r>
          </a:p>
          <a:p>
            <a:r>
              <a:rPr lang="en-US" dirty="0"/>
              <a:t>How will manufacturing occur?</a:t>
            </a:r>
          </a:p>
          <a:p>
            <a:r>
              <a:rPr lang="en-US" dirty="0"/>
              <a:t>Where will manufacturing occur?</a:t>
            </a:r>
          </a:p>
          <a:p>
            <a:r>
              <a:rPr lang="en-US" dirty="0"/>
              <a:t>Where will patients be able to access technology?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572407"/>
      </p:ext>
    </p:extLst>
  </p:cSld>
  <p:clrMapOvr>
    <a:masterClrMapping/>
  </p:clrMapOvr>
  <p:transition>
    <p:randomBa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cylindrical object with white text&#10;&#10;Description automatically generated">
            <a:extLst>
              <a:ext uri="{FF2B5EF4-FFF2-40B4-BE49-F238E27FC236}">
                <a16:creationId xmlns:a16="http://schemas.microsoft.com/office/drawing/2014/main" id="{56835F0B-ADFE-A981-3F91-B165E6510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3" y="0"/>
            <a:ext cx="5161888" cy="69450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F48A98-BA8C-F84B-2B65-EBE9A43E8028}"/>
              </a:ext>
            </a:extLst>
          </p:cNvPr>
          <p:cNvSpPr txBox="1"/>
          <p:nvPr/>
        </p:nvSpPr>
        <p:spPr>
          <a:xfrm>
            <a:off x="5203371" y="1916783"/>
            <a:ext cx="6671057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Application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Removal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Suction for application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No suction for application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Flat regions for stability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309740"/>
      </p:ext>
    </p:extLst>
  </p:cSld>
  <p:clrMapOvr>
    <a:masterClrMapping/>
  </p:clrMapOvr>
  <p:transition>
    <p:randomBa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0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220CE8-F7DE-EA8E-80D2-C607EF1E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4F1C75D0-5DF3-286F-DEAB-16F368612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989" y="0"/>
            <a:ext cx="66440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80045"/>
      </p:ext>
    </p:extLst>
  </p:cSld>
  <p:clrMapOvr>
    <a:masterClrMapping/>
  </p:clrMapOvr>
  <p:transition>
    <p:randomBa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0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CCFA2B-FB21-A741-E762-C36A1113C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rectangular box with white text&#10;&#10;Description automatically generated">
            <a:extLst>
              <a:ext uri="{FF2B5EF4-FFF2-40B4-BE49-F238E27FC236}">
                <a16:creationId xmlns:a16="http://schemas.microsoft.com/office/drawing/2014/main" id="{AB25B5BD-8BB7-945C-4D08-BD59A3461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199" y="688673"/>
            <a:ext cx="12277316" cy="545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52384"/>
      </p:ext>
    </p:extLst>
  </p:cSld>
  <p:clrMapOvr>
    <a:masterClrMapping/>
  </p:clrMapOvr>
  <p:transition>
    <p:randomBa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0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6C9A69-7EE9-38AF-5117-96E2F856A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with green and white text&#10;&#10;Description automatically generated">
            <a:extLst>
              <a:ext uri="{FF2B5EF4-FFF2-40B4-BE49-F238E27FC236}">
                <a16:creationId xmlns:a16="http://schemas.microsoft.com/office/drawing/2014/main" id="{AF08B4A1-098B-FDA9-4079-4B1018036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81" y="-102082"/>
            <a:ext cx="11849437" cy="70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2328"/>
      </p:ext>
    </p:extLst>
  </p:cSld>
  <p:clrMapOvr>
    <a:masterClrMapping/>
  </p:clrMapOvr>
  <p:transition>
    <p:randomBa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9805"/>
            <a:ext cx="12192000" cy="7493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59152" y="2044611"/>
            <a:ext cx="6565221" cy="2387600"/>
          </a:xfrm>
        </p:spPr>
        <p:txBody>
          <a:bodyPr>
            <a:no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New Diagnostics for Disease Detection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7608125" y="661195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hlinkClick r:id="rId3"/>
              </a:rPr>
              <a:t>https://www.clientresourcesinc.com/2018/11/13/top-3-emerging-technologies/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427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3044"/>
            <a:ext cx="2159000" cy="1605845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Post LASIK</a:t>
            </a:r>
          </a:p>
        </p:txBody>
      </p:sp>
      <p:pic>
        <p:nvPicPr>
          <p:cNvPr id="4" name="Picture 3" descr="post lasik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509" y="-14111"/>
            <a:ext cx="10022491" cy="6858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5432778" y="2921000"/>
            <a:ext cx="1255889" cy="1975556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14334" y="2554111"/>
            <a:ext cx="1694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Thin centrally</a:t>
            </a:r>
          </a:p>
        </p:txBody>
      </p:sp>
      <p:sp>
        <p:nvSpPr>
          <p:cNvPr id="10" name="Donut 9"/>
          <p:cNvSpPr/>
          <p:nvPr/>
        </p:nvSpPr>
        <p:spPr>
          <a:xfrm>
            <a:off x="3709194" y="5815411"/>
            <a:ext cx="1140183" cy="389619"/>
          </a:xfrm>
          <a:prstGeom prst="donut">
            <a:avLst>
              <a:gd name="adj" fmla="val 502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2492817" y="5798477"/>
            <a:ext cx="1140183" cy="389619"/>
          </a:xfrm>
          <a:prstGeom prst="donut">
            <a:avLst>
              <a:gd name="adj" fmla="val 502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83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2063044"/>
            <a:ext cx="2159000" cy="160584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800" dirty="0"/>
              <a:t>Post LASIK</a:t>
            </a:r>
          </a:p>
          <a:p>
            <a:pPr algn="ctr"/>
            <a:r>
              <a:rPr lang="en-US" sz="4800" dirty="0"/>
              <a:t>ectasia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0" y="0"/>
            <a:ext cx="10022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17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53787" y="2335885"/>
            <a:ext cx="2338294" cy="148307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800" dirty="0"/>
              <a:t>Radial</a:t>
            </a:r>
          </a:p>
          <a:p>
            <a:pPr algn="ctr"/>
            <a:r>
              <a:rPr lang="en-US" sz="2800" dirty="0"/>
              <a:t>Keratotomy</a:t>
            </a:r>
          </a:p>
          <a:p>
            <a:pPr algn="ctr"/>
            <a:r>
              <a:rPr lang="en-US" sz="2800" dirty="0"/>
              <a:t>(more visual complaints)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509" y="0"/>
            <a:ext cx="10022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61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168785" y="2551038"/>
            <a:ext cx="2338294" cy="148307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800" dirty="0"/>
              <a:t>Radial</a:t>
            </a:r>
          </a:p>
          <a:p>
            <a:pPr algn="ctr"/>
            <a:r>
              <a:rPr lang="en-US" sz="2800" dirty="0"/>
              <a:t>Keratotomy</a:t>
            </a:r>
          </a:p>
          <a:p>
            <a:pPr algn="ctr"/>
            <a:r>
              <a:rPr lang="en-US" sz="2800" dirty="0"/>
              <a:t>(significant visual complaints)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509" y="0"/>
            <a:ext cx="10022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437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Orthokeratology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119" y="2012576"/>
            <a:ext cx="5647766" cy="42358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" y="1930400"/>
            <a:ext cx="5757333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1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94" y="2929965"/>
            <a:ext cx="2079812" cy="1320800"/>
          </a:xfrm>
        </p:spPr>
        <p:txBody>
          <a:bodyPr>
            <a:normAutofit/>
          </a:bodyPr>
          <a:lstStyle/>
          <a:p>
            <a:r>
              <a:rPr lang="en-US" sz="4000" dirty="0"/>
              <a:t>Ortho 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065" y="0"/>
            <a:ext cx="10022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75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97" y="2947894"/>
            <a:ext cx="2079812" cy="1320800"/>
          </a:xfrm>
        </p:spPr>
        <p:txBody>
          <a:bodyPr>
            <a:normAutofit/>
          </a:bodyPr>
          <a:lstStyle/>
          <a:p>
            <a:r>
              <a:rPr lang="en-US" sz="4000" dirty="0"/>
              <a:t>Ortho 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509" y="0"/>
            <a:ext cx="10022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5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983449" cy="1320800"/>
          </a:xfrm>
        </p:spPr>
        <p:txBody>
          <a:bodyPr>
            <a:noAutofit/>
          </a:bodyPr>
          <a:lstStyle/>
          <a:p>
            <a:r>
              <a:rPr lang="en-US" sz="4400" dirty="0"/>
              <a:t>Anterior Segment OCT for Orthokeratology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068680"/>
            <a:ext cx="4686300" cy="4394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150" y="2068680"/>
            <a:ext cx="4648200" cy="43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1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0304" y="271575"/>
            <a:ext cx="9402333" cy="1320800"/>
          </a:xfrm>
        </p:spPr>
        <p:txBody>
          <a:bodyPr>
            <a:normAutofit/>
          </a:bodyPr>
          <a:lstStyle/>
          <a:p>
            <a:r>
              <a:rPr lang="en-US" sz="3800" dirty="0"/>
              <a:t>Epithelial Basement Membrane Dystrophy</a:t>
            </a:r>
          </a:p>
        </p:txBody>
      </p:sp>
      <p:pic>
        <p:nvPicPr>
          <p:cNvPr id="4" name="Picture 3" descr="Screen Shot 2017-11-26 at 8.39.1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6971" y="1439482"/>
            <a:ext cx="5969001" cy="497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80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58156"/>
            <a:ext cx="2102556" cy="13208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EBMD</a:t>
            </a:r>
          </a:p>
        </p:txBody>
      </p:sp>
      <p:pic>
        <p:nvPicPr>
          <p:cNvPr id="4" name="Picture 3" descr="ETM 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509" y="0"/>
            <a:ext cx="10022491" cy="6858000"/>
          </a:xfrm>
          <a:prstGeom prst="rect">
            <a:avLst/>
          </a:prstGeom>
        </p:spPr>
      </p:pic>
      <p:sp>
        <p:nvSpPr>
          <p:cNvPr id="5" name="Donut 4"/>
          <p:cNvSpPr/>
          <p:nvPr/>
        </p:nvSpPr>
        <p:spPr>
          <a:xfrm>
            <a:off x="3709195" y="5815411"/>
            <a:ext cx="1140183" cy="389619"/>
          </a:xfrm>
          <a:prstGeom prst="donut">
            <a:avLst>
              <a:gd name="adj" fmla="val 502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onut 5"/>
          <p:cNvSpPr/>
          <p:nvPr/>
        </p:nvSpPr>
        <p:spPr>
          <a:xfrm>
            <a:off x="3709194" y="5815411"/>
            <a:ext cx="1140183" cy="389619"/>
          </a:xfrm>
          <a:prstGeom prst="donut">
            <a:avLst>
              <a:gd name="adj" fmla="val 502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onut 6"/>
          <p:cNvSpPr/>
          <p:nvPr/>
        </p:nvSpPr>
        <p:spPr>
          <a:xfrm>
            <a:off x="2521038" y="5812588"/>
            <a:ext cx="1140183" cy="389619"/>
          </a:xfrm>
          <a:prstGeom prst="donut">
            <a:avLst>
              <a:gd name="adj" fmla="val 502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Screen Shot 2017-11-26 at 8.39.1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64776" y="406987"/>
            <a:ext cx="3457224" cy="288314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8819444" y="2286000"/>
            <a:ext cx="550334" cy="221544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22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diagram&#10;&#10;Description automatically generated">
            <a:extLst>
              <a:ext uri="{FF2B5EF4-FFF2-40B4-BE49-F238E27FC236}">
                <a16:creationId xmlns:a16="http://schemas.microsoft.com/office/drawing/2014/main" id="{59CD188E-42A8-B3DD-4F6C-EF949889B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96" y="326254"/>
            <a:ext cx="11437494" cy="685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72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eratoconus oct screen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017" y="318656"/>
            <a:ext cx="5982133" cy="653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150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ssink_Joseph__766_Pachymetry_OD_2012-11-21_14-34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04" y="-381000"/>
            <a:ext cx="7012815" cy="72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99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mplate-OCT_keratoconus_risk_evaluation_20131018_simpl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27478" y="-1255394"/>
            <a:ext cx="7540339" cy="102104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82761" y="2467275"/>
            <a:ext cx="317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3" name="Donut 2"/>
          <p:cNvSpPr/>
          <p:nvPr/>
        </p:nvSpPr>
        <p:spPr>
          <a:xfrm>
            <a:off x="6047980" y="2496122"/>
            <a:ext cx="711200" cy="304800"/>
          </a:xfrm>
          <a:prstGeom prst="donut">
            <a:avLst>
              <a:gd name="adj" fmla="val 114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onut 6"/>
          <p:cNvSpPr/>
          <p:nvPr/>
        </p:nvSpPr>
        <p:spPr>
          <a:xfrm>
            <a:off x="6076845" y="2757630"/>
            <a:ext cx="711200" cy="304800"/>
          </a:xfrm>
          <a:prstGeom prst="donut">
            <a:avLst>
              <a:gd name="adj" fmla="val 114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80949" y="2754668"/>
            <a:ext cx="317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9" name="Donut 8"/>
          <p:cNvSpPr/>
          <p:nvPr/>
        </p:nvSpPr>
        <p:spPr>
          <a:xfrm>
            <a:off x="375249" y="2712896"/>
            <a:ext cx="1010287" cy="346328"/>
          </a:xfrm>
          <a:prstGeom prst="donut">
            <a:avLst>
              <a:gd name="adj" fmla="val 114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24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can of an eye&#10;&#10;Description automatically generated">
            <a:extLst>
              <a:ext uri="{FF2B5EF4-FFF2-40B4-BE49-F238E27FC236}">
                <a16:creationId xmlns:a16="http://schemas.microsoft.com/office/drawing/2014/main" id="{0925AE82-4A3F-B4FE-3F1C-B89F58A72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81" y="336351"/>
            <a:ext cx="11546692" cy="691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851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7B13E-17B4-47C7-B7C2-C96F619AA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95" y="211045"/>
            <a:ext cx="8596668" cy="1320800"/>
          </a:xfrm>
        </p:spPr>
        <p:txBody>
          <a:bodyPr/>
          <a:lstStyle/>
          <a:p>
            <a:r>
              <a:rPr lang="en-US" dirty="0"/>
              <a:t>External color photography &amp; IR imaging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DA2FF8-6529-4BA0-8E5B-B6F28AEAA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6788-A294-DA4C-92D8-18C21A92056F}" type="slidenum">
              <a:rPr lang="en-US" noProof="0" smtClean="0"/>
              <a:pPr/>
              <a:t>34</a:t>
            </a:fld>
            <a:endParaRPr lang="en-US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53DC24-B957-48AC-AE6A-FB1FD7AEC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956472"/>
            <a:ext cx="3067577" cy="23242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BBA981-1D38-4C03-AA21-BD6BFECFD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66081"/>
            <a:ext cx="3067578" cy="23204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248750-B01B-43F5-957B-60ECD396BFBC}"/>
              </a:ext>
            </a:extLst>
          </p:cNvPr>
          <p:cNvSpPr txBox="1"/>
          <p:nvPr/>
        </p:nvSpPr>
        <p:spPr>
          <a:xfrm>
            <a:off x="501804" y="3296749"/>
            <a:ext cx="3770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382F2D"/>
                </a:solidFill>
              </a:rPr>
              <a:t>External Color Photograph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58DE7F-2B8D-4AAE-B376-00FD6F760768}"/>
              </a:ext>
            </a:extLst>
          </p:cNvPr>
          <p:cNvSpPr txBox="1"/>
          <p:nvPr/>
        </p:nvSpPr>
        <p:spPr>
          <a:xfrm>
            <a:off x="501804" y="5986555"/>
            <a:ext cx="3770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382F2D"/>
                </a:solidFill>
              </a:rPr>
              <a:t>External Color Photograph with Red Reflex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F8AE36-0B2E-4AC0-BE23-EF8FAF331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690" y="965273"/>
            <a:ext cx="6293625" cy="5401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58946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D062F-EEF7-BDCF-AC85-D1F9DC719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955" y="110836"/>
            <a:ext cx="8596668" cy="13208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 descr="Close-up of a brown eye&#10;&#10;Description automatically generated">
            <a:extLst>
              <a:ext uri="{FF2B5EF4-FFF2-40B4-BE49-F238E27FC236}">
                <a16:creationId xmlns:a16="http://schemas.microsoft.com/office/drawing/2014/main" id="{78E38849-1A1B-2744-874B-2C0BB3F0C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7" y="0"/>
            <a:ext cx="12031953" cy="7210269"/>
          </a:xfrm>
          <a:prstGeom prst="rect">
            <a:avLst/>
          </a:prstGeom>
        </p:spPr>
      </p:pic>
      <p:pic>
        <p:nvPicPr>
          <p:cNvPr id="7" name="Picture 6" descr="Close-up of a person's eye&#10;&#10;Description automatically generated">
            <a:extLst>
              <a:ext uri="{FF2B5EF4-FFF2-40B4-BE49-F238E27FC236}">
                <a16:creationId xmlns:a16="http://schemas.microsoft.com/office/drawing/2014/main" id="{B26BCBF4-B16C-837A-1A7C-D46DEDEC9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9" y="0"/>
            <a:ext cx="12031953" cy="721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2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9805"/>
            <a:ext cx="12192000" cy="7493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1454" y="1141362"/>
            <a:ext cx="6565221" cy="2387600"/>
          </a:xfrm>
        </p:spPr>
        <p:txBody>
          <a:bodyPr>
            <a:no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OCT Sagittal Depth Measurements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7608125" y="661195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hlinkClick r:id="rId3"/>
              </a:rPr>
              <a:t>https://www.clientresourcesinc.com/2018/11/13/top-3-emerging-technologies/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50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B310E-F292-4602-98A8-86EA7D151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5011"/>
            <a:ext cx="10402344" cy="13208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  <a:latin typeface="Century Gothic"/>
              </a:rPr>
              <a:t>Structural measurement  16mm Chord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B839F3-ED6F-41FF-BB9E-7654B0CD4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CE546788-A294-DA4C-92D8-18C21A92056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D4334C-71C4-42CA-B5EF-05915B39F7DC}"/>
              </a:ext>
            </a:extLst>
          </p:cNvPr>
          <p:cNvSpPr txBox="1"/>
          <p:nvPr/>
        </p:nvSpPr>
        <p:spPr>
          <a:xfrm>
            <a:off x="2372950" y="948673"/>
            <a:ext cx="7010671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Structural measurement to assist in lens selection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4C9D90-7647-65B7-670D-27DDFE6CABCF}"/>
              </a:ext>
            </a:extLst>
          </p:cNvPr>
          <p:cNvSpPr txBox="1"/>
          <p:nvPr/>
        </p:nvSpPr>
        <p:spPr>
          <a:xfrm>
            <a:off x="5878286" y="6488668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Not available on Solix Essential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D7CF1B-CAC3-324F-1133-94B897ECD980}"/>
              </a:ext>
            </a:extLst>
          </p:cNvPr>
          <p:cNvSpPr txBox="1"/>
          <p:nvPr/>
        </p:nvSpPr>
        <p:spPr>
          <a:xfrm>
            <a:off x="9810714" y="850882"/>
            <a:ext cx="210188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10mm Chord, 16 mm Chord with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Sagittal depths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1.72mm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3.93mm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F79864BA-148F-C88C-48AD-ED8AEF7F8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18" y="1209915"/>
            <a:ext cx="9522758" cy="57604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BEC41D-43A9-9364-CEAC-508E6BA6FDC2}"/>
              </a:ext>
            </a:extLst>
          </p:cNvPr>
          <p:cNvSpPr txBox="1"/>
          <p:nvPr/>
        </p:nvSpPr>
        <p:spPr>
          <a:xfrm>
            <a:off x="3660961" y="5491442"/>
            <a:ext cx="236074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WTW or pupil width</a:t>
            </a:r>
          </a:p>
        </p:txBody>
      </p:sp>
    </p:spTree>
    <p:extLst>
      <p:ext uri="{BB962C8B-B14F-4D97-AF65-F5344CB8AC3E}">
        <p14:creationId xmlns:p14="http://schemas.microsoft.com/office/powerpoint/2010/main" val="13278861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017C5-F9FD-60DE-AC9D-A53292BA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aph of disposable lenses&#10;&#10;Description automatically generated">
            <a:extLst>
              <a:ext uri="{FF2B5EF4-FFF2-40B4-BE49-F238E27FC236}">
                <a16:creationId xmlns:a16="http://schemas.microsoft.com/office/drawing/2014/main" id="{1EB6618D-EF02-4EB3-D740-418C11785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99" y="-1"/>
            <a:ext cx="10343903" cy="66024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8B37E8-70D0-0148-ED8F-8BA36DD2D2F3}"/>
              </a:ext>
            </a:extLst>
          </p:cNvPr>
          <p:cNvSpPr txBox="1"/>
          <p:nvPr/>
        </p:nvSpPr>
        <p:spPr>
          <a:xfrm>
            <a:off x="1790205" y="6248400"/>
            <a:ext cx="8956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commons.pacificu.edu</a:t>
            </a:r>
            <a:r>
              <a:rPr lang="en-US" dirty="0"/>
              <a:t>/work/ns/380b99ad-5f0b-4e77-a286-a8d1f74bdfe9</a:t>
            </a:r>
          </a:p>
        </p:txBody>
      </p:sp>
    </p:spTree>
    <p:extLst>
      <p:ext uri="{BB962C8B-B14F-4D97-AF65-F5344CB8AC3E}">
        <p14:creationId xmlns:p14="http://schemas.microsoft.com/office/powerpoint/2010/main" val="684524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017C5-F9FD-60DE-AC9D-A53292BA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8B37E8-70D0-0148-ED8F-8BA36DD2D2F3}"/>
              </a:ext>
            </a:extLst>
          </p:cNvPr>
          <p:cNvSpPr txBox="1"/>
          <p:nvPr/>
        </p:nvSpPr>
        <p:spPr>
          <a:xfrm>
            <a:off x="1790205" y="6248400"/>
            <a:ext cx="8956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commons.pacificu.edu</a:t>
            </a:r>
            <a:r>
              <a:rPr lang="en-US" dirty="0"/>
              <a:t>/work/ns/380b99ad-5f0b-4e77-a286-a8d1f74bdfe9</a:t>
            </a:r>
          </a:p>
        </p:txBody>
      </p:sp>
      <p:pic>
        <p:nvPicPr>
          <p:cNvPr id="4" name="Picture 3" descr="A graph of different colored rectangular shapes&#10;&#10;Description automatically generated with medium confidence">
            <a:extLst>
              <a:ext uri="{FF2B5EF4-FFF2-40B4-BE49-F238E27FC236}">
                <a16:creationId xmlns:a16="http://schemas.microsoft.com/office/drawing/2014/main" id="{6C8137A9-44C2-96C6-F7A8-D08994091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72995"/>
            <a:ext cx="10632127" cy="617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83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017C5-F9FD-60DE-AC9D-A53292BA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8B37E8-70D0-0148-ED8F-8BA36DD2D2F3}"/>
              </a:ext>
            </a:extLst>
          </p:cNvPr>
          <p:cNvSpPr txBox="1"/>
          <p:nvPr/>
        </p:nvSpPr>
        <p:spPr>
          <a:xfrm>
            <a:off x="1790205" y="6248400"/>
            <a:ext cx="8956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commons.pacificu.edu</a:t>
            </a:r>
            <a:r>
              <a:rPr lang="en-US" dirty="0"/>
              <a:t>/work/ns/380b99ad-5f0b-4e77-a286-a8d1f74bdfe9</a:t>
            </a:r>
          </a:p>
        </p:txBody>
      </p:sp>
      <p:pic>
        <p:nvPicPr>
          <p:cNvPr id="4" name="Picture 3" descr="A graph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4C0CAE5A-43D5-133F-98CC-95E53D1C3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00" y="336550"/>
            <a:ext cx="10876834" cy="591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63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FFD06-0F88-AE80-9FAA-4071C6310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close-up of a bone&#10;&#10;Description automatically generated">
            <a:extLst>
              <a:ext uri="{FF2B5EF4-FFF2-40B4-BE49-F238E27FC236}">
                <a16:creationId xmlns:a16="http://schemas.microsoft.com/office/drawing/2014/main" id="{ECFE725E-0BC9-8181-3DE0-332A94CEE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64" y="402277"/>
            <a:ext cx="11119614" cy="6663541"/>
          </a:xfrm>
          <a:prstGeom prst="rect">
            <a:avLst/>
          </a:prstGeom>
        </p:spPr>
      </p:pic>
      <p:pic>
        <p:nvPicPr>
          <p:cNvPr id="7" name="Picture 6" descr="A close-up of an x-ray&#10;&#10;Description automatically generated">
            <a:extLst>
              <a:ext uri="{FF2B5EF4-FFF2-40B4-BE49-F238E27FC236}">
                <a16:creationId xmlns:a16="http://schemas.microsoft.com/office/drawing/2014/main" id="{38CC9259-CE12-E75A-E244-75977C295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64" y="402277"/>
            <a:ext cx="11119614" cy="66635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43687E-317E-ED4F-56E9-BD95BE8DD437}"/>
              </a:ext>
            </a:extLst>
          </p:cNvPr>
          <p:cNvSpPr txBox="1"/>
          <p:nvPr/>
        </p:nvSpPr>
        <p:spPr>
          <a:xfrm>
            <a:off x="5949538" y="5343896"/>
            <a:ext cx="431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Sagittal depth: OD 3.41mm, OS 3.36mm</a:t>
            </a:r>
          </a:p>
        </p:txBody>
      </p:sp>
    </p:spTree>
    <p:extLst>
      <p:ext uri="{BB962C8B-B14F-4D97-AF65-F5344CB8AC3E}">
        <p14:creationId xmlns:p14="http://schemas.microsoft.com/office/powerpoint/2010/main" val="18596452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CT poste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068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F9A27-6274-965E-9DBC-2ACFBABB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562" y="377181"/>
            <a:ext cx="10972800" cy="430887"/>
          </a:xfrm>
        </p:spPr>
        <p:txBody>
          <a:bodyPr>
            <a:normAutofit fontScale="90000"/>
          </a:bodyPr>
          <a:lstStyle/>
          <a:p>
            <a:r>
              <a:rPr lang="en-US" dirty="0"/>
              <a:t>The Limbus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65AD6688-C7FF-F67D-6104-612E82CAA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38" y="1121308"/>
            <a:ext cx="5796762" cy="5736692"/>
          </a:xfrm>
          <a:prstGeom prst="rect">
            <a:avLst/>
          </a:prstGeom>
        </p:spPr>
      </p:pic>
      <p:pic>
        <p:nvPicPr>
          <p:cNvPr id="7" name="Picture 6" descr="A close up of black text&#10;&#10;Description automatically generated">
            <a:extLst>
              <a:ext uri="{FF2B5EF4-FFF2-40B4-BE49-F238E27FC236}">
                <a16:creationId xmlns:a16="http://schemas.microsoft.com/office/drawing/2014/main" id="{BF667A0A-A4A2-4415-A586-3ADDDB8B0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5384"/>
            <a:ext cx="12251663" cy="1867231"/>
          </a:xfrm>
          <a:prstGeom prst="rect">
            <a:avLst/>
          </a:prstGeom>
        </p:spPr>
      </p:pic>
      <p:pic>
        <p:nvPicPr>
          <p:cNvPr id="9" name="Picture 8" descr="A screenshot of a white text&#10;&#10;Description automatically generated">
            <a:extLst>
              <a:ext uri="{FF2B5EF4-FFF2-40B4-BE49-F238E27FC236}">
                <a16:creationId xmlns:a16="http://schemas.microsoft.com/office/drawing/2014/main" id="{CD5D0088-803C-6FBB-9444-49683243F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961" y="1121308"/>
            <a:ext cx="5394094" cy="5736692"/>
          </a:xfrm>
          <a:prstGeom prst="rect">
            <a:avLst/>
          </a:prstGeom>
        </p:spPr>
      </p:pic>
      <p:pic>
        <p:nvPicPr>
          <p:cNvPr id="11" name="Picture 10" descr="A close up of black text&#10;&#10;Description automatically generated">
            <a:extLst>
              <a:ext uri="{FF2B5EF4-FFF2-40B4-BE49-F238E27FC236}">
                <a16:creationId xmlns:a16="http://schemas.microsoft.com/office/drawing/2014/main" id="{0E3C1AE4-A63A-543C-CCBF-EC1880A79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71" y="2666999"/>
            <a:ext cx="11796729" cy="1720018"/>
          </a:xfrm>
          <a:prstGeom prst="rect">
            <a:avLst/>
          </a:prstGeom>
        </p:spPr>
      </p:pic>
      <p:pic>
        <p:nvPicPr>
          <p:cNvPr id="13" name="Picture 1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E8CD186A-B45B-A1BA-821C-2DBB067DF0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498" y="1100483"/>
            <a:ext cx="7891902" cy="5757517"/>
          </a:xfrm>
          <a:prstGeom prst="rect">
            <a:avLst/>
          </a:prstGeom>
        </p:spPr>
      </p:pic>
      <p:pic>
        <p:nvPicPr>
          <p:cNvPr id="15" name="Picture 14" descr="A collage of images of a human eye&#10;&#10;Description automatically generated">
            <a:extLst>
              <a:ext uri="{FF2B5EF4-FFF2-40B4-BE49-F238E27FC236}">
                <a16:creationId xmlns:a16="http://schemas.microsoft.com/office/drawing/2014/main" id="{E09CA999-35F6-F575-3870-61FE0FF3B7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66339"/>
            <a:ext cx="7086600" cy="679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1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F9A27-6274-965E-9DBC-2ACFBABB3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Limbus</a:t>
            </a:r>
          </a:p>
        </p:txBody>
      </p:sp>
      <p:pic>
        <p:nvPicPr>
          <p:cNvPr id="5" name="Picture 4" descr="A screenshot of a research page&#10;&#10;Description automatically generated">
            <a:extLst>
              <a:ext uri="{FF2B5EF4-FFF2-40B4-BE49-F238E27FC236}">
                <a16:creationId xmlns:a16="http://schemas.microsoft.com/office/drawing/2014/main" id="{D46863B3-8D40-8C3D-7BA4-32AB2B928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0"/>
            <a:ext cx="7199477" cy="6858000"/>
          </a:xfrm>
          <a:prstGeom prst="rect">
            <a:avLst/>
          </a:prstGeom>
        </p:spPr>
      </p:pic>
      <p:pic>
        <p:nvPicPr>
          <p:cNvPr id="7" name="Picture 6" descr="A table with text and numbers&#10;&#10;Description automatically generated with medium confidence">
            <a:extLst>
              <a:ext uri="{FF2B5EF4-FFF2-40B4-BE49-F238E27FC236}">
                <a16:creationId xmlns:a16="http://schemas.microsoft.com/office/drawing/2014/main" id="{034F4A62-9209-5F8C-6E44-2A130FD17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81519"/>
            <a:ext cx="7772400" cy="647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A5CD37-29CD-D73B-441C-8D225BB93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14" y="3141998"/>
            <a:ext cx="12673146" cy="5740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8C43E5-5617-50EB-2F41-EE0380D22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2" y="1826941"/>
            <a:ext cx="12658532" cy="129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4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leral clearan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33400"/>
            <a:ext cx="9144000" cy="5760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59467" y="152400"/>
            <a:ext cx="89916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OCT of Central Corneal Clearance</a:t>
            </a:r>
          </a:p>
        </p:txBody>
      </p:sp>
    </p:spTree>
    <p:extLst>
      <p:ext uri="{BB962C8B-B14F-4D97-AF65-F5344CB8AC3E}">
        <p14:creationId xmlns:p14="http://schemas.microsoft.com/office/powerpoint/2010/main" val="15947561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1-07 at 10.53.2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1" y="685800"/>
            <a:ext cx="7446105" cy="2984908"/>
          </a:xfrm>
          <a:prstGeom prst="rect">
            <a:avLst/>
          </a:prstGeom>
        </p:spPr>
      </p:pic>
      <p:pic>
        <p:nvPicPr>
          <p:cNvPr id="7" name="Picture 6" descr="Screen Shot 2014-01-07 at 10.52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1" y="4074508"/>
            <a:ext cx="7065791" cy="27834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7696" y="2427238"/>
            <a:ext cx="1535998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20 min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sz="2800" dirty="0">
                <a:solidFill>
                  <a:prstClr val="black"/>
                </a:solidFill>
              </a:rPr>
              <a:t>10 hours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304800"/>
            <a:ext cx="219202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</a:rPr>
              <a:t>20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3581400"/>
            <a:ext cx="178165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</a:rPr>
              <a:t>12 hours</a:t>
            </a:r>
          </a:p>
        </p:txBody>
      </p:sp>
    </p:spTree>
    <p:extLst>
      <p:ext uri="{BB962C8B-B14F-4D97-AF65-F5344CB8AC3E}">
        <p14:creationId xmlns:p14="http://schemas.microsoft.com/office/powerpoint/2010/main" val="67367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26" y="857250"/>
            <a:ext cx="7516868" cy="5143500"/>
          </a:xfrm>
          <a:prstGeom prst="rect">
            <a:avLst/>
          </a:prstGeom>
        </p:spPr>
      </p:pic>
      <p:sp>
        <p:nvSpPr>
          <p:cNvPr id="6" name="Donut 5"/>
          <p:cNvSpPr/>
          <p:nvPr/>
        </p:nvSpPr>
        <p:spPr>
          <a:xfrm>
            <a:off x="8421188" y="974816"/>
            <a:ext cx="685800" cy="685800"/>
          </a:xfrm>
          <a:prstGeom prst="donut">
            <a:avLst>
              <a:gd name="adj" fmla="val 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8210550" y="2071688"/>
            <a:ext cx="14288" cy="400050"/>
          </a:xfrm>
          <a:prstGeom prst="straightConnector1">
            <a:avLst/>
          </a:prstGeom>
          <a:ln w="476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510088" y="1900238"/>
            <a:ext cx="0" cy="671513"/>
          </a:xfrm>
          <a:prstGeom prst="straightConnector1">
            <a:avLst/>
          </a:prstGeom>
          <a:ln w="476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8253414" y="1171576"/>
            <a:ext cx="182063" cy="657225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79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26" y="857250"/>
            <a:ext cx="7516868" cy="51435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4510087" y="1785937"/>
            <a:ext cx="14288" cy="242888"/>
          </a:xfrm>
          <a:prstGeom prst="straightConnector1">
            <a:avLst/>
          </a:prstGeom>
          <a:ln w="476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7653337" y="1800225"/>
            <a:ext cx="14288" cy="242888"/>
          </a:xfrm>
          <a:prstGeom prst="straightConnector1">
            <a:avLst/>
          </a:prstGeom>
          <a:ln w="476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735092" y="2763493"/>
            <a:ext cx="29819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solidFill>
                  <a:schemeClr val="bg1"/>
                </a:solidFill>
              </a:rPr>
              <a:t>THIS IS PERFECT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21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imbal clearance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509" y="-14111"/>
            <a:ext cx="10022491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2384778"/>
            <a:ext cx="2293257" cy="23255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/>
              <a:t>Limbal Clearance Zone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0" y="1524000"/>
            <a:ext cx="0" cy="69144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053667" y="1848556"/>
            <a:ext cx="3090333" cy="536222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666567" y="1527427"/>
            <a:ext cx="0" cy="69144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66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9805"/>
            <a:ext cx="12192000" cy="7493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1454" y="1141362"/>
            <a:ext cx="6565221" cy="2387600"/>
          </a:xfrm>
        </p:spPr>
        <p:txBody>
          <a:bodyPr>
            <a:no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Scleral Landing Zone Advancements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7608125" y="661195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hlinkClick r:id="rId3"/>
              </a:rPr>
              <a:t>https://www.clientresourcesinc.com/2018/11/13/top-3-emerging-technologies/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225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1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</a:rPr>
              <a:t>The Measurements</a:t>
            </a:r>
          </a:p>
        </p:txBody>
      </p:sp>
      <p:sp>
        <p:nvSpPr>
          <p:cNvPr id="4" name="Donut 3"/>
          <p:cNvSpPr/>
          <p:nvPr/>
        </p:nvSpPr>
        <p:spPr>
          <a:xfrm>
            <a:off x="4610100" y="2133600"/>
            <a:ext cx="2971800" cy="2971800"/>
          </a:xfrm>
          <a:prstGeom prst="donut">
            <a:avLst>
              <a:gd name="adj" fmla="val 3628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>
            <a:stCxn id="4" idx="2"/>
            <a:endCxn id="4" idx="6"/>
          </p:cNvCxnSpPr>
          <p:nvPr/>
        </p:nvCxnSpPr>
        <p:spPr>
          <a:xfrm>
            <a:off x="4610100" y="3619500"/>
            <a:ext cx="2971800" cy="0"/>
          </a:xfrm>
          <a:prstGeom prst="straightConnector1">
            <a:avLst/>
          </a:prstGeom>
          <a:ln w="47625">
            <a:solidFill>
              <a:srgbClr val="FFFF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4"/>
            <a:endCxn id="4" idx="0"/>
          </p:cNvCxnSpPr>
          <p:nvPr/>
        </p:nvCxnSpPr>
        <p:spPr>
          <a:xfrm flipV="1">
            <a:off x="6096000" y="2133600"/>
            <a:ext cx="0" cy="2971800"/>
          </a:xfrm>
          <a:prstGeom prst="straightConnector1">
            <a:avLst/>
          </a:prstGeom>
          <a:ln w="47625">
            <a:solidFill>
              <a:srgbClr val="FFFF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696200" y="3619500"/>
            <a:ext cx="1600200" cy="0"/>
          </a:xfrm>
          <a:prstGeom prst="straightConnector1">
            <a:avLst/>
          </a:prstGeom>
          <a:ln w="85725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819400" y="3619500"/>
            <a:ext cx="1600200" cy="0"/>
          </a:xfrm>
          <a:prstGeom prst="straightConnector1">
            <a:avLst/>
          </a:prstGeom>
          <a:ln w="85725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6096001" y="1085851"/>
            <a:ext cx="4233" cy="966788"/>
          </a:xfrm>
          <a:prstGeom prst="straightConnector1">
            <a:avLst/>
          </a:prstGeom>
          <a:ln w="85725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096000" y="5257800"/>
            <a:ext cx="0" cy="990600"/>
          </a:xfrm>
          <a:prstGeom prst="straightConnector1">
            <a:avLst/>
          </a:prstGeom>
          <a:ln w="85725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54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B310E-F292-4602-98A8-86EA7D151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952" y="-123465"/>
            <a:ext cx="11328648" cy="13208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  <a:latin typeface="Century Gothic"/>
              </a:rPr>
              <a:t>Structural measurement  16mm Chord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B839F3-ED6F-41FF-BB9E-7654B0CD4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CE546788-A294-DA4C-92D8-18C21A92056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D4334C-71C4-42CA-B5EF-05915B39F7DC}"/>
              </a:ext>
            </a:extLst>
          </p:cNvPr>
          <p:cNvSpPr txBox="1"/>
          <p:nvPr/>
        </p:nvSpPr>
        <p:spPr>
          <a:xfrm>
            <a:off x="2372950" y="948673"/>
            <a:ext cx="7010671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Structural measurement to assist in lens selection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4C9D90-7647-65B7-670D-27DDFE6CABCF}"/>
              </a:ext>
            </a:extLst>
          </p:cNvPr>
          <p:cNvSpPr txBox="1"/>
          <p:nvPr/>
        </p:nvSpPr>
        <p:spPr>
          <a:xfrm>
            <a:off x="5878286" y="6488668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Not available on Solix Essential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D7CF1B-CAC3-324F-1133-94B897ECD980}"/>
              </a:ext>
            </a:extLst>
          </p:cNvPr>
          <p:cNvSpPr txBox="1"/>
          <p:nvPr/>
        </p:nvSpPr>
        <p:spPr>
          <a:xfrm>
            <a:off x="9810714" y="850882"/>
            <a:ext cx="210188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10mm Chord, 16 mm Chord with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Sagittal depths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1.72mm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3.93mm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F79864BA-148F-C88C-48AD-ED8AEF7F8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18" y="1209915"/>
            <a:ext cx="9522758" cy="57604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BEC41D-43A9-9364-CEAC-508E6BA6FDC2}"/>
              </a:ext>
            </a:extLst>
          </p:cNvPr>
          <p:cNvSpPr txBox="1"/>
          <p:nvPr/>
        </p:nvSpPr>
        <p:spPr>
          <a:xfrm>
            <a:off x="3660961" y="5491442"/>
            <a:ext cx="236074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WTW or pupil width</a:t>
            </a:r>
          </a:p>
        </p:txBody>
      </p:sp>
    </p:spTree>
    <p:extLst>
      <p:ext uri="{BB962C8B-B14F-4D97-AF65-F5344CB8AC3E}">
        <p14:creationId xmlns:p14="http://schemas.microsoft.com/office/powerpoint/2010/main" val="17990091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E_03031973_#00010(wm)(Frames0_456)_converte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31938" y="4763"/>
            <a:ext cx="9136062" cy="685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2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933" y="1752600"/>
            <a:ext cx="4002780" cy="373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096754"/>
            <a:ext cx="4571154" cy="338964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4343401" y="3429000"/>
            <a:ext cx="1200313" cy="3429000"/>
          </a:xfrm>
          <a:prstGeom prst="straightConnector1">
            <a:avLst/>
          </a:prstGeom>
          <a:ln w="1016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6400801" y="4267200"/>
            <a:ext cx="1936913" cy="2590800"/>
          </a:xfrm>
          <a:prstGeom prst="straightConnector1">
            <a:avLst/>
          </a:prstGeom>
          <a:ln w="1016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36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323E7E-F0A0-E546-BB98-690EBF361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3D2E3C-B068-404D-8FDA-5875D2F4A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78399"/>
            <a:ext cx="9144000" cy="590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845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B06AAF-E258-DB48-89B6-B24D7AE30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78399"/>
            <a:ext cx="9144000" cy="590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046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0"/>
            <a:ext cx="10022491" cy="685800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7772400" y="2076450"/>
            <a:ext cx="1619250" cy="24765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34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0"/>
            <a:ext cx="10022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458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0"/>
            <a:ext cx="10022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089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0"/>
            <a:ext cx="10022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989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2f609cdf576_0_1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g2f609cdf576_0_173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g2f609cdf576_0_173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g2f609cdf576_0_173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g2f609cdf576_0_173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g2f609cdf576_0_173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sp>
        <p:nvSpPr>
          <p:cNvPr id="551" name="Google Shape;551;g2f609cdf576_0_173"/>
          <p:cNvSpPr txBox="1">
            <a:spLocks noGrp="1"/>
          </p:cNvSpPr>
          <p:nvPr>
            <p:ph type="body" idx="1"/>
          </p:nvPr>
        </p:nvSpPr>
        <p:spPr>
          <a:xfrm>
            <a:off x="1128999" y="2637657"/>
            <a:ext cx="9723900" cy="3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00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Keratoconus</a:t>
            </a:r>
            <a:endParaRPr sz="40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Pellucid marginal degeneration</a:t>
            </a:r>
            <a:endParaRPr sz="40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Corneal transplant</a:t>
            </a:r>
            <a:endParaRPr sz="40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Corneal scarring (post infection, post LASIK)</a:t>
            </a:r>
            <a:endParaRPr sz="40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Corneal GP intolerance</a:t>
            </a:r>
            <a:endParaRPr sz="40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Ocular surface disease (dry eye, EBMD)</a:t>
            </a:r>
            <a:endParaRPr sz="40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High astigmatic patients</a:t>
            </a:r>
            <a:endParaRPr sz="4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f609cdf576_0_2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g2f609cdf576_0_282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g2f609cdf576_0_282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g2f609cdf576_0_282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g2f609cdf576_0_282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g2f609cdf576_0_282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sp>
        <p:nvSpPr>
          <p:cNvPr id="562" name="Google Shape;562;g2f609cdf576_0_282"/>
          <p:cNvSpPr txBox="1">
            <a:spLocks noGrp="1"/>
          </p:cNvSpPr>
          <p:nvPr>
            <p:ph type="body" idx="1"/>
          </p:nvPr>
        </p:nvSpPr>
        <p:spPr>
          <a:xfrm>
            <a:off x="515400" y="2034875"/>
            <a:ext cx="11161200" cy="4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900"/>
              <a:buChar char="•"/>
            </a:pPr>
            <a:r>
              <a:rPr lang="en-US" sz="2900" dirty="0">
                <a:latin typeface="Calibri"/>
                <a:ea typeface="Calibri"/>
                <a:cs typeface="Calibri"/>
                <a:sym typeface="Calibri"/>
              </a:rPr>
              <a:t>V2510 - </a:t>
            </a:r>
            <a:r>
              <a:rPr lang="en-US" sz="2900" dirty="0">
                <a:solidFill>
                  <a:srgbClr val="0B2335"/>
                </a:solidFill>
                <a:highlight>
                  <a:srgbClr val="FFFFFF"/>
                </a:highlight>
              </a:rPr>
              <a:t>Contact lens, gas permeable, spherical, per lens</a:t>
            </a:r>
            <a:endParaRPr sz="29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 dirty="0">
                <a:latin typeface="Calibri"/>
                <a:ea typeface="Calibri"/>
                <a:cs typeface="Calibri"/>
                <a:sym typeface="Calibri"/>
              </a:rPr>
              <a:t>V2511 -</a:t>
            </a:r>
            <a:r>
              <a:rPr lang="en-US" sz="2900" dirty="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900" dirty="0">
                <a:solidFill>
                  <a:srgbClr val="0B2335"/>
                </a:solidFill>
                <a:highlight>
                  <a:schemeClr val="lt1"/>
                </a:highlight>
              </a:rPr>
              <a:t>Contact lens, gas permeable, </a:t>
            </a:r>
            <a:r>
              <a:rPr lang="en-US" sz="2900" dirty="0" err="1">
                <a:solidFill>
                  <a:srgbClr val="0B2335"/>
                </a:solidFill>
                <a:highlight>
                  <a:schemeClr val="lt1"/>
                </a:highlight>
              </a:rPr>
              <a:t>toric</a:t>
            </a:r>
            <a:r>
              <a:rPr lang="en-US" sz="2900" dirty="0">
                <a:solidFill>
                  <a:srgbClr val="0B2335"/>
                </a:solidFill>
                <a:highlight>
                  <a:schemeClr val="lt1"/>
                </a:highlight>
              </a:rPr>
              <a:t>, prism ballast, per lens</a:t>
            </a:r>
            <a:endParaRPr sz="2900" dirty="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 dirty="0">
                <a:latin typeface="Calibri"/>
                <a:ea typeface="Calibri"/>
                <a:cs typeface="Calibri"/>
                <a:sym typeface="Calibri"/>
              </a:rPr>
              <a:t>V2512 - </a:t>
            </a:r>
            <a:r>
              <a:rPr lang="en-US" sz="2900" dirty="0">
                <a:solidFill>
                  <a:srgbClr val="0B2335"/>
                </a:solidFill>
                <a:highlight>
                  <a:srgbClr val="FFFFFF"/>
                </a:highlight>
              </a:rPr>
              <a:t>Contact lens, gas permeable, bifocal, per lens</a:t>
            </a:r>
            <a:endParaRPr sz="2900" dirty="0">
              <a:solidFill>
                <a:srgbClr val="0B2335"/>
              </a:solidFill>
              <a:highlight>
                <a:srgbClr val="FFFFFF"/>
              </a:highlight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 dirty="0">
                <a:latin typeface="Calibri"/>
                <a:ea typeface="Calibri"/>
                <a:cs typeface="Calibri"/>
                <a:sym typeface="Calibri"/>
              </a:rPr>
              <a:t>V2520 - </a:t>
            </a:r>
            <a:r>
              <a:rPr lang="en-US" sz="2900" dirty="0">
                <a:solidFill>
                  <a:srgbClr val="0B2335"/>
                </a:solidFill>
                <a:highlight>
                  <a:srgbClr val="FFFFFF"/>
                </a:highlight>
              </a:rPr>
              <a:t>Contact lens, hydrophilic, spherical, per lens</a:t>
            </a:r>
            <a:endParaRPr sz="29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 dirty="0">
                <a:latin typeface="Calibri"/>
                <a:ea typeface="Calibri"/>
                <a:cs typeface="Calibri"/>
                <a:sym typeface="Calibri"/>
              </a:rPr>
              <a:t>V2521 - </a:t>
            </a:r>
            <a:r>
              <a:rPr lang="en-US" sz="2900" dirty="0">
                <a:solidFill>
                  <a:srgbClr val="0B2335"/>
                </a:solidFill>
                <a:highlight>
                  <a:schemeClr val="lt1"/>
                </a:highlight>
              </a:rPr>
              <a:t>Contact lens, hydrophilic, </a:t>
            </a:r>
            <a:r>
              <a:rPr lang="en-US" sz="2900" dirty="0" err="1">
                <a:solidFill>
                  <a:srgbClr val="0B2335"/>
                </a:solidFill>
                <a:highlight>
                  <a:schemeClr val="lt1"/>
                </a:highlight>
              </a:rPr>
              <a:t>toric</a:t>
            </a:r>
            <a:r>
              <a:rPr lang="en-US" sz="2900" dirty="0">
                <a:solidFill>
                  <a:srgbClr val="0B2335"/>
                </a:solidFill>
                <a:highlight>
                  <a:schemeClr val="lt1"/>
                </a:highlight>
              </a:rPr>
              <a:t>, or prism ballast, per lens</a:t>
            </a:r>
            <a:endParaRPr sz="2900" dirty="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 dirty="0">
                <a:latin typeface="Calibri"/>
                <a:ea typeface="Calibri"/>
                <a:cs typeface="Calibri"/>
                <a:sym typeface="Calibri"/>
              </a:rPr>
              <a:t>V2522 - </a:t>
            </a:r>
            <a:r>
              <a:rPr lang="en-US" sz="2900" dirty="0">
                <a:solidFill>
                  <a:srgbClr val="0B2335"/>
                </a:solidFill>
                <a:highlight>
                  <a:srgbClr val="FFFFFF"/>
                </a:highlight>
              </a:rPr>
              <a:t>Contact lens, hydrophilic, bifocal, per lens</a:t>
            </a:r>
            <a:endParaRPr sz="29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 dirty="0">
                <a:latin typeface="Calibri"/>
                <a:ea typeface="Calibri"/>
                <a:cs typeface="Calibri"/>
                <a:sym typeface="Calibri"/>
              </a:rPr>
              <a:t>V2523 - </a:t>
            </a:r>
            <a:r>
              <a:rPr lang="en-US" sz="2900" dirty="0">
                <a:solidFill>
                  <a:srgbClr val="0B2335"/>
                </a:solidFill>
                <a:highlight>
                  <a:schemeClr val="lt1"/>
                </a:highlight>
              </a:rPr>
              <a:t>Contact lens, hydrophilic, extended wear, per lens</a:t>
            </a:r>
            <a:endParaRPr sz="2900" dirty="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 dirty="0">
                <a:latin typeface="Calibri"/>
                <a:ea typeface="Calibri"/>
                <a:cs typeface="Calibri"/>
                <a:sym typeface="Calibri"/>
              </a:rPr>
              <a:t>V2531 - </a:t>
            </a:r>
            <a:r>
              <a:rPr lang="en-US" sz="2900" dirty="0">
                <a:solidFill>
                  <a:srgbClr val="0B2335"/>
                </a:solidFill>
                <a:highlight>
                  <a:schemeClr val="lt1"/>
                </a:highlight>
              </a:rPr>
              <a:t>Contact lens, scleral, gas permeable, per lens</a:t>
            </a:r>
            <a:endParaRPr sz="2900" dirty="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 dirty="0">
                <a:latin typeface="Calibri"/>
                <a:ea typeface="Calibri"/>
                <a:cs typeface="Calibri"/>
                <a:sym typeface="Calibri"/>
              </a:rPr>
              <a:t>V2599 - </a:t>
            </a:r>
            <a:r>
              <a:rPr lang="en-US" sz="2900" dirty="0">
                <a:solidFill>
                  <a:srgbClr val="0B2335"/>
                </a:solidFill>
                <a:highlight>
                  <a:srgbClr val="FFFFFF"/>
                </a:highlight>
              </a:rPr>
              <a:t>Contact lens, other type</a:t>
            </a:r>
            <a:endParaRPr sz="29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f609cdf576_0_3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g2f609cdf576_0_302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g2f609cdf576_0_302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g2f609cdf576_0_302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g2f609cdf576_0_302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g2f609cdf576_0_302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 Services</a:t>
            </a:r>
            <a:endParaRPr sz="4800"/>
          </a:p>
        </p:txBody>
      </p:sp>
      <p:sp>
        <p:nvSpPr>
          <p:cNvPr id="573" name="Google Shape;573;g2f609cdf576_0_302"/>
          <p:cNvSpPr txBox="1">
            <a:spLocks noGrp="1"/>
          </p:cNvSpPr>
          <p:nvPr>
            <p:ph type="body" idx="1"/>
          </p:nvPr>
        </p:nvSpPr>
        <p:spPr>
          <a:xfrm>
            <a:off x="515400" y="2034875"/>
            <a:ext cx="11161200" cy="4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92071 - </a:t>
            </a:r>
            <a:r>
              <a:rPr lang="en-US" sz="2900">
                <a:solidFill>
                  <a:srgbClr val="333333"/>
                </a:solidFill>
                <a:highlight>
                  <a:srgbClr val="FFFFFF"/>
                </a:highlight>
              </a:rPr>
              <a:t>Fitting of contact lens for treatment of ocular surface disease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92072 - </a:t>
            </a:r>
            <a:r>
              <a:rPr lang="en-US" sz="2900">
                <a:solidFill>
                  <a:srgbClr val="040C28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Fitting of contact lens for management of keratoconus; initial fitting</a:t>
            </a:r>
            <a:endParaRPr sz="290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92310 - </a:t>
            </a:r>
            <a:r>
              <a:rPr lang="en-US" sz="2900">
                <a:solidFill>
                  <a:srgbClr val="333333"/>
                </a:solidFill>
                <a:highlight>
                  <a:srgbClr val="FFFFFF"/>
                </a:highlight>
              </a:rPr>
              <a:t>corneal lens, both eyes, except for aphakia</a:t>
            </a:r>
            <a:endParaRPr sz="2900">
              <a:solidFill>
                <a:srgbClr val="040C2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92311 - </a:t>
            </a:r>
            <a:r>
              <a:rPr lang="en-US" sz="2900">
                <a:solidFill>
                  <a:srgbClr val="333333"/>
                </a:solidFill>
                <a:highlight>
                  <a:srgbClr val="FFFFFF"/>
                </a:highlight>
              </a:rPr>
              <a:t>corneal lens for aphakia, one eye 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92312 - </a:t>
            </a:r>
            <a:r>
              <a:rPr lang="en-US" sz="2900">
                <a:solidFill>
                  <a:srgbClr val="333333"/>
                </a:solidFill>
                <a:highlight>
                  <a:srgbClr val="FFFFFF"/>
                </a:highlight>
              </a:rPr>
              <a:t>corneal lens for aphakia, both eyes 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libri"/>
              <a:buChar char="•"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92313 - </a:t>
            </a:r>
            <a:r>
              <a:rPr lang="en-US" sz="2900">
                <a:solidFill>
                  <a:srgbClr val="333333"/>
                </a:solidFill>
                <a:highlight>
                  <a:srgbClr val="FFFFFF"/>
                </a:highlight>
              </a:rPr>
              <a:t>corneoscleral lens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2f609cdf576_0_1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g2f609cdf576_0_184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g2f609cdf576_0_184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g2f609cdf576_0_184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g2f609cdf576_0_184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g2f609cdf576_0_184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sp>
        <p:nvSpPr>
          <p:cNvPr id="584" name="Google Shape;584;g2f609cdf576_0_184"/>
          <p:cNvSpPr txBox="1">
            <a:spLocks noGrp="1"/>
          </p:cNvSpPr>
          <p:nvPr>
            <p:ph type="body" idx="1"/>
          </p:nvPr>
        </p:nvSpPr>
        <p:spPr>
          <a:xfrm>
            <a:off x="1128999" y="2766447"/>
            <a:ext cx="9723900" cy="3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000"/>
              <a:buChar char="•"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/>
          </a:p>
        </p:txBody>
      </p:sp>
      <p:pic>
        <p:nvPicPr>
          <p:cNvPr id="585" name="Google Shape;585;g2f609cdf576_0_1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991" y="70100"/>
            <a:ext cx="1114006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2f609cdf576_0_1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g2f609cdf576_0_194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g2f609cdf576_0_194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g2f609cdf576_0_194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g2f609cdf576_0_194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g2f609cdf576_0_194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sp>
        <p:nvSpPr>
          <p:cNvPr id="596" name="Google Shape;596;g2f609cdf576_0_194"/>
          <p:cNvSpPr txBox="1">
            <a:spLocks noGrp="1"/>
          </p:cNvSpPr>
          <p:nvPr>
            <p:ph type="body" idx="1"/>
          </p:nvPr>
        </p:nvSpPr>
        <p:spPr>
          <a:xfrm>
            <a:off x="1128999" y="2766447"/>
            <a:ext cx="9723900" cy="3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000"/>
              <a:buChar char="•"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/>
          </a:p>
        </p:txBody>
      </p:sp>
      <p:pic>
        <p:nvPicPr>
          <p:cNvPr id="597" name="Google Shape;597;g2f609cdf576_0_1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2899" y="-141"/>
            <a:ext cx="993192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2f609cdf576_0_2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g2f609cdf576_0_204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g2f609cdf576_0_204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g2f609cdf576_0_204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g2f609cdf576_0_204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g2f609cdf576_0_204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sp>
        <p:nvSpPr>
          <p:cNvPr id="608" name="Google Shape;608;g2f609cdf576_0_204"/>
          <p:cNvSpPr txBox="1">
            <a:spLocks noGrp="1"/>
          </p:cNvSpPr>
          <p:nvPr>
            <p:ph type="body" idx="1"/>
          </p:nvPr>
        </p:nvSpPr>
        <p:spPr>
          <a:xfrm>
            <a:off x="1128999" y="2766447"/>
            <a:ext cx="9723900" cy="3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000"/>
              <a:buChar char="•"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/>
          </a:p>
        </p:txBody>
      </p:sp>
      <p:pic>
        <p:nvPicPr>
          <p:cNvPr id="609" name="Google Shape;609;g2f609cdf576_0_2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23550"/>
            <a:ext cx="12191998" cy="380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2f609cdf576_0_2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g2f609cdf576_0_214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g2f609cdf576_0_214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g2f609cdf576_0_214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g2f609cdf576_0_214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g2f609cdf576_0_214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sp>
        <p:nvSpPr>
          <p:cNvPr id="620" name="Google Shape;620;g2f609cdf576_0_214"/>
          <p:cNvSpPr txBox="1">
            <a:spLocks noGrp="1"/>
          </p:cNvSpPr>
          <p:nvPr>
            <p:ph type="body" idx="1"/>
          </p:nvPr>
        </p:nvSpPr>
        <p:spPr>
          <a:xfrm>
            <a:off x="1128999" y="2766447"/>
            <a:ext cx="9723900" cy="3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000"/>
              <a:buChar char="•"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/>
          </a:p>
        </p:txBody>
      </p:sp>
      <p:pic>
        <p:nvPicPr>
          <p:cNvPr id="621" name="Google Shape;621;g2f609cdf576_0_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21550"/>
            <a:ext cx="12372676" cy="235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2f609cdf576_0_2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g2f609cdf576_0_224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g2f609cdf576_0_224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g2f609cdf576_0_224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g2f609cdf576_0_224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g2f609cdf576_0_224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pic>
        <p:nvPicPr>
          <p:cNvPr id="632" name="Google Shape;632;g2f609cdf576_0_2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458545"/>
            <a:ext cx="12192002" cy="28879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3" name="Google Shape;633;g2f609cdf576_0_224"/>
          <p:cNvCxnSpPr/>
          <p:nvPr/>
        </p:nvCxnSpPr>
        <p:spPr>
          <a:xfrm>
            <a:off x="223600" y="3543900"/>
            <a:ext cx="115347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34" name="Google Shape;634;g2f609cdf576_0_224"/>
          <p:cNvCxnSpPr/>
          <p:nvPr/>
        </p:nvCxnSpPr>
        <p:spPr>
          <a:xfrm rot="10800000" flipH="1">
            <a:off x="151875" y="3895000"/>
            <a:ext cx="5183400" cy="150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2f609cdf576_0_2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g2f609cdf576_0_234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g2f609cdf576_0_234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g2f609cdf576_0_234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g2f609cdf576_0_234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g2f609cdf576_0_234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sp>
        <p:nvSpPr>
          <p:cNvPr id="645" name="Google Shape;645;g2f609cdf576_0_234"/>
          <p:cNvSpPr txBox="1">
            <a:spLocks noGrp="1"/>
          </p:cNvSpPr>
          <p:nvPr>
            <p:ph type="body" idx="1"/>
          </p:nvPr>
        </p:nvSpPr>
        <p:spPr>
          <a:xfrm>
            <a:off x="1128999" y="2766447"/>
            <a:ext cx="9723900" cy="3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000"/>
              <a:buChar char="•"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/>
          </a:p>
        </p:txBody>
      </p:sp>
      <p:pic>
        <p:nvPicPr>
          <p:cNvPr id="646" name="Google Shape;646;g2f609cdf576_0_2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0519" y="0"/>
            <a:ext cx="986091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f6771a394f_0_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g2f6771a394f_0_40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g2f6771a394f_0_40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g2f6771a394f_0_40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g2f6771a394f_0_40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g2f6771a394f_0_40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sp>
        <p:nvSpPr>
          <p:cNvPr id="657" name="Google Shape;657;g2f6771a394f_0_40"/>
          <p:cNvSpPr txBox="1">
            <a:spLocks noGrp="1"/>
          </p:cNvSpPr>
          <p:nvPr>
            <p:ph type="body" idx="1"/>
          </p:nvPr>
        </p:nvSpPr>
        <p:spPr>
          <a:xfrm>
            <a:off x="1128999" y="2766447"/>
            <a:ext cx="9723900" cy="3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000"/>
              <a:buChar char="•"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/>
          </a:p>
        </p:txBody>
      </p:sp>
      <p:pic>
        <p:nvPicPr>
          <p:cNvPr id="658" name="Google Shape;658;g2f6771a394f_0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7133" y="-22950"/>
            <a:ext cx="1147233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2f6771a394f_0_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g2f6771a394f_0_50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g2f6771a394f_0_50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g2f6771a394f_0_50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g2f6771a394f_0_50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g2f6771a394f_0_50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pic>
        <p:nvPicPr>
          <p:cNvPr id="669" name="Google Shape;669;g2f6771a394f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1975" y="2397285"/>
            <a:ext cx="12191998" cy="2920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2f6771a394f_0_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g2f6771a394f_0_60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g2f6771a394f_0_60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g2f6771a394f_0_60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g2f6771a394f_0_60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g2f6771a394f_0_60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pic>
        <p:nvPicPr>
          <p:cNvPr id="680" name="Google Shape;680;g2f6771a394f_0_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5475" y="1599750"/>
            <a:ext cx="9233649" cy="5282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2f6771a394f_0_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g2f6771a394f_0_70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g2f6771a394f_0_70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g2f6771a394f_0_70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g2f6771a394f_0_70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g2f6771a394f_0_70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sp>
        <p:nvSpPr>
          <p:cNvPr id="691" name="Google Shape;691;g2f6771a394f_0_70"/>
          <p:cNvSpPr txBox="1">
            <a:spLocks noGrp="1"/>
          </p:cNvSpPr>
          <p:nvPr>
            <p:ph type="body" idx="1"/>
          </p:nvPr>
        </p:nvSpPr>
        <p:spPr>
          <a:xfrm>
            <a:off x="1128999" y="2766447"/>
            <a:ext cx="9723900" cy="3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000"/>
              <a:buChar char="•"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200"/>
          </a:p>
        </p:txBody>
      </p:sp>
      <p:pic>
        <p:nvPicPr>
          <p:cNvPr id="692" name="Google Shape;692;g2f6771a394f_0_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1875" y="1590600"/>
            <a:ext cx="10565061" cy="526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2f6771a394f_0_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g2f6771a394f_0_80"/>
          <p:cNvSpPr/>
          <p:nvPr/>
        </p:nvSpPr>
        <p:spPr>
          <a:xfrm flipH="1">
            <a:off x="-3" y="-1"/>
            <a:ext cx="12192000" cy="15906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840013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g2f6771a394f_0_80"/>
          <p:cNvSpPr/>
          <p:nvPr/>
        </p:nvSpPr>
        <p:spPr>
          <a:xfrm rot="10800000" flipH="1">
            <a:off x="-3" y="142"/>
            <a:ext cx="8115300" cy="1590600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0000">
                <a:srgbClr val="156082">
                  <a:alpha val="0"/>
                </a:srgbClr>
              </a:gs>
              <a:gs pos="100000">
                <a:srgbClr val="0A3041">
                  <a:alpha val="54509"/>
                </a:srgbClr>
              </a:gs>
            </a:gsLst>
            <a:lin ang="1380014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g2f6771a394f_0_80"/>
          <p:cNvSpPr/>
          <p:nvPr/>
        </p:nvSpPr>
        <p:spPr>
          <a:xfrm flipH="1">
            <a:off x="8115297" y="-1"/>
            <a:ext cx="4076700" cy="1590600"/>
          </a:xfrm>
          <a:prstGeom prst="rect">
            <a:avLst/>
          </a:prstGeom>
          <a:gradFill>
            <a:gsLst>
              <a:gs pos="0">
                <a:srgbClr val="156082">
                  <a:alpha val="65490"/>
                </a:srgbClr>
              </a:gs>
              <a:gs pos="100000">
                <a:srgbClr val="000000">
                  <a:alpha val="29411"/>
                </a:srgbClr>
              </a:gs>
            </a:gsLst>
            <a:lin ang="1319991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g2f6771a394f_0_80"/>
          <p:cNvSpPr/>
          <p:nvPr/>
        </p:nvSpPr>
        <p:spPr>
          <a:xfrm>
            <a:off x="459350" y="-1"/>
            <a:ext cx="11732700" cy="1597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0A3041">
                  <a:alpha val="51372"/>
                </a:srgbClr>
              </a:gs>
              <a:gs pos="100000">
                <a:srgbClr val="0A3041">
                  <a:alpha val="51372"/>
                </a:srgbClr>
              </a:gs>
            </a:gsLst>
            <a:lin ang="167999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g2f6771a394f_0_80"/>
          <p:cNvSpPr txBox="1">
            <a:spLocks noGrp="1"/>
          </p:cNvSpPr>
          <p:nvPr>
            <p:ph type="title"/>
          </p:nvPr>
        </p:nvSpPr>
        <p:spPr>
          <a:xfrm>
            <a:off x="1042899" y="281838"/>
            <a:ext cx="9896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>
                <a:solidFill>
                  <a:srgbClr val="FFFFFF"/>
                </a:solidFill>
              </a:rPr>
              <a:t>Specialty Lenses</a:t>
            </a:r>
            <a:endParaRPr sz="4800"/>
          </a:p>
        </p:txBody>
      </p:sp>
      <p:pic>
        <p:nvPicPr>
          <p:cNvPr id="703" name="Google Shape;703;g2f6771a394f_0_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445933"/>
            <a:ext cx="12192000" cy="1807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8CE17-2EFC-2032-80AB-F39A7CC8B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8C3CF4-39DE-1892-6497-62C4F1B3A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9805"/>
            <a:ext cx="12192000" cy="74933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11A541-3DAD-61BD-C953-265CA8AF2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454" y="1141362"/>
            <a:ext cx="6565221" cy="2387600"/>
          </a:xfrm>
        </p:spPr>
        <p:txBody>
          <a:bodyPr>
            <a:no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3-D Printed Lenses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0D93C2-58CA-465B-7EA7-CF9D3CE7F4DF}"/>
              </a:ext>
            </a:extLst>
          </p:cNvPr>
          <p:cNvSpPr/>
          <p:nvPr/>
        </p:nvSpPr>
        <p:spPr>
          <a:xfrm>
            <a:off x="7608125" y="661195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hlinkClick r:id="rId3"/>
              </a:rPr>
              <a:t>https://www.clientresourcesinc.com/2018/11/13/top-3-emerging-technologies/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4744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2F4F84-9CFE-F493-BB43-F4EB7E88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dirty="0" err="1"/>
              <a:t>MediPrint</a:t>
            </a:r>
            <a:r>
              <a:rPr lang="en-US" dirty="0"/>
              <a:t>™ Harnesses the power of Digital Printing for Ophthalmic Drug Delivery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682F88-CD33-5A24-3598-694D76A425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Through the use of its patented inkjet printing approach and advanced chemistry, </a:t>
            </a:r>
            <a:r>
              <a:rPr lang="en-US" dirty="0" err="1"/>
              <a:t>Mediprint</a:t>
            </a:r>
            <a:r>
              <a:rPr lang="en-US" dirty="0"/>
              <a:t> treats the contact lens surface with extended release agents </a:t>
            </a:r>
            <a:r>
              <a:rPr lang="en-US" u="sng" dirty="0"/>
              <a:t>without </a:t>
            </a:r>
            <a:r>
              <a:rPr lang="en-US" dirty="0"/>
              <a:t>impacting the wearer’s field of vision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C4C9CE7-13FC-F54C-8547-FF0A0DA78061}"/>
              </a:ext>
            </a:extLst>
          </p:cNvPr>
          <p:cNvGrpSpPr/>
          <p:nvPr/>
        </p:nvGrpSpPr>
        <p:grpSpPr>
          <a:xfrm>
            <a:off x="4646172" y="2415835"/>
            <a:ext cx="2600896" cy="1116020"/>
            <a:chOff x="5896831" y="1698126"/>
            <a:chExt cx="4961671" cy="315908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51C4999-E150-6884-9AD0-E7C5A9A6D23C}"/>
                </a:ext>
              </a:extLst>
            </p:cNvPr>
            <p:cNvSpPr/>
            <p:nvPr/>
          </p:nvSpPr>
          <p:spPr>
            <a:xfrm>
              <a:off x="6798467" y="1947892"/>
              <a:ext cx="3795512" cy="2208729"/>
            </a:xfrm>
            <a:prstGeom prst="roundRect">
              <a:avLst>
                <a:gd name="adj" fmla="val 8377"/>
              </a:avLst>
            </a:prstGeom>
            <a:solidFill>
              <a:srgbClr val="171E2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369575F-AF25-DF73-DE2E-6DA9758778C8}"/>
                </a:ext>
              </a:extLst>
            </p:cNvPr>
            <p:cNvSpPr/>
            <p:nvPr/>
          </p:nvSpPr>
          <p:spPr>
            <a:xfrm>
              <a:off x="9693600" y="1714046"/>
              <a:ext cx="900379" cy="2442575"/>
            </a:xfrm>
            <a:prstGeom prst="roundRect">
              <a:avLst>
                <a:gd name="adj" fmla="val 8377"/>
              </a:avLst>
            </a:prstGeom>
            <a:solidFill>
              <a:srgbClr val="2C33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2189204-63A3-A3CD-8D1B-7746197112E7}"/>
                </a:ext>
              </a:extLst>
            </p:cNvPr>
            <p:cNvSpPr/>
            <p:nvPr/>
          </p:nvSpPr>
          <p:spPr>
            <a:xfrm>
              <a:off x="8515249" y="1714046"/>
              <a:ext cx="900379" cy="2458496"/>
            </a:xfrm>
            <a:prstGeom prst="roundRect">
              <a:avLst>
                <a:gd name="adj" fmla="val 8377"/>
              </a:avLst>
            </a:prstGeom>
            <a:solidFill>
              <a:srgbClr val="4148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4B12ADA-EF52-0159-685B-77E43DAEAC8D}"/>
                </a:ext>
              </a:extLst>
            </p:cNvPr>
            <p:cNvSpPr/>
            <p:nvPr/>
          </p:nvSpPr>
          <p:spPr>
            <a:xfrm>
              <a:off x="7359809" y="1715687"/>
              <a:ext cx="900379" cy="2413391"/>
            </a:xfrm>
            <a:prstGeom prst="roundRect">
              <a:avLst>
                <a:gd name="adj" fmla="val 8377"/>
              </a:avLst>
            </a:prstGeom>
            <a:solidFill>
              <a:srgbClr val="2C33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B458219-8015-5DB8-3C9C-12DB61A4AB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92914" y="1698126"/>
              <a:ext cx="900379" cy="2458496"/>
            </a:xfrm>
            <a:prstGeom prst="roundRect">
              <a:avLst>
                <a:gd name="adj" fmla="val 8377"/>
              </a:avLst>
            </a:prstGeom>
            <a:solidFill>
              <a:srgbClr val="4148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pic>
          <p:nvPicPr>
            <p:cNvPr id="11" name="Picture 10" descr="Water drop - Free nature icons">
              <a:extLst>
                <a:ext uri="{FF2B5EF4-FFF2-40B4-BE49-F238E27FC236}">
                  <a16:creationId xmlns:a16="http://schemas.microsoft.com/office/drawing/2014/main" id="{2BE52475-2A24-8D68-AFB6-8482F1E0A8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3927" y="2605021"/>
              <a:ext cx="689808" cy="689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 descr="Water drop - Free nature icons">
              <a:extLst>
                <a:ext uri="{FF2B5EF4-FFF2-40B4-BE49-F238E27FC236}">
                  <a16:creationId xmlns:a16="http://schemas.microsoft.com/office/drawing/2014/main" id="{EE8A43D4-99A8-37A0-805C-B3EC447984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5094" y="2577478"/>
              <a:ext cx="689808" cy="689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Water drop - Free nature icons">
              <a:extLst>
                <a:ext uri="{FF2B5EF4-FFF2-40B4-BE49-F238E27FC236}">
                  <a16:creationId xmlns:a16="http://schemas.microsoft.com/office/drawing/2014/main" id="{2A893003-DE55-FE6A-8156-FEAD43C19A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9442" y="2600725"/>
              <a:ext cx="666561" cy="666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 descr="Water drop - Free nature icons">
              <a:extLst>
                <a:ext uri="{FF2B5EF4-FFF2-40B4-BE49-F238E27FC236}">
                  <a16:creationId xmlns:a16="http://schemas.microsoft.com/office/drawing/2014/main" id="{272719B8-AA1E-B04D-FCAC-DCE5612AFF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10543" y="2605021"/>
              <a:ext cx="689808" cy="689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43D27B1-8C58-8E26-352D-9C1ACC25CB7B}"/>
                </a:ext>
              </a:extLst>
            </p:cNvPr>
            <p:cNvSpPr/>
            <p:nvPr/>
          </p:nvSpPr>
          <p:spPr>
            <a:xfrm>
              <a:off x="7201545" y="4016379"/>
              <a:ext cx="1234632" cy="689808"/>
            </a:xfrm>
            <a:prstGeom prst="roundRect">
              <a:avLst>
                <a:gd name="adj" fmla="val 8377"/>
              </a:avLst>
            </a:prstGeom>
            <a:solidFill>
              <a:srgbClr val="2C33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CB28D1F-F51D-F688-AC3D-0D859FF6EBA9}"/>
                </a:ext>
              </a:extLst>
            </p:cNvPr>
            <p:cNvSpPr/>
            <p:nvPr/>
          </p:nvSpPr>
          <p:spPr>
            <a:xfrm>
              <a:off x="9500611" y="4031939"/>
              <a:ext cx="1234632" cy="689808"/>
            </a:xfrm>
            <a:prstGeom prst="roundRect">
              <a:avLst>
                <a:gd name="adj" fmla="val 8377"/>
              </a:avLst>
            </a:prstGeom>
            <a:solidFill>
              <a:srgbClr val="2C33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C3693D6-78D0-7F5B-5C6F-E443E3DD3CB9}"/>
                </a:ext>
              </a:extLst>
            </p:cNvPr>
            <p:cNvSpPr/>
            <p:nvPr/>
          </p:nvSpPr>
          <p:spPr>
            <a:xfrm>
              <a:off x="6025787" y="4014274"/>
              <a:ext cx="1234632" cy="689808"/>
            </a:xfrm>
            <a:prstGeom prst="roundRect">
              <a:avLst>
                <a:gd name="adj" fmla="val 8377"/>
              </a:avLst>
            </a:prstGeom>
            <a:solidFill>
              <a:srgbClr val="4148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F7C21C8-8F04-C461-9417-4F4ED03E864D}"/>
                </a:ext>
              </a:extLst>
            </p:cNvPr>
            <p:cNvSpPr/>
            <p:nvPr/>
          </p:nvSpPr>
          <p:spPr>
            <a:xfrm>
              <a:off x="8362474" y="4025816"/>
              <a:ext cx="1234632" cy="689808"/>
            </a:xfrm>
            <a:prstGeom prst="roundRect">
              <a:avLst>
                <a:gd name="adj" fmla="val 8377"/>
              </a:avLst>
            </a:prstGeom>
            <a:solidFill>
              <a:srgbClr val="4148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D786B55-F339-2CA7-7659-BD06F693FC4E}"/>
                </a:ext>
              </a:extLst>
            </p:cNvPr>
            <p:cNvSpPr/>
            <p:nvPr/>
          </p:nvSpPr>
          <p:spPr>
            <a:xfrm>
              <a:off x="6216182" y="3961846"/>
              <a:ext cx="900380" cy="50323"/>
            </a:xfrm>
            <a:prstGeom prst="roundRect">
              <a:avLst>
                <a:gd name="adj" fmla="val 8377"/>
              </a:avLst>
            </a:prstGeom>
            <a:solidFill>
              <a:srgbClr val="2C33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D1F15224-2EB3-CD7A-C30E-4D7905D66FA7}"/>
                </a:ext>
              </a:extLst>
            </p:cNvPr>
            <p:cNvSpPr/>
            <p:nvPr/>
          </p:nvSpPr>
          <p:spPr>
            <a:xfrm>
              <a:off x="8523306" y="3978439"/>
              <a:ext cx="900380" cy="50323"/>
            </a:xfrm>
            <a:prstGeom prst="roundRect">
              <a:avLst>
                <a:gd name="adj" fmla="val 8377"/>
              </a:avLst>
            </a:prstGeom>
            <a:solidFill>
              <a:srgbClr val="2C33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AA2FC3AD-BA58-0C1E-9EF7-6F6776E490B6}"/>
                </a:ext>
              </a:extLst>
            </p:cNvPr>
            <p:cNvSpPr/>
            <p:nvPr/>
          </p:nvSpPr>
          <p:spPr>
            <a:xfrm>
              <a:off x="7364179" y="3978439"/>
              <a:ext cx="900380" cy="50323"/>
            </a:xfrm>
            <a:prstGeom prst="roundRect">
              <a:avLst>
                <a:gd name="adj" fmla="val 8377"/>
              </a:avLst>
            </a:prstGeom>
            <a:solidFill>
              <a:srgbClr val="171E2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3B2B235-BE7C-B928-CFB1-7EE550E848EB}"/>
                </a:ext>
              </a:extLst>
            </p:cNvPr>
            <p:cNvSpPr/>
            <p:nvPr/>
          </p:nvSpPr>
          <p:spPr>
            <a:xfrm>
              <a:off x="9692344" y="3970064"/>
              <a:ext cx="900380" cy="50323"/>
            </a:xfrm>
            <a:prstGeom prst="roundRect">
              <a:avLst>
                <a:gd name="adj" fmla="val 8377"/>
              </a:avLst>
            </a:prstGeom>
            <a:solidFill>
              <a:srgbClr val="171E2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D17A07DA-5B06-3EF7-B645-19283790317C}"/>
                </a:ext>
              </a:extLst>
            </p:cNvPr>
            <p:cNvSpPr/>
            <p:nvPr/>
          </p:nvSpPr>
          <p:spPr>
            <a:xfrm>
              <a:off x="5896831" y="4659850"/>
              <a:ext cx="4961671" cy="197362"/>
            </a:xfrm>
            <a:prstGeom prst="roundRect">
              <a:avLst>
                <a:gd name="adj" fmla="val 8377"/>
              </a:avLst>
            </a:prstGeom>
            <a:solidFill>
              <a:srgbClr val="171E2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5A2C902-D5F4-0697-0336-1538CA310492}"/>
              </a:ext>
            </a:extLst>
          </p:cNvPr>
          <p:cNvGrpSpPr/>
          <p:nvPr/>
        </p:nvGrpSpPr>
        <p:grpSpPr>
          <a:xfrm>
            <a:off x="4859570" y="3671282"/>
            <a:ext cx="2199756" cy="595801"/>
            <a:chOff x="3842582" y="3751894"/>
            <a:chExt cx="3606612" cy="132516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81F0CED-4178-381F-3A05-C2BCB80D1EB2}"/>
                </a:ext>
              </a:extLst>
            </p:cNvPr>
            <p:cNvCxnSpPr>
              <a:cxnSpLocks/>
            </p:cNvCxnSpPr>
            <p:nvPr/>
          </p:nvCxnSpPr>
          <p:spPr>
            <a:xfrm>
              <a:off x="3842582" y="3764714"/>
              <a:ext cx="1" cy="1259181"/>
            </a:xfrm>
            <a:prstGeom prst="line">
              <a:avLst/>
            </a:prstGeom>
            <a:ln w="762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682F25-04AD-C247-380B-FCADF9DBB5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0973" y="3816461"/>
              <a:ext cx="12888" cy="1260597"/>
            </a:xfrm>
            <a:prstGeom prst="line">
              <a:avLst/>
            </a:prstGeom>
            <a:ln w="762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4E97930-8E4E-D02F-E9E1-213A0B8FA09D}"/>
                </a:ext>
              </a:extLst>
            </p:cNvPr>
            <p:cNvCxnSpPr>
              <a:cxnSpLocks/>
            </p:cNvCxnSpPr>
            <p:nvPr/>
          </p:nvCxnSpPr>
          <p:spPr>
            <a:xfrm>
              <a:off x="7253248" y="3751894"/>
              <a:ext cx="0" cy="1242907"/>
            </a:xfrm>
            <a:prstGeom prst="line">
              <a:avLst/>
            </a:prstGeom>
            <a:ln w="762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35BFAE9-F032-FD62-BA12-7F5C09442F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36050" y="3751894"/>
              <a:ext cx="13144" cy="1272001"/>
            </a:xfrm>
            <a:prstGeom prst="line">
              <a:avLst/>
            </a:prstGeom>
            <a:ln w="762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EC329E1-8C89-C8F8-D938-DD677EF6425D}"/>
                </a:ext>
              </a:extLst>
            </p:cNvPr>
            <p:cNvCxnSpPr>
              <a:cxnSpLocks/>
            </p:cNvCxnSpPr>
            <p:nvPr/>
          </p:nvCxnSpPr>
          <p:spPr>
            <a:xfrm>
              <a:off x="6091436" y="3753310"/>
              <a:ext cx="0" cy="1230086"/>
            </a:xfrm>
            <a:prstGeom prst="line">
              <a:avLst/>
            </a:prstGeom>
            <a:ln w="762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8903612-3330-A4D6-ACBE-1B310288A8EB}"/>
                </a:ext>
              </a:extLst>
            </p:cNvPr>
            <p:cNvCxnSpPr>
              <a:cxnSpLocks/>
            </p:cNvCxnSpPr>
            <p:nvPr/>
          </p:nvCxnSpPr>
          <p:spPr>
            <a:xfrm>
              <a:off x="6320890" y="3751894"/>
              <a:ext cx="0" cy="1231502"/>
            </a:xfrm>
            <a:prstGeom prst="line">
              <a:avLst/>
            </a:prstGeom>
            <a:ln w="762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4D25504-DCA4-9AEA-B476-78A620FE7D2F}"/>
                </a:ext>
              </a:extLst>
            </p:cNvPr>
            <p:cNvCxnSpPr>
              <a:cxnSpLocks/>
            </p:cNvCxnSpPr>
            <p:nvPr/>
          </p:nvCxnSpPr>
          <p:spPr>
            <a:xfrm>
              <a:off x="4977954" y="3764715"/>
              <a:ext cx="0" cy="1230086"/>
            </a:xfrm>
            <a:prstGeom prst="line">
              <a:avLst/>
            </a:prstGeom>
            <a:ln w="762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E7B3F15-CC95-D622-816C-214E62B78EA9}"/>
                </a:ext>
              </a:extLst>
            </p:cNvPr>
            <p:cNvCxnSpPr>
              <a:cxnSpLocks/>
            </p:cNvCxnSpPr>
            <p:nvPr/>
          </p:nvCxnSpPr>
          <p:spPr>
            <a:xfrm>
              <a:off x="5186620" y="3772143"/>
              <a:ext cx="0" cy="1231502"/>
            </a:xfrm>
            <a:prstGeom prst="line">
              <a:avLst/>
            </a:prstGeom>
            <a:ln w="76200" cap="rnd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Picture 33" descr="A diagram of a water reservoir&#10;&#10;Description automatically generated">
            <a:extLst>
              <a:ext uri="{FF2B5EF4-FFF2-40B4-BE49-F238E27FC236}">
                <a16:creationId xmlns:a16="http://schemas.microsoft.com/office/drawing/2014/main" id="{3CB54ECB-07AC-193F-E4B5-925FFEECB8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339" y="4649339"/>
            <a:ext cx="3284802" cy="1387125"/>
          </a:xfrm>
          <a:prstGeom prst="rect">
            <a:avLst/>
          </a:prstGeom>
        </p:spPr>
      </p:pic>
      <p:sp>
        <p:nvSpPr>
          <p:cNvPr id="35" name="TextBox 12">
            <a:extLst>
              <a:ext uri="{FF2B5EF4-FFF2-40B4-BE49-F238E27FC236}">
                <a16:creationId xmlns:a16="http://schemas.microsoft.com/office/drawing/2014/main" id="{63B96732-C9D4-95F2-E917-638CFFFECF96}"/>
              </a:ext>
            </a:extLst>
          </p:cNvPr>
          <p:cNvSpPr txBox="1"/>
          <p:nvPr/>
        </p:nvSpPr>
        <p:spPr>
          <a:xfrm>
            <a:off x="5155975" y="4435539"/>
            <a:ext cx="1275802" cy="538609"/>
          </a:xfrm>
          <a:prstGeom prst="rect">
            <a:avLst/>
          </a:prstGeom>
          <a:noFill/>
        </p:spPr>
        <p:txBody>
          <a:bodyPr wrap="square" lIns="76200" tIns="38100" rIns="76200" bIns="381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61970">
              <a:defRPr/>
            </a:pPr>
            <a:r>
              <a:rPr lang="en-US" sz="1000" b="1" dirty="0">
                <a:solidFill>
                  <a:prstClr val="black"/>
                </a:solidFill>
                <a:latin typeface="Amasis MT Pro Light" panose="02040304050005020304" pitchFamily="18" charset="0"/>
              </a:rPr>
              <a:t>Drug + HA Reservoir</a:t>
            </a:r>
          </a:p>
          <a:p>
            <a:pPr algn="ctr" defTabSz="761970">
              <a:defRPr/>
            </a:pPr>
            <a:endParaRPr lang="en-US" sz="1000" b="1" dirty="0">
              <a:solidFill>
                <a:prstClr val="black"/>
              </a:solidFill>
              <a:latin typeface="Amasis MT Pro Light" panose="020403040500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A7D37E6-DA57-D547-DA3D-731CF3DDC6A7}"/>
              </a:ext>
            </a:extLst>
          </p:cNvPr>
          <p:cNvSpPr/>
          <p:nvPr/>
        </p:nvSpPr>
        <p:spPr>
          <a:xfrm>
            <a:off x="47777" y="2567428"/>
            <a:ext cx="3573780" cy="8615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FDA Approved  Drugs and/or OTC Agents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A879224-6BF5-3AD3-3F96-C849F9D158E4}"/>
              </a:ext>
            </a:extLst>
          </p:cNvPr>
          <p:cNvCxnSpPr/>
          <p:nvPr/>
        </p:nvCxnSpPr>
        <p:spPr>
          <a:xfrm>
            <a:off x="3704618" y="2970178"/>
            <a:ext cx="68580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1B61FCBA-950B-CEBB-1669-648CC4F59EDE}"/>
              </a:ext>
            </a:extLst>
          </p:cNvPr>
          <p:cNvSpPr/>
          <p:nvPr/>
        </p:nvSpPr>
        <p:spPr>
          <a:xfrm>
            <a:off x="8587178" y="3573967"/>
            <a:ext cx="3572396" cy="8615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High Speed, Automated Drug Printing (not embedded in lens)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E813D04-4B58-8BC5-6615-6EA02D88029C}"/>
              </a:ext>
            </a:extLst>
          </p:cNvPr>
          <p:cNvCxnSpPr/>
          <p:nvPr/>
        </p:nvCxnSpPr>
        <p:spPr>
          <a:xfrm>
            <a:off x="7382776" y="4004753"/>
            <a:ext cx="685800" cy="0"/>
          </a:xfrm>
          <a:prstGeom prst="straightConnector1">
            <a:avLst/>
          </a:prstGeom>
          <a:ln w="254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B84CBF9D-A650-0339-4625-041F8D0A26E3}"/>
              </a:ext>
            </a:extLst>
          </p:cNvPr>
          <p:cNvSpPr/>
          <p:nvPr/>
        </p:nvSpPr>
        <p:spPr>
          <a:xfrm>
            <a:off x="47777" y="5203452"/>
            <a:ext cx="3573780" cy="8615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FDA Approved  Contact Lens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CB1640D-06DD-FEE0-E962-F2E126A28178}"/>
              </a:ext>
            </a:extLst>
          </p:cNvPr>
          <p:cNvCxnSpPr/>
          <p:nvPr/>
        </p:nvCxnSpPr>
        <p:spPr>
          <a:xfrm>
            <a:off x="3665512" y="5662025"/>
            <a:ext cx="68580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1">
            <a:extLst>
              <a:ext uri="{FF2B5EF4-FFF2-40B4-BE49-F238E27FC236}">
                <a16:creationId xmlns:a16="http://schemas.microsoft.com/office/drawing/2014/main" id="{B88A4735-BE00-4E76-9C3C-C10D7A192EB3}"/>
              </a:ext>
            </a:extLst>
          </p:cNvPr>
          <p:cNvSpPr txBox="1">
            <a:spLocks/>
          </p:cNvSpPr>
          <p:nvPr/>
        </p:nvSpPr>
        <p:spPr>
          <a:xfrm>
            <a:off x="8855508" y="5066085"/>
            <a:ext cx="3035734" cy="59594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Blip>
                <a:blip r:embed="rId7"/>
              </a:buBlip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6"/>
              </a:buClr>
              <a:buFont typeface="Symbol" panose="05050102010706020507" pitchFamily="18" charset="2"/>
              <a:buChar char="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8"/>
              </a:buBlip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7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571477">
              <a:spcBef>
                <a:spcPts val="625"/>
              </a:spcBef>
              <a:buNone/>
              <a:defRPr/>
            </a:pPr>
            <a:r>
              <a:rPr lang="en-US" sz="1500" b="1" i="1" dirty="0">
                <a:solidFill>
                  <a:schemeClr val="tx1"/>
                </a:solidFill>
                <a:latin typeface="Calibri" panose="020F0502020204030204"/>
              </a:rPr>
              <a:t>Printed to avoid the optical zone of the contact lens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411976F-6487-FEF1-44FE-1D77F29D5546}"/>
              </a:ext>
            </a:extLst>
          </p:cNvPr>
          <p:cNvCxnSpPr/>
          <p:nvPr/>
        </p:nvCxnSpPr>
        <p:spPr>
          <a:xfrm>
            <a:off x="7813471" y="5342902"/>
            <a:ext cx="685800" cy="0"/>
          </a:xfrm>
          <a:prstGeom prst="straightConnector1">
            <a:avLst/>
          </a:prstGeom>
          <a:ln w="254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2DF3FE5D-8ED1-1D8B-95C8-773B939F6BE2}"/>
              </a:ext>
            </a:extLst>
          </p:cNvPr>
          <p:cNvSpPr/>
          <p:nvPr/>
        </p:nvSpPr>
        <p:spPr>
          <a:xfrm>
            <a:off x="47777" y="2302565"/>
            <a:ext cx="381000" cy="3810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/>
              <a:t>1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88FC7FA-A2D7-5314-8CAB-3337D44CA9F2}"/>
              </a:ext>
            </a:extLst>
          </p:cNvPr>
          <p:cNvSpPr/>
          <p:nvPr/>
        </p:nvSpPr>
        <p:spPr>
          <a:xfrm>
            <a:off x="8460213" y="3378839"/>
            <a:ext cx="381000" cy="3810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/>
              <a:t>2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A9C05A7-C80B-9FF4-BFB5-603E88D31B7F}"/>
              </a:ext>
            </a:extLst>
          </p:cNvPr>
          <p:cNvSpPr/>
          <p:nvPr/>
        </p:nvSpPr>
        <p:spPr>
          <a:xfrm>
            <a:off x="47777" y="5012952"/>
            <a:ext cx="381000" cy="3810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/>
              <a:t>3</a:t>
            </a:r>
            <a:endParaRPr lang="en-US" sz="15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D35F3A-4EA7-82CD-FCF3-AE93D8388827}"/>
              </a:ext>
            </a:extLst>
          </p:cNvPr>
          <p:cNvSpPr txBox="1"/>
          <p:nvPr/>
        </p:nvSpPr>
        <p:spPr>
          <a:xfrm>
            <a:off x="323850" y="6270621"/>
            <a:ext cx="682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B023EB9-7530-F0CF-8ECA-6F7F2991B1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62" y="6165131"/>
            <a:ext cx="11845680" cy="66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678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6047E0-A4E7-00CD-591E-2DC2A5A83F0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Mediprint</a:t>
            </a:r>
            <a:r>
              <a:rPr lang="en-US" dirty="0"/>
              <a:t> drug delivery lenses are set to open a new category in Eyecare with potential for enhanced contact lens comfort and drug delivery in high impact clinical indications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8E36B67E-8CC5-B044-F4C5-9C9F36C34148}"/>
              </a:ext>
            </a:extLst>
          </p:cNvPr>
          <p:cNvSpPr txBox="1">
            <a:spLocks/>
          </p:cNvSpPr>
          <p:nvPr/>
        </p:nvSpPr>
        <p:spPr>
          <a:xfrm>
            <a:off x="1545623" y="1657706"/>
            <a:ext cx="4389929" cy="652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76200" tIns="38100" rIns="76200" bIns="3810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667" b="1" dirty="0">
                <a:solidFill>
                  <a:schemeClr val="bg1"/>
                </a:solidFill>
                <a:latin typeface="Inter" panose="020B0502030000000004"/>
                <a:ea typeface="Inter" panose="020B0502030000000004"/>
                <a:cs typeface="Open Sans"/>
              </a:rPr>
              <a:t>Comfort Lens</a:t>
            </a:r>
          </a:p>
          <a:p>
            <a:pPr algn="ctr">
              <a:defRPr/>
            </a:pPr>
            <a:r>
              <a:rPr lang="en-US" sz="1333" dirty="0">
                <a:solidFill>
                  <a:schemeClr val="bg1"/>
                </a:solidFill>
                <a:latin typeface="Inter" panose="020B0502030000000004"/>
                <a:ea typeface="Inter" panose="020B0502030000000004"/>
                <a:cs typeface="Open Sans"/>
              </a:rPr>
              <a:t>Daily Disposable &amp; 24/7 Weekly Wear Lens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1409D03-811A-0740-BF72-EFDB19AB442A}"/>
              </a:ext>
            </a:extLst>
          </p:cNvPr>
          <p:cNvCxnSpPr>
            <a:cxnSpLocks/>
          </p:cNvCxnSpPr>
          <p:nvPr/>
        </p:nvCxnSpPr>
        <p:spPr>
          <a:xfrm>
            <a:off x="6528968" y="1657706"/>
            <a:ext cx="0" cy="41684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8FF1AC91-D94D-8339-455D-11C941EB94EB}"/>
              </a:ext>
            </a:extLst>
          </p:cNvPr>
          <p:cNvSpPr/>
          <p:nvPr/>
        </p:nvSpPr>
        <p:spPr>
          <a:xfrm>
            <a:off x="1545623" y="2535839"/>
            <a:ext cx="4389929" cy="57992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latin typeface="Inter" panose="020B0502030000000004"/>
                <a:ea typeface="Inter" panose="020B0502030000000004"/>
              </a:rPr>
              <a:t>1.6m Wearer Target Segment</a:t>
            </a:r>
          </a:p>
          <a:p>
            <a:pPr algn="ctr"/>
            <a:r>
              <a:rPr lang="en-US" sz="1333" dirty="0">
                <a:latin typeface="Inter" panose="020B0502030000000004"/>
                <a:ea typeface="Inter" panose="020B0502030000000004"/>
              </a:rPr>
              <a:t>(Comprised of 45+, Dry Eye, Other Discomfort)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E2B46A2-1A2A-8B86-167E-7C1A4F5EFCED}"/>
              </a:ext>
            </a:extLst>
          </p:cNvPr>
          <p:cNvSpPr/>
          <p:nvPr/>
        </p:nvSpPr>
        <p:spPr>
          <a:xfrm>
            <a:off x="1559107" y="3406702"/>
            <a:ext cx="2023009" cy="5799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latin typeface="Inter" panose="020B0502030000000004"/>
                <a:ea typeface="Inter" panose="020B0502030000000004"/>
              </a:rPr>
              <a:t>1.6m Daily </a:t>
            </a:r>
          </a:p>
          <a:p>
            <a:pPr algn="ctr"/>
            <a:r>
              <a:rPr lang="en-US" sz="1333" dirty="0">
                <a:latin typeface="Inter" panose="020B0502030000000004"/>
                <a:ea typeface="Inter" panose="020B0502030000000004"/>
              </a:rPr>
              <a:t>Lens Wearers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077FC2-4441-89C0-9BC7-16D5E094DEDC}"/>
              </a:ext>
            </a:extLst>
          </p:cNvPr>
          <p:cNvSpPr/>
          <p:nvPr/>
        </p:nvSpPr>
        <p:spPr>
          <a:xfrm>
            <a:off x="3878829" y="3406701"/>
            <a:ext cx="2023009" cy="5799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500k Weekly </a:t>
            </a:r>
          </a:p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Lens Wearers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4BE5C40-7F66-DD8B-FE8F-323ADF7950EB}"/>
              </a:ext>
            </a:extLst>
          </p:cNvPr>
          <p:cNvSpPr/>
          <p:nvPr/>
        </p:nvSpPr>
        <p:spPr>
          <a:xfrm>
            <a:off x="1559106" y="4311281"/>
            <a:ext cx="2023009" cy="5799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latin typeface="Inter" panose="020B0502030000000004"/>
                <a:ea typeface="Inter" panose="020B0502030000000004"/>
              </a:rPr>
              <a:t>$400-500 </a:t>
            </a:r>
          </a:p>
          <a:p>
            <a:pPr algn="ctr"/>
            <a:r>
              <a:rPr lang="en-US" sz="1333" dirty="0">
                <a:latin typeface="Inter" panose="020B0502030000000004"/>
                <a:ea typeface="Inter" panose="020B0502030000000004"/>
              </a:rPr>
              <a:t>Wholesale ASP</a:t>
            </a:r>
          </a:p>
        </p:txBody>
      </p:sp>
      <p:sp>
        <p:nvSpPr>
          <p:cNvPr id="31" name="Arrow: Pentagon 30">
            <a:extLst>
              <a:ext uri="{FF2B5EF4-FFF2-40B4-BE49-F238E27FC236}">
                <a16:creationId xmlns:a16="http://schemas.microsoft.com/office/drawing/2014/main" id="{486CCF74-E867-EEDD-1E08-71794CFC1964}"/>
              </a:ext>
            </a:extLst>
          </p:cNvPr>
          <p:cNvSpPr/>
          <p:nvPr/>
        </p:nvSpPr>
        <p:spPr>
          <a:xfrm rot="5400000">
            <a:off x="2476912" y="3145393"/>
            <a:ext cx="187391" cy="2023006"/>
          </a:xfrm>
          <a:prstGeom prst="homePlate">
            <a:avLst>
              <a:gd name="adj" fmla="val 10407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latin typeface="Inter" panose="020B0502030000000004"/>
              <a:ea typeface="Inter" panose="020B05020300000000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E2E3895-57D7-C23B-60B9-E60391B33A35}"/>
              </a:ext>
            </a:extLst>
          </p:cNvPr>
          <p:cNvSpPr/>
          <p:nvPr/>
        </p:nvSpPr>
        <p:spPr>
          <a:xfrm>
            <a:off x="1559101" y="5236361"/>
            <a:ext cx="2023009" cy="5799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latin typeface="Inter" panose="020B0502030000000004"/>
                <a:ea typeface="Inter" panose="020B0502030000000004"/>
              </a:rPr>
              <a:t>$150m Peak Sales</a:t>
            </a:r>
          </a:p>
          <a:p>
            <a:pPr algn="ctr"/>
            <a:r>
              <a:rPr lang="en-US" sz="1333" dirty="0">
                <a:latin typeface="Inter" panose="020B0502030000000004"/>
                <a:ea typeface="Inter" panose="020B0502030000000004"/>
              </a:rPr>
              <a:t>$675m NPV</a:t>
            </a:r>
          </a:p>
        </p:txBody>
      </p:sp>
      <p:sp>
        <p:nvSpPr>
          <p:cNvPr id="33" name="Arrow: Pentagon 32">
            <a:extLst>
              <a:ext uri="{FF2B5EF4-FFF2-40B4-BE49-F238E27FC236}">
                <a16:creationId xmlns:a16="http://schemas.microsoft.com/office/drawing/2014/main" id="{0C08A12B-7E53-F451-C03E-7EFB322A2539}"/>
              </a:ext>
            </a:extLst>
          </p:cNvPr>
          <p:cNvSpPr/>
          <p:nvPr/>
        </p:nvSpPr>
        <p:spPr>
          <a:xfrm rot="5400000">
            <a:off x="2476912" y="4054594"/>
            <a:ext cx="187391" cy="2023006"/>
          </a:xfrm>
          <a:prstGeom prst="homePlate">
            <a:avLst>
              <a:gd name="adj" fmla="val 10407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latin typeface="Inter" panose="020B0502030000000004"/>
              <a:ea typeface="Inter" panose="020B0502030000000004"/>
            </a:endParaRPr>
          </a:p>
        </p:txBody>
      </p:sp>
      <p:sp>
        <p:nvSpPr>
          <p:cNvPr id="34" name="Arrow: Pentagon 33">
            <a:extLst>
              <a:ext uri="{FF2B5EF4-FFF2-40B4-BE49-F238E27FC236}">
                <a16:creationId xmlns:a16="http://schemas.microsoft.com/office/drawing/2014/main" id="{1D8E420B-F29D-4B3C-B019-E45EA0622D3B}"/>
              </a:ext>
            </a:extLst>
          </p:cNvPr>
          <p:cNvSpPr/>
          <p:nvPr/>
        </p:nvSpPr>
        <p:spPr>
          <a:xfrm rot="5400000">
            <a:off x="4796636" y="3172365"/>
            <a:ext cx="187391" cy="2023006"/>
          </a:xfrm>
          <a:prstGeom prst="homePlate">
            <a:avLst>
              <a:gd name="adj" fmla="val 10407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latin typeface="Inter" panose="020B0502030000000004"/>
              <a:ea typeface="Inter" panose="020B0502030000000004"/>
            </a:endParaRPr>
          </a:p>
        </p:txBody>
      </p:sp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4F7FB3D3-7983-460B-69AE-1AE42F217FA1}"/>
              </a:ext>
            </a:extLst>
          </p:cNvPr>
          <p:cNvSpPr/>
          <p:nvPr/>
        </p:nvSpPr>
        <p:spPr>
          <a:xfrm rot="5400000">
            <a:off x="4796636" y="4081566"/>
            <a:ext cx="187391" cy="2023006"/>
          </a:xfrm>
          <a:prstGeom prst="homePlate">
            <a:avLst>
              <a:gd name="adj" fmla="val 10407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latin typeface="Inter" panose="020B0502030000000004"/>
              <a:ea typeface="Inter" panose="020B05020300000000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BA684DE-4AB2-C4AE-A674-D725AE395708}"/>
              </a:ext>
            </a:extLst>
          </p:cNvPr>
          <p:cNvSpPr/>
          <p:nvPr/>
        </p:nvSpPr>
        <p:spPr>
          <a:xfrm>
            <a:off x="3881076" y="4311281"/>
            <a:ext cx="2023009" cy="5799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$400-500</a:t>
            </a:r>
          </a:p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Wholesale ASP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DC67DE-B315-1B24-D822-9C4BB03CC6A7}"/>
              </a:ext>
            </a:extLst>
          </p:cNvPr>
          <p:cNvSpPr/>
          <p:nvPr/>
        </p:nvSpPr>
        <p:spPr>
          <a:xfrm>
            <a:off x="3878829" y="5236361"/>
            <a:ext cx="2023009" cy="5799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$50m Peak Sales</a:t>
            </a:r>
          </a:p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$315m NPV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8019B84-DA4B-D721-FA86-CE752C9268E2}"/>
              </a:ext>
            </a:extLst>
          </p:cNvPr>
          <p:cNvSpPr/>
          <p:nvPr/>
        </p:nvSpPr>
        <p:spPr>
          <a:xfrm>
            <a:off x="6771730" y="2535838"/>
            <a:ext cx="4483537" cy="57992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latin typeface="Inter" panose="020B0502030000000004"/>
                <a:ea typeface="Inter" panose="020B0502030000000004"/>
              </a:rPr>
              <a:t>800k – 1m</a:t>
            </a:r>
          </a:p>
          <a:p>
            <a:pPr algn="ctr"/>
            <a:r>
              <a:rPr lang="en-US" sz="1333" dirty="0">
                <a:latin typeface="Inter" panose="020B0502030000000004"/>
                <a:ea typeface="Inter" panose="020B0502030000000004"/>
              </a:rPr>
              <a:t>Early Onset Glaucoma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68411DF-5413-BE80-7593-C7AEB48302E7}"/>
              </a:ext>
            </a:extLst>
          </p:cNvPr>
          <p:cNvSpPr/>
          <p:nvPr/>
        </p:nvSpPr>
        <p:spPr>
          <a:xfrm>
            <a:off x="6825677" y="3247749"/>
            <a:ext cx="4417557" cy="5799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25% Uptake in Patient Population</a:t>
            </a:r>
          </a:p>
        </p:txBody>
      </p: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A376A86D-69EF-592C-6215-59FC2D07E526}"/>
              </a:ext>
            </a:extLst>
          </p:cNvPr>
          <p:cNvSpPr/>
          <p:nvPr/>
        </p:nvSpPr>
        <p:spPr>
          <a:xfrm rot="5400000">
            <a:off x="8940755" y="1816142"/>
            <a:ext cx="187391" cy="4417549"/>
          </a:xfrm>
          <a:prstGeom prst="homePlate">
            <a:avLst>
              <a:gd name="adj" fmla="val 10407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latin typeface="Inter" panose="020B0502030000000004"/>
              <a:ea typeface="Inter" panose="020B05020300000000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CF85CD2-2CB4-278A-3021-EAEF5FAEC799}"/>
              </a:ext>
            </a:extLst>
          </p:cNvPr>
          <p:cNvSpPr/>
          <p:nvPr/>
        </p:nvSpPr>
        <p:spPr>
          <a:xfrm>
            <a:off x="6825676" y="4173274"/>
            <a:ext cx="4417557" cy="5799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$1,500 ASP </a:t>
            </a:r>
          </a:p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($500 for Contact Lens, $1,000 Pharma)</a:t>
            </a:r>
          </a:p>
        </p:txBody>
      </p:sp>
      <p:sp>
        <p:nvSpPr>
          <p:cNvPr id="42" name="Arrow: Pentagon 41">
            <a:extLst>
              <a:ext uri="{FF2B5EF4-FFF2-40B4-BE49-F238E27FC236}">
                <a16:creationId xmlns:a16="http://schemas.microsoft.com/office/drawing/2014/main" id="{B5A63012-5D3D-6FB2-F9F8-1879CC31B2BC}"/>
              </a:ext>
            </a:extLst>
          </p:cNvPr>
          <p:cNvSpPr/>
          <p:nvPr/>
        </p:nvSpPr>
        <p:spPr>
          <a:xfrm rot="5400000">
            <a:off x="8940750" y="2763627"/>
            <a:ext cx="187391" cy="4417549"/>
          </a:xfrm>
          <a:prstGeom prst="homePlate">
            <a:avLst>
              <a:gd name="adj" fmla="val 10407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latin typeface="Inter" panose="020B0502030000000004"/>
              <a:ea typeface="Inter" panose="020B05020300000000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2E1265-1FC4-8840-0C56-D204D8816ECD}"/>
              </a:ext>
            </a:extLst>
          </p:cNvPr>
          <p:cNvSpPr/>
          <p:nvPr/>
        </p:nvSpPr>
        <p:spPr>
          <a:xfrm>
            <a:off x="6825671" y="5120758"/>
            <a:ext cx="4417557" cy="705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$325m Peak Sales Potential</a:t>
            </a:r>
          </a:p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$1.5bn NPV Potential </a:t>
            </a:r>
          </a:p>
          <a:p>
            <a:pPr algn="ctr"/>
            <a:r>
              <a:rPr lang="en-US" sz="1333" dirty="0">
                <a:solidFill>
                  <a:sysClr val="windowText" lastClr="000000"/>
                </a:solidFill>
                <a:latin typeface="Inter" panose="020B0502030000000004"/>
                <a:ea typeface="Inter" panose="020B0502030000000004"/>
              </a:rPr>
              <a:t>(80% Pharma / 20% Contact Lens</a:t>
            </a:r>
          </a:p>
        </p:txBody>
      </p:sp>
      <p:sp>
        <p:nvSpPr>
          <p:cNvPr id="44" name="Title 6">
            <a:extLst>
              <a:ext uri="{FF2B5EF4-FFF2-40B4-BE49-F238E27FC236}">
                <a16:creationId xmlns:a16="http://schemas.microsoft.com/office/drawing/2014/main" id="{B1E148CC-EB8F-3E6C-5FBF-D46393A5884C}"/>
              </a:ext>
            </a:extLst>
          </p:cNvPr>
          <p:cNvSpPr txBox="1">
            <a:spLocks/>
          </p:cNvSpPr>
          <p:nvPr/>
        </p:nvSpPr>
        <p:spPr>
          <a:xfrm>
            <a:off x="6771730" y="1651570"/>
            <a:ext cx="4471505" cy="652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lIns="76200" tIns="38100" rIns="76200" bIns="3810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kumimoji="0" sz="20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" panose="020B0502030000000004"/>
                <a:ea typeface="Inter" panose="020B0502030000000004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67" dirty="0"/>
              <a:t>Glaucoma Lens (HA + </a:t>
            </a:r>
            <a:r>
              <a:rPr lang="en-US" sz="1667" dirty="0" err="1"/>
              <a:t>Bimatorprost</a:t>
            </a:r>
            <a:r>
              <a:rPr lang="en-US" sz="1667" dirty="0"/>
              <a:t>)</a:t>
            </a:r>
          </a:p>
          <a:p>
            <a:r>
              <a:rPr lang="en-US" sz="1333" b="0" dirty="0"/>
              <a:t>24/7 Weekly Wear Lens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319FC-00C1-184F-8133-1BA617AED6BE}"/>
              </a:ext>
            </a:extLst>
          </p:cNvPr>
          <p:cNvSpPr txBox="1"/>
          <p:nvPr/>
        </p:nvSpPr>
        <p:spPr>
          <a:xfrm>
            <a:off x="323850" y="6270621"/>
            <a:ext cx="682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4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60152E-DAF5-4741-4BD1-7385ED636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2" y="6165131"/>
            <a:ext cx="11845680" cy="66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948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F1350-2105-9F92-350C-262919CD5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9CC3A7-84DD-4C39-657A-22AF4C2B0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9805"/>
            <a:ext cx="12192000" cy="74933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46D83E-55FB-3D16-4579-5519D77F0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454" y="1141362"/>
            <a:ext cx="6565221" cy="2387600"/>
          </a:xfrm>
        </p:spPr>
        <p:txBody>
          <a:bodyPr>
            <a:no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Higher Order Aberrations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739AD0-D40C-8168-734A-CE02D365B309}"/>
              </a:ext>
            </a:extLst>
          </p:cNvPr>
          <p:cNvSpPr/>
          <p:nvPr/>
        </p:nvSpPr>
        <p:spPr>
          <a:xfrm>
            <a:off x="7608125" y="661195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hlinkClick r:id="rId3"/>
              </a:rPr>
              <a:t>https://www.clientresourcesinc.com/2018/11/13/top-3-emerging-technologies/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1577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uman brain and a ball&#10;&#10;Description automatically generated with medium confidence">
            <a:extLst>
              <a:ext uri="{FF2B5EF4-FFF2-40B4-BE49-F238E27FC236}">
                <a16:creationId xmlns:a16="http://schemas.microsoft.com/office/drawing/2014/main" id="{22440180-F69C-FA0D-C56E-47402E5DAF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-1584974"/>
            <a:ext cx="12192000" cy="113138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770665-9A6A-6B05-E6E8-54CD5DA31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 is dependent on several things….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0754B-8409-3449-2762-7FFA2F1E0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Refractive correction</a:t>
            </a:r>
          </a:p>
          <a:p>
            <a:r>
              <a:rPr lang="en-US" sz="3200" dirty="0"/>
              <a:t>Tear film</a:t>
            </a:r>
          </a:p>
          <a:p>
            <a:r>
              <a:rPr lang="en-US" sz="3200" dirty="0"/>
              <a:t>Corneal clarity</a:t>
            </a:r>
          </a:p>
          <a:p>
            <a:r>
              <a:rPr lang="en-US" sz="3200" dirty="0"/>
              <a:t>Pupil dynamics</a:t>
            </a:r>
          </a:p>
          <a:p>
            <a:r>
              <a:rPr lang="en-US" sz="3200" dirty="0"/>
              <a:t>Lens </a:t>
            </a:r>
          </a:p>
          <a:p>
            <a:r>
              <a:rPr lang="en-US" sz="3200" dirty="0"/>
              <a:t>Vitreous</a:t>
            </a:r>
          </a:p>
          <a:p>
            <a:r>
              <a:rPr lang="en-US" sz="3200" dirty="0"/>
              <a:t>Retinal health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43613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6E796-3653-CF26-75FC-639B3057A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Lower-Order Aberrations (LOAs)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666D4-9B04-C933-3BEC-EEF1A3539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Are readily corrected with spectacles or conventional contact lenses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Myopia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Hyperopia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Regular astigmatism </a:t>
            </a:r>
          </a:p>
          <a:p>
            <a:r>
              <a:rPr lang="en-US" dirty="0"/>
              <a:t>Despite perfect correction of LOAs, some patients continue to report poor visual quality, suggesting the presence of higher-order aberrations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9653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86CF9-6875-D0E2-C251-69A0692D9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Order Aberrations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A8F9E-AC76-8D98-517A-C5A1EBEA6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400" dirty="0"/>
              <a:t>Subtle optical imperfections that cannot be corrected with traditional spectacles or standard contact lenses </a:t>
            </a:r>
          </a:p>
          <a:p>
            <a:r>
              <a:rPr lang="en-US" sz="3400" dirty="0"/>
              <a:t>They can have a profound effect on quality of vision, especially under mesopic and scotopic conditions</a:t>
            </a:r>
          </a:p>
          <a:p>
            <a:r>
              <a:rPr lang="en-US" sz="3400" dirty="0"/>
              <a:t>Halos, Glare, Starbursts, Ghost images, Monocular diplopia, Poor night vision, Reduced contrast sensitivity, Difficulty driving at night despite 20/20 acuity</a:t>
            </a:r>
          </a:p>
        </p:txBody>
      </p:sp>
    </p:spTree>
    <p:extLst>
      <p:ext uri="{BB962C8B-B14F-4D97-AF65-F5344CB8AC3E}">
        <p14:creationId xmlns:p14="http://schemas.microsoft.com/office/powerpoint/2010/main" val="15253771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7D1E0A-7E3A-06C7-66A2-F32F6364A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6863" y="0"/>
            <a:ext cx="8569071" cy="850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8FF6F6-7475-E793-06F3-1827CE899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Higher Order Aberrations</a:t>
            </a:r>
          </a:p>
        </p:txBody>
      </p:sp>
    </p:spTree>
    <p:extLst>
      <p:ext uri="{BB962C8B-B14F-4D97-AF65-F5344CB8AC3E}">
        <p14:creationId xmlns:p14="http://schemas.microsoft.com/office/powerpoint/2010/main" val="172377817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247C7C-2D94-DE43-FD5D-8A0217204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DED6F-6BE4-1C09-866A-C4F456BA8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Higher Order Aberrations</a:t>
            </a:r>
          </a:p>
        </p:txBody>
      </p:sp>
      <p:pic>
        <p:nvPicPr>
          <p:cNvPr id="3" name="Picture 3" descr="20-20">
            <a:extLst>
              <a:ext uri="{FF2B5EF4-FFF2-40B4-BE49-F238E27FC236}">
                <a16:creationId xmlns:a16="http://schemas.microsoft.com/office/drawing/2014/main" id="{579E61E2-0CE4-4B6B-0ADD-A645E1270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124" y="1585097"/>
            <a:ext cx="7431088" cy="5272903"/>
          </a:xfrm>
          <a:prstGeom prst="rect">
            <a:avLst/>
          </a:prstGeom>
          <a:noFill/>
          <a:ln w="222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39196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5A577-98FB-9DDA-E69F-D1A43E777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C1184-32AE-4D1F-D269-C49E0A00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Order Aberrations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852B1-368C-1878-2573-16ED11275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Coma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Trefoil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Spherical aberration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Secondary astigmatism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4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Tetrafoil</a:t>
            </a:r>
            <a:endParaRPr lang="en-US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4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Pentafoil</a:t>
            </a:r>
            <a:endParaRPr lang="en-US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6528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EEF5E-DDA2-71CD-8430-0913BD458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9654B-E3DD-DD5B-9AFD-6C868C8D1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Coma occurs when peripheral light rays focus asymmetrically around the retina instead of converging to a single focal point</a:t>
            </a:r>
          </a:p>
          <a:p>
            <a:r>
              <a:rPr lang="en-US" dirty="0"/>
              <a:t>Instead of producing a sharp point of light, the image develops a comet-like tail</a:t>
            </a:r>
          </a:p>
          <a:p>
            <a:r>
              <a:rPr lang="en-US" dirty="0"/>
              <a:t>Common causes</a:t>
            </a:r>
          </a:p>
          <a:p>
            <a:pPr lvl="1"/>
            <a:r>
              <a:rPr lang="en-US" dirty="0"/>
              <a:t>Keratoconus </a:t>
            </a:r>
          </a:p>
          <a:p>
            <a:pPr lvl="1"/>
            <a:r>
              <a:rPr lang="en-US" dirty="0"/>
              <a:t>Lens decentration </a:t>
            </a:r>
          </a:p>
          <a:p>
            <a:pPr lvl="1"/>
            <a:r>
              <a:rPr lang="en-US" dirty="0"/>
              <a:t>Scleral lens decentration </a:t>
            </a:r>
          </a:p>
          <a:p>
            <a:pPr lvl="1"/>
            <a:r>
              <a:rPr lang="en-US" dirty="0"/>
              <a:t>Corneal ectasia </a:t>
            </a:r>
          </a:p>
          <a:p>
            <a:pPr lvl="1"/>
            <a:r>
              <a:rPr lang="en-US" dirty="0"/>
              <a:t>Decentered ablation after LASIK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4462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EFD03-98A0-0386-DE6A-87A105F87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Trefoil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DEA4A-5AB8-E616-7997-CCB7A696A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Trefoil results from three-fold rotational asymmetry of the optical system.</a:t>
            </a:r>
          </a:p>
          <a:p>
            <a:r>
              <a:rPr lang="en-US" sz="3200" dirty="0"/>
              <a:t>Patients commonly notice:</a:t>
            </a:r>
          </a:p>
          <a:p>
            <a:pPr lvl="1"/>
            <a:r>
              <a:rPr lang="en-US" sz="2800" dirty="0"/>
              <a:t>Starburst patterns </a:t>
            </a:r>
          </a:p>
          <a:p>
            <a:pPr lvl="1"/>
            <a:r>
              <a:rPr lang="en-US" sz="2800" dirty="0"/>
              <a:t>Mild ghosting </a:t>
            </a:r>
          </a:p>
          <a:p>
            <a:pPr lvl="1"/>
            <a:r>
              <a:rPr lang="en-US" sz="2800" dirty="0"/>
              <a:t>Reduced image sharpness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6391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FC90A-BF13-E8FA-B29F-98B1C95E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Spherical Aberration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11B6B-2916-6376-501A-39EFEE0D5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500" dirty="0"/>
              <a:t>Normally, peripheral rays focus at a different location than central rays</a:t>
            </a:r>
          </a:p>
          <a:p>
            <a:r>
              <a:rPr lang="en-US" sz="3500" dirty="0"/>
              <a:t>Positive spherical aberration</a:t>
            </a:r>
          </a:p>
          <a:p>
            <a:pPr lvl="1"/>
            <a:r>
              <a:rPr lang="en-US" sz="3100" dirty="0"/>
              <a:t>Peripheral rays focus anterior to central rays</a:t>
            </a:r>
          </a:p>
          <a:p>
            <a:r>
              <a:rPr lang="en-US" sz="3500" dirty="0"/>
              <a:t>Negative spherical aberration</a:t>
            </a:r>
          </a:p>
          <a:p>
            <a:pPr lvl="1"/>
            <a:r>
              <a:rPr lang="en-US" sz="3100" dirty="0"/>
              <a:t>Peripheral rays focus posterior to central rays</a:t>
            </a:r>
          </a:p>
          <a:p>
            <a:r>
              <a:rPr lang="en-US" sz="3500" dirty="0"/>
              <a:t>Clinical symptoms</a:t>
            </a:r>
          </a:p>
          <a:p>
            <a:pPr lvl="1"/>
            <a:r>
              <a:rPr lang="en-US" sz="3100" dirty="0"/>
              <a:t>Halos </a:t>
            </a:r>
          </a:p>
          <a:p>
            <a:pPr lvl="1"/>
            <a:r>
              <a:rPr lang="en-US" sz="3100" dirty="0"/>
              <a:t>Reduced contrast </a:t>
            </a:r>
          </a:p>
          <a:p>
            <a:pPr lvl="1"/>
            <a:r>
              <a:rPr lang="en-US" sz="3100" dirty="0"/>
              <a:t>Poor night vision </a:t>
            </a:r>
          </a:p>
          <a:p>
            <a:pPr lvl="1"/>
            <a:r>
              <a:rPr lang="en-US" sz="3100" dirty="0"/>
              <a:t>Reduced depth of focus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1887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FDE87-61EE-79E5-47BE-30191B76C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Quantifying Higher-Order Aberrations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92FFD-99E4-3259-4CBC-F4E72AA3B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023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Zernike Polynomials</a:t>
            </a:r>
          </a:p>
          <a:p>
            <a:pPr lvl="1"/>
            <a:r>
              <a:rPr lang="en-US" dirty="0"/>
              <a:t>The universal mathematical language of ocular optics.</a:t>
            </a:r>
          </a:p>
          <a:p>
            <a:pPr lvl="1"/>
            <a:r>
              <a:rPr lang="en-US" dirty="0"/>
              <a:t>Instead of describing the eye as simply "nearsighted" or "astigmatic," Zernike polynomials break the wavefront into dozens of individual optical components</a:t>
            </a:r>
          </a:p>
          <a:p>
            <a:r>
              <a:rPr lang="en-US" dirty="0"/>
              <a:t>Root Mean Square (RMS)</a:t>
            </a:r>
          </a:p>
          <a:p>
            <a:pPr lvl="1"/>
            <a:r>
              <a:rPr lang="en-US" dirty="0"/>
              <a:t>It represents the overall magnitude of optical error present in the eye.</a:t>
            </a:r>
          </a:p>
          <a:p>
            <a:pPr lvl="1"/>
            <a:r>
              <a:rPr lang="en-US" dirty="0"/>
              <a:t>Normal eye 0.20–0.35 µm</a:t>
            </a:r>
          </a:p>
          <a:p>
            <a:pPr lvl="1"/>
            <a:r>
              <a:rPr lang="en-US" dirty="0"/>
              <a:t>Keratoconus often exceeds 1.0 µm</a:t>
            </a:r>
          </a:p>
          <a:p>
            <a:r>
              <a:rPr lang="en-US" dirty="0"/>
              <a:t>Wavefront Error</a:t>
            </a:r>
          </a:p>
          <a:p>
            <a:pPr lvl="1"/>
            <a:r>
              <a:rPr lang="en-US" dirty="0"/>
              <a:t>The ideal optical system produces a perfectly flat wavefront.</a:t>
            </a:r>
          </a:p>
          <a:p>
            <a:r>
              <a:rPr lang="en-US" dirty="0"/>
              <a:t>Point Spread Function (PSF)</a:t>
            </a:r>
          </a:p>
          <a:p>
            <a:r>
              <a:rPr lang="en-US" dirty="0"/>
              <a:t>Modulation Transfer Function (MTF)</a:t>
            </a:r>
          </a:p>
        </p:txBody>
      </p:sp>
    </p:spTree>
    <p:extLst>
      <p:ext uri="{BB962C8B-B14F-4D97-AF65-F5344CB8AC3E}">
        <p14:creationId xmlns:p14="http://schemas.microsoft.com/office/powerpoint/2010/main" val="3336101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F40AF-3C52-140B-9A15-BD869F2ED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665A1-B5C5-12C0-5ADF-991A4C397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Prevalence of Residual Higher Order Aberrations (HOAs) in Final, Dispensed Scleral Lenses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D1ACE-F49D-E902-E51A-949E51612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1400"/>
            <a:ext cx="10515600" cy="4351338"/>
          </a:xfrm>
        </p:spPr>
        <p:txBody>
          <a:bodyPr>
            <a:normAutofit/>
          </a:bodyPr>
          <a:lstStyle/>
          <a:p>
            <a:r>
              <a:rPr lang="en-US" sz="4400" dirty="0"/>
              <a:t>Questions:</a:t>
            </a:r>
          </a:p>
          <a:p>
            <a:pPr lvl="1"/>
            <a:r>
              <a:rPr lang="en-US" sz="3600" dirty="0"/>
              <a:t>How do we improve the 6% (or 10%)?</a:t>
            </a:r>
          </a:p>
          <a:p>
            <a:pPr lvl="1"/>
            <a:r>
              <a:rPr lang="en-US" sz="3600" dirty="0"/>
              <a:t>Dry eye- have not yet eliminated dry eye patients</a:t>
            </a:r>
          </a:p>
          <a:p>
            <a:pPr lvl="1"/>
            <a:r>
              <a:rPr lang="en-US" sz="3600" dirty="0"/>
              <a:t>Rotational instability of lenses</a:t>
            </a:r>
          </a:p>
          <a:p>
            <a:pPr lvl="1"/>
            <a:r>
              <a:rPr lang="en-US" sz="3600" dirty="0"/>
              <a:t>Parsing out monovision patients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5782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9805"/>
            <a:ext cx="12192000" cy="7493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5438" y="1156661"/>
            <a:ext cx="6816735" cy="2387600"/>
          </a:xfrm>
        </p:spPr>
        <p:txBody>
          <a:bodyPr>
            <a:no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Contact Lens Communication Platforms </a:t>
            </a:r>
          </a:p>
        </p:txBody>
      </p:sp>
      <p:sp>
        <p:nvSpPr>
          <p:cNvPr id="7" name="Rectangle 6"/>
          <p:cNvSpPr/>
          <p:nvPr/>
        </p:nvSpPr>
        <p:spPr>
          <a:xfrm>
            <a:off x="7608125" y="661195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hlinkClick r:id="rId3"/>
              </a:rPr>
              <a:t>https://www.clientresourcesinc.com/2018/11/13/top-3-emerging-technologies/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584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"/>
          <p:cNvSpPr/>
          <p:nvPr/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EFAA266-718F-2E45-5187-C476AB190542}"/>
              </a:ext>
            </a:extLst>
          </p:cNvPr>
          <p:cNvSpPr txBox="1">
            <a:spLocks/>
          </p:cNvSpPr>
          <p:nvPr/>
        </p:nvSpPr>
        <p:spPr>
          <a:xfrm>
            <a:off x="788781" y="133106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91BB9"/>
              </a:buClr>
              <a:buSzPts val="6000"/>
              <a:buFont typeface="Work Sans"/>
              <a:buNone/>
              <a:defRPr sz="6000" b="1" i="0" u="none" strike="noStrike" cap="none">
                <a:solidFill>
                  <a:srgbClr val="491BB9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1 Patient walking!!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1B9B0F-0029-4166-1D4A-DDC826110125}"/>
              </a:ext>
            </a:extLst>
          </p:cNvPr>
          <p:cNvSpPr txBox="1">
            <a:spLocks/>
          </p:cNvSpPr>
          <p:nvPr/>
        </p:nvSpPr>
        <p:spPr>
          <a:xfrm>
            <a:off x="2277176" y="2001130"/>
            <a:ext cx="7637646" cy="76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1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1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1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1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1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/>
            <a:r>
              <a:rPr lang="en-US" sz="4600" dirty="0"/>
              <a:t>1 patient per day x 5000 doctors = 5000/day</a:t>
            </a:r>
          </a:p>
          <a:p>
            <a:pPr marL="0" indent="0"/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55D7E1-4F5F-9809-B9E6-804CE35CBC32}"/>
              </a:ext>
            </a:extLst>
          </p:cNvPr>
          <p:cNvSpPr txBox="1"/>
          <p:nvPr/>
        </p:nvSpPr>
        <p:spPr>
          <a:xfrm>
            <a:off x="2966585" y="4488176"/>
            <a:ext cx="62588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FF0000"/>
                </a:solidFill>
              </a:rPr>
              <a:t>$236 Million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2EBD5E-D0F0-B600-0717-DC7E6F210A83}"/>
              </a:ext>
            </a:extLst>
          </p:cNvPr>
          <p:cNvSpPr txBox="1"/>
          <p:nvPr/>
        </p:nvSpPr>
        <p:spPr>
          <a:xfrm>
            <a:off x="3691436" y="2782834"/>
            <a:ext cx="60951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dirty="0"/>
              <a:t>3.5 days = 17,500/week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6EC15-6D58-E33A-50AD-9B6CBB36A328}"/>
              </a:ext>
            </a:extLst>
          </p:cNvPr>
          <p:cNvSpPr txBox="1"/>
          <p:nvPr/>
        </p:nvSpPr>
        <p:spPr>
          <a:xfrm>
            <a:off x="3616006" y="3694341"/>
            <a:ext cx="60951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dirty="0"/>
              <a:t>45 weeks = 787,500/year</a:t>
            </a:r>
          </a:p>
        </p:txBody>
      </p:sp>
    </p:spTree>
    <p:extLst>
      <p:ext uri="{BB962C8B-B14F-4D97-AF65-F5344CB8AC3E}">
        <p14:creationId xmlns:p14="http://schemas.microsoft.com/office/powerpoint/2010/main" val="169016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g2a603d8cb01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2050" y="152400"/>
            <a:ext cx="9782036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g22997b31c5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8582" y="0"/>
            <a:ext cx="5521336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22997b31c53_0_0"/>
          <p:cNvSpPr txBox="1"/>
          <p:nvPr/>
        </p:nvSpPr>
        <p:spPr>
          <a:xfrm>
            <a:off x="3054082" y="6542523"/>
            <a:ext cx="54102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5A5A5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A5A5A5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© 202</a:t>
            </a:r>
            <a:r>
              <a:rPr lang="en-US" sz="1000">
                <a:solidFill>
                  <a:srgbClr val="A5A5A5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4</a:t>
            </a:r>
            <a:r>
              <a:rPr lang="en-US" sz="1000" b="0" i="0" u="none" strike="noStrike" cap="none">
                <a:solidFill>
                  <a:srgbClr val="A5A5A5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 Dr. Contact Lens. All rights reserved. Confidential. </a:t>
            </a:r>
            <a:endParaRPr sz="1800" b="0" i="0" u="none" strike="noStrike" cap="none">
              <a:solidFill>
                <a:srgbClr val="000000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g2a0db70dc5b_0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3599" y="0"/>
            <a:ext cx="6792351" cy="415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2a0db70dc5b_0_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5150" y="59255"/>
            <a:ext cx="5958350" cy="85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2a0db70dc5b_0_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04750" y="778750"/>
            <a:ext cx="3735600" cy="71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2a0db70dc5b_0_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30751" y="1390650"/>
            <a:ext cx="971550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2a0db70dc5b_0_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88700" y="1533525"/>
            <a:ext cx="3457575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2a0db70dc5b_0_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30750" y="2229400"/>
            <a:ext cx="4933950" cy="71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2a0db70dc5b_0_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88700" y="3003500"/>
            <a:ext cx="3876675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2a0db70dc5b_0_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30750" y="2932825"/>
            <a:ext cx="971550" cy="73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2a0db70dc5b_0_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012975" y="3953375"/>
            <a:ext cx="8179024" cy="290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2a0db70dc5b_0_29"/>
          <p:cNvSpPr txBox="1"/>
          <p:nvPr/>
        </p:nvSpPr>
        <p:spPr>
          <a:xfrm>
            <a:off x="3054082" y="6542523"/>
            <a:ext cx="54102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5A5A5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A5A5A5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© 202</a:t>
            </a:r>
            <a:r>
              <a:rPr lang="en-US" sz="1000">
                <a:solidFill>
                  <a:srgbClr val="A5A5A5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4</a:t>
            </a:r>
            <a:r>
              <a:rPr lang="en-US" sz="1000" b="0" i="0" u="none" strike="noStrike" cap="none">
                <a:solidFill>
                  <a:srgbClr val="A5A5A5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 Dr. Contact Lens. All rights reserved. Confidential. </a:t>
            </a:r>
            <a:endParaRPr sz="1800" b="0" i="0" u="none" strike="noStrike" cap="none">
              <a:solidFill>
                <a:srgbClr val="000000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9805"/>
            <a:ext cx="12192000" cy="7493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320" y="3326853"/>
            <a:ext cx="6305296" cy="1325563"/>
          </a:xfrm>
        </p:spPr>
        <p:txBody>
          <a:bodyPr>
            <a:normAutofit fontScale="90000"/>
          </a:bodyPr>
          <a:lstStyle/>
          <a:p>
            <a:pPr algn="r"/>
            <a:r>
              <a:rPr lang="en-US" sz="10700" dirty="0"/>
              <a:t>Thank You</a:t>
            </a:r>
            <a:br>
              <a:rPr lang="en-US" sz="10700" dirty="0"/>
            </a:br>
            <a:r>
              <a:rPr lang="en-US" dirty="0"/>
              <a:t>mile.brujic75@gmail.com</a:t>
            </a:r>
          </a:p>
        </p:txBody>
      </p:sp>
    </p:spTree>
    <p:extLst>
      <p:ext uri="{BB962C8B-B14F-4D97-AF65-F5344CB8AC3E}">
        <p14:creationId xmlns:p14="http://schemas.microsoft.com/office/powerpoint/2010/main" val="353553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8735</TotalTime>
  <Words>1778</Words>
  <Application>Microsoft Macintosh PowerPoint</Application>
  <PresentationFormat>Widescreen</PresentationFormat>
  <Paragraphs>305</Paragraphs>
  <Slides>95</Slides>
  <Notes>23</Notes>
  <HiddenSlides>0</HiddenSlides>
  <MMClips>5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111" baseType="lpstr">
      <vt:lpstr>Amasis MT Pro Light</vt:lpstr>
      <vt:lpstr>Aptos</vt:lpstr>
      <vt:lpstr>Arial</vt:lpstr>
      <vt:lpstr>Calibri</vt:lpstr>
      <vt:lpstr>Calibri Light</vt:lpstr>
      <vt:lpstr>Cambria</vt:lpstr>
      <vt:lpstr>Century Gothic</vt:lpstr>
      <vt:lpstr>Frutiger LT Std 45 Light</vt:lpstr>
      <vt:lpstr>Inter</vt:lpstr>
      <vt:lpstr>Inter - SemiBold (Headings)</vt:lpstr>
      <vt:lpstr>Play</vt:lpstr>
      <vt:lpstr>Roboto</vt:lpstr>
      <vt:lpstr>Symbol</vt:lpstr>
      <vt:lpstr>Times New Roman</vt:lpstr>
      <vt:lpstr>Work Sans Light</vt:lpstr>
      <vt:lpstr>Office Theme</vt:lpstr>
      <vt:lpstr>Contact Lens 2.0  Fit for the future</vt:lpstr>
      <vt:lpstr>Disclosure</vt:lpstr>
      <vt:lpstr>Surface Treatments</vt:lpstr>
      <vt:lpstr>GP Lenses</vt:lpstr>
      <vt:lpstr>Tangible Hydra-PEG</vt:lpstr>
      <vt:lpstr>Tangible Hydra-PEG</vt:lpstr>
      <vt:lpstr>Lens Cleaning Regimen</vt:lpstr>
      <vt:lpstr> </vt:lpstr>
      <vt:lpstr>Tangible Boost</vt:lpstr>
      <vt:lpstr>Tools for scleral lenses</vt:lpstr>
      <vt:lpstr>Scleral Lens Wearer</vt:lpstr>
      <vt:lpstr>PowerPoint Presentation</vt:lpstr>
      <vt:lpstr>What was the process?</vt:lpstr>
      <vt:lpstr>PowerPoint Presentation</vt:lpstr>
      <vt:lpstr>PowerPoint Presentation</vt:lpstr>
      <vt:lpstr>PowerPoint Presentation</vt:lpstr>
      <vt:lpstr>PowerPoint Presentation</vt:lpstr>
      <vt:lpstr>New Diagnostics for Disease Detection</vt:lpstr>
      <vt:lpstr>Post LASIK</vt:lpstr>
      <vt:lpstr>PowerPoint Presentation</vt:lpstr>
      <vt:lpstr>PowerPoint Presentation</vt:lpstr>
      <vt:lpstr>PowerPoint Presentation</vt:lpstr>
      <vt:lpstr>Orthokeratology</vt:lpstr>
      <vt:lpstr>Ortho K</vt:lpstr>
      <vt:lpstr>Ortho K</vt:lpstr>
      <vt:lpstr>Anterior Segment OCT for Orthokeratology</vt:lpstr>
      <vt:lpstr>Epithelial Basement Membrane Dystrophy</vt:lpstr>
      <vt:lpstr>EBMD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External color photography &amp; IR imaging</vt:lpstr>
      <vt:lpstr>PowerPoint Presentation</vt:lpstr>
      <vt:lpstr>OCT Sagittal Depth Measurements</vt:lpstr>
      <vt:lpstr>Structural measurement  16mm Chord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Limbus</vt:lpstr>
      <vt:lpstr>The Limbus</vt:lpstr>
      <vt:lpstr>OCT of Central Corneal Clearance</vt:lpstr>
      <vt:lpstr>PowerPoint Presentation</vt:lpstr>
      <vt:lpstr>PowerPoint Presentation</vt:lpstr>
      <vt:lpstr>PowerPoint Presentation</vt:lpstr>
      <vt:lpstr>PowerPoint Presentation</vt:lpstr>
      <vt:lpstr>Scleral Landing Zone Advancements</vt:lpstr>
      <vt:lpstr>The Measurements</vt:lpstr>
      <vt:lpstr>Structural measurement  16mm Chord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Specialty Lenses</vt:lpstr>
      <vt:lpstr>Specialty Lenses</vt:lpstr>
      <vt:lpstr>Specialty Lens Services</vt:lpstr>
      <vt:lpstr>Specialty Lenses</vt:lpstr>
      <vt:lpstr>Specialty Lenses</vt:lpstr>
      <vt:lpstr>Specialty Lenses</vt:lpstr>
      <vt:lpstr>Specialty Lenses</vt:lpstr>
      <vt:lpstr>Specialty Lenses</vt:lpstr>
      <vt:lpstr>Specialty Lenses</vt:lpstr>
      <vt:lpstr>Specialty Lenses</vt:lpstr>
      <vt:lpstr>Specialty Lenses</vt:lpstr>
      <vt:lpstr>Specialty Lenses</vt:lpstr>
      <vt:lpstr>Specialty Lenses</vt:lpstr>
      <vt:lpstr>Specialty Lenses</vt:lpstr>
      <vt:lpstr>3-D Printed Lenses</vt:lpstr>
      <vt:lpstr>MediPrint™ Harnesses the power of Digital Printing for Ophthalmic Drug Delivery</vt:lpstr>
      <vt:lpstr>PowerPoint Presentation</vt:lpstr>
      <vt:lpstr>Higher Order Aberrations</vt:lpstr>
      <vt:lpstr>Vision is dependent on several things….</vt:lpstr>
      <vt:lpstr>Lower-Order Aberrations (LOAs)</vt:lpstr>
      <vt:lpstr>Higher Order Aberrations</vt:lpstr>
      <vt:lpstr>Higher Order Aberrations</vt:lpstr>
      <vt:lpstr>Higher Order Aberrations</vt:lpstr>
      <vt:lpstr>Higher Order Aberrations</vt:lpstr>
      <vt:lpstr>Coma</vt:lpstr>
      <vt:lpstr>Trefoil</vt:lpstr>
      <vt:lpstr>Spherical Aberration</vt:lpstr>
      <vt:lpstr>Quantifying Higher-Order Aberrations</vt:lpstr>
      <vt:lpstr>Prevalence of Residual Higher Order Aberrations (HOAs) in Final, Dispensed Scleral Lenses</vt:lpstr>
      <vt:lpstr>Contact Lens Communication Platforms </vt:lpstr>
      <vt:lpstr>PowerPoint Presentation</vt:lpstr>
      <vt:lpstr>PowerPoint Presentation</vt:lpstr>
      <vt:lpstr>PowerPoint Presentation</vt:lpstr>
      <vt:lpstr>PowerPoint Presentation</vt:lpstr>
      <vt:lpstr>Thank You mile.brujic75@gmail.com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New Treatments in Eye Care</dc:title>
  <dc:creator>Mile Brujic</dc:creator>
  <cp:lastModifiedBy>Mile Brujic</cp:lastModifiedBy>
  <cp:revision>86</cp:revision>
  <dcterms:created xsi:type="dcterms:W3CDTF">2019-11-08T18:33:47Z</dcterms:created>
  <dcterms:modified xsi:type="dcterms:W3CDTF">2026-10-17T18:32:46Z</dcterms:modified>
</cp:coreProperties>
</file>