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297" r:id="rId3"/>
    <p:sldId id="298" r:id="rId4"/>
    <p:sldId id="257" r:id="rId5"/>
    <p:sldId id="293" r:id="rId6"/>
    <p:sldId id="258" r:id="rId7"/>
    <p:sldId id="259" r:id="rId8"/>
    <p:sldId id="260" r:id="rId9"/>
    <p:sldId id="261" r:id="rId10"/>
    <p:sldId id="295" r:id="rId11"/>
    <p:sldId id="296" r:id="rId12"/>
    <p:sldId id="299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300" r:id="rId21"/>
    <p:sldId id="269" r:id="rId22"/>
    <p:sldId id="301" r:id="rId23"/>
    <p:sldId id="270" r:id="rId24"/>
    <p:sldId id="271" r:id="rId25"/>
    <p:sldId id="272" r:id="rId26"/>
    <p:sldId id="273" r:id="rId27"/>
    <p:sldId id="302" r:id="rId28"/>
    <p:sldId id="303" r:id="rId29"/>
    <p:sldId id="274" r:id="rId30"/>
    <p:sldId id="275" r:id="rId31"/>
    <p:sldId id="276" r:id="rId32"/>
    <p:sldId id="304" r:id="rId33"/>
    <p:sldId id="305" r:id="rId34"/>
    <p:sldId id="306" r:id="rId35"/>
    <p:sldId id="281" r:id="rId36"/>
    <p:sldId id="282" r:id="rId37"/>
    <p:sldId id="283" r:id="rId38"/>
    <p:sldId id="284" r:id="rId39"/>
    <p:sldId id="294" r:id="rId40"/>
    <p:sldId id="307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 snapToGrid="0" snapToObjects="1">
      <p:cViewPr varScale="1">
        <p:scale>
          <a:sx n="117" d="100"/>
          <a:sy n="117" d="100"/>
        </p:scale>
        <p:origin x="36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ED9E69-F8F7-3F4A-A217-C1BCA0FBCA32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F6D52-F01A-1746-AB39-5ED179287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414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2311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1005840"/>
            <a:ext cx="118872" cy="484632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43000" y="1170432"/>
            <a:ext cx="10332720" cy="233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700" b="1">
                <a:solidFill>
                  <a:srgbClr val="FFFFFF"/>
                </a:solidFill>
                <a:latin typeface="Aptos"/>
              </a:defRPr>
            </a:pPr>
            <a:r>
              <a:t>ELEVATING PATIENT OUTCOMES</a:t>
            </a:r>
          </a:p>
          <a:p>
            <a:pPr>
              <a:spcAft>
                <a:spcPts val="1100"/>
              </a:spcAft>
              <a:defRPr sz="3700" b="1">
                <a:solidFill>
                  <a:srgbClr val="FFFFFF"/>
                </a:solidFill>
                <a:latin typeface="Aptos"/>
              </a:defRPr>
            </a:pPr>
            <a:r>
              <a:t>THROUGH AI &amp; TECHNOLOGY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3776472"/>
            <a:ext cx="98755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500" b="0">
                <a:solidFill>
                  <a:srgbClr val="7FDCDD"/>
                </a:solidFill>
                <a:latin typeface="Aptos"/>
              </a:defRPr>
            </a:pPr>
            <a:r>
              <a:t>How Technology Changes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5065776"/>
            <a:ext cx="9875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FFFFFF"/>
                </a:solidFill>
                <a:latin typeface="Aptos"/>
              </a:defRPr>
            </a:pPr>
            <a:r>
              <a:t>Mile Brujic, OD, FAAO     |     Ron Melton, OD, FAAO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0169-E62A-E727-6D11-1BD80ABAB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-146276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Disclosure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0A27A-E36E-1C32-DDAF-C924FF140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471" y="983344"/>
            <a:ext cx="11615057" cy="4731883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Dr. Brujic has the following relevant financial relationships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: Apellis (consultant, speakers bureau), ABB Optical (received meeting support),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Abbvie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Alcon (consultant, speakers bureau), Art Optical (received meeting support), Bausch + Lomb Health (consultant, speakers bureau),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Contamac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CooperVision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meeting support),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CSEye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Dompe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Dopavision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Glaukos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Johnson &amp; Johnson Vision Care (received meeting support),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Lentechs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(received research support),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MDElite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Nordic Pharma (consultant),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Orasis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Radius XR (consultant), Sun Pharma (speakers bureau), Tangible Science (received meeting support), Tarsus (consultant, speakers bureau),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Viatris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(consultant, speakers bureau),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Visionix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(consultant), 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Walman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Optical (received meeting support).</a:t>
            </a:r>
          </a:p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Dr. Melton has the following relevant financial relationships: Bausch + Lomb (consultant), iCare (consultant)</a:t>
            </a:r>
          </a:p>
          <a:p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These relationships have been mitigated and will not influence the content of this presentation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0736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B4D4A-C31C-6F12-18EA-CE7DB19AC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77685" y="15223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/>
              <a:t>Before We Get Started….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52CE8-F4C6-81F5-7C3C-300B7E8C7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066800"/>
            <a:ext cx="589280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933" dirty="0"/>
              <a:t>Who is currently using a phone system that integrates phones with messaging, recall, </a:t>
            </a:r>
            <a:r>
              <a:rPr lang="en-US" sz="2933" dirty="0" err="1"/>
              <a:t>etc</a:t>
            </a:r>
            <a:r>
              <a:rPr lang="en-US" sz="2933" dirty="0"/>
              <a:t>?</a:t>
            </a:r>
          </a:p>
          <a:p>
            <a:endParaRPr lang="en-US" dirty="0"/>
          </a:p>
        </p:txBody>
      </p:sp>
      <p:pic>
        <p:nvPicPr>
          <p:cNvPr id="5" name="Picture 4" descr="Several hands raised up&#10;&#10;Description automatically generated">
            <a:extLst>
              <a:ext uri="{FF2B5EF4-FFF2-40B4-BE49-F238E27FC236}">
                <a16:creationId xmlns:a16="http://schemas.microsoft.com/office/drawing/2014/main" id="{0318A77D-AEDE-59E1-EDE6-9F948D134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914" y="1099270"/>
            <a:ext cx="5334000" cy="5334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C9D793-8680-88C3-7E75-1403CE982399}"/>
              </a:ext>
            </a:extLst>
          </p:cNvPr>
          <p:cNvSpPr txBox="1"/>
          <p:nvPr/>
        </p:nvSpPr>
        <p:spPr>
          <a:xfrm>
            <a:off x="406400" y="2514600"/>
            <a:ext cx="57404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33" dirty="0"/>
              <a:t>Who currently has virtual employees? (people off site)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47BDFB-F719-20C0-E2EA-65DC2060A46E}"/>
              </a:ext>
            </a:extLst>
          </p:cNvPr>
          <p:cNvSpPr txBox="1"/>
          <p:nvPr/>
        </p:nvSpPr>
        <p:spPr>
          <a:xfrm>
            <a:off x="362857" y="3525869"/>
            <a:ext cx="60960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33" dirty="0"/>
              <a:t>Who currently has standard operating procedures (SOP) in their practice?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D81A6C-6955-F99A-DAC2-351C844E9665}"/>
              </a:ext>
            </a:extLst>
          </p:cNvPr>
          <p:cNvSpPr txBox="1"/>
          <p:nvPr/>
        </p:nvSpPr>
        <p:spPr>
          <a:xfrm>
            <a:off x="355600" y="4516893"/>
            <a:ext cx="60960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33" dirty="0"/>
              <a:t>Who uses Artificial Intelligence (</a:t>
            </a:r>
            <a:r>
              <a:rPr lang="en-US" sz="2933" dirty="0" err="1"/>
              <a:t>chatgpt</a:t>
            </a:r>
            <a:r>
              <a:rPr lang="en-US" sz="2933" dirty="0"/>
              <a:t>, </a:t>
            </a:r>
            <a:r>
              <a:rPr lang="en-US" sz="2933" dirty="0" err="1"/>
              <a:t>etc</a:t>
            </a:r>
            <a:r>
              <a:rPr lang="en-US" sz="2933" dirty="0"/>
              <a:t>)? How are you using it?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88EDC3-419E-E68B-D6CD-A7A61009A267}"/>
              </a:ext>
            </a:extLst>
          </p:cNvPr>
          <p:cNvSpPr txBox="1"/>
          <p:nvPr/>
        </p:nvSpPr>
        <p:spPr>
          <a:xfrm>
            <a:off x="355600" y="5519362"/>
            <a:ext cx="6096000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33" dirty="0"/>
              <a:t>Are you a practice owner?</a:t>
            </a:r>
          </a:p>
        </p:txBody>
      </p:sp>
    </p:spTree>
    <p:extLst>
      <p:ext uri="{BB962C8B-B14F-4D97-AF65-F5344CB8AC3E}">
        <p14:creationId xmlns:p14="http://schemas.microsoft.com/office/powerpoint/2010/main" val="469970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Course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Three practical outcomes for clinicians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1737360"/>
            <a:ext cx="10607040" cy="29597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0">
                <a:solidFill>
                  <a:srgbClr val="10233C"/>
                </a:solidFill>
                <a:latin typeface="Aptos"/>
              </a:defRPr>
            </a:pPr>
            <a:r>
              <a:rPr sz="2800" dirty="0"/>
              <a:t>•  Describe applications of AI and emerging technology in diagnostic accuracy, disease detection, and clinical decision-making</a:t>
            </a:r>
          </a:p>
          <a:p>
            <a:pPr>
              <a:spcAft>
                <a:spcPts val="1100"/>
              </a:spcAft>
              <a:defRPr sz="2000" b="0">
                <a:solidFill>
                  <a:srgbClr val="10233C"/>
                </a:solidFill>
                <a:latin typeface="Aptos"/>
              </a:defRPr>
            </a:pPr>
            <a:r>
              <a:rPr sz="2800" dirty="0"/>
              <a:t>•  Identify ways to improve workflows, patient communication, and administrative operations</a:t>
            </a:r>
          </a:p>
          <a:p>
            <a:pPr>
              <a:spcAft>
                <a:spcPts val="1100"/>
              </a:spcAft>
              <a:defRPr sz="2000" b="0">
                <a:solidFill>
                  <a:srgbClr val="10233C"/>
                </a:solidFill>
                <a:latin typeface="Aptos"/>
              </a:defRPr>
            </a:pPr>
            <a:r>
              <a:rPr sz="2800" dirty="0"/>
              <a:t>•  Implement technology responsibly while preserving clinical judgment and evaluating return on investment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3EC689-1A7F-7A56-1FF4-90AB2DFC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257" y="1781250"/>
            <a:ext cx="9129486" cy="2166515"/>
          </a:xfrm>
          <a:prstGeom prst="rect">
            <a:avLst/>
          </a:prstGeom>
        </p:spPr>
      </p:pic>
      <p:pic>
        <p:nvPicPr>
          <p:cNvPr id="5" name="Picture 4" descr="A close-up of a text&#10;&#10;Description automatically generated">
            <a:extLst>
              <a:ext uri="{FF2B5EF4-FFF2-40B4-BE49-F238E27FC236}">
                <a16:creationId xmlns:a16="http://schemas.microsoft.com/office/drawing/2014/main" id="{88AD3DD3-1123-DEB0-F0FF-21CCF69F9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951" y="4071953"/>
            <a:ext cx="9396098" cy="22234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6D4C4C-E797-AADA-A77E-441EC314A555}"/>
              </a:ext>
            </a:extLst>
          </p:cNvPr>
          <p:cNvSpPr txBox="1"/>
          <p:nvPr/>
        </p:nvSpPr>
        <p:spPr>
          <a:xfrm>
            <a:off x="1077685" y="562640"/>
            <a:ext cx="104611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 asked the experts what artificial intelligence is and here’s what they told me…</a:t>
            </a:r>
          </a:p>
        </p:txBody>
      </p:sp>
    </p:spTree>
    <p:extLst>
      <p:ext uri="{BB962C8B-B14F-4D97-AF65-F5344CB8AC3E}">
        <p14:creationId xmlns:p14="http://schemas.microsoft.com/office/powerpoint/2010/main" val="308324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The Opportunity: Better Decisions, Better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AI is a tool within a clinical system — not a replacement for the clinician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865376"/>
            <a:ext cx="3517392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58368" y="1865376"/>
            <a:ext cx="3517392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2331720"/>
            <a:ext cx="315163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CLINICAL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46120"/>
            <a:ext cx="3151632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Find disease earlier and synthesize more information.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0352" y="1865376"/>
            <a:ext cx="3517392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40352" y="1865376"/>
            <a:ext cx="3517392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23232" y="2331720"/>
            <a:ext cx="315163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OPERATIONAL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3232" y="3246120"/>
            <a:ext cx="3151632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Reduce avoidable friction in care delivery.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22336" y="1865376"/>
            <a:ext cx="3517392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22336" y="1865376"/>
            <a:ext cx="3517392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05216" y="2331720"/>
            <a:ext cx="315163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PATIENT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5216" y="3246120"/>
            <a:ext cx="3151632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Improve understanding, access, and follow-through.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The Evolution of Technology in Optometry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From instruments that collect data to systems that help interpret 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How the Exam Has Evolved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TRADITIONAL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Clinician gathers and interprets each data source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Manual documentation and follow-up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Information dispersed across devices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1384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TECHNOLOGY-ASSISTED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4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Imaging and structured data capture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Automated flags and longitudinal comparisons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Connected workflows and decision support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Opportunities — and Limitations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1737360"/>
            <a:ext cx="1060704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0">
                <a:solidFill>
                  <a:srgbClr val="10233C"/>
                </a:solidFill>
                <a:latin typeface="Aptos"/>
              </a:defRPr>
            </a:pPr>
            <a:r>
              <a:t>•  Potential: faster triage, consistency, access, and reduced administrative burden</a:t>
            </a:r>
          </a:p>
          <a:p>
            <a:pPr>
              <a:spcAft>
                <a:spcPts val="1100"/>
              </a:spcAft>
              <a:defRPr sz="2200" b="0">
                <a:solidFill>
                  <a:srgbClr val="10233C"/>
                </a:solidFill>
                <a:latin typeface="Aptos"/>
              </a:defRPr>
            </a:pPr>
            <a:r>
              <a:t>•  Limitations: imperfect training data, false positives and negatives, workflow mismatch</a:t>
            </a:r>
          </a:p>
          <a:p>
            <a:pPr>
              <a:spcAft>
                <a:spcPts val="1100"/>
              </a:spcAft>
              <a:defRPr sz="2200" b="0">
                <a:solidFill>
                  <a:srgbClr val="10233C"/>
                </a:solidFill>
                <a:latin typeface="Aptos"/>
              </a:defRPr>
            </a:pPr>
            <a:r>
              <a:t>•  The quality of an AI output depends on its intended use and validation</a:t>
            </a:r>
          </a:p>
          <a:p>
            <a:pPr>
              <a:spcAft>
                <a:spcPts val="1100"/>
              </a:spcAft>
              <a:defRPr sz="2200" b="0">
                <a:solidFill>
                  <a:srgbClr val="10233C"/>
                </a:solidFill>
                <a:latin typeface="Aptos"/>
              </a:defRPr>
            </a:pPr>
            <a:r>
              <a:t>•  Clinical context and professional oversight remain essential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BA6A0"/>
          </a:solidFill>
          <a:ln w="12700">
            <a:solidFill>
              <a:srgbClr val="1B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621792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0243A"/>
                </a:solidFill>
              </a:rPr>
              <a:t>Explore the technologies | Live links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6510528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6788A"/>
                </a:solidFill>
              </a:rPr>
              <a:t>AI in Optometry  •  October 2026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31520" y="1325880"/>
            <a:ext cx="10698480" cy="685800"/>
          </a:xfrm>
          <a:prstGeom prst="roundRect">
            <a:avLst>
              <a:gd name="adj" fmla="val 17333"/>
            </a:avLst>
          </a:prstGeom>
          <a:solidFill>
            <a:srgbClr val="F8FBFC"/>
          </a:solidFill>
          <a:ln w="12700">
            <a:solidFill>
              <a:srgbClr val="DC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914400" y="1563624"/>
            <a:ext cx="54864" cy="438912"/>
          </a:xfrm>
          <a:prstGeom prst="rect">
            <a:avLst/>
          </a:prstGeom>
          <a:solidFill>
            <a:srgbClr val="1BA6A0"/>
          </a:solidFill>
          <a:ln w="12700">
            <a:solidFill>
              <a:srgbClr val="1B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15568" y="1527048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43A"/>
                </a:solidFill>
              </a:rPr>
              <a:t>RevolutionEHR AI Scribe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15568" y="2011680"/>
            <a:ext cx="1005840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31520" y="2185416"/>
            <a:ext cx="10698480" cy="685800"/>
          </a:xfrm>
          <a:prstGeom prst="roundRect">
            <a:avLst>
              <a:gd name="adj" fmla="val 17333"/>
            </a:avLst>
          </a:prstGeom>
          <a:solidFill>
            <a:srgbClr val="F8FBFC"/>
          </a:solidFill>
          <a:ln w="12700">
            <a:solidFill>
              <a:srgbClr val="DC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14400" y="2423160"/>
            <a:ext cx="54864" cy="438912"/>
          </a:xfrm>
          <a:prstGeom prst="rect">
            <a:avLst/>
          </a:prstGeom>
          <a:solidFill>
            <a:srgbClr val="1674B8"/>
          </a:solidFill>
          <a:ln w="12700">
            <a:solidFill>
              <a:srgbClr val="1674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15568" y="2386584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43A"/>
                </a:solidFill>
              </a:rPr>
              <a:t>MaximEyes EVAA Scribe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115568" y="2871216"/>
            <a:ext cx="1005840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31520" y="3044952"/>
            <a:ext cx="10698480" cy="685800"/>
          </a:xfrm>
          <a:prstGeom prst="roundRect">
            <a:avLst>
              <a:gd name="adj" fmla="val 17333"/>
            </a:avLst>
          </a:prstGeom>
          <a:solidFill>
            <a:srgbClr val="F8FBFC"/>
          </a:solidFill>
          <a:ln w="12700">
            <a:solidFill>
              <a:srgbClr val="DC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14400" y="3282696"/>
            <a:ext cx="54864" cy="438912"/>
          </a:xfrm>
          <a:prstGeom prst="rect">
            <a:avLst/>
          </a:prstGeom>
          <a:solidFill>
            <a:srgbClr val="1BA6A0"/>
          </a:solidFill>
          <a:ln w="12700">
            <a:solidFill>
              <a:srgbClr val="1B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15568" y="324612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43A"/>
                </a:solidFill>
              </a:rPr>
              <a:t>LumineticsCore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115568" y="3730752"/>
            <a:ext cx="1005840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31520" y="3904488"/>
            <a:ext cx="10698480" cy="685800"/>
          </a:xfrm>
          <a:prstGeom prst="roundRect">
            <a:avLst>
              <a:gd name="adj" fmla="val 17333"/>
            </a:avLst>
          </a:prstGeom>
          <a:solidFill>
            <a:srgbClr val="F8FBFC"/>
          </a:solidFill>
          <a:ln w="12700">
            <a:solidFill>
              <a:srgbClr val="DC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914400" y="4142232"/>
            <a:ext cx="54864" cy="438912"/>
          </a:xfrm>
          <a:prstGeom prst="rect">
            <a:avLst/>
          </a:prstGeom>
          <a:solidFill>
            <a:srgbClr val="1674B8"/>
          </a:solidFill>
          <a:ln w="12700">
            <a:solidFill>
              <a:srgbClr val="1674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115568" y="4105656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43A"/>
                </a:solidFill>
              </a:rPr>
              <a:t>EyeArt (Eyenuk)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115568" y="4590288"/>
            <a:ext cx="1005840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731520" y="4764024"/>
            <a:ext cx="10698480" cy="685800"/>
          </a:xfrm>
          <a:prstGeom prst="roundRect">
            <a:avLst>
              <a:gd name="adj" fmla="val 17333"/>
            </a:avLst>
          </a:prstGeom>
          <a:solidFill>
            <a:srgbClr val="F8FBFC"/>
          </a:solidFill>
          <a:ln w="12700">
            <a:solidFill>
              <a:srgbClr val="DC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914400" y="5001768"/>
            <a:ext cx="54864" cy="438912"/>
          </a:xfrm>
          <a:prstGeom prst="rect">
            <a:avLst/>
          </a:prstGeom>
          <a:solidFill>
            <a:srgbClr val="1BA6A0"/>
          </a:solidFill>
          <a:ln w="12700">
            <a:solidFill>
              <a:srgbClr val="1BA6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115568" y="4965192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243A"/>
                </a:solidFill>
              </a:rPr>
              <a:t>AEYE-DS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115568" y="5449824"/>
            <a:ext cx="10058400" cy="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77240" y="598932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6788A"/>
                </a:solidFill>
              </a:rPr>
              <a:t>Product descriptions verified from manufacturer materials, October 2026. All on-slide software interfaces are labeled illustrative.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1B5A4"/>
          </a:solidFill>
          <a:ln w="12700">
            <a:solidFill>
              <a:srgbClr val="11B5A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347472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C8E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BARTI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2743200" y="438912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AI-POWERED OPTOMETRY EHR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941832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2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patient conversation to clinical chart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502920" y="148132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Quinn AI tools + integrated practice management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2139696"/>
            <a:ext cx="271576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04088" y="23682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9D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04088" y="2852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CAPTURE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04088" y="3273552"/>
            <a:ext cx="22677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255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Quinn Scribe listens to the visit and creates a clinical note.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419856" y="2139696"/>
            <a:ext cx="271576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621024" y="23682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9D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1024" y="2852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RETRIEVE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621024" y="3273552"/>
            <a:ext cx="22677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255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Quinn History finds prior exams, prescriptions and relevant history.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336792" y="2139696"/>
            <a:ext cx="271576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37960" y="23682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9D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6537960" y="2852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37960" y="3273552"/>
            <a:ext cx="22677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255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Quinn Guidelines surfaces AOA clinical guidance within the chart.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9253728" y="2139696"/>
            <a:ext cx="2715768" cy="2148840"/>
          </a:xfrm>
          <a:prstGeom prst="roundRect">
            <a:avLst>
              <a:gd name="adj" fmla="val 510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54896" y="2368296"/>
            <a:ext cx="502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9D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9454896" y="285292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2B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454896" y="3273552"/>
            <a:ext cx="2267712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255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Scheduling, messaging, billing and optical workflows in one platform.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02920" y="4636008"/>
            <a:ext cx="11137392" cy="1115568"/>
          </a:xfrm>
          <a:prstGeom prst="roundRect">
            <a:avLst>
              <a:gd name="adj" fmla="val 8197"/>
            </a:avLst>
          </a:prstGeom>
          <a:solidFill>
            <a:srgbClr val="E6F7F5"/>
          </a:solidFill>
          <a:ln w="12700">
            <a:solidFill>
              <a:srgbClr val="C6EA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58952" y="4828032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7C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CLINICAL EXAMPLE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58952" y="5230368"/>
            <a:ext cx="10607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53A4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“Patient reports worsening dryness…”  →  AI-generated draft note  →  Clinician reviews and signs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502920" y="6071616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Vendor-reported features; clinician verification remains essential. Barti is an EHR, not an autonomous diagnostic AI.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476AF5-BA8E-C05B-14FE-7729F5BEC656}"/>
              </a:ext>
            </a:extLst>
          </p:cNvPr>
          <p:cNvSpPr txBox="1"/>
          <p:nvPr/>
        </p:nvSpPr>
        <p:spPr>
          <a:xfrm>
            <a:off x="900638" y="914402"/>
            <a:ext cx="105620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What is available for charting demo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FFECB5-3DD3-CDBB-48F9-53A34F504AF5}"/>
              </a:ext>
            </a:extLst>
          </p:cNvPr>
          <p:cNvSpPr txBox="1"/>
          <p:nvPr/>
        </p:nvSpPr>
        <p:spPr>
          <a:xfrm>
            <a:off x="900638" y="3657600"/>
            <a:ext cx="105620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Complex dry eye</a:t>
            </a:r>
          </a:p>
          <a:p>
            <a:pPr algn="ctr"/>
            <a:r>
              <a:rPr lang="en-US" sz="4000" dirty="0"/>
              <a:t>Complex glaucoma</a:t>
            </a:r>
          </a:p>
          <a:p>
            <a:pPr algn="ctr"/>
            <a:r>
              <a:rPr lang="en-US" sz="4000" dirty="0"/>
              <a:t>Complex macular degeneration</a:t>
            </a:r>
          </a:p>
        </p:txBody>
      </p:sp>
    </p:spTree>
    <p:extLst>
      <p:ext uri="{BB962C8B-B14F-4D97-AF65-F5344CB8AC3E}">
        <p14:creationId xmlns:p14="http://schemas.microsoft.com/office/powerpoint/2010/main" val="115680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AI in Clinical Decision-Making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Where might algorithms improve detection, interpretation, and follow-up?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Clinical Imaging Applications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RETINA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AI-assisted retinal disease detection and referral prioritization.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9856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19856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02736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GLAUCOMA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Risk assessment using structural and functional data.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81344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OCT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Pattern recognition and progression analysis.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42832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942832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25712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CORNEA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712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Topography / tomography support for ectasia screening.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Predictive Analytics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POTENTIAL USES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Risk stratification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Progression estimates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Follow-up prioritization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Trend identification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1384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VALIDATION QUESTIONS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4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Who was included in the study population?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What are sensitivity, specificity and error rates?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Was performance tested in similar patients?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Does it improve clinical decisions?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Clinical Scenario: An AI Flag on OCT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Discussion: When should an algorithm change management?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1737360"/>
            <a:ext cx="10607040" cy="2272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dirty="0"/>
              <a:t>•  An algorithm flags possible progression despite a stable visual field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dirty="0"/>
              <a:t>•  Review scan quality, segmentation, artifacts, and longitudinal comparability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dirty="0"/>
              <a:t>•  Compare with IOP, examination, prior imaging, and risk profile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dirty="0"/>
              <a:t>•  Decide whether to repeat testing, alter monitoring, or modify car</a:t>
            </a:r>
            <a:r>
              <a:rPr lang="en-US" dirty="0"/>
              <a:t>e</a:t>
            </a:r>
          </a:p>
          <a:p>
            <a:pPr marL="342900" indent="-342900">
              <a:spcAft>
                <a:spcPts val="1100"/>
              </a:spcAft>
              <a:buFont typeface="Arial" panose="020B0604020202020204" pitchFamily="34" charset="0"/>
              <a:buChar char="•"/>
              <a:defRPr sz="2100" b="0">
                <a:solidFill>
                  <a:srgbClr val="10233C"/>
                </a:solidFill>
                <a:latin typeface="Aptos"/>
              </a:defRPr>
            </a:pPr>
            <a:r>
              <a:rPr lang="en-US" dirty="0"/>
              <a:t>Create documentation that is clinically reliable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Artificial Intelligence in the Exam Room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Use AI to support the visit without outsourcing judgment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At the Point of Care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DOCUMENT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AI scribes and note drafting.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9856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19856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02736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SYNTHESIZE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Chart summaries and clinical histories.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81344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SUPPORT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Decision support and risk stratification.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42832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942832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25712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EXPLAIN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712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Patient-friendly education and visuals.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A Practical AI-Supported Visit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Illustrative workflow — requires approved tools and privacy controls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1737360"/>
            <a:ext cx="1060704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Before: summarize chart history and identify missing data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During: assist with documentation and patient explanations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After: draft instructions, referral letters, and follow-up plans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At every stage: clinician verifies accuracy, context, and final record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16D94-4171-62F5-50CD-712FD45A4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294782-3932-8D49-FB57-6A8B4A426D5E}"/>
              </a:ext>
            </a:extLst>
          </p:cNvPr>
          <p:cNvSpPr txBox="1"/>
          <p:nvPr/>
        </p:nvSpPr>
        <p:spPr>
          <a:xfrm>
            <a:off x="900638" y="914402"/>
            <a:ext cx="105620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What is available for letters to referring doctors demo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F5EA03-4F9E-467F-6064-9BEF35C3085E}"/>
              </a:ext>
            </a:extLst>
          </p:cNvPr>
          <p:cNvSpPr txBox="1"/>
          <p:nvPr/>
        </p:nvSpPr>
        <p:spPr>
          <a:xfrm>
            <a:off x="900638" y="4093029"/>
            <a:ext cx="105620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Complex dry eye</a:t>
            </a:r>
          </a:p>
          <a:p>
            <a:pPr algn="ctr"/>
            <a:r>
              <a:rPr lang="en-US" sz="4000" dirty="0"/>
              <a:t>Complex contact lens fit</a:t>
            </a:r>
          </a:p>
        </p:txBody>
      </p:sp>
    </p:spTree>
    <p:extLst>
      <p:ext uri="{BB962C8B-B14F-4D97-AF65-F5344CB8AC3E}">
        <p14:creationId xmlns:p14="http://schemas.microsoft.com/office/powerpoint/2010/main" val="8891169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Prior Authorization Assistance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POTENTIAL BENEFITS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Gather required clinical documentation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Draft structured medical necessity narratives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Identify missing fields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1384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GUARDRAILS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4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Verify payer-specific requirements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Do not fabricate indications or prior treatment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Review all clinical and billing claims before submission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019DC-B17E-40C4-03F1-34E53423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7ABD679-4BB7-9A40-113B-683079AE080A}"/>
              </a:ext>
            </a:extLst>
          </p:cNvPr>
          <p:cNvSpPr txBox="1"/>
          <p:nvPr/>
        </p:nvSpPr>
        <p:spPr>
          <a:xfrm>
            <a:off x="900638" y="1121230"/>
            <a:ext cx="105620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What is available for letters of medical necessity demo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729D54-B922-6163-E12B-AAB2F36B1EA9}"/>
              </a:ext>
            </a:extLst>
          </p:cNvPr>
          <p:cNvSpPr txBox="1"/>
          <p:nvPr/>
        </p:nvSpPr>
        <p:spPr>
          <a:xfrm>
            <a:off x="900638" y="4093029"/>
            <a:ext cx="10562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Complex dry eye</a:t>
            </a:r>
          </a:p>
        </p:txBody>
      </p:sp>
    </p:spTree>
    <p:extLst>
      <p:ext uri="{BB962C8B-B14F-4D97-AF65-F5344CB8AC3E}">
        <p14:creationId xmlns:p14="http://schemas.microsoft.com/office/powerpoint/2010/main" val="633800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Administrative Applications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Efficiency gains often begin outside the exam lane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Front Office &amp; Revenue Cycle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Appointment optimization, scheduling, recalls.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9856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19856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02736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COVERAGE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Insurance verification and eligibility workflows.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81344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REVENUE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Coding support and claim review.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42832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942832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25712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OPERATIONS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712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Inventory and staff task routing.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Dashboards That Matter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EXAMPLE KPIs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Patient wait time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No-show rate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Recall completion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Claim denial rate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Exam-to-dispense conversion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1384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HOW TO USE THEM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4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Set baseline metrics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Define a realistic improvement goal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Review trends with staff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Validate whether changes help patients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Operational Case: Reducing Appointment Friction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Discussion: Which workflow would you automate first?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075731"/>
            <a:ext cx="10607040" cy="2669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sz="2800" dirty="0"/>
              <a:t>•  Identify a bottleneck: repeated insurance checks and rescheduling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sz="2800" dirty="0"/>
              <a:t>•  Pilot one workflow automation with a defined staff owner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sz="2800" dirty="0"/>
              <a:t>•  Measure turnaround time, errors, and patient experience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rPr sz="2800" dirty="0"/>
              <a:t>•  Retain human escalation for ambiguous benefits and exceptions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ECECF3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2438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1492" y="548581"/>
            <a:ext cx="8556525" cy="494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42"/>
              </a:lnSpc>
            </a:pPr>
            <a:r>
              <a:rPr lang="en-US" sz="3250" b="1">
                <a:solidFill>
                  <a:srgbClr val="1B1B27"/>
                </a:solidFill>
                <a:latin typeface="Raleway Heavy"/>
                <a:ea typeface="Raleway Heavy"/>
                <a:cs typeface="Raleway Heavy"/>
                <a:sym typeface="Raleway Heavy"/>
              </a:rPr>
              <a:t>Building Capacity Through Delegation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661493" y="1663105"/>
            <a:ext cx="5351859" cy="1749326"/>
            <a:chOff x="0" y="0"/>
            <a:chExt cx="10703718" cy="34986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703687" cy="3498596"/>
            </a:xfrm>
            <a:custGeom>
              <a:avLst/>
              <a:gdLst/>
              <a:ahLst/>
              <a:cxnLst/>
              <a:rect l="l" t="t" r="r" b="b"/>
              <a:pathLst>
                <a:path w="10703687" h="349859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20807" y="0"/>
                  </a:lnTo>
                  <a:cubicBezTo>
                    <a:pt x="10621772" y="0"/>
                    <a:pt x="10703687" y="81915"/>
                    <a:pt x="10703687" y="182880"/>
                  </a:cubicBezTo>
                  <a:lnTo>
                    <a:pt x="10703687" y="3315716"/>
                  </a:lnTo>
                  <a:cubicBezTo>
                    <a:pt x="10703687" y="3416681"/>
                    <a:pt x="10621772" y="3498596"/>
                    <a:pt x="10520807" y="3498596"/>
                  </a:cubicBezTo>
                  <a:lnTo>
                    <a:pt x="182880" y="3498596"/>
                  </a:lnTo>
                  <a:cubicBezTo>
                    <a:pt x="81915" y="3498596"/>
                    <a:pt x="0" y="3416681"/>
                    <a:pt x="0" y="331571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1493" y="1644055"/>
            <a:ext cx="5351859" cy="76200"/>
            <a:chOff x="0" y="0"/>
            <a:chExt cx="10703718" cy="152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03687" cy="152400"/>
            </a:xfrm>
            <a:custGeom>
              <a:avLst/>
              <a:gdLst/>
              <a:ahLst/>
              <a:cxnLst/>
              <a:rect l="l" t="t" r="r" b="b"/>
              <a:pathLst>
                <a:path w="10703687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0627487" y="0"/>
                  </a:lnTo>
                  <a:cubicBezTo>
                    <a:pt x="10669524" y="0"/>
                    <a:pt x="10703687" y="34163"/>
                    <a:pt x="10703687" y="76200"/>
                  </a:cubicBezTo>
                  <a:cubicBezTo>
                    <a:pt x="10703687" y="118237"/>
                    <a:pt x="10669524" y="152400"/>
                    <a:pt x="10627487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E3B81B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089374" y="1415058"/>
            <a:ext cx="496094" cy="496094"/>
            <a:chOff x="0" y="0"/>
            <a:chExt cx="992188" cy="99218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92251" cy="992251"/>
            </a:xfrm>
            <a:custGeom>
              <a:avLst/>
              <a:gdLst/>
              <a:ahLst/>
              <a:cxnLst/>
              <a:rect l="l" t="t" r="r" b="b"/>
              <a:pathLst>
                <a:path w="992251" h="992251">
                  <a:moveTo>
                    <a:pt x="0" y="496062"/>
                  </a:moveTo>
                  <a:cubicBezTo>
                    <a:pt x="0" y="222123"/>
                    <a:pt x="222123" y="0"/>
                    <a:pt x="496062" y="0"/>
                  </a:cubicBezTo>
                  <a:cubicBezTo>
                    <a:pt x="770001" y="0"/>
                    <a:pt x="992251" y="222123"/>
                    <a:pt x="992251" y="496062"/>
                  </a:cubicBezTo>
                  <a:cubicBezTo>
                    <a:pt x="992251" y="770001"/>
                    <a:pt x="770128" y="992251"/>
                    <a:pt x="496062" y="992251"/>
                  </a:cubicBezTo>
                  <a:cubicBezTo>
                    <a:pt x="221996" y="992251"/>
                    <a:pt x="0" y="770128"/>
                    <a:pt x="0" y="496062"/>
                  </a:cubicBezTo>
                  <a:close/>
                </a:path>
              </a:pathLst>
            </a:custGeom>
            <a:solidFill>
              <a:srgbClr val="1B1B27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238203" y="1469232"/>
            <a:ext cx="198437" cy="28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54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5840" y="2063850"/>
            <a:ext cx="3569441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9"/>
              </a:lnSpc>
            </a:pPr>
            <a:r>
              <a:rPr lang="en-US" sz="1625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Identify Key Bottlenecks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45840" y="2377083"/>
            <a:ext cx="4983163" cy="78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3"/>
              </a:lnSpc>
            </a:pPr>
            <a:r>
              <a:rPr lang="en-US" sz="129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Track where tasks pile up or slow down. Common areas include insurance verification, patient check-in, and clinical documentation.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178650" y="1663105"/>
            <a:ext cx="5351859" cy="1749326"/>
            <a:chOff x="0" y="0"/>
            <a:chExt cx="10703718" cy="349865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703687" cy="3498596"/>
            </a:xfrm>
            <a:custGeom>
              <a:avLst/>
              <a:gdLst/>
              <a:ahLst/>
              <a:cxnLst/>
              <a:rect l="l" t="t" r="r" b="b"/>
              <a:pathLst>
                <a:path w="10703687" h="349859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20807" y="0"/>
                  </a:lnTo>
                  <a:cubicBezTo>
                    <a:pt x="10621772" y="0"/>
                    <a:pt x="10703687" y="81915"/>
                    <a:pt x="10703687" y="182880"/>
                  </a:cubicBezTo>
                  <a:lnTo>
                    <a:pt x="10703687" y="3315716"/>
                  </a:lnTo>
                  <a:cubicBezTo>
                    <a:pt x="10703687" y="3416681"/>
                    <a:pt x="10621772" y="3498596"/>
                    <a:pt x="10520807" y="3498596"/>
                  </a:cubicBezTo>
                  <a:lnTo>
                    <a:pt x="182880" y="3498596"/>
                  </a:lnTo>
                  <a:cubicBezTo>
                    <a:pt x="81915" y="3498596"/>
                    <a:pt x="0" y="3416681"/>
                    <a:pt x="0" y="331571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78650" y="1644055"/>
            <a:ext cx="5351859" cy="76200"/>
            <a:chOff x="0" y="0"/>
            <a:chExt cx="10703718" cy="152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703687" cy="152400"/>
            </a:xfrm>
            <a:custGeom>
              <a:avLst/>
              <a:gdLst/>
              <a:ahLst/>
              <a:cxnLst/>
              <a:rect l="l" t="t" r="r" b="b"/>
              <a:pathLst>
                <a:path w="10703687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0627487" y="0"/>
                  </a:lnTo>
                  <a:cubicBezTo>
                    <a:pt x="10669524" y="0"/>
                    <a:pt x="10703687" y="34163"/>
                    <a:pt x="10703687" y="76200"/>
                  </a:cubicBezTo>
                  <a:cubicBezTo>
                    <a:pt x="10703687" y="118237"/>
                    <a:pt x="10669524" y="152400"/>
                    <a:pt x="10627487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E3B81B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606532" y="1415058"/>
            <a:ext cx="496094" cy="496094"/>
            <a:chOff x="0" y="0"/>
            <a:chExt cx="992188" cy="9921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92251" cy="992251"/>
            </a:xfrm>
            <a:custGeom>
              <a:avLst/>
              <a:gdLst/>
              <a:ahLst/>
              <a:cxnLst/>
              <a:rect l="l" t="t" r="r" b="b"/>
              <a:pathLst>
                <a:path w="992251" h="992251">
                  <a:moveTo>
                    <a:pt x="0" y="496062"/>
                  </a:moveTo>
                  <a:cubicBezTo>
                    <a:pt x="0" y="222123"/>
                    <a:pt x="222123" y="0"/>
                    <a:pt x="496062" y="0"/>
                  </a:cubicBezTo>
                  <a:cubicBezTo>
                    <a:pt x="770001" y="0"/>
                    <a:pt x="992251" y="222123"/>
                    <a:pt x="992251" y="496062"/>
                  </a:cubicBezTo>
                  <a:cubicBezTo>
                    <a:pt x="992251" y="770001"/>
                    <a:pt x="770128" y="992251"/>
                    <a:pt x="496062" y="992251"/>
                  </a:cubicBezTo>
                  <a:cubicBezTo>
                    <a:pt x="221996" y="992251"/>
                    <a:pt x="0" y="770128"/>
                    <a:pt x="0" y="496062"/>
                  </a:cubicBezTo>
                  <a:close/>
                </a:path>
              </a:pathLst>
            </a:custGeom>
            <a:solidFill>
              <a:srgbClr val="1B1B27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8755360" y="1469232"/>
            <a:ext cx="198437" cy="28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54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62997" y="2063850"/>
            <a:ext cx="3115151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9"/>
              </a:lnSpc>
            </a:pPr>
            <a:r>
              <a:rPr lang="en-US" sz="1625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Delegate Administrative Tasks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362997" y="2377083"/>
            <a:ext cx="4983163" cy="78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3"/>
              </a:lnSpc>
            </a:pPr>
            <a:r>
              <a:rPr lang="en-US" sz="129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Shift inboxes, calls, and pre-authorizations to virtual team members who specialize in these functions, freeing up your on-site staff for patient-facing activities.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661493" y="3825776"/>
            <a:ext cx="5351859" cy="1749326"/>
            <a:chOff x="0" y="0"/>
            <a:chExt cx="10703718" cy="34986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703687" cy="3498596"/>
            </a:xfrm>
            <a:custGeom>
              <a:avLst/>
              <a:gdLst/>
              <a:ahLst/>
              <a:cxnLst/>
              <a:rect l="l" t="t" r="r" b="b"/>
              <a:pathLst>
                <a:path w="10703687" h="349859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20807" y="0"/>
                  </a:lnTo>
                  <a:cubicBezTo>
                    <a:pt x="10621772" y="0"/>
                    <a:pt x="10703687" y="81915"/>
                    <a:pt x="10703687" y="182880"/>
                  </a:cubicBezTo>
                  <a:lnTo>
                    <a:pt x="10703687" y="3315716"/>
                  </a:lnTo>
                  <a:cubicBezTo>
                    <a:pt x="10703687" y="3416681"/>
                    <a:pt x="10621772" y="3498596"/>
                    <a:pt x="10520807" y="3498596"/>
                  </a:cubicBezTo>
                  <a:lnTo>
                    <a:pt x="182880" y="3498596"/>
                  </a:lnTo>
                  <a:cubicBezTo>
                    <a:pt x="81915" y="3498596"/>
                    <a:pt x="0" y="3416681"/>
                    <a:pt x="0" y="331571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61493" y="3806726"/>
            <a:ext cx="5351859" cy="76200"/>
            <a:chOff x="0" y="0"/>
            <a:chExt cx="10703718" cy="152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703687" cy="152400"/>
            </a:xfrm>
            <a:custGeom>
              <a:avLst/>
              <a:gdLst/>
              <a:ahLst/>
              <a:cxnLst/>
              <a:rect l="l" t="t" r="r" b="b"/>
              <a:pathLst>
                <a:path w="10703687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0627487" y="0"/>
                  </a:lnTo>
                  <a:cubicBezTo>
                    <a:pt x="10669524" y="0"/>
                    <a:pt x="10703687" y="34163"/>
                    <a:pt x="10703687" y="76200"/>
                  </a:cubicBezTo>
                  <a:cubicBezTo>
                    <a:pt x="10703687" y="118237"/>
                    <a:pt x="10669524" y="152400"/>
                    <a:pt x="10627487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E3B81B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3089374" y="3577730"/>
            <a:ext cx="496094" cy="496094"/>
            <a:chOff x="0" y="0"/>
            <a:chExt cx="992188" cy="99218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92251" cy="992251"/>
            </a:xfrm>
            <a:custGeom>
              <a:avLst/>
              <a:gdLst/>
              <a:ahLst/>
              <a:cxnLst/>
              <a:rect l="l" t="t" r="r" b="b"/>
              <a:pathLst>
                <a:path w="992251" h="992251">
                  <a:moveTo>
                    <a:pt x="0" y="496062"/>
                  </a:moveTo>
                  <a:cubicBezTo>
                    <a:pt x="0" y="222123"/>
                    <a:pt x="222123" y="0"/>
                    <a:pt x="496062" y="0"/>
                  </a:cubicBezTo>
                  <a:cubicBezTo>
                    <a:pt x="770001" y="0"/>
                    <a:pt x="992251" y="222123"/>
                    <a:pt x="992251" y="496062"/>
                  </a:cubicBezTo>
                  <a:cubicBezTo>
                    <a:pt x="992251" y="770001"/>
                    <a:pt x="770128" y="992251"/>
                    <a:pt x="496062" y="992251"/>
                  </a:cubicBezTo>
                  <a:cubicBezTo>
                    <a:pt x="221996" y="992251"/>
                    <a:pt x="0" y="770128"/>
                    <a:pt x="0" y="496062"/>
                  </a:cubicBezTo>
                  <a:close/>
                </a:path>
              </a:pathLst>
            </a:custGeom>
            <a:solidFill>
              <a:srgbClr val="1B1B27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238203" y="3631903"/>
            <a:ext cx="198437" cy="28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54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845840" y="4226520"/>
            <a:ext cx="2067421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9"/>
              </a:lnSpc>
            </a:pPr>
            <a:r>
              <a:rPr lang="en-US" sz="1625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Use AI to Draft SOPs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45840" y="4539755"/>
            <a:ext cx="4983163" cy="78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3"/>
              </a:lnSpc>
            </a:pPr>
            <a:r>
              <a:rPr lang="en-US" sz="129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Leverage AI tools to help document processes. Start with a rough outline of your current workflow, then use AI to expand it into comprehensive, step-by-step instructions.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6178650" y="3825776"/>
            <a:ext cx="5351859" cy="1749326"/>
            <a:chOff x="0" y="0"/>
            <a:chExt cx="10703718" cy="3498652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703687" cy="3498596"/>
            </a:xfrm>
            <a:custGeom>
              <a:avLst/>
              <a:gdLst/>
              <a:ahLst/>
              <a:cxnLst/>
              <a:rect l="l" t="t" r="r" b="b"/>
              <a:pathLst>
                <a:path w="10703687" h="3498596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10520807" y="0"/>
                  </a:lnTo>
                  <a:cubicBezTo>
                    <a:pt x="10621772" y="0"/>
                    <a:pt x="10703687" y="81915"/>
                    <a:pt x="10703687" y="182880"/>
                  </a:cubicBezTo>
                  <a:lnTo>
                    <a:pt x="10703687" y="3315716"/>
                  </a:lnTo>
                  <a:cubicBezTo>
                    <a:pt x="10703687" y="3416681"/>
                    <a:pt x="10621772" y="3498596"/>
                    <a:pt x="10520807" y="3498596"/>
                  </a:cubicBezTo>
                  <a:lnTo>
                    <a:pt x="182880" y="3498596"/>
                  </a:lnTo>
                  <a:cubicBezTo>
                    <a:pt x="81915" y="3498596"/>
                    <a:pt x="0" y="3416681"/>
                    <a:pt x="0" y="3315716"/>
                  </a:cubicBezTo>
                  <a:close/>
                </a:path>
              </a:pathLst>
            </a:custGeom>
            <a:solidFill>
              <a:srgbClr val="FFFFFF">
                <a:alpha val="90196"/>
              </a:srgbClr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178650" y="3806726"/>
            <a:ext cx="5351859" cy="76200"/>
            <a:chOff x="0" y="0"/>
            <a:chExt cx="10703718" cy="1524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703687" cy="152400"/>
            </a:xfrm>
            <a:custGeom>
              <a:avLst/>
              <a:gdLst/>
              <a:ahLst/>
              <a:cxnLst/>
              <a:rect l="l" t="t" r="r" b="b"/>
              <a:pathLst>
                <a:path w="10703687" h="152400">
                  <a:moveTo>
                    <a:pt x="0" y="76200"/>
                  </a:moveTo>
                  <a:cubicBezTo>
                    <a:pt x="0" y="34163"/>
                    <a:pt x="34163" y="0"/>
                    <a:pt x="76200" y="0"/>
                  </a:cubicBezTo>
                  <a:lnTo>
                    <a:pt x="10627487" y="0"/>
                  </a:lnTo>
                  <a:cubicBezTo>
                    <a:pt x="10669524" y="0"/>
                    <a:pt x="10703687" y="34163"/>
                    <a:pt x="10703687" y="76200"/>
                  </a:cubicBezTo>
                  <a:cubicBezTo>
                    <a:pt x="10703687" y="118237"/>
                    <a:pt x="10669524" y="152400"/>
                    <a:pt x="10627487" y="152400"/>
                  </a:cubicBezTo>
                  <a:lnTo>
                    <a:pt x="76200" y="152400"/>
                  </a:lnTo>
                  <a:cubicBezTo>
                    <a:pt x="34163" y="152400"/>
                    <a:pt x="0" y="118237"/>
                    <a:pt x="0" y="76200"/>
                  </a:cubicBezTo>
                  <a:close/>
                </a:path>
              </a:pathLst>
            </a:custGeom>
            <a:solidFill>
              <a:srgbClr val="E3B81B"/>
            </a:solid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606532" y="3577730"/>
            <a:ext cx="496094" cy="496094"/>
            <a:chOff x="0" y="0"/>
            <a:chExt cx="992188" cy="99218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92251" cy="992251"/>
            </a:xfrm>
            <a:custGeom>
              <a:avLst/>
              <a:gdLst/>
              <a:ahLst/>
              <a:cxnLst/>
              <a:rect l="l" t="t" r="r" b="b"/>
              <a:pathLst>
                <a:path w="992251" h="992251">
                  <a:moveTo>
                    <a:pt x="0" y="496062"/>
                  </a:moveTo>
                  <a:cubicBezTo>
                    <a:pt x="0" y="222123"/>
                    <a:pt x="222123" y="0"/>
                    <a:pt x="496062" y="0"/>
                  </a:cubicBezTo>
                  <a:cubicBezTo>
                    <a:pt x="770001" y="0"/>
                    <a:pt x="992251" y="222123"/>
                    <a:pt x="992251" y="496062"/>
                  </a:cubicBezTo>
                  <a:cubicBezTo>
                    <a:pt x="992251" y="770001"/>
                    <a:pt x="770128" y="992251"/>
                    <a:pt x="496062" y="992251"/>
                  </a:cubicBezTo>
                  <a:cubicBezTo>
                    <a:pt x="221996" y="992251"/>
                    <a:pt x="0" y="770128"/>
                    <a:pt x="0" y="496062"/>
                  </a:cubicBezTo>
                  <a:close/>
                </a:path>
              </a:pathLst>
            </a:custGeom>
            <a:solidFill>
              <a:srgbClr val="1B1B27"/>
            </a:solid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8755360" y="3631903"/>
            <a:ext cx="198437" cy="2877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00"/>
              </a:lnSpc>
            </a:pPr>
            <a:r>
              <a:rPr lang="en-US" sz="154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362998" y="4226520"/>
            <a:ext cx="2491581" cy="24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999"/>
              </a:lnSpc>
            </a:pPr>
            <a:r>
              <a:rPr lang="en-US" sz="1625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Record Training Sessions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362997" y="4539755"/>
            <a:ext cx="4983163" cy="78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3"/>
              </a:lnSpc>
            </a:pPr>
            <a:r>
              <a:rPr lang="en-US" sz="1291">
                <a:solidFill>
                  <a:srgbClr val="3C3939"/>
                </a:solidFill>
                <a:latin typeface="Raleway"/>
                <a:ea typeface="Raleway"/>
                <a:cs typeface="Raleway"/>
                <a:sym typeface="Raleway"/>
              </a:rPr>
              <a:t>Create reusable training videos for common procedures. This builds a library of institutional knowledge that stays with your practice even when staff changes.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61491" y="5703987"/>
            <a:ext cx="7073463" cy="51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3"/>
              </a:lnSpc>
            </a:pPr>
            <a:r>
              <a:rPr lang="en-US" sz="1291" b="1">
                <a:solidFill>
                  <a:srgbClr val="3C3939"/>
                </a:solidFill>
                <a:latin typeface="Raleway Bold"/>
                <a:ea typeface="Raleway Bold"/>
                <a:cs typeface="Raleway Bold"/>
                <a:sym typeface="Raleway Bold"/>
              </a:rPr>
              <a:t>These steps create space for doctors and practice leaders to work </a:t>
            </a:r>
            <a:r>
              <a:rPr lang="en-US" sz="1291" b="1" i="1">
                <a:solidFill>
                  <a:srgbClr val="3C3939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on</a:t>
            </a:r>
            <a:r>
              <a:rPr lang="en-US" sz="1291" b="1">
                <a:solidFill>
                  <a:srgbClr val="3C3939"/>
                </a:solidFill>
                <a:latin typeface="Raleway Bold"/>
                <a:ea typeface="Raleway Bold"/>
                <a:cs typeface="Raleway Bold"/>
                <a:sym typeface="Raleway Bold"/>
              </a:rPr>
              <a:t> the business rather than just </a:t>
            </a:r>
            <a:r>
              <a:rPr lang="en-US" sz="1291" b="1" i="1">
                <a:solidFill>
                  <a:srgbClr val="3C3939"/>
                </a:solidFill>
                <a:latin typeface="Raleway Bold Italics"/>
                <a:ea typeface="Raleway Bold Italics"/>
                <a:cs typeface="Raleway Bold Italics"/>
                <a:sym typeface="Raleway Bold Italics"/>
              </a:rPr>
              <a:t>in</a:t>
            </a:r>
            <a:r>
              <a:rPr lang="en-US" sz="1291" b="1">
                <a:solidFill>
                  <a:srgbClr val="3C3939"/>
                </a:solidFill>
                <a:latin typeface="Raleway Bold"/>
                <a:ea typeface="Raleway Bold"/>
                <a:cs typeface="Raleway Bold"/>
                <a:sym typeface="Raleway Bold"/>
              </a:rPr>
              <a:t> it, leading to strategic growth rather than just daily survival.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B91CC-6227-544B-61E4-E23942470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162F80-F7FC-3203-9A33-06CD1631558F}"/>
              </a:ext>
            </a:extLst>
          </p:cNvPr>
          <p:cNvSpPr txBox="1"/>
          <p:nvPr/>
        </p:nvSpPr>
        <p:spPr>
          <a:xfrm>
            <a:off x="900638" y="1121230"/>
            <a:ext cx="105620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What is available for standard operating procedures demo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7A800-7A7A-2806-EF45-1BBFC4F7CA7D}"/>
              </a:ext>
            </a:extLst>
          </p:cNvPr>
          <p:cNvSpPr txBox="1"/>
          <p:nvPr/>
        </p:nvSpPr>
        <p:spPr>
          <a:xfrm>
            <a:off x="900638" y="4093029"/>
            <a:ext cx="10562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Pretesting</a:t>
            </a:r>
          </a:p>
        </p:txBody>
      </p:sp>
    </p:spTree>
    <p:extLst>
      <p:ext uri="{BB962C8B-B14F-4D97-AF65-F5344CB8AC3E}">
        <p14:creationId xmlns:p14="http://schemas.microsoft.com/office/powerpoint/2010/main" val="1808632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Improving the Patient Experience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Technology should make care clearer, easier, and more personal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Patient Journey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65376"/>
            <a:ext cx="3517392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65376"/>
            <a:ext cx="3517392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331720"/>
            <a:ext cx="315163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BEFORE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46120"/>
            <a:ext cx="3151632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Digital intake and online scheduling.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0352" y="1865376"/>
            <a:ext cx="3517392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0352" y="1865376"/>
            <a:ext cx="3517392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23232" y="2331720"/>
            <a:ext cx="315163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DURING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3232" y="3246120"/>
            <a:ext cx="3151632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Personalized education and clearer explanations.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2336" y="1865376"/>
            <a:ext cx="3517392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22336" y="1865376"/>
            <a:ext cx="3517392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05216" y="2331720"/>
            <a:ext cx="3151632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AFTER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05216" y="3246120"/>
            <a:ext cx="3151632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Automated reminders and follow-up communication.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Reduce Chair Time — Preserve Connection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1737360"/>
            <a:ext cx="1060704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Collect routine history and administrative details before the visit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Use visual explanations to make clinical findings understandable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Tailor education to diagnosis, treatment, and health literacy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Use virtual follow-up selectively where appropriate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Measure patient understanding and satisfaction — not speed alone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2AB07-5B39-06F3-1AA2-2991FDEC7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B7408C-13B5-7872-E4E8-3E9E7B4B4F58}"/>
              </a:ext>
            </a:extLst>
          </p:cNvPr>
          <p:cNvSpPr txBox="1"/>
          <p:nvPr/>
        </p:nvSpPr>
        <p:spPr>
          <a:xfrm>
            <a:off x="3820291" y="330200"/>
            <a:ext cx="46151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Last Months Stats</a:t>
            </a:r>
          </a:p>
        </p:txBody>
      </p:sp>
      <p:pic>
        <p:nvPicPr>
          <p:cNvPr id="3" name="Picture 2" descr="A green line graph with white text&#10;&#10;Description automatically generated">
            <a:extLst>
              <a:ext uri="{FF2B5EF4-FFF2-40B4-BE49-F238E27FC236}">
                <a16:creationId xmlns:a16="http://schemas.microsoft.com/office/drawing/2014/main" id="{B25582A0-6095-CED0-4C93-6CFFFD07F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0" y="1549400"/>
            <a:ext cx="12049221" cy="4584581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0D77AD45-E3EC-C040-C086-0A916BEA5AD3}"/>
              </a:ext>
            </a:extLst>
          </p:cNvPr>
          <p:cNvSpPr/>
          <p:nvPr/>
        </p:nvSpPr>
        <p:spPr>
          <a:xfrm>
            <a:off x="3657600" y="1651000"/>
            <a:ext cx="304800" cy="1422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3209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302EF-2616-05E1-70DD-02160B21B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4BE98-745B-7EB3-3EA8-17BEE2F9C11D}"/>
              </a:ext>
            </a:extLst>
          </p:cNvPr>
          <p:cNvSpPr txBox="1"/>
          <p:nvPr/>
        </p:nvSpPr>
        <p:spPr>
          <a:xfrm>
            <a:off x="3820291" y="330200"/>
            <a:ext cx="46151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Last Months Stats</a:t>
            </a:r>
          </a:p>
        </p:txBody>
      </p:sp>
      <p:pic>
        <p:nvPicPr>
          <p:cNvPr id="5" name="Picture 4" descr="A green line graph with white text&#10;&#10;Description automatically generated">
            <a:extLst>
              <a:ext uri="{FF2B5EF4-FFF2-40B4-BE49-F238E27FC236}">
                <a16:creationId xmlns:a16="http://schemas.microsoft.com/office/drawing/2014/main" id="{BA179008-F57A-D89C-98F9-BA64268E9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3400"/>
            <a:ext cx="12230881" cy="4532193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25973B5C-4C02-5F94-328C-4C1330B11C9A}"/>
              </a:ext>
            </a:extLst>
          </p:cNvPr>
          <p:cNvSpPr/>
          <p:nvPr/>
        </p:nvSpPr>
        <p:spPr>
          <a:xfrm>
            <a:off x="3820291" y="2006600"/>
            <a:ext cx="304800" cy="1422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1895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49B5A0-405E-14DA-200B-B34528545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783CC4-4613-2265-8728-72C6EA18DE86}"/>
              </a:ext>
            </a:extLst>
          </p:cNvPr>
          <p:cNvSpPr txBox="1"/>
          <p:nvPr/>
        </p:nvSpPr>
        <p:spPr>
          <a:xfrm>
            <a:off x="3820291" y="330200"/>
            <a:ext cx="46151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Last Months Stats</a:t>
            </a:r>
          </a:p>
        </p:txBody>
      </p:sp>
      <p:pic>
        <p:nvPicPr>
          <p:cNvPr id="3" name="Picture 2" descr="A green line graph with white text&#10;&#10;Description automatically generated">
            <a:extLst>
              <a:ext uri="{FF2B5EF4-FFF2-40B4-BE49-F238E27FC236}">
                <a16:creationId xmlns:a16="http://schemas.microsoft.com/office/drawing/2014/main" id="{0A32DF5A-1ADE-0AE8-E152-1F0CA38E2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1289"/>
            <a:ext cx="12192848" cy="4569311"/>
          </a:xfrm>
          <a:prstGeom prst="rect">
            <a:avLst/>
          </a:prstGeom>
        </p:spPr>
      </p:pic>
      <p:sp>
        <p:nvSpPr>
          <p:cNvPr id="6" name="Down Arrow 5">
            <a:extLst>
              <a:ext uri="{FF2B5EF4-FFF2-40B4-BE49-F238E27FC236}">
                <a16:creationId xmlns:a16="http://schemas.microsoft.com/office/drawing/2014/main" id="{931638E7-D3B1-E066-C5BB-7219FAB4CA36}"/>
              </a:ext>
            </a:extLst>
          </p:cNvPr>
          <p:cNvSpPr/>
          <p:nvPr/>
        </p:nvSpPr>
        <p:spPr>
          <a:xfrm>
            <a:off x="3048000" y="1701800"/>
            <a:ext cx="304800" cy="14224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7343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Evaluating New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Adopt technology because it solves a problem — not because it is new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The Adoption Test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27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EVIDENCE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Is the claimed benefit clinically demonstrated?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9856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19856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02736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FIT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Does it work in our patient population and workflow?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81344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ECONOMICS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What are total costs and reimbursement implications?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42832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942832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25712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PEOPLE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712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Can staff learn, maintain, and use it reliably?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ROI Is More Than Revenue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28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7552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Purchase / subscription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Integration and maintenance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Training and downtime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Staff time and oversight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709928"/>
            <a:ext cx="5166360" cy="4297680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1384" y="1975104"/>
            <a:ext cx="4626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008D9E"/>
                </a:solidFill>
                <a:latin typeface="Aptos"/>
              </a:defRPr>
            </a:pPr>
            <a:r>
              <a:t>RETURNS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4" y="2724912"/>
            <a:ext cx="4617720" cy="3063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Clinical outcomes and access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Time saved and capacity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Patient experience</a:t>
            </a:r>
          </a:p>
          <a:p>
            <a:pPr>
              <a:spcAft>
                <a:spcPts val="1100"/>
              </a:spcAft>
              <a:defRPr sz="1900" b="0">
                <a:solidFill>
                  <a:srgbClr val="10233C"/>
                </a:solidFill>
                <a:latin typeface="Aptos"/>
              </a:defRPr>
            </a:pPr>
            <a:r>
              <a:t>•  Revenue or cost avoidance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Pilot Before You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Avoid technology overload: fewer tools, better integrated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29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1737360"/>
            <a:ext cx="1060704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Define the clinical or operational problem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Choose a small set of meaningful measures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Train a designated champion and establish safeguards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Pilot, audit errors, and gather staff feedback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Expand only if results justify the complexity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E8819E-84CA-168F-08C7-11895FF56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85455" y="-1881909"/>
            <a:ext cx="9421091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512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A7A178-A405-B9CB-549D-61B928412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EBB8D6-111E-0508-5A38-EC1CD6BEA0DA}"/>
              </a:ext>
            </a:extLst>
          </p:cNvPr>
          <p:cNvSpPr txBox="1"/>
          <p:nvPr/>
        </p:nvSpPr>
        <p:spPr>
          <a:xfrm>
            <a:off x="900638" y="1393373"/>
            <a:ext cx="105620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/>
              <a:t>What is available for office meeting notes streamlining demo</a:t>
            </a:r>
          </a:p>
        </p:txBody>
      </p:sp>
    </p:spTree>
    <p:extLst>
      <p:ext uri="{BB962C8B-B14F-4D97-AF65-F5344CB8AC3E}">
        <p14:creationId xmlns:p14="http://schemas.microsoft.com/office/powerpoint/2010/main" val="31061109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Ethical and Legal Considerations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Trust, privacy, and accountability are non-negotiable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Responsible AI Principles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31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PRIVACY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Protect patient information and use approved workflows.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9856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19856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02736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FAIRNESS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Examine bias and unequal performance across populations.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81344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TRANSPARENCY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Know the tool’s intended use and limitations.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42832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942832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25712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OVERSIGHT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712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Keep clinician review and accountability in place.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Clinical Governance Checklist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32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1737360"/>
            <a:ext cx="1060704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Assess HIPAA obligations and vendor data handling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Confirm documentation standards and consent needs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Define who reviews and signs AI-assisted outputs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Create a process for errors, incident reporting, and periodic audit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Reevaluate tools when their features or intended uses change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005840"/>
            <a:ext cx="109728" cy="4800600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51560" y="1353312"/>
            <a:ext cx="9144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68D1D7"/>
                </a:solidFill>
                <a:latin typeface="Aptos"/>
              </a:defRPr>
            </a:pPr>
            <a:r>
              <a:t>SECTION 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148840"/>
            <a:ext cx="978408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3900" b="1">
                <a:solidFill>
                  <a:srgbClr val="FFFFFF"/>
                </a:solidFill>
                <a:latin typeface="Aptos"/>
              </a:defRPr>
            </a:pPr>
            <a:r>
              <a:t>The Future of AI in Optometry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4160520"/>
            <a:ext cx="97840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What will change — and what should remain constant?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Emerging Directions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34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8368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GENERATIVE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More integrated clinical and administrative assistance.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9856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419856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02736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AUTONOMOUS SYSTEMS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Expanded use of validated diagnostic workflows.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81344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64224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PREDICTION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More personalized disease modeling.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42832" y="1865376"/>
            <a:ext cx="2596896" cy="3639312"/>
          </a:xfrm>
          <a:prstGeom prst="roundRect">
            <a:avLst/>
          </a:prstGeom>
          <a:solidFill>
            <a:srgbClr val="EF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942832" y="1865376"/>
            <a:ext cx="2596896" cy="109728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25712" y="2331720"/>
            <a:ext cx="2231136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000" b="1">
                <a:solidFill>
                  <a:srgbClr val="10233C"/>
                </a:solidFill>
                <a:latin typeface="Aptos"/>
              </a:defRPr>
            </a:pPr>
            <a:r>
              <a:t>AUTOMATION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712" y="3246120"/>
            <a:ext cx="2231136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10233C"/>
                </a:solidFill>
                <a:latin typeface="Aptos"/>
              </a:defRPr>
            </a:pPr>
            <a:r>
              <a:t>Robotics and connected care processes.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Preparing for the Next Decade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1737360"/>
            <a:ext cx="1060704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Build structured, reliable data capture today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Train staff to question and verify AI output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Evaluate tools against patient-centered outcomes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Design workflows that can evolve without compromising care</a:t>
            </a:r>
          </a:p>
          <a:p>
            <a:pPr>
              <a:spcAft>
                <a:spcPts val="1100"/>
              </a:spcAft>
              <a:defRPr sz="2100" b="0">
                <a:solidFill>
                  <a:srgbClr val="10233C"/>
                </a:solidFill>
                <a:latin typeface="Aptos"/>
              </a:defRPr>
            </a:pPr>
            <a:r>
              <a:t>•  Preserve empathy, professional judgment, and accountability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Five Take-Home Messages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Technology changes management only when it changes decisions and care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36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618488"/>
            <a:ext cx="530352" cy="530352"/>
          </a:xfrm>
          <a:prstGeom prst="round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691640"/>
            <a:ext cx="320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636776"/>
            <a:ext cx="969264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10233C"/>
                </a:solidFill>
                <a:latin typeface="Aptos"/>
              </a:defRPr>
            </a:pPr>
            <a:r>
              <a:t>Start with a clinical or operational problem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2478024"/>
            <a:ext cx="530352" cy="530352"/>
          </a:xfrm>
          <a:prstGeom prst="round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32688" y="2551176"/>
            <a:ext cx="320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496312"/>
            <a:ext cx="969264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10233C"/>
                </a:solidFill>
                <a:latin typeface="Aptos"/>
              </a:defRPr>
            </a:pPr>
            <a:r>
              <a:t>Demand evidence appropriate to the use case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337560"/>
            <a:ext cx="530352" cy="530352"/>
          </a:xfrm>
          <a:prstGeom prst="round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2688" y="3410712"/>
            <a:ext cx="320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355848"/>
            <a:ext cx="969264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10233C"/>
                </a:solidFill>
                <a:latin typeface="Aptos"/>
              </a:defRPr>
            </a:pPr>
            <a:r>
              <a:t>Integrate tools into real workflows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197096"/>
            <a:ext cx="530352" cy="530352"/>
          </a:xfrm>
          <a:prstGeom prst="round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32688" y="4270248"/>
            <a:ext cx="320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4215383"/>
            <a:ext cx="969264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10233C"/>
                </a:solidFill>
                <a:latin typeface="Aptos"/>
              </a:defRPr>
            </a:pPr>
            <a:r>
              <a:t>Measure outcomes, errors, and total cost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056631"/>
            <a:ext cx="530352" cy="530352"/>
          </a:xfrm>
          <a:prstGeom prst="round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" y="5129783"/>
            <a:ext cx="320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5074919"/>
            <a:ext cx="969264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200" b="1">
                <a:solidFill>
                  <a:srgbClr val="10233C"/>
                </a:solidFill>
                <a:latin typeface="Aptos"/>
              </a:defRPr>
            </a:pPr>
            <a:r>
              <a:t>Keep the clinician accountable for care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08D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347472"/>
            <a:ext cx="10972800" cy="57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Audience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0584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 b="0">
                <a:solidFill>
                  <a:srgbClr val="5B6D7D"/>
                </a:solidFill>
                <a:latin typeface="Aptos"/>
              </a:defRPr>
            </a:pPr>
            <a:r>
              <a:t>Which single technology change could improve your patients’ experience in the next 90 days?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6510528"/>
            <a:ext cx="10881360" cy="10972"/>
          </a:xfrm>
          <a:prstGeom prst="rect">
            <a:avLst/>
          </a:prstGeom>
          <a:solidFill>
            <a:srgbClr val="D3DE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6556248"/>
            <a:ext cx="73152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ELEVATING PATIENT OUTCOMES  •  AI &amp; TECHNOLOGY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64240" y="6528816"/>
            <a:ext cx="4572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900" b="0">
                <a:solidFill>
                  <a:srgbClr val="5B6D7D"/>
                </a:solidFill>
                <a:latin typeface="Aptos"/>
              </a:defRPr>
            </a:pPr>
            <a:r>
              <a:t>37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29968"/>
            <a:ext cx="103327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Choose one workflow.</a:t>
            </a:r>
          </a:p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Define one outcome.</a:t>
            </a:r>
          </a:p>
          <a:p>
            <a:pPr>
              <a:spcAft>
                <a:spcPts val="1100"/>
              </a:spcAft>
              <a:defRPr sz="2900" b="1">
                <a:solidFill>
                  <a:srgbClr val="10233C"/>
                </a:solidFill>
                <a:latin typeface="Aptos"/>
              </a:defRPr>
            </a:pPr>
            <a:r>
              <a:t>Commit to one measured pilot.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21208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800" b="0">
                <a:solidFill>
                  <a:srgbClr val="5B6D7D"/>
                </a:solidFill>
                <a:latin typeface="Aptos"/>
              </a:defRPr>
            </a:pPr>
            <a:r>
              <a:t>Mile Brujic, OD, FAAO   •   Ron Melton, OD, FAAO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1349</TotalTime>
  <Words>2102</Words>
  <Application>Microsoft Macintosh PowerPoint</Application>
  <PresentationFormat>Widescreen</PresentationFormat>
  <Paragraphs>341</Paragraphs>
  <Slides>48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7" baseType="lpstr">
      <vt:lpstr>Aptos</vt:lpstr>
      <vt:lpstr>Arial</vt:lpstr>
      <vt:lpstr>Calibri</vt:lpstr>
      <vt:lpstr>Cambria</vt:lpstr>
      <vt:lpstr>Raleway</vt:lpstr>
      <vt:lpstr>Raleway Bold</vt:lpstr>
      <vt:lpstr>Raleway Bold Italics</vt:lpstr>
      <vt:lpstr>Raleway Heavy</vt:lpstr>
      <vt:lpstr>Office Theme</vt:lpstr>
      <vt:lpstr>PowerPoint Presentation</vt:lpstr>
      <vt:lpstr>Disclosure</vt:lpstr>
      <vt:lpstr>Before We Get Started….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Mile Brujic</cp:lastModifiedBy>
  <cp:revision>3</cp:revision>
  <dcterms:created xsi:type="dcterms:W3CDTF">2013-01-27T09:14:16Z</dcterms:created>
  <dcterms:modified xsi:type="dcterms:W3CDTF">2026-10-17T00:59:27Z</dcterms:modified>
  <cp:category/>
</cp:coreProperties>
</file>