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sldIdLst>
    <p:sldId id="2552" r:id="rId2"/>
    <p:sldId id="3440" r:id="rId3"/>
    <p:sldId id="2147483136" r:id="rId4"/>
    <p:sldId id="2147483137" r:id="rId5"/>
    <p:sldId id="2147483138" r:id="rId6"/>
    <p:sldId id="2147376647" r:id="rId7"/>
    <p:sldId id="257" r:id="rId8"/>
    <p:sldId id="2678" r:id="rId9"/>
    <p:sldId id="3621" r:id="rId10"/>
    <p:sldId id="2124817944" r:id="rId11"/>
    <p:sldId id="2124817888" r:id="rId12"/>
    <p:sldId id="2124817951" r:id="rId13"/>
    <p:sldId id="259" r:id="rId14"/>
    <p:sldId id="2124817879" r:id="rId15"/>
    <p:sldId id="2124817877" r:id="rId16"/>
    <p:sldId id="2124817865" r:id="rId17"/>
    <p:sldId id="2124817943" r:id="rId18"/>
    <p:sldId id="325" r:id="rId19"/>
    <p:sldId id="262" r:id="rId20"/>
    <p:sldId id="3543" r:id="rId21"/>
    <p:sldId id="2124817851" r:id="rId22"/>
    <p:sldId id="278" r:id="rId23"/>
    <p:sldId id="2124817921" r:id="rId24"/>
    <p:sldId id="2124817956" r:id="rId25"/>
    <p:sldId id="2147483130" r:id="rId26"/>
    <p:sldId id="2147483131" r:id="rId27"/>
    <p:sldId id="2147483132" r:id="rId28"/>
    <p:sldId id="2147483133" r:id="rId29"/>
    <p:sldId id="2147483134" r:id="rId30"/>
    <p:sldId id="2147483135" r:id="rId31"/>
    <p:sldId id="2147376648" r:id="rId32"/>
    <p:sldId id="2141413151" r:id="rId33"/>
    <p:sldId id="2141413152" r:id="rId34"/>
    <p:sldId id="3431" r:id="rId35"/>
    <p:sldId id="3339" r:id="rId36"/>
    <p:sldId id="3429" r:id="rId37"/>
    <p:sldId id="3430" r:id="rId38"/>
    <p:sldId id="2141413119" r:id="rId39"/>
    <p:sldId id="2147483116" r:id="rId40"/>
    <p:sldId id="1004" r:id="rId41"/>
    <p:sldId id="2147483117" r:id="rId42"/>
    <p:sldId id="2147483118" r:id="rId43"/>
    <p:sldId id="32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02"/>
    <p:restoredTop sz="91268"/>
  </p:normalViewPr>
  <p:slideViewPr>
    <p:cSldViewPr snapToGrid="0" snapToObjects="1">
      <p:cViewPr varScale="1">
        <p:scale>
          <a:sx n="83" d="100"/>
          <a:sy n="83" d="100"/>
        </p:scale>
        <p:origin x="216" y="8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E9C7AC-4185-DA41-B586-2F882455D4E5}" type="datetimeFigureOut">
              <a:rPr lang="en-US" smtClean="0"/>
              <a:t>10/17/26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04FCB-AF5E-0E46-8B98-9B48977C54C8}" type="slidenum">
              <a:rPr lang="en-US" smtClean="0"/>
              <a:t>‹#›</a:t>
            </a:fld>
            <a:endParaRPr lang="en-US"/>
          </a:p>
        </p:txBody>
      </p:sp>
    </p:spTree>
    <p:extLst>
      <p:ext uri="{BB962C8B-B14F-4D97-AF65-F5344CB8AC3E}">
        <p14:creationId xmlns:p14="http://schemas.microsoft.com/office/powerpoint/2010/main" val="1032528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6: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Clr>
                <a:schemeClr val="dk1"/>
              </a:buClr>
              <a:buSzPts val="1100"/>
              <a:buFont typeface="Arial"/>
              <a:buNone/>
            </a:pPr>
            <a:endParaRPr sz="1050" dirty="0">
              <a:solidFill>
                <a:srgbClr val="444746"/>
              </a:solidFill>
              <a:latin typeface="Roboto"/>
              <a:ea typeface="Roboto"/>
              <a:cs typeface="Roboto"/>
              <a:sym typeface="Roboto"/>
            </a:endParaRPr>
          </a:p>
        </p:txBody>
      </p:sp>
      <p:sp>
        <p:nvSpPr>
          <p:cNvPr id="269" name="Google Shape;269;p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FF5D7-6611-D96B-B879-82DBE4212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20D4F-A1D4-1905-FD7A-5B4395EA15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F78B0-DB69-F0B7-5D50-C52F268C9E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D63248-8A8F-FC96-C941-C02B886FFFF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8CBEC5-7387-7945-927E-F793317E6C83}" type="slidenum">
              <a:rPr kumimoji="0" lang="en-US" sz="1200" b="0" i="0" u="none" strike="noStrike" kern="1200" cap="none" spc="0" normalizeH="0" baseline="0" noProof="0" smtClean="0">
                <a:ln>
                  <a:noFill/>
                </a:ln>
                <a:solidFill>
                  <a:srgbClr val="000000"/>
                </a:solidFill>
                <a:effectLst/>
                <a:uLnTx/>
                <a:uFillTx/>
                <a:latin typeface="Arial" pitchFamily="-107"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pitchFamily="-107" charset="0"/>
              <a:ea typeface="+mn-ea"/>
              <a:cs typeface="+mn-cs"/>
            </a:endParaRPr>
          </a:p>
        </p:txBody>
      </p:sp>
    </p:spTree>
    <p:extLst>
      <p:ext uri="{BB962C8B-B14F-4D97-AF65-F5344CB8AC3E}">
        <p14:creationId xmlns:p14="http://schemas.microsoft.com/office/powerpoint/2010/main" val="33805839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a:extLst>
            <a:ext uri="{FF2B5EF4-FFF2-40B4-BE49-F238E27FC236}">
              <a16:creationId xmlns:a16="http://schemas.microsoft.com/office/drawing/2014/main" id="{681BDC02-D4D9-BE00-D9BD-FB338BD26AA9}"/>
            </a:ext>
          </a:extLst>
        </p:cNvPr>
        <p:cNvGrpSpPr/>
        <p:nvPr/>
      </p:nvGrpSpPr>
      <p:grpSpPr>
        <a:xfrm>
          <a:off x="0" y="0"/>
          <a:ext cx="0" cy="0"/>
          <a:chOff x="0" y="0"/>
          <a:chExt cx="0" cy="0"/>
        </a:xfrm>
      </p:grpSpPr>
      <p:sp>
        <p:nvSpPr>
          <p:cNvPr id="717" name="Google Shape;717;p43:notes">
            <a:extLst>
              <a:ext uri="{FF2B5EF4-FFF2-40B4-BE49-F238E27FC236}">
                <a16:creationId xmlns:a16="http://schemas.microsoft.com/office/drawing/2014/main" id="{ADE9B74F-799F-834D-66F0-95991798D0B9}"/>
              </a:ext>
            </a:extLst>
          </p:cNvPr>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8" name="Google Shape;718;p43:notes">
            <a:extLst>
              <a:ext uri="{FF2B5EF4-FFF2-40B4-BE49-F238E27FC236}">
                <a16:creationId xmlns:a16="http://schemas.microsoft.com/office/drawing/2014/main" id="{F7215C6C-112F-FF65-ED08-ABDE7AEE2CAF}"/>
              </a:ext>
            </a:extLst>
          </p:cNvPr>
          <p:cNvSpPr txBox="1">
            <a:spLocks noGrp="1"/>
          </p:cNvSpPr>
          <p:nvPr>
            <p:ph type="body" idx="1"/>
          </p:nvPr>
        </p:nvSpPr>
        <p:spPr>
          <a:xfrm>
            <a:off x="1219200" y="3257550"/>
            <a:ext cx="6705600" cy="3086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2962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8CBEC5-7387-7945-927E-F793317E6C83}" type="slidenum">
              <a:rPr kumimoji="0" lang="en-US" sz="1200" b="0" i="0" u="none" strike="noStrike" kern="1200" cap="none" spc="0" normalizeH="0" baseline="0" noProof="0" smtClean="0">
                <a:ln>
                  <a:noFill/>
                </a:ln>
                <a:solidFill>
                  <a:srgbClr val="000000"/>
                </a:solidFill>
                <a:effectLst/>
                <a:uLnTx/>
                <a:uFillTx/>
                <a:latin typeface="Arial" pitchFamily="-107"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rial" pitchFamily="-107" charset="0"/>
              <a:ea typeface="+mn-ea"/>
              <a:cs typeface="+mn-cs"/>
            </a:endParaRPr>
          </a:p>
        </p:txBody>
      </p:sp>
    </p:spTree>
    <p:extLst>
      <p:ext uri="{BB962C8B-B14F-4D97-AF65-F5344CB8AC3E}">
        <p14:creationId xmlns:p14="http://schemas.microsoft.com/office/powerpoint/2010/main" val="1511682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3:notes"/>
          <p:cNvSpPr txBox="1">
            <a:spLocks noGrp="1"/>
          </p:cNvSpPr>
          <p:nvPr>
            <p:ph type="body" idx="1"/>
          </p:nvPr>
        </p:nvSpPr>
        <p:spPr>
          <a:xfrm>
            <a:off x="1219200" y="3257550"/>
            <a:ext cx="6705600" cy="3086100"/>
          </a:xfrm>
          <a:prstGeom prst="rect">
            <a:avLst/>
          </a:prstGeom>
        </p:spPr>
        <p:txBody>
          <a:bodyPr spcFirstLastPara="1" wrap="square" lIns="91425" tIns="45700" rIns="91425" bIns="45700" anchor="t" anchorCtr="0">
            <a:noAutofit/>
          </a:bodyPr>
          <a:lstStyle/>
          <a:p>
            <a:pPr marL="0" lvl="0" indent="0" algn="l" rtl="0">
              <a:spcBef>
                <a:spcPts val="400"/>
              </a:spcBef>
              <a:spcAft>
                <a:spcPts val="0"/>
              </a:spcAft>
              <a:buNone/>
            </a:pPr>
            <a:endParaRPr dirty="0"/>
          </a:p>
        </p:txBody>
      </p:sp>
      <p:sp>
        <p:nvSpPr>
          <p:cNvPr id="450" name="Google Shape;450;p2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28CBEC5-7387-7945-927E-F793317E6C83}" type="slidenum">
              <a:rPr kumimoji="0" lang="en-US" sz="1200" b="0" i="0" u="none" strike="noStrike" kern="1200" cap="none" spc="0" normalizeH="0" baseline="0" noProof="0" smtClean="0">
                <a:ln>
                  <a:noFill/>
                </a:ln>
                <a:solidFill>
                  <a:srgbClr val="000000"/>
                </a:solidFill>
                <a:effectLst/>
                <a:uLnTx/>
                <a:uFillTx/>
                <a:latin typeface="Arial" pitchFamily="-107" charset="0"/>
                <a:ea typeface="+mn-ea"/>
                <a:cs typeface="Arial"/>
                <a:sym typeface="Arial"/>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pitchFamily="-107" charset="0"/>
              <a:ea typeface="+mn-ea"/>
              <a:cs typeface="Arial"/>
              <a:sym typeface="Arial"/>
            </a:endParaRPr>
          </a:p>
        </p:txBody>
      </p:sp>
    </p:spTree>
    <p:extLst>
      <p:ext uri="{BB962C8B-B14F-4D97-AF65-F5344CB8AC3E}">
        <p14:creationId xmlns:p14="http://schemas.microsoft.com/office/powerpoint/2010/main" val="1943828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Currently already being worn in Canada, United Kingdom, Spain, Australia </a:t>
            </a:r>
          </a:p>
        </p:txBody>
      </p:sp>
      <p:sp>
        <p:nvSpPr>
          <p:cNvPr id="4" name="Slide Number Placeholder 3"/>
          <p:cNvSpPr>
            <a:spLocks noGrp="1"/>
          </p:cNvSpPr>
          <p:nvPr>
            <p:ph type="sldNum" sz="quarter" idx="5"/>
          </p:nvPr>
        </p:nvSpPr>
        <p:spPr/>
        <p:txBody>
          <a:bodyPr/>
          <a:lstStyle/>
          <a:p>
            <a:fld id="{20AED58D-6544-4440-BCF8-A0FE18CF0A64}" type="slidenum">
              <a:rPr lang="en-US" smtClean="0"/>
              <a:t>26</a:t>
            </a:fld>
            <a:endParaRPr lang="en-US"/>
          </a:p>
        </p:txBody>
      </p:sp>
    </p:spTree>
    <p:extLst>
      <p:ext uri="{BB962C8B-B14F-4D97-AF65-F5344CB8AC3E}">
        <p14:creationId xmlns:p14="http://schemas.microsoft.com/office/powerpoint/2010/main" val="1454360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material as </a:t>
            </a:r>
            <a:r>
              <a:rPr lang="en-US" dirty="0" err="1"/>
              <a:t>Proclear</a:t>
            </a:r>
            <a:r>
              <a:rPr lang="en-US" dirty="0"/>
              <a:t> 1 day</a:t>
            </a:r>
          </a:p>
          <a:p>
            <a:r>
              <a:rPr lang="en-US" dirty="0"/>
              <a:t>-Dk/t 36 </a:t>
            </a:r>
          </a:p>
          <a:p>
            <a:r>
              <a:rPr lang="en-US" dirty="0"/>
              <a:t>-</a:t>
            </a:r>
            <a:r>
              <a:rPr lang="en-US" dirty="0" err="1"/>
              <a:t>Activ</a:t>
            </a:r>
            <a:r>
              <a:rPr lang="en-US" dirty="0"/>
              <a:t> Control Technology – presents a 2D add power which renders second focus approximately 0.6mm in front of distance focus (in front of retina)</a:t>
            </a:r>
          </a:p>
          <a:p>
            <a:r>
              <a:rPr lang="en-US" dirty="0"/>
              <a:t>-No </a:t>
            </a:r>
            <a:r>
              <a:rPr lang="en-US" dirty="0" err="1"/>
              <a:t>toric</a:t>
            </a:r>
            <a:endParaRPr lang="en-US" dirty="0"/>
          </a:p>
          <a:p>
            <a:r>
              <a:rPr lang="en-US" dirty="0"/>
              <a:t>-Readily available, cost efficient</a:t>
            </a:r>
          </a:p>
          <a:p>
            <a:endParaRPr lang="en-US" dirty="0"/>
          </a:p>
        </p:txBody>
      </p:sp>
      <p:sp>
        <p:nvSpPr>
          <p:cNvPr id="4" name="Slide Number Placeholder 3"/>
          <p:cNvSpPr>
            <a:spLocks noGrp="1"/>
          </p:cNvSpPr>
          <p:nvPr>
            <p:ph type="sldNum" sz="quarter" idx="5"/>
          </p:nvPr>
        </p:nvSpPr>
        <p:spPr/>
        <p:txBody>
          <a:bodyPr/>
          <a:lstStyle/>
          <a:p>
            <a:fld id="{20AED58D-6544-4440-BCF8-A0FE18CF0A64}" type="slidenum">
              <a:rPr lang="en-US" smtClean="0"/>
              <a:t>30</a:t>
            </a:fld>
            <a:endParaRPr lang="en-US"/>
          </a:p>
        </p:txBody>
      </p:sp>
    </p:spTree>
    <p:extLst>
      <p:ext uri="{BB962C8B-B14F-4D97-AF65-F5344CB8AC3E}">
        <p14:creationId xmlns:p14="http://schemas.microsoft.com/office/powerpoint/2010/main" val="3000189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MELCHIONE</a:t>
            </a:r>
          </a:p>
          <a:p>
            <a:endParaRPr lang="en-US" dirty="0"/>
          </a:p>
          <a:p>
            <a:r>
              <a:rPr lang="en-US" dirty="0"/>
              <a:t>Two large studies looking at effect of atropine on MM</a:t>
            </a:r>
          </a:p>
          <a:p>
            <a:r>
              <a:rPr lang="en-US" dirty="0"/>
              <a:t>Atom 1 was with 1%, ran from 1999 to 2004</a:t>
            </a:r>
          </a:p>
          <a:p>
            <a:r>
              <a:rPr lang="en-US" dirty="0"/>
              <a:t>One eye was treated with 1% atropine, other eye was untreated</a:t>
            </a:r>
          </a:p>
          <a:p>
            <a:r>
              <a:rPr lang="en-US" dirty="0"/>
              <a:t>showed good control, 77% less progression</a:t>
            </a:r>
          </a:p>
          <a:p>
            <a:r>
              <a:rPr lang="en-US" dirty="0"/>
              <a:t>Side effects of light sensitivity and near blur at high concentration</a:t>
            </a:r>
          </a:p>
          <a:p>
            <a:r>
              <a:rPr lang="en-US" dirty="0"/>
              <a:t>After two years and discontinuation, washout year showed significant rebound</a:t>
            </a:r>
          </a:p>
          <a:p>
            <a:endParaRPr lang="en-US" dirty="0"/>
          </a:p>
          <a:p>
            <a:r>
              <a:rPr lang="en-US" dirty="0"/>
              <a:t>Atom 2 compared different concentrations</a:t>
            </a:r>
          </a:p>
          <a:p>
            <a:r>
              <a:rPr lang="en-US" dirty="0"/>
              <a:t>Two years of bilateral treatment, one washout year, then two years continued treatment for those who continued to progress</a:t>
            </a:r>
          </a:p>
          <a:p>
            <a:r>
              <a:rPr lang="en-US" dirty="0"/>
              <a:t>First two years showed no sig difference among the three concentrations</a:t>
            </a:r>
          </a:p>
          <a:p>
            <a:r>
              <a:rPr lang="en-US" dirty="0"/>
              <a:t>Rebound was concentration dependent – higher rebound with higher concentration used</a:t>
            </a:r>
          </a:p>
          <a:p>
            <a:r>
              <a:rPr lang="en-US" dirty="0"/>
              <a:t>After year washout, all were offered 0.01%. At end of the fifth year, it had the most significant lowest progression (the original group in 0.01%)</a:t>
            </a:r>
          </a:p>
          <a:p>
            <a:r>
              <a:rPr lang="en-US" dirty="0"/>
              <a:t>Smallest amount of side effects</a:t>
            </a:r>
          </a:p>
        </p:txBody>
      </p:sp>
      <p:sp>
        <p:nvSpPr>
          <p:cNvPr id="4" name="Slide Number Placeholder 3"/>
          <p:cNvSpPr>
            <a:spLocks noGrp="1"/>
          </p:cNvSpPr>
          <p:nvPr>
            <p:ph type="sldNum" sz="quarter" idx="5"/>
          </p:nvPr>
        </p:nvSpPr>
        <p:spPr/>
        <p:txBody>
          <a:bodyPr/>
          <a:lstStyle/>
          <a:p>
            <a:pPr>
              <a:defRPr/>
            </a:pPr>
            <a:fld id="{0A67E3A5-A7BB-CF40-8B70-015E609AEEEA}" type="slidenum">
              <a:rPr lang="en-US" smtClean="0"/>
              <a:pPr>
                <a:defRPr/>
              </a:pPr>
              <a:t>35</a:t>
            </a:fld>
            <a:endParaRPr lang="en-US"/>
          </a:p>
        </p:txBody>
      </p:sp>
    </p:spTree>
    <p:extLst>
      <p:ext uri="{BB962C8B-B14F-4D97-AF65-F5344CB8AC3E}">
        <p14:creationId xmlns:p14="http://schemas.microsoft.com/office/powerpoint/2010/main" val="14695284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MELCHIONE</a:t>
            </a:r>
          </a:p>
          <a:p>
            <a:endParaRPr lang="en-US" dirty="0"/>
          </a:p>
          <a:p>
            <a:r>
              <a:rPr lang="en-US" dirty="0"/>
              <a:t>LAMP explored different low concentrations</a:t>
            </a:r>
          </a:p>
          <a:p>
            <a:r>
              <a:rPr lang="en-US" dirty="0"/>
              <a:t>Dose dependent effect</a:t>
            </a:r>
          </a:p>
          <a:p>
            <a:r>
              <a:rPr lang="en-US" dirty="0"/>
              <a:t>Even 0.05% did not have sig side effects</a:t>
            </a:r>
          </a:p>
          <a:p>
            <a:r>
              <a:rPr lang="en-US" dirty="0"/>
              <a:t>They are repeating ATOM2 design</a:t>
            </a:r>
          </a:p>
          <a:p>
            <a:r>
              <a:rPr lang="en-US" dirty="0"/>
              <a:t>First phase is done, side effects are not significant and 0.05% is most effective </a:t>
            </a:r>
          </a:p>
          <a:p>
            <a:r>
              <a:rPr lang="en-US" dirty="0"/>
              <a:t>First phase was year one</a:t>
            </a:r>
          </a:p>
        </p:txBody>
      </p:sp>
      <p:sp>
        <p:nvSpPr>
          <p:cNvPr id="4" name="Slide Number Placeholder 3"/>
          <p:cNvSpPr>
            <a:spLocks noGrp="1"/>
          </p:cNvSpPr>
          <p:nvPr>
            <p:ph type="sldNum" sz="quarter" idx="5"/>
          </p:nvPr>
        </p:nvSpPr>
        <p:spPr/>
        <p:txBody>
          <a:bodyPr/>
          <a:lstStyle/>
          <a:p>
            <a:pPr>
              <a:defRPr/>
            </a:pPr>
            <a:fld id="{0A67E3A5-A7BB-CF40-8B70-015E609AEEEA}" type="slidenum">
              <a:rPr lang="en-US" smtClean="0"/>
              <a:pPr>
                <a:defRPr/>
              </a:pPr>
              <a:t>36</a:t>
            </a:fld>
            <a:endParaRPr lang="en-US"/>
          </a:p>
        </p:txBody>
      </p:sp>
    </p:spTree>
    <p:extLst>
      <p:ext uri="{BB962C8B-B14F-4D97-AF65-F5344CB8AC3E}">
        <p14:creationId xmlns:p14="http://schemas.microsoft.com/office/powerpoint/2010/main" val="2255138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MELCHIONE</a:t>
            </a:r>
          </a:p>
        </p:txBody>
      </p:sp>
      <p:sp>
        <p:nvSpPr>
          <p:cNvPr id="4" name="Slide Number Placeholder 3"/>
          <p:cNvSpPr>
            <a:spLocks noGrp="1"/>
          </p:cNvSpPr>
          <p:nvPr>
            <p:ph type="sldNum" sz="quarter" idx="5"/>
          </p:nvPr>
        </p:nvSpPr>
        <p:spPr/>
        <p:txBody>
          <a:bodyPr/>
          <a:lstStyle/>
          <a:p>
            <a:pPr>
              <a:defRPr/>
            </a:pPr>
            <a:fld id="{0A67E3A5-A7BB-CF40-8B70-015E609AEEEA}" type="slidenum">
              <a:rPr lang="en-US" smtClean="0"/>
              <a:pPr>
                <a:defRPr/>
              </a:pPr>
              <a:t>37</a:t>
            </a:fld>
            <a:endParaRPr lang="en-US"/>
          </a:p>
        </p:txBody>
      </p:sp>
    </p:spTree>
    <p:extLst>
      <p:ext uri="{BB962C8B-B14F-4D97-AF65-F5344CB8AC3E}">
        <p14:creationId xmlns:p14="http://schemas.microsoft.com/office/powerpoint/2010/main" val="2287426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CA"/>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9212-7ACC-43D2-9C1D-D056D4F216F3}" type="slidenum">
              <a:rPr kumimoji="0" lang="en-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8389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7E9131-8962-4F3C-8A9F-0EF974C84133}" type="slidenum">
              <a:rPr lang="en-US" smtClean="0"/>
              <a:t>39</a:t>
            </a:fld>
            <a:endParaRPr lang="en-US"/>
          </a:p>
        </p:txBody>
      </p:sp>
    </p:spTree>
    <p:extLst>
      <p:ext uri="{BB962C8B-B14F-4D97-AF65-F5344CB8AC3E}">
        <p14:creationId xmlns:p14="http://schemas.microsoft.com/office/powerpoint/2010/main" val="4162046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2955782-33DA-5444-A646-03D60D846947}" type="datetimeFigureOut">
              <a:rPr lang="en-US" smtClean="0"/>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7426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55782-33DA-5444-A646-03D60D846947}" type="datetimeFigureOut">
              <a:rPr lang="en-US" smtClean="0"/>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0631820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955782-33DA-5444-A646-03D60D846947}" type="datetimeFigureOut">
              <a:rPr lang="en-US" smtClean="0"/>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836620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2955782-33DA-5444-A646-03D60D846947}" type="datetimeFigureOut">
              <a:rPr lang="en-US" smtClean="0"/>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431879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2955782-33DA-5444-A646-03D60D846947}" type="datetimeFigureOut">
              <a:rPr lang="en-US" smtClean="0"/>
              <a:t>10/17/26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378207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2955782-33DA-5444-A646-03D60D846947}" type="datetimeFigureOut">
              <a:rPr lang="en-US" smtClean="0"/>
              <a:t>10/17/26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780163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955782-33DA-5444-A646-03D60D846947}" type="datetimeFigureOut">
              <a:rPr lang="en-US" smtClean="0"/>
              <a:t>10/17/26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824935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955782-33DA-5444-A646-03D60D846947}" type="datetimeFigureOut">
              <a:rPr lang="en-US" smtClean="0"/>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322846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955782-33DA-5444-A646-03D60D846947}" type="datetimeFigureOut">
              <a:rPr lang="en-US" smtClean="0"/>
              <a:t>10/17/26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182491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55782-33DA-5444-A646-03D60D846947}" type="datetimeFigureOut">
              <a:rPr lang="en-US" smtClean="0"/>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521723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955782-33DA-5444-A646-03D60D846947}" type="datetimeFigureOut">
              <a:rPr lang="en-US" smtClean="0"/>
              <a:t>10/17/26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35513C-6CA3-604A-818A-49428C69D40C}" type="slidenum">
              <a:rPr lang="en-US" smtClean="0"/>
              <a:t>‹#›</a:t>
            </a:fld>
            <a:endParaRPr lang="en-US"/>
          </a:p>
        </p:txBody>
      </p:sp>
    </p:spTree>
    <p:extLst>
      <p:ext uri="{BB962C8B-B14F-4D97-AF65-F5344CB8AC3E}">
        <p14:creationId xmlns:p14="http://schemas.microsoft.com/office/powerpoint/2010/main" val="432360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5378C4-6414-6385-979C-80CBE0FDD7D8}"/>
              </a:ext>
            </a:extLst>
          </p:cNvPr>
          <p:cNvSpPr>
            <a:spLocks noGrp="1"/>
          </p:cNvSpPr>
          <p:nvPr>
            <p:ph type="sldNum" sz="quarter" idx="12"/>
          </p:nvPr>
        </p:nvSpPr>
        <p:spPr>
          <a:xfrm>
            <a:off x="9067800" y="6356349"/>
            <a:ext cx="2743200" cy="365125"/>
          </a:xfrm>
          <a:prstGeom prst="rect">
            <a:avLst/>
          </a:prstGeom>
        </p:spPr>
        <p:txBody>
          <a:bodyPr/>
          <a:lstStyle>
            <a:lvl1pPr>
              <a:defRPr lang="en-CA" sz="1200" kern="1200" smtClean="0">
                <a:solidFill>
                  <a:schemeClr val="tx2"/>
                </a:solidFill>
                <a:latin typeface="Nunito Light" pitchFamily="2" charset="0"/>
                <a:ea typeface="+mn-ea"/>
                <a:cs typeface="+mn-cs"/>
              </a:defRPr>
            </a:lvl1pPr>
          </a:lstStyle>
          <a:p>
            <a:fld id="{E29B5C81-0872-44C7-A158-625CAAFC6488}" type="slidenum">
              <a:rPr lang="en-CA" smtClean="0"/>
              <a:pPr/>
              <a:t>‹#›</a:t>
            </a:fld>
            <a:endParaRPr lang="en-CA"/>
          </a:p>
        </p:txBody>
      </p:sp>
      <p:sp>
        <p:nvSpPr>
          <p:cNvPr id="3" name="Title 1">
            <a:extLst>
              <a:ext uri="{FF2B5EF4-FFF2-40B4-BE49-F238E27FC236}">
                <a16:creationId xmlns:a16="http://schemas.microsoft.com/office/drawing/2014/main" id="{5465DE72-C4B5-87F7-419E-A38F4DBB2D43}"/>
              </a:ext>
            </a:extLst>
          </p:cNvPr>
          <p:cNvSpPr>
            <a:spLocks noGrp="1"/>
          </p:cNvSpPr>
          <p:nvPr>
            <p:ph type="title" hasCustomPrompt="1"/>
          </p:nvPr>
        </p:nvSpPr>
        <p:spPr>
          <a:xfrm>
            <a:off x="381600" y="388800"/>
            <a:ext cx="10420350" cy="688182"/>
          </a:xfrm>
          <a:prstGeom prst="rect">
            <a:avLst/>
          </a:prstGeom>
        </p:spPr>
        <p:txBody>
          <a:bodyPr>
            <a:normAutofit/>
          </a:bodyPr>
          <a:lstStyle>
            <a:lvl1pPr>
              <a:defRPr sz="2800">
                <a:solidFill>
                  <a:schemeClr val="tx2"/>
                </a:solidFill>
                <a:latin typeface="Open Sans ExtraBold" pitchFamily="2" charset="0"/>
                <a:ea typeface="Open Sans ExtraBold" pitchFamily="2" charset="0"/>
                <a:cs typeface="Open Sans ExtraBold" pitchFamily="2" charset="0"/>
              </a:defRPr>
            </a:lvl1pPr>
          </a:lstStyle>
          <a:p>
            <a:r>
              <a:rPr lang="en-US"/>
              <a:t>Title</a:t>
            </a:r>
            <a:endParaRPr lang="en-CA"/>
          </a:p>
        </p:txBody>
      </p:sp>
      <p:pic>
        <p:nvPicPr>
          <p:cNvPr id="2" name="Image" descr="Image">
            <a:extLst>
              <a:ext uri="{FF2B5EF4-FFF2-40B4-BE49-F238E27FC236}">
                <a16:creationId xmlns:a16="http://schemas.microsoft.com/office/drawing/2014/main" id="{8FEA92E4-2D52-5ABC-ADEF-AB1EC3E92CC4}"/>
              </a:ext>
            </a:extLst>
          </p:cNvPr>
          <p:cNvPicPr>
            <a:picLocks noChangeAspect="1"/>
          </p:cNvPicPr>
          <p:nvPr userDrawn="1"/>
        </p:nvPicPr>
        <p:blipFill>
          <a:blip r:embed="rId2"/>
          <a:stretch>
            <a:fillRect/>
          </a:stretch>
        </p:blipFill>
        <p:spPr>
          <a:xfrm>
            <a:off x="11174754" y="363856"/>
            <a:ext cx="636246" cy="734695"/>
          </a:xfrm>
          <a:prstGeom prst="rect">
            <a:avLst/>
          </a:prstGeom>
          <a:ln w="12700">
            <a:miter lim="400000"/>
          </a:ln>
        </p:spPr>
      </p:pic>
      <p:sp>
        <p:nvSpPr>
          <p:cNvPr id="6" name="Footer Placeholder 2">
            <a:extLst>
              <a:ext uri="{FF2B5EF4-FFF2-40B4-BE49-F238E27FC236}">
                <a16:creationId xmlns:a16="http://schemas.microsoft.com/office/drawing/2014/main" id="{DCCBEDF2-29B3-FB85-CF2B-65AF73DFCA6C}"/>
              </a:ext>
            </a:extLst>
          </p:cNvPr>
          <p:cNvSpPr>
            <a:spLocks noGrp="1"/>
          </p:cNvSpPr>
          <p:nvPr>
            <p:ph type="ftr" sz="quarter" idx="11"/>
          </p:nvPr>
        </p:nvSpPr>
        <p:spPr>
          <a:xfrm>
            <a:off x="4038600" y="6356350"/>
            <a:ext cx="4114800" cy="365125"/>
          </a:xfrm>
          <a:prstGeom prst="rect">
            <a:avLst/>
          </a:prstGeom>
        </p:spPr>
        <p:txBody>
          <a:bodyPr/>
          <a:lstStyle/>
          <a:p>
            <a:r>
              <a:rPr lang="en-CA" sz="1050">
                <a:latin typeface="Nunito Light" pitchFamily="2" charset="0"/>
              </a:rPr>
              <a:t>NON-CONFIDENTIAL</a:t>
            </a:r>
            <a:endParaRPr lang="en-CA" sz="1050" kern="1200">
              <a:solidFill>
                <a:schemeClr val="tx1">
                  <a:tint val="75000"/>
                </a:schemeClr>
              </a:solidFill>
              <a:latin typeface="Nunito Light" pitchFamily="2" charset="0"/>
              <a:ea typeface="+mn-ea"/>
              <a:cs typeface="+mn-cs"/>
            </a:endParaRPr>
          </a:p>
        </p:txBody>
      </p:sp>
    </p:spTree>
    <p:extLst>
      <p:ext uri="{BB962C8B-B14F-4D97-AF65-F5344CB8AC3E}">
        <p14:creationId xmlns:p14="http://schemas.microsoft.com/office/powerpoint/2010/main" val="34638325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984C2-10EB-49C9-B7DD-1805ECC8A7A1}"/>
              </a:ext>
            </a:extLst>
          </p:cNvPr>
          <p:cNvSpPr>
            <a:spLocks noGrp="1"/>
          </p:cNvSpPr>
          <p:nvPr>
            <p:ph type="title"/>
          </p:nvPr>
        </p:nvSpPr>
        <p:spPr>
          <a:xfrm>
            <a:off x="838200" y="18256"/>
            <a:ext cx="10515600" cy="92939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8F27B78E-1C67-4D5B-A1B0-C55E4C4BEF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109609-FEE2-47FF-B4C6-7D61582A307F}"/>
              </a:ext>
            </a:extLst>
          </p:cNvPr>
          <p:cNvSpPr>
            <a:spLocks noGrp="1"/>
          </p:cNvSpPr>
          <p:nvPr>
            <p:ph type="dt" sz="half" idx="10"/>
          </p:nvPr>
        </p:nvSpPr>
        <p:spPr>
          <a:xfrm>
            <a:off x="11353800" y="6356350"/>
            <a:ext cx="870284" cy="365125"/>
          </a:xfrm>
        </p:spPr>
        <p:txBody>
          <a:bodyPr/>
          <a:lstStyle>
            <a:lvl1pPr>
              <a:defRPr/>
            </a:lvl1pPr>
          </a:lstStyle>
          <a:p>
            <a:r>
              <a:rPr lang="en-US" dirty="0"/>
              <a:t>8/15/2023</a:t>
            </a:r>
          </a:p>
        </p:txBody>
      </p:sp>
      <p:sp>
        <p:nvSpPr>
          <p:cNvPr id="5" name="Footer Placeholder 4">
            <a:extLst>
              <a:ext uri="{FF2B5EF4-FFF2-40B4-BE49-F238E27FC236}">
                <a16:creationId xmlns:a16="http://schemas.microsoft.com/office/drawing/2014/main" id="{012C6C9E-9537-4C34-872B-07160A134FAF}"/>
              </a:ext>
            </a:extLst>
          </p:cNvPr>
          <p:cNvSpPr>
            <a:spLocks noGrp="1"/>
          </p:cNvSpPr>
          <p:nvPr>
            <p:ph type="ftr" sz="quarter" idx="11"/>
          </p:nvPr>
        </p:nvSpPr>
        <p:spPr/>
        <p:txBody>
          <a:bodyPr/>
          <a:lstStyle/>
          <a:p>
            <a:r>
              <a:rPr lang="en-US" dirty="0"/>
              <a:t>CONFIDENTIAL</a:t>
            </a:r>
          </a:p>
        </p:txBody>
      </p:sp>
      <p:sp>
        <p:nvSpPr>
          <p:cNvPr id="6" name="Slide Number Placeholder 5">
            <a:extLst>
              <a:ext uri="{FF2B5EF4-FFF2-40B4-BE49-F238E27FC236}">
                <a16:creationId xmlns:a16="http://schemas.microsoft.com/office/drawing/2014/main" id="{3A194278-CB8A-4E1D-81FD-0C5551242C82}"/>
              </a:ext>
            </a:extLst>
          </p:cNvPr>
          <p:cNvSpPr>
            <a:spLocks noGrp="1"/>
          </p:cNvSpPr>
          <p:nvPr>
            <p:ph type="sldNum" sz="quarter" idx="12"/>
          </p:nvPr>
        </p:nvSpPr>
        <p:spPr/>
        <p:txBody>
          <a:bodyPr/>
          <a:lstStyle/>
          <a:p>
            <a:fld id="{B46392B1-0DC1-4005-84F4-CA94BFF2064D}" type="slidenum">
              <a:rPr lang="en-US" smtClean="0"/>
              <a:t>‹#›</a:t>
            </a:fld>
            <a:endParaRPr lang="en-US"/>
          </a:p>
        </p:txBody>
      </p:sp>
      <p:sp>
        <p:nvSpPr>
          <p:cNvPr id="10" name="Text Placeholder 9">
            <a:extLst>
              <a:ext uri="{FF2B5EF4-FFF2-40B4-BE49-F238E27FC236}">
                <a16:creationId xmlns:a16="http://schemas.microsoft.com/office/drawing/2014/main" id="{43B2422B-FF65-4CED-BDF1-5AFF6F1E2C92}"/>
              </a:ext>
            </a:extLst>
          </p:cNvPr>
          <p:cNvSpPr>
            <a:spLocks noGrp="1"/>
          </p:cNvSpPr>
          <p:nvPr>
            <p:ph type="body" sz="quarter" idx="13"/>
          </p:nvPr>
        </p:nvSpPr>
        <p:spPr>
          <a:xfrm>
            <a:off x="838200" y="681037"/>
            <a:ext cx="10515600" cy="465714"/>
          </a:xfrm>
        </p:spPr>
        <p:txBody>
          <a:bodyPr>
            <a:normAutofit/>
          </a:bodyPr>
          <a:lstStyle>
            <a:lvl1pPr marL="0" indent="0">
              <a:buNone/>
              <a:defRPr sz="2400">
                <a:solidFill>
                  <a:schemeClr val="tx2">
                    <a:lumMod val="60000"/>
                    <a:lumOff val="40000"/>
                  </a:schemeClr>
                </a:solidFill>
              </a:defRPr>
            </a:lvl1pPr>
          </a:lstStyle>
          <a:p>
            <a:pPr lvl="0"/>
            <a:r>
              <a:rPr lang="en-US" dirty="0"/>
              <a:t>Click to edit Master text styles</a:t>
            </a:r>
          </a:p>
        </p:txBody>
      </p:sp>
      <p:pic>
        <p:nvPicPr>
          <p:cNvPr id="8" name="Picture 7">
            <a:extLst>
              <a:ext uri="{FF2B5EF4-FFF2-40B4-BE49-F238E27FC236}">
                <a16:creationId xmlns:a16="http://schemas.microsoft.com/office/drawing/2014/main" id="{AA1F7E4B-513A-9DAD-AC97-E1EE325915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27094" y="0"/>
            <a:ext cx="1679142" cy="944517"/>
          </a:xfrm>
          <a:prstGeom prst="rect">
            <a:avLst/>
          </a:prstGeom>
        </p:spPr>
      </p:pic>
    </p:spTree>
    <p:extLst>
      <p:ext uri="{BB962C8B-B14F-4D97-AF65-F5344CB8AC3E}">
        <p14:creationId xmlns:p14="http://schemas.microsoft.com/office/powerpoint/2010/main" val="1713878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26_Title and Content">
    <p:spTree>
      <p:nvGrpSpPr>
        <p:cNvPr id="1" name=""/>
        <p:cNvGrpSpPr/>
        <p:nvPr/>
      </p:nvGrpSpPr>
      <p:grpSpPr>
        <a:xfrm>
          <a:off x="0" y="0"/>
          <a:ext cx="0" cy="0"/>
          <a:chOff x="0" y="0"/>
          <a:chExt cx="0" cy="0"/>
        </a:xfrm>
      </p:grpSpPr>
      <p:sp>
        <p:nvSpPr>
          <p:cNvPr id="31" name="Title Text"/>
          <p:cNvSpPr txBox="1">
            <a:spLocks noGrp="1"/>
          </p:cNvSpPr>
          <p:nvPr>
            <p:ph type="title"/>
          </p:nvPr>
        </p:nvSpPr>
        <p:spPr>
          <a:prstGeom prst="rect">
            <a:avLst/>
          </a:prstGeom>
        </p:spPr>
        <p:txBody>
          <a:bodyPr/>
          <a:lstStyle/>
          <a:p>
            <a:r>
              <a:t>Title Text</a:t>
            </a:r>
          </a:p>
        </p:txBody>
      </p:sp>
      <p:sp>
        <p:nvSpPr>
          <p:cNvPr id="32"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3" name="Text Placeholder 9"/>
          <p:cNvSpPr>
            <a:spLocks noGrp="1"/>
          </p:cNvSpPr>
          <p:nvPr>
            <p:ph type="body" sz="quarter" idx="21"/>
          </p:nvPr>
        </p:nvSpPr>
        <p:spPr>
          <a:xfrm>
            <a:off x="838200" y="681037"/>
            <a:ext cx="10515600" cy="465715"/>
          </a:xfrm>
          <a:prstGeom prst="rect">
            <a:avLst/>
          </a:prstGeom>
        </p:spPr>
        <p:txBody>
          <a:bodyPr/>
          <a:lstStyle/>
          <a:p>
            <a:endParaRPr/>
          </a:p>
        </p:txBody>
      </p:sp>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156496172"/>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2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txBody>
          <a:bodyPr/>
          <a:lstStyle/>
          <a:p>
            <a:endParaRPr lang="en-US" sz="1500"/>
          </a:p>
        </p:txBody>
      </p:sp>
      <p:sp>
        <p:nvSpPr>
          <p:cNvPr id="3" name="Shape 1"/>
          <p:cNvSpPr/>
          <p:nvPr/>
        </p:nvSpPr>
        <p:spPr>
          <a:xfrm>
            <a:off x="0" y="0"/>
            <a:ext cx="12192000" cy="6858000"/>
          </a:xfrm>
          <a:prstGeom prst="rect">
            <a:avLst/>
          </a:prstGeom>
          <a:solidFill>
            <a:srgbClr val="1F1F1F"/>
          </a:solidFill>
          <a:ln/>
        </p:spPr>
        <p:txBody>
          <a:bodyPr/>
          <a:lstStyle/>
          <a:p>
            <a:endParaRPr lang="en-US" sz="1500"/>
          </a:p>
        </p:txBody>
      </p:sp>
    </p:spTree>
    <p:extLst>
      <p:ext uri="{BB962C8B-B14F-4D97-AF65-F5344CB8AC3E}">
        <p14:creationId xmlns:p14="http://schemas.microsoft.com/office/powerpoint/2010/main" val="25848575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415601" y="593367"/>
            <a:ext cx="11360801" cy="763600"/>
          </a:xfrm>
          <a:prstGeom prst="rect">
            <a:avLst/>
          </a:prstGeom>
          <a:noFill/>
          <a:ln>
            <a:noFill/>
          </a:ln>
        </p:spPr>
        <p:txBody>
          <a:bodyPr spcFirstLastPara="1" wrap="square" lIns="91400" tIns="91400" rIns="91400" bIns="91400" anchor="t"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3" name="Google Shape;23;p5"/>
          <p:cNvSpPr txBox="1">
            <a:spLocks noGrp="1"/>
          </p:cNvSpPr>
          <p:nvPr>
            <p:ph type="body" idx="1"/>
          </p:nvPr>
        </p:nvSpPr>
        <p:spPr>
          <a:xfrm>
            <a:off x="415601" y="1536633"/>
            <a:ext cx="11360801" cy="4555200"/>
          </a:xfrm>
          <a:prstGeom prst="rect">
            <a:avLst/>
          </a:prstGeom>
          <a:noFill/>
          <a:ln>
            <a:noFill/>
          </a:ln>
        </p:spPr>
        <p:txBody>
          <a:bodyPr spcFirstLastPara="1" wrap="square" lIns="91400" tIns="91400" rIns="91400" bIns="91400" anchor="t" anchorCtr="0">
            <a:normAutofit/>
          </a:bodyPr>
          <a:lstStyle>
            <a:lvl1pPr marL="609561" lvl="0" indent="-457171" algn="l">
              <a:lnSpc>
                <a:spcPct val="90000"/>
              </a:lnSpc>
              <a:spcBef>
                <a:spcPts val="0"/>
              </a:spcBef>
              <a:spcAft>
                <a:spcPts val="0"/>
              </a:spcAft>
              <a:buClr>
                <a:srgbClr val="000000"/>
              </a:buClr>
              <a:buSzPts val="1800"/>
              <a:buChar char="•"/>
              <a:defRPr/>
            </a:lvl1pPr>
            <a:lvl2pPr marL="1219121" lvl="1" indent="-457171" algn="l">
              <a:lnSpc>
                <a:spcPct val="90000"/>
              </a:lnSpc>
              <a:spcBef>
                <a:spcPts val="0"/>
              </a:spcBef>
              <a:spcAft>
                <a:spcPts val="0"/>
              </a:spcAft>
              <a:buClr>
                <a:srgbClr val="000000"/>
              </a:buClr>
              <a:buSzPts val="1800"/>
              <a:buChar char="•"/>
              <a:defRPr/>
            </a:lvl2pPr>
            <a:lvl3pPr marL="1828681" lvl="2" indent="-457171" algn="l">
              <a:lnSpc>
                <a:spcPct val="90000"/>
              </a:lnSpc>
              <a:spcBef>
                <a:spcPts val="0"/>
              </a:spcBef>
              <a:spcAft>
                <a:spcPts val="0"/>
              </a:spcAft>
              <a:buClr>
                <a:srgbClr val="000000"/>
              </a:buClr>
              <a:buSzPts val="1800"/>
              <a:buChar char="•"/>
              <a:defRPr/>
            </a:lvl3pPr>
            <a:lvl4pPr marL="2438242" lvl="3" indent="-457171" algn="l">
              <a:lnSpc>
                <a:spcPct val="90000"/>
              </a:lnSpc>
              <a:spcBef>
                <a:spcPts val="0"/>
              </a:spcBef>
              <a:spcAft>
                <a:spcPts val="0"/>
              </a:spcAft>
              <a:buClr>
                <a:srgbClr val="000000"/>
              </a:buClr>
              <a:buSzPts val="1800"/>
              <a:buChar char="•"/>
              <a:defRPr/>
            </a:lvl4pPr>
            <a:lvl5pPr marL="3047802" lvl="4" indent="-457171" algn="l">
              <a:lnSpc>
                <a:spcPct val="90000"/>
              </a:lnSpc>
              <a:spcBef>
                <a:spcPts val="0"/>
              </a:spcBef>
              <a:spcAft>
                <a:spcPts val="0"/>
              </a:spcAft>
              <a:buClr>
                <a:srgbClr val="000000"/>
              </a:buClr>
              <a:buSzPts val="1800"/>
              <a:buChar char="•"/>
              <a:defRPr/>
            </a:lvl5pPr>
            <a:lvl6pPr marL="3657363" lvl="5" indent="-457171" algn="l">
              <a:lnSpc>
                <a:spcPct val="90000"/>
              </a:lnSpc>
              <a:spcBef>
                <a:spcPts val="933"/>
              </a:spcBef>
              <a:spcAft>
                <a:spcPts val="0"/>
              </a:spcAft>
              <a:buClr>
                <a:srgbClr val="000000"/>
              </a:buClr>
              <a:buSzPts val="1800"/>
              <a:buChar char="•"/>
              <a:defRPr/>
            </a:lvl6pPr>
            <a:lvl7pPr marL="4266923" lvl="6" indent="-457171" algn="l">
              <a:lnSpc>
                <a:spcPct val="90000"/>
              </a:lnSpc>
              <a:spcBef>
                <a:spcPts val="933"/>
              </a:spcBef>
              <a:spcAft>
                <a:spcPts val="0"/>
              </a:spcAft>
              <a:buClr>
                <a:srgbClr val="000000"/>
              </a:buClr>
              <a:buSzPts val="1800"/>
              <a:buChar char="•"/>
              <a:defRPr/>
            </a:lvl7pPr>
            <a:lvl8pPr marL="4876483" lvl="7" indent="-457171" algn="l">
              <a:lnSpc>
                <a:spcPct val="90000"/>
              </a:lnSpc>
              <a:spcBef>
                <a:spcPts val="933"/>
              </a:spcBef>
              <a:spcAft>
                <a:spcPts val="0"/>
              </a:spcAft>
              <a:buClr>
                <a:srgbClr val="000000"/>
              </a:buClr>
              <a:buSzPts val="1800"/>
              <a:buChar char="•"/>
              <a:defRPr/>
            </a:lvl8pPr>
            <a:lvl9pPr marL="5486044" lvl="8" indent="-457171" algn="l">
              <a:lnSpc>
                <a:spcPct val="90000"/>
              </a:lnSpc>
              <a:spcBef>
                <a:spcPts val="933"/>
              </a:spcBef>
              <a:spcAft>
                <a:spcPts val="0"/>
              </a:spcAft>
              <a:buClr>
                <a:srgbClr val="000000"/>
              </a:buClr>
              <a:buSzPts val="1800"/>
              <a:buChar char="•"/>
              <a:defRPr/>
            </a:lvl9pPr>
          </a:lstStyle>
          <a:p>
            <a:endParaRPr/>
          </a:p>
        </p:txBody>
      </p:sp>
      <p:sp>
        <p:nvSpPr>
          <p:cNvPr id="24" name="Google Shape;24;p5"/>
          <p:cNvSpPr txBox="1">
            <a:spLocks noGrp="1"/>
          </p:cNvSpPr>
          <p:nvPr>
            <p:ph type="sldNum" idx="12"/>
          </p:nvPr>
        </p:nvSpPr>
        <p:spPr>
          <a:xfrm>
            <a:off x="11636716" y="6319121"/>
            <a:ext cx="415219" cy="369251"/>
          </a:xfrm>
          <a:prstGeom prst="rect">
            <a:avLst/>
          </a:prstGeom>
          <a:noFill/>
          <a:ln>
            <a:noFill/>
          </a:ln>
        </p:spPr>
        <p:txBody>
          <a:bodyPr spcFirstLastPara="1" wrap="square" lIns="91400" tIns="91400" rIns="91400" bIns="91400" anchor="ctr" anchorCtr="0">
            <a:spAutoFit/>
          </a:bodyPr>
          <a:lstStyle>
            <a:lvl1pPr marL="0" lvl="0" indent="0" algn="r">
              <a:lnSpc>
                <a:spcPct val="100000"/>
              </a:lnSpc>
              <a:spcBef>
                <a:spcPts val="0"/>
              </a:spcBef>
              <a:spcAft>
                <a:spcPts val="0"/>
              </a:spcAft>
              <a:buClr>
                <a:srgbClr val="888888"/>
              </a:buClr>
              <a:buSzPts val="900"/>
              <a:buFont typeface="Calibri"/>
              <a:buNone/>
              <a:defRPr sz="1200">
                <a:solidFill>
                  <a:srgbClr val="888888"/>
                </a:solidFill>
              </a:defRPr>
            </a:lvl1pPr>
            <a:lvl2pPr marL="0" lvl="1" indent="0" algn="r">
              <a:lnSpc>
                <a:spcPct val="100000"/>
              </a:lnSpc>
              <a:spcBef>
                <a:spcPts val="0"/>
              </a:spcBef>
              <a:spcAft>
                <a:spcPts val="0"/>
              </a:spcAft>
              <a:buClr>
                <a:srgbClr val="888888"/>
              </a:buClr>
              <a:buSzPts val="900"/>
              <a:buFont typeface="Calibri"/>
              <a:buNone/>
              <a:defRPr sz="1200">
                <a:solidFill>
                  <a:srgbClr val="888888"/>
                </a:solidFill>
              </a:defRPr>
            </a:lvl2pPr>
            <a:lvl3pPr marL="0" lvl="2" indent="0" algn="r">
              <a:lnSpc>
                <a:spcPct val="100000"/>
              </a:lnSpc>
              <a:spcBef>
                <a:spcPts val="0"/>
              </a:spcBef>
              <a:spcAft>
                <a:spcPts val="0"/>
              </a:spcAft>
              <a:buClr>
                <a:srgbClr val="888888"/>
              </a:buClr>
              <a:buSzPts val="900"/>
              <a:buFont typeface="Calibri"/>
              <a:buNone/>
              <a:defRPr sz="1200">
                <a:solidFill>
                  <a:srgbClr val="888888"/>
                </a:solidFill>
              </a:defRPr>
            </a:lvl3pPr>
            <a:lvl4pPr marL="0" lvl="3" indent="0" algn="r">
              <a:lnSpc>
                <a:spcPct val="100000"/>
              </a:lnSpc>
              <a:spcBef>
                <a:spcPts val="0"/>
              </a:spcBef>
              <a:spcAft>
                <a:spcPts val="0"/>
              </a:spcAft>
              <a:buClr>
                <a:srgbClr val="888888"/>
              </a:buClr>
              <a:buSzPts val="900"/>
              <a:buFont typeface="Calibri"/>
              <a:buNone/>
              <a:defRPr sz="1200">
                <a:solidFill>
                  <a:srgbClr val="888888"/>
                </a:solidFill>
              </a:defRPr>
            </a:lvl4pPr>
            <a:lvl5pPr marL="0" lvl="4" indent="0" algn="r">
              <a:lnSpc>
                <a:spcPct val="100000"/>
              </a:lnSpc>
              <a:spcBef>
                <a:spcPts val="0"/>
              </a:spcBef>
              <a:spcAft>
                <a:spcPts val="0"/>
              </a:spcAft>
              <a:buClr>
                <a:srgbClr val="888888"/>
              </a:buClr>
              <a:buSzPts val="900"/>
              <a:buFont typeface="Calibri"/>
              <a:buNone/>
              <a:defRPr sz="1200">
                <a:solidFill>
                  <a:srgbClr val="888888"/>
                </a:solidFill>
              </a:defRPr>
            </a:lvl5pPr>
            <a:lvl6pPr marL="0" lvl="5" indent="0" algn="r">
              <a:lnSpc>
                <a:spcPct val="100000"/>
              </a:lnSpc>
              <a:spcBef>
                <a:spcPts val="0"/>
              </a:spcBef>
              <a:spcAft>
                <a:spcPts val="0"/>
              </a:spcAft>
              <a:buClr>
                <a:srgbClr val="888888"/>
              </a:buClr>
              <a:buSzPts val="900"/>
              <a:buFont typeface="Calibri"/>
              <a:buNone/>
              <a:defRPr sz="1200">
                <a:solidFill>
                  <a:srgbClr val="888888"/>
                </a:solidFill>
              </a:defRPr>
            </a:lvl6pPr>
            <a:lvl7pPr marL="0" lvl="6" indent="0" algn="r">
              <a:lnSpc>
                <a:spcPct val="100000"/>
              </a:lnSpc>
              <a:spcBef>
                <a:spcPts val="0"/>
              </a:spcBef>
              <a:spcAft>
                <a:spcPts val="0"/>
              </a:spcAft>
              <a:buClr>
                <a:srgbClr val="888888"/>
              </a:buClr>
              <a:buSzPts val="900"/>
              <a:buFont typeface="Calibri"/>
              <a:buNone/>
              <a:defRPr sz="1200">
                <a:solidFill>
                  <a:srgbClr val="888888"/>
                </a:solidFill>
              </a:defRPr>
            </a:lvl7pPr>
            <a:lvl8pPr marL="0" lvl="7" indent="0" algn="r">
              <a:lnSpc>
                <a:spcPct val="100000"/>
              </a:lnSpc>
              <a:spcBef>
                <a:spcPts val="0"/>
              </a:spcBef>
              <a:spcAft>
                <a:spcPts val="0"/>
              </a:spcAft>
              <a:buClr>
                <a:srgbClr val="888888"/>
              </a:buClr>
              <a:buSzPts val="900"/>
              <a:buFont typeface="Calibri"/>
              <a:buNone/>
              <a:defRPr sz="1200">
                <a:solidFill>
                  <a:srgbClr val="888888"/>
                </a:solidFill>
              </a:defRPr>
            </a:lvl8pPr>
            <a:lvl9pPr marL="0" lvl="8" indent="0" algn="r">
              <a:lnSpc>
                <a:spcPct val="100000"/>
              </a:lnSpc>
              <a:spcBef>
                <a:spcPts val="0"/>
              </a:spcBef>
              <a:spcAft>
                <a:spcPts val="0"/>
              </a:spcAft>
              <a:buClr>
                <a:srgbClr val="888888"/>
              </a:buClr>
              <a:buSzPts val="900"/>
              <a:buFont typeface="Calibri"/>
              <a:buNone/>
              <a:defRPr sz="1200">
                <a:solidFill>
                  <a:srgbClr val="88888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3969526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63756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Slide 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txBody>
          <a:bodyPr/>
          <a:lstStyle/>
          <a:p>
            <a:endParaRPr lang="en-US" sz="1500"/>
          </a:p>
        </p:txBody>
      </p:sp>
      <p:sp>
        <p:nvSpPr>
          <p:cNvPr id="3" name="Shape 1"/>
          <p:cNvSpPr/>
          <p:nvPr/>
        </p:nvSpPr>
        <p:spPr>
          <a:xfrm>
            <a:off x="0" y="0"/>
            <a:ext cx="12192000" cy="6858000"/>
          </a:xfrm>
          <a:prstGeom prst="rect">
            <a:avLst/>
          </a:prstGeom>
          <a:solidFill>
            <a:srgbClr val="1F1F1F"/>
          </a:solidFill>
          <a:ln/>
        </p:spPr>
        <p:txBody>
          <a:bodyPr/>
          <a:lstStyle/>
          <a:p>
            <a:endParaRPr lang="en-US" sz="1500"/>
          </a:p>
        </p:txBody>
      </p:sp>
    </p:spTree>
    <p:extLst>
      <p:ext uri="{BB962C8B-B14F-4D97-AF65-F5344CB8AC3E}">
        <p14:creationId xmlns:p14="http://schemas.microsoft.com/office/powerpoint/2010/main" val="4277580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4"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extLst>
      <p:ext uri="{BB962C8B-B14F-4D97-AF65-F5344CB8AC3E}">
        <p14:creationId xmlns:p14="http://schemas.microsoft.com/office/powerpoint/2010/main" val="2450685235"/>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p:cSld name="2_Title 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838200" y="365126"/>
            <a:ext cx="10515600"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1" name="Google Shape;31;p7"/>
          <p:cNvSpPr txBox="1">
            <a:spLocks noGrp="1"/>
          </p:cNvSpPr>
          <p:nvPr>
            <p:ph type="sldNum" idx="12"/>
          </p:nvPr>
        </p:nvSpPr>
        <p:spPr>
          <a:xfrm>
            <a:off x="11060465" y="6400434"/>
            <a:ext cx="29333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900"/>
              <a:buFont typeface="Calibri"/>
              <a:buNone/>
              <a:defRPr sz="1200">
                <a:solidFill>
                  <a:srgbClr val="888888"/>
                </a:solidFill>
              </a:defRPr>
            </a:lvl1pPr>
            <a:lvl2pPr marL="0" lvl="1" indent="0" algn="r">
              <a:lnSpc>
                <a:spcPct val="100000"/>
              </a:lnSpc>
              <a:spcBef>
                <a:spcPts val="0"/>
              </a:spcBef>
              <a:spcAft>
                <a:spcPts val="0"/>
              </a:spcAft>
              <a:buClr>
                <a:srgbClr val="888888"/>
              </a:buClr>
              <a:buSzPts val="900"/>
              <a:buFont typeface="Calibri"/>
              <a:buNone/>
              <a:defRPr sz="1200">
                <a:solidFill>
                  <a:srgbClr val="888888"/>
                </a:solidFill>
              </a:defRPr>
            </a:lvl2pPr>
            <a:lvl3pPr marL="0" lvl="2" indent="0" algn="r">
              <a:lnSpc>
                <a:spcPct val="100000"/>
              </a:lnSpc>
              <a:spcBef>
                <a:spcPts val="0"/>
              </a:spcBef>
              <a:spcAft>
                <a:spcPts val="0"/>
              </a:spcAft>
              <a:buClr>
                <a:srgbClr val="888888"/>
              </a:buClr>
              <a:buSzPts val="900"/>
              <a:buFont typeface="Calibri"/>
              <a:buNone/>
              <a:defRPr sz="1200">
                <a:solidFill>
                  <a:srgbClr val="888888"/>
                </a:solidFill>
              </a:defRPr>
            </a:lvl3pPr>
            <a:lvl4pPr marL="0" lvl="3" indent="0" algn="r">
              <a:lnSpc>
                <a:spcPct val="100000"/>
              </a:lnSpc>
              <a:spcBef>
                <a:spcPts val="0"/>
              </a:spcBef>
              <a:spcAft>
                <a:spcPts val="0"/>
              </a:spcAft>
              <a:buClr>
                <a:srgbClr val="888888"/>
              </a:buClr>
              <a:buSzPts val="900"/>
              <a:buFont typeface="Calibri"/>
              <a:buNone/>
              <a:defRPr sz="1200">
                <a:solidFill>
                  <a:srgbClr val="888888"/>
                </a:solidFill>
              </a:defRPr>
            </a:lvl4pPr>
            <a:lvl5pPr marL="0" lvl="4" indent="0" algn="r">
              <a:lnSpc>
                <a:spcPct val="100000"/>
              </a:lnSpc>
              <a:spcBef>
                <a:spcPts val="0"/>
              </a:spcBef>
              <a:spcAft>
                <a:spcPts val="0"/>
              </a:spcAft>
              <a:buClr>
                <a:srgbClr val="888888"/>
              </a:buClr>
              <a:buSzPts val="900"/>
              <a:buFont typeface="Calibri"/>
              <a:buNone/>
              <a:defRPr sz="1200">
                <a:solidFill>
                  <a:srgbClr val="888888"/>
                </a:solidFill>
              </a:defRPr>
            </a:lvl5pPr>
            <a:lvl6pPr marL="0" lvl="5" indent="0" algn="r">
              <a:lnSpc>
                <a:spcPct val="100000"/>
              </a:lnSpc>
              <a:spcBef>
                <a:spcPts val="0"/>
              </a:spcBef>
              <a:spcAft>
                <a:spcPts val="0"/>
              </a:spcAft>
              <a:buClr>
                <a:srgbClr val="888888"/>
              </a:buClr>
              <a:buSzPts val="900"/>
              <a:buFont typeface="Calibri"/>
              <a:buNone/>
              <a:defRPr sz="1200">
                <a:solidFill>
                  <a:srgbClr val="888888"/>
                </a:solidFill>
              </a:defRPr>
            </a:lvl6pPr>
            <a:lvl7pPr marL="0" lvl="6" indent="0" algn="r">
              <a:lnSpc>
                <a:spcPct val="100000"/>
              </a:lnSpc>
              <a:spcBef>
                <a:spcPts val="0"/>
              </a:spcBef>
              <a:spcAft>
                <a:spcPts val="0"/>
              </a:spcAft>
              <a:buClr>
                <a:srgbClr val="888888"/>
              </a:buClr>
              <a:buSzPts val="900"/>
              <a:buFont typeface="Calibri"/>
              <a:buNone/>
              <a:defRPr sz="1200">
                <a:solidFill>
                  <a:srgbClr val="888888"/>
                </a:solidFill>
              </a:defRPr>
            </a:lvl7pPr>
            <a:lvl8pPr marL="0" lvl="7" indent="0" algn="r">
              <a:lnSpc>
                <a:spcPct val="100000"/>
              </a:lnSpc>
              <a:spcBef>
                <a:spcPts val="0"/>
              </a:spcBef>
              <a:spcAft>
                <a:spcPts val="0"/>
              </a:spcAft>
              <a:buClr>
                <a:srgbClr val="888888"/>
              </a:buClr>
              <a:buSzPts val="900"/>
              <a:buFont typeface="Calibri"/>
              <a:buNone/>
              <a:defRPr sz="1200">
                <a:solidFill>
                  <a:srgbClr val="888888"/>
                </a:solidFill>
              </a:defRPr>
            </a:lvl8pPr>
            <a:lvl9pPr marL="0" lvl="8" indent="0" algn="r">
              <a:lnSpc>
                <a:spcPct val="100000"/>
              </a:lnSpc>
              <a:spcBef>
                <a:spcPts val="0"/>
              </a:spcBef>
              <a:spcAft>
                <a:spcPts val="0"/>
              </a:spcAft>
              <a:buClr>
                <a:srgbClr val="888888"/>
              </a:buClr>
              <a:buSzPts val="900"/>
              <a:buFont typeface="Calibri"/>
              <a:buNone/>
              <a:defRPr sz="1200">
                <a:solidFill>
                  <a:srgbClr val="88888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180509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Slide 7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txBody>
          <a:bodyPr/>
          <a:lstStyle/>
          <a:p>
            <a:endParaRPr lang="en-US" sz="1500"/>
          </a:p>
        </p:txBody>
      </p:sp>
      <p:sp>
        <p:nvSpPr>
          <p:cNvPr id="3" name="Shape 1"/>
          <p:cNvSpPr/>
          <p:nvPr/>
        </p:nvSpPr>
        <p:spPr>
          <a:xfrm>
            <a:off x="0" y="0"/>
            <a:ext cx="12192000" cy="6858000"/>
          </a:xfrm>
          <a:prstGeom prst="rect">
            <a:avLst/>
          </a:prstGeom>
          <a:solidFill>
            <a:srgbClr val="1F1F1F"/>
          </a:solidFill>
          <a:ln/>
        </p:spPr>
        <p:txBody>
          <a:bodyPr/>
          <a:lstStyle/>
          <a:p>
            <a:endParaRPr lang="en-US" sz="1500"/>
          </a:p>
        </p:txBody>
      </p:sp>
    </p:spTree>
    <p:extLst>
      <p:ext uri="{BB962C8B-B14F-4D97-AF65-F5344CB8AC3E}">
        <p14:creationId xmlns:p14="http://schemas.microsoft.com/office/powerpoint/2010/main" val="10214809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p:cSld name="2_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6"/>
            <a:ext cx="10515600" cy="1325564"/>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9" name="Google Shape;19;p4"/>
          <p:cNvSpPr txBox="1">
            <a:spLocks noGrp="1"/>
          </p:cNvSpPr>
          <p:nvPr>
            <p:ph type="body" idx="1"/>
          </p:nvPr>
        </p:nvSpPr>
        <p:spPr>
          <a:xfrm>
            <a:off x="838200" y="1825625"/>
            <a:ext cx="10515600" cy="4351339"/>
          </a:xfrm>
          <a:prstGeom prst="rect">
            <a:avLst/>
          </a:prstGeom>
          <a:noFill/>
          <a:ln>
            <a:noFill/>
          </a:ln>
        </p:spPr>
        <p:txBody>
          <a:bodyPr spcFirstLastPara="1" wrap="square" lIns="45700" tIns="45700" rIns="45700" bIns="45700" anchor="t" anchorCtr="0">
            <a:normAutofit/>
          </a:bodyPr>
          <a:lstStyle>
            <a:lvl1pPr marL="609561" lvl="0" indent="-457171" algn="l">
              <a:lnSpc>
                <a:spcPct val="90000"/>
              </a:lnSpc>
              <a:spcBef>
                <a:spcPts val="933"/>
              </a:spcBef>
              <a:spcAft>
                <a:spcPts val="0"/>
              </a:spcAft>
              <a:buClr>
                <a:srgbClr val="000000"/>
              </a:buClr>
              <a:buSzPts val="1800"/>
              <a:buChar char="•"/>
              <a:defRPr/>
            </a:lvl1pPr>
            <a:lvl2pPr marL="1219121" lvl="1" indent="-457171" algn="l">
              <a:lnSpc>
                <a:spcPct val="90000"/>
              </a:lnSpc>
              <a:spcBef>
                <a:spcPts val="933"/>
              </a:spcBef>
              <a:spcAft>
                <a:spcPts val="0"/>
              </a:spcAft>
              <a:buClr>
                <a:srgbClr val="000000"/>
              </a:buClr>
              <a:buSzPts val="1800"/>
              <a:buChar char="•"/>
              <a:defRPr/>
            </a:lvl2pPr>
            <a:lvl3pPr marL="1828681" lvl="2" indent="-457171" algn="l">
              <a:lnSpc>
                <a:spcPct val="90000"/>
              </a:lnSpc>
              <a:spcBef>
                <a:spcPts val="933"/>
              </a:spcBef>
              <a:spcAft>
                <a:spcPts val="0"/>
              </a:spcAft>
              <a:buClr>
                <a:srgbClr val="000000"/>
              </a:buClr>
              <a:buSzPts val="1800"/>
              <a:buChar char="•"/>
              <a:defRPr/>
            </a:lvl3pPr>
            <a:lvl4pPr marL="2438242" lvl="3" indent="-457171" algn="l">
              <a:lnSpc>
                <a:spcPct val="90000"/>
              </a:lnSpc>
              <a:spcBef>
                <a:spcPts val="933"/>
              </a:spcBef>
              <a:spcAft>
                <a:spcPts val="0"/>
              </a:spcAft>
              <a:buClr>
                <a:srgbClr val="000000"/>
              </a:buClr>
              <a:buSzPts val="1800"/>
              <a:buChar char="•"/>
              <a:defRPr/>
            </a:lvl4pPr>
            <a:lvl5pPr marL="3047802" lvl="4" indent="-457171" algn="l">
              <a:lnSpc>
                <a:spcPct val="90000"/>
              </a:lnSpc>
              <a:spcBef>
                <a:spcPts val="933"/>
              </a:spcBef>
              <a:spcAft>
                <a:spcPts val="0"/>
              </a:spcAft>
              <a:buClr>
                <a:srgbClr val="000000"/>
              </a:buClr>
              <a:buSzPts val="1800"/>
              <a:buChar char="•"/>
              <a:defRPr/>
            </a:lvl5pPr>
            <a:lvl6pPr marL="3657363" lvl="5" indent="-457171" algn="l">
              <a:lnSpc>
                <a:spcPct val="90000"/>
              </a:lnSpc>
              <a:spcBef>
                <a:spcPts val="933"/>
              </a:spcBef>
              <a:spcAft>
                <a:spcPts val="0"/>
              </a:spcAft>
              <a:buClr>
                <a:srgbClr val="000000"/>
              </a:buClr>
              <a:buSzPts val="1800"/>
              <a:buChar char="•"/>
              <a:defRPr/>
            </a:lvl6pPr>
            <a:lvl7pPr marL="4266923" lvl="6" indent="-457171" algn="l">
              <a:lnSpc>
                <a:spcPct val="90000"/>
              </a:lnSpc>
              <a:spcBef>
                <a:spcPts val="933"/>
              </a:spcBef>
              <a:spcAft>
                <a:spcPts val="0"/>
              </a:spcAft>
              <a:buClr>
                <a:srgbClr val="000000"/>
              </a:buClr>
              <a:buSzPts val="1800"/>
              <a:buChar char="•"/>
              <a:defRPr/>
            </a:lvl7pPr>
            <a:lvl8pPr marL="4876483" lvl="7" indent="-457171" algn="l">
              <a:lnSpc>
                <a:spcPct val="90000"/>
              </a:lnSpc>
              <a:spcBef>
                <a:spcPts val="933"/>
              </a:spcBef>
              <a:spcAft>
                <a:spcPts val="0"/>
              </a:spcAft>
              <a:buClr>
                <a:srgbClr val="000000"/>
              </a:buClr>
              <a:buSzPts val="1800"/>
              <a:buChar char="•"/>
              <a:defRPr/>
            </a:lvl8pPr>
            <a:lvl9pPr marL="5486044" lvl="8" indent="-457171" algn="l">
              <a:lnSpc>
                <a:spcPct val="90000"/>
              </a:lnSpc>
              <a:spcBef>
                <a:spcPts val="933"/>
              </a:spcBef>
              <a:spcAft>
                <a:spcPts val="0"/>
              </a:spcAft>
              <a:buClr>
                <a:srgbClr val="000000"/>
              </a:buClr>
              <a:buSzPts val="1800"/>
              <a:buChar char="•"/>
              <a:defRPr/>
            </a:lvl9pPr>
          </a:lstStyle>
          <a:p>
            <a:endParaRPr/>
          </a:p>
        </p:txBody>
      </p:sp>
      <p:sp>
        <p:nvSpPr>
          <p:cNvPr id="20" name="Google Shape;20;p4"/>
          <p:cNvSpPr txBox="1">
            <a:spLocks noGrp="1"/>
          </p:cNvSpPr>
          <p:nvPr>
            <p:ph type="sldNum" idx="12"/>
          </p:nvPr>
        </p:nvSpPr>
        <p:spPr>
          <a:xfrm>
            <a:off x="11060465" y="6400434"/>
            <a:ext cx="293337" cy="276959"/>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900"/>
              <a:buFont typeface="Calibri"/>
              <a:buNone/>
              <a:defRPr sz="1200">
                <a:solidFill>
                  <a:srgbClr val="888888"/>
                </a:solidFill>
              </a:defRPr>
            </a:lvl1pPr>
            <a:lvl2pPr marL="0" lvl="1" indent="0" algn="r">
              <a:lnSpc>
                <a:spcPct val="100000"/>
              </a:lnSpc>
              <a:spcBef>
                <a:spcPts val="0"/>
              </a:spcBef>
              <a:spcAft>
                <a:spcPts val="0"/>
              </a:spcAft>
              <a:buClr>
                <a:srgbClr val="888888"/>
              </a:buClr>
              <a:buSzPts val="900"/>
              <a:buFont typeface="Calibri"/>
              <a:buNone/>
              <a:defRPr sz="1200">
                <a:solidFill>
                  <a:srgbClr val="888888"/>
                </a:solidFill>
              </a:defRPr>
            </a:lvl2pPr>
            <a:lvl3pPr marL="0" lvl="2" indent="0" algn="r">
              <a:lnSpc>
                <a:spcPct val="100000"/>
              </a:lnSpc>
              <a:spcBef>
                <a:spcPts val="0"/>
              </a:spcBef>
              <a:spcAft>
                <a:spcPts val="0"/>
              </a:spcAft>
              <a:buClr>
                <a:srgbClr val="888888"/>
              </a:buClr>
              <a:buSzPts val="900"/>
              <a:buFont typeface="Calibri"/>
              <a:buNone/>
              <a:defRPr sz="1200">
                <a:solidFill>
                  <a:srgbClr val="888888"/>
                </a:solidFill>
              </a:defRPr>
            </a:lvl3pPr>
            <a:lvl4pPr marL="0" lvl="3" indent="0" algn="r">
              <a:lnSpc>
                <a:spcPct val="100000"/>
              </a:lnSpc>
              <a:spcBef>
                <a:spcPts val="0"/>
              </a:spcBef>
              <a:spcAft>
                <a:spcPts val="0"/>
              </a:spcAft>
              <a:buClr>
                <a:srgbClr val="888888"/>
              </a:buClr>
              <a:buSzPts val="900"/>
              <a:buFont typeface="Calibri"/>
              <a:buNone/>
              <a:defRPr sz="1200">
                <a:solidFill>
                  <a:srgbClr val="888888"/>
                </a:solidFill>
              </a:defRPr>
            </a:lvl4pPr>
            <a:lvl5pPr marL="0" lvl="4" indent="0" algn="r">
              <a:lnSpc>
                <a:spcPct val="100000"/>
              </a:lnSpc>
              <a:spcBef>
                <a:spcPts val="0"/>
              </a:spcBef>
              <a:spcAft>
                <a:spcPts val="0"/>
              </a:spcAft>
              <a:buClr>
                <a:srgbClr val="888888"/>
              </a:buClr>
              <a:buSzPts val="900"/>
              <a:buFont typeface="Calibri"/>
              <a:buNone/>
              <a:defRPr sz="1200">
                <a:solidFill>
                  <a:srgbClr val="888888"/>
                </a:solidFill>
              </a:defRPr>
            </a:lvl5pPr>
            <a:lvl6pPr marL="0" lvl="5" indent="0" algn="r">
              <a:lnSpc>
                <a:spcPct val="100000"/>
              </a:lnSpc>
              <a:spcBef>
                <a:spcPts val="0"/>
              </a:spcBef>
              <a:spcAft>
                <a:spcPts val="0"/>
              </a:spcAft>
              <a:buClr>
                <a:srgbClr val="888888"/>
              </a:buClr>
              <a:buSzPts val="900"/>
              <a:buFont typeface="Calibri"/>
              <a:buNone/>
              <a:defRPr sz="1200">
                <a:solidFill>
                  <a:srgbClr val="888888"/>
                </a:solidFill>
              </a:defRPr>
            </a:lvl6pPr>
            <a:lvl7pPr marL="0" lvl="6" indent="0" algn="r">
              <a:lnSpc>
                <a:spcPct val="100000"/>
              </a:lnSpc>
              <a:spcBef>
                <a:spcPts val="0"/>
              </a:spcBef>
              <a:spcAft>
                <a:spcPts val="0"/>
              </a:spcAft>
              <a:buClr>
                <a:srgbClr val="888888"/>
              </a:buClr>
              <a:buSzPts val="900"/>
              <a:buFont typeface="Calibri"/>
              <a:buNone/>
              <a:defRPr sz="1200">
                <a:solidFill>
                  <a:srgbClr val="888888"/>
                </a:solidFill>
              </a:defRPr>
            </a:lvl7pPr>
            <a:lvl8pPr marL="0" lvl="7" indent="0" algn="r">
              <a:lnSpc>
                <a:spcPct val="100000"/>
              </a:lnSpc>
              <a:spcBef>
                <a:spcPts val="0"/>
              </a:spcBef>
              <a:spcAft>
                <a:spcPts val="0"/>
              </a:spcAft>
              <a:buClr>
                <a:srgbClr val="888888"/>
              </a:buClr>
              <a:buSzPts val="900"/>
              <a:buFont typeface="Calibri"/>
              <a:buNone/>
              <a:defRPr sz="1200">
                <a:solidFill>
                  <a:srgbClr val="888888"/>
                </a:solidFill>
              </a:defRPr>
            </a:lvl8pPr>
            <a:lvl9pPr marL="0" lvl="8" indent="0" algn="r">
              <a:lnSpc>
                <a:spcPct val="100000"/>
              </a:lnSpc>
              <a:spcBef>
                <a:spcPts val="0"/>
              </a:spcBef>
              <a:spcAft>
                <a:spcPts val="0"/>
              </a:spcAft>
              <a:buClr>
                <a:srgbClr val="888888"/>
              </a:buClr>
              <a:buSzPts val="900"/>
              <a:buFont typeface="Calibri"/>
              <a:buNone/>
              <a:defRPr sz="1200">
                <a:solidFill>
                  <a:srgbClr val="888888"/>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327034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Slide 14 master">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00000"/>
          </a:solidFill>
          <a:ln/>
        </p:spPr>
        <p:txBody>
          <a:bodyPr/>
          <a:lstStyle/>
          <a:p>
            <a:endParaRPr lang="en-US" sz="1500"/>
          </a:p>
        </p:txBody>
      </p:sp>
      <p:sp>
        <p:nvSpPr>
          <p:cNvPr id="3" name="Shape 1"/>
          <p:cNvSpPr/>
          <p:nvPr/>
        </p:nvSpPr>
        <p:spPr>
          <a:xfrm>
            <a:off x="0" y="0"/>
            <a:ext cx="12192000" cy="6858000"/>
          </a:xfrm>
          <a:prstGeom prst="rect">
            <a:avLst/>
          </a:prstGeom>
          <a:solidFill>
            <a:srgbClr val="1F1F1F"/>
          </a:solidFill>
          <a:ln/>
        </p:spPr>
        <p:txBody>
          <a:bodyPr/>
          <a:lstStyle/>
          <a:p>
            <a:endParaRPr lang="en-US" sz="1500"/>
          </a:p>
        </p:txBody>
      </p:sp>
    </p:spTree>
    <p:extLst>
      <p:ext uri="{BB962C8B-B14F-4D97-AF65-F5344CB8AC3E}">
        <p14:creationId xmlns:p14="http://schemas.microsoft.com/office/powerpoint/2010/main" val="12143621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955782-33DA-5444-A646-03D60D846947}" type="datetimeFigureOut">
              <a:rPr lang="en-US" smtClean="0"/>
              <a:t>10/17/26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35513C-6CA3-604A-818A-49428C69D40C}" type="slidenum">
              <a:rPr lang="en-US" smtClean="0"/>
              <a:t>‹#›</a:t>
            </a:fld>
            <a:endParaRPr lang="en-US"/>
          </a:p>
        </p:txBody>
      </p:sp>
    </p:spTree>
    <p:extLst>
      <p:ext uri="{BB962C8B-B14F-4D97-AF65-F5344CB8AC3E}">
        <p14:creationId xmlns:p14="http://schemas.microsoft.com/office/powerpoint/2010/main" val="2047736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 id="2147483670" r:id="rId13"/>
    <p:sldLayoutId id="2147483671" r:id="rId14"/>
    <p:sldLayoutId id="2147483672" r:id="rId15"/>
    <p:sldLayoutId id="2147483673" r:id="rId16"/>
    <p:sldLayoutId id="2147483675" r:id="rId17"/>
    <p:sldLayoutId id="2147483676" r:id="rId18"/>
    <p:sldLayoutId id="2147483677" r:id="rId19"/>
    <p:sldLayoutId id="2147483678" r:id="rId20"/>
    <p:sldLayoutId id="2147483679" r:id="rId21"/>
    <p:sldLayoutId id="2147483680" r:id="rId22"/>
    <p:sldLayoutId id="214748368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clientresourcesinc.com/2018/11/13/top-3-emerging-technologies/"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infantsee.org/"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clientresourcesinc.com/2018/11/13/top-3-emerging-technologies/" TargetMode="External"/><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tiff"/><Relationship Id="rId5" Type="http://schemas.openxmlformats.org/officeDocument/2006/relationships/image" Target="../media/image13.jpe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5.pn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image" Target="../media/image34.png"/><Relationship Id="rId5" Type="http://schemas.openxmlformats.org/officeDocument/2006/relationships/image" Target="../media/image25.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5.png"/><Relationship Id="rId7" Type="http://schemas.openxmlformats.org/officeDocument/2006/relationships/image" Target="../media/image48.svg"/><Relationship Id="rId2" Type="http://schemas.openxmlformats.org/officeDocument/2006/relationships/image" Target="../media/image44.png"/><Relationship Id="rId1" Type="http://schemas.openxmlformats.org/officeDocument/2006/relationships/slideLayout" Target="../slideLayouts/slideLayout12.xml"/><Relationship Id="rId6" Type="http://schemas.openxmlformats.org/officeDocument/2006/relationships/image" Target="../media/image47.png"/><Relationship Id="rId5" Type="http://schemas.microsoft.com/office/2007/relationships/hdphoto" Target="../media/hdphoto1.wdp"/><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3" Type="http://schemas.openxmlformats.org/officeDocument/2006/relationships/image" Target="../media/image51.png"/><Relationship Id="rId7" Type="http://schemas.openxmlformats.org/officeDocument/2006/relationships/image" Target="../media/image55.png"/><Relationship Id="rId12" Type="http://schemas.openxmlformats.org/officeDocument/2006/relationships/image" Target="../media/image60.svg"/><Relationship Id="rId2" Type="http://schemas.openxmlformats.org/officeDocument/2006/relationships/image" Target="../media/image50.png"/><Relationship Id="rId16" Type="http://schemas.openxmlformats.org/officeDocument/2006/relationships/image" Target="../media/image64.svg"/><Relationship Id="rId1" Type="http://schemas.openxmlformats.org/officeDocument/2006/relationships/slideLayout" Target="../slideLayouts/slideLayout6.xml"/><Relationship Id="rId6" Type="http://schemas.openxmlformats.org/officeDocument/2006/relationships/image" Target="../media/image54.svg"/><Relationship Id="rId11" Type="http://schemas.openxmlformats.org/officeDocument/2006/relationships/image" Target="../media/image59.png"/><Relationship Id="rId5" Type="http://schemas.openxmlformats.org/officeDocument/2006/relationships/image" Target="../media/image53.png"/><Relationship Id="rId15" Type="http://schemas.openxmlformats.org/officeDocument/2006/relationships/image" Target="../media/image63.png"/><Relationship Id="rId10" Type="http://schemas.openxmlformats.org/officeDocument/2006/relationships/image" Target="../media/image58.svg"/><Relationship Id="rId4" Type="http://schemas.openxmlformats.org/officeDocument/2006/relationships/image" Target="../media/image52.svg"/><Relationship Id="rId9" Type="http://schemas.openxmlformats.org/officeDocument/2006/relationships/image" Target="../media/image57.png"/><Relationship Id="rId14" Type="http://schemas.openxmlformats.org/officeDocument/2006/relationships/image" Target="../media/image62.svg"/></Relationships>
</file>

<file path=ppt/slides/_rels/slide3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6.tif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66.tiff"/><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66.tiff"/></Relationships>
</file>

<file path=ppt/slides/_rels/slide3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73.svg"/><Relationship Id="rId5" Type="http://schemas.openxmlformats.org/officeDocument/2006/relationships/image" Target="../media/image72.png"/><Relationship Id="rId4" Type="http://schemas.openxmlformats.org/officeDocument/2006/relationships/image" Target="../media/image71.svg"/></Relationships>
</file>

<file path=ppt/slides/_rels/slide3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78.png"/><Relationship Id="rId4" Type="http://schemas.openxmlformats.org/officeDocument/2006/relationships/image" Target="../media/image77.png"/></Relationships>
</file>

<file path=ppt/slides/_rels/slide40.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44A38D-F5D2-FB70-8217-84ED413B0A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4" y="-330477"/>
            <a:ext cx="12192000" cy="7493317"/>
          </a:xfrm>
          <a:prstGeom prst="rect">
            <a:avLst/>
          </a:prstGeom>
        </p:spPr>
      </p:pic>
      <p:sp>
        <p:nvSpPr>
          <p:cNvPr id="2" name="Title 1"/>
          <p:cNvSpPr>
            <a:spLocks noGrp="1"/>
          </p:cNvSpPr>
          <p:nvPr>
            <p:ph type="ctrTitle"/>
          </p:nvPr>
        </p:nvSpPr>
        <p:spPr>
          <a:xfrm>
            <a:off x="5284921" y="586990"/>
            <a:ext cx="6767914" cy="2387600"/>
          </a:xfrm>
        </p:spPr>
        <p:txBody>
          <a:bodyPr>
            <a:noAutofit/>
          </a:bodyPr>
          <a:lstStyle/>
          <a:p>
            <a:pPr marL="0" marR="0" algn="r">
              <a:spcBef>
                <a:spcPts val="0"/>
              </a:spcBef>
              <a:spcAft>
                <a:spcPts val="0"/>
              </a:spcAft>
            </a:pPr>
            <a:r>
              <a:rPr lang="en-US" sz="4400" kern="100" dirty="0">
                <a:solidFill>
                  <a:schemeClr val="bg1"/>
                </a:solidFill>
                <a:effectLst/>
                <a:latin typeface="Cambria" panose="02040503050406030204" pitchFamily="18" charset="0"/>
                <a:ea typeface="Aptos" panose="020B0004020202020204" pitchFamily="34" charset="0"/>
                <a:cs typeface="Times New Roman" panose="02020603050405020304" pitchFamily="18" charset="0"/>
              </a:rPr>
              <a:t>Pediatric &amp; Adolescent Eye Care: Practical Strategies for Today's Young</a:t>
            </a:r>
            <a:r>
              <a:rPr lang="en-US" sz="1800" u="sng" kern="100" dirty="0">
                <a:effectLst/>
                <a:latin typeface="Cambria" panose="02040503050406030204" pitchFamily="18" charset="0"/>
                <a:ea typeface="Aptos" panose="020B0004020202020204" pitchFamily="34" charset="0"/>
                <a:cs typeface="Times New Roman" panose="02020603050405020304" pitchFamily="18" charset="0"/>
              </a:rPr>
              <a: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Subtitle 2"/>
          <p:cNvSpPr>
            <a:spLocks noGrp="1"/>
          </p:cNvSpPr>
          <p:nvPr>
            <p:ph type="subTitle" idx="1"/>
          </p:nvPr>
        </p:nvSpPr>
        <p:spPr>
          <a:xfrm>
            <a:off x="6472052" y="4108281"/>
            <a:ext cx="5130140" cy="1655762"/>
          </a:xfrm>
        </p:spPr>
        <p:txBody>
          <a:bodyPr>
            <a:normAutofit/>
          </a:bodyPr>
          <a:lstStyle/>
          <a:p>
            <a:r>
              <a:rPr lang="en-US" sz="4000" dirty="0">
                <a:solidFill>
                  <a:schemeClr val="bg1"/>
                </a:solidFill>
              </a:rPr>
              <a:t>Mile Brujic, OD, FAAO</a:t>
            </a:r>
          </a:p>
          <a:p>
            <a:r>
              <a:rPr lang="en-US" sz="4000" dirty="0">
                <a:solidFill>
                  <a:schemeClr val="bg1"/>
                </a:solidFill>
              </a:rPr>
              <a:t>Premier Vision Group</a:t>
            </a:r>
          </a:p>
        </p:txBody>
      </p:sp>
      <p:sp>
        <p:nvSpPr>
          <p:cNvPr id="7" name="Rectangle 6"/>
          <p:cNvSpPr/>
          <p:nvPr/>
        </p:nvSpPr>
        <p:spPr>
          <a:xfrm>
            <a:off x="7608125" y="6611959"/>
            <a:ext cx="6096000" cy="230832"/>
          </a:xfrm>
          <a:prstGeom prst="rect">
            <a:avLst/>
          </a:prstGeom>
        </p:spPr>
        <p:txBody>
          <a:bodyPr>
            <a:spAutoFit/>
          </a:bodyPr>
          <a:lstStyle/>
          <a:p>
            <a:r>
              <a:rPr lang="en-US" sz="900" dirty="0">
                <a:solidFill>
                  <a:schemeClr val="bg1"/>
                </a:solidFill>
                <a:hlinkClick r:id="rId3"/>
              </a:rPr>
              <a:t>https://www.clientresourcesinc.com/2018/11/13/top-3-emerging-technologies/</a:t>
            </a:r>
            <a:endParaRPr lang="en-US" sz="900" dirty="0">
              <a:solidFill>
                <a:schemeClr val="bg1"/>
              </a:solidFill>
            </a:endParaRPr>
          </a:p>
        </p:txBody>
      </p:sp>
    </p:spTree>
    <p:extLst>
      <p:ext uri="{BB962C8B-B14F-4D97-AF65-F5344CB8AC3E}">
        <p14:creationId xmlns:p14="http://schemas.microsoft.com/office/powerpoint/2010/main" val="274780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0877D-B80B-264B-A237-D4F698662225}"/>
              </a:ext>
            </a:extLst>
          </p:cNvPr>
          <p:cNvSpPr>
            <a:spLocks noGrp="1"/>
          </p:cNvSpPr>
          <p:nvPr>
            <p:ph type="title"/>
          </p:nvPr>
        </p:nvSpPr>
        <p:spPr>
          <a:xfrm>
            <a:off x="621224" y="365125"/>
            <a:ext cx="10515600" cy="1325563"/>
          </a:xfrm>
        </p:spPr>
        <p:txBody>
          <a:bodyPr>
            <a:normAutofit/>
          </a:bodyPr>
          <a:lstStyle/>
          <a:p>
            <a:r>
              <a:rPr lang="en-US" sz="6000" dirty="0" err="1"/>
              <a:t>InfantSEE</a:t>
            </a:r>
            <a:endParaRPr lang="en-US" sz="6000" dirty="0"/>
          </a:p>
        </p:txBody>
      </p:sp>
      <p:sp>
        <p:nvSpPr>
          <p:cNvPr id="3" name="Content Placeholder 2">
            <a:extLst>
              <a:ext uri="{FF2B5EF4-FFF2-40B4-BE49-F238E27FC236}">
                <a16:creationId xmlns:a16="http://schemas.microsoft.com/office/drawing/2014/main" id="{8D66CDD8-1E9D-4D4D-8E9E-633289297ED3}"/>
              </a:ext>
            </a:extLst>
          </p:cNvPr>
          <p:cNvSpPr>
            <a:spLocks noGrp="1"/>
          </p:cNvSpPr>
          <p:nvPr>
            <p:ph idx="1"/>
          </p:nvPr>
        </p:nvSpPr>
        <p:spPr>
          <a:xfrm>
            <a:off x="838200" y="1690688"/>
            <a:ext cx="10515600" cy="5167311"/>
          </a:xfrm>
        </p:spPr>
        <p:txBody>
          <a:bodyPr>
            <a:normAutofit/>
          </a:bodyPr>
          <a:lstStyle/>
          <a:p>
            <a:pPr marL="914400" lvl="2" indent="0">
              <a:buNone/>
            </a:pPr>
            <a:r>
              <a:rPr lang="en-US" sz="4000" dirty="0"/>
              <a:t>Child’s first eye exam</a:t>
            </a:r>
          </a:p>
          <a:p>
            <a:pPr marL="914400" lvl="2" indent="0">
              <a:buNone/>
            </a:pPr>
            <a:r>
              <a:rPr lang="en-US" sz="4000" u="sng" dirty="0">
                <a:hlinkClick r:id="rId2"/>
              </a:rPr>
              <a:t>www.infantsee.org</a:t>
            </a:r>
            <a:endParaRPr lang="en-US" sz="4000" dirty="0"/>
          </a:p>
          <a:p>
            <a:pPr lvl="2"/>
            <a:r>
              <a:rPr lang="en-US" sz="3600" dirty="0"/>
              <a:t>The exam (special considerations)</a:t>
            </a:r>
          </a:p>
          <a:p>
            <a:pPr lvl="2"/>
            <a:r>
              <a:rPr lang="en-US" sz="4000" dirty="0"/>
              <a:t>Visual acuity</a:t>
            </a:r>
          </a:p>
          <a:p>
            <a:pPr lvl="2"/>
            <a:r>
              <a:rPr lang="en-US" sz="4000" dirty="0"/>
              <a:t>Retinoscopy – dry and cycloplegic</a:t>
            </a:r>
          </a:p>
          <a:p>
            <a:pPr lvl="2"/>
            <a:r>
              <a:rPr lang="en-US" sz="4000" dirty="0"/>
              <a:t>Color vision</a:t>
            </a:r>
          </a:p>
          <a:p>
            <a:pPr lvl="2"/>
            <a:r>
              <a:rPr lang="en-US" sz="4000" dirty="0"/>
              <a:t>Stereopsis</a:t>
            </a:r>
          </a:p>
          <a:p>
            <a:pPr lvl="2"/>
            <a:r>
              <a:rPr lang="en-US" sz="4000" dirty="0"/>
              <a:t>Cover test</a:t>
            </a:r>
          </a:p>
          <a:p>
            <a:endParaRPr lang="en-US" dirty="0"/>
          </a:p>
        </p:txBody>
      </p:sp>
    </p:spTree>
    <p:extLst>
      <p:ext uri="{BB962C8B-B14F-4D97-AF65-F5344CB8AC3E}">
        <p14:creationId xmlns:p14="http://schemas.microsoft.com/office/powerpoint/2010/main" val="2858931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27549-BCA8-947B-49C5-82DEA6F18592}"/>
              </a:ext>
            </a:extLst>
          </p:cNvPr>
          <p:cNvSpPr>
            <a:spLocks noGrp="1"/>
          </p:cNvSpPr>
          <p:nvPr>
            <p:ph type="title"/>
          </p:nvPr>
        </p:nvSpPr>
        <p:spPr/>
        <p:txBody>
          <a:bodyPr/>
          <a:lstStyle/>
          <a:p>
            <a:endParaRPr lang="en-US"/>
          </a:p>
        </p:txBody>
      </p:sp>
      <p:pic>
        <p:nvPicPr>
          <p:cNvPr id="5" name="Picture 4" descr="A screenshot of a medical report&#10;&#10;Description automatically generated">
            <a:extLst>
              <a:ext uri="{FF2B5EF4-FFF2-40B4-BE49-F238E27FC236}">
                <a16:creationId xmlns:a16="http://schemas.microsoft.com/office/drawing/2014/main" id="{F644A788-FC27-FBFD-F0BF-814FDADA8D90}"/>
              </a:ext>
            </a:extLst>
          </p:cNvPr>
          <p:cNvPicPr>
            <a:picLocks noChangeAspect="1"/>
          </p:cNvPicPr>
          <p:nvPr/>
        </p:nvPicPr>
        <p:blipFill>
          <a:blip r:embed="rId2"/>
          <a:stretch>
            <a:fillRect/>
          </a:stretch>
        </p:blipFill>
        <p:spPr>
          <a:xfrm>
            <a:off x="2471447" y="0"/>
            <a:ext cx="7249106" cy="6858000"/>
          </a:xfrm>
          <a:prstGeom prst="rect">
            <a:avLst/>
          </a:prstGeom>
        </p:spPr>
      </p:pic>
    </p:spTree>
    <p:extLst>
      <p:ext uri="{BB962C8B-B14F-4D97-AF65-F5344CB8AC3E}">
        <p14:creationId xmlns:p14="http://schemas.microsoft.com/office/powerpoint/2010/main" val="26493588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6F320-163B-22D7-5531-B0790FC8A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457A99-232D-2C36-4074-5828738E5240}"/>
              </a:ext>
            </a:extLst>
          </p:cNvPr>
          <p:cNvSpPr>
            <a:spLocks noGrp="1"/>
          </p:cNvSpPr>
          <p:nvPr>
            <p:ph type="title"/>
          </p:nvPr>
        </p:nvSpPr>
        <p:spPr/>
        <p:txBody>
          <a:bodyPr/>
          <a:lstStyle/>
          <a:p>
            <a:endParaRPr lang="en-US"/>
          </a:p>
        </p:txBody>
      </p:sp>
      <p:pic>
        <p:nvPicPr>
          <p:cNvPr id="4" name="Picture 3" descr="A screenshot of a medical report&#10;&#10;Description automatically generated">
            <a:extLst>
              <a:ext uri="{FF2B5EF4-FFF2-40B4-BE49-F238E27FC236}">
                <a16:creationId xmlns:a16="http://schemas.microsoft.com/office/drawing/2014/main" id="{6BF69D6C-E378-5D4F-494E-1A16032DB330}"/>
              </a:ext>
            </a:extLst>
          </p:cNvPr>
          <p:cNvPicPr>
            <a:picLocks noChangeAspect="1"/>
          </p:cNvPicPr>
          <p:nvPr/>
        </p:nvPicPr>
        <p:blipFill>
          <a:blip r:embed="rId2"/>
          <a:stretch>
            <a:fillRect/>
          </a:stretch>
        </p:blipFill>
        <p:spPr>
          <a:xfrm>
            <a:off x="2732689" y="0"/>
            <a:ext cx="6726621" cy="6858000"/>
          </a:xfrm>
          <a:prstGeom prst="rect">
            <a:avLst/>
          </a:prstGeom>
        </p:spPr>
      </p:pic>
      <p:pic>
        <p:nvPicPr>
          <p:cNvPr id="6" name="Picture 5" descr="A close up of a text&#10;&#10;Description automatically generated">
            <a:extLst>
              <a:ext uri="{FF2B5EF4-FFF2-40B4-BE49-F238E27FC236}">
                <a16:creationId xmlns:a16="http://schemas.microsoft.com/office/drawing/2014/main" id="{7FAD448A-0990-7BFC-4AC7-4A4250A9E055}"/>
              </a:ext>
            </a:extLst>
          </p:cNvPr>
          <p:cNvPicPr>
            <a:picLocks noChangeAspect="1"/>
          </p:cNvPicPr>
          <p:nvPr/>
        </p:nvPicPr>
        <p:blipFill>
          <a:blip r:embed="rId3"/>
          <a:stretch>
            <a:fillRect/>
          </a:stretch>
        </p:blipFill>
        <p:spPr>
          <a:xfrm>
            <a:off x="-43419" y="2324745"/>
            <a:ext cx="12373916" cy="1811606"/>
          </a:xfrm>
          <a:prstGeom prst="rect">
            <a:avLst/>
          </a:prstGeom>
        </p:spPr>
      </p:pic>
    </p:spTree>
    <p:extLst>
      <p:ext uri="{BB962C8B-B14F-4D97-AF65-F5344CB8AC3E}">
        <p14:creationId xmlns:p14="http://schemas.microsoft.com/office/powerpoint/2010/main" val="137740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0A641-AF92-3A4F-E2A5-8EAA8B305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893CE-1314-C9F4-4A70-E0CC5005D11D}"/>
              </a:ext>
            </a:extLst>
          </p:cNvPr>
          <p:cNvSpPr>
            <a:spLocks noGrp="1"/>
          </p:cNvSpPr>
          <p:nvPr>
            <p:ph type="title"/>
          </p:nvPr>
        </p:nvSpPr>
        <p:spPr/>
        <p:txBody>
          <a:bodyPr/>
          <a:lstStyle/>
          <a:p>
            <a:endParaRPr lang="en-US"/>
          </a:p>
        </p:txBody>
      </p:sp>
      <p:pic>
        <p:nvPicPr>
          <p:cNvPr id="4" name="Picture 3" descr="A screenshot of a medical report&#10;&#10;Description automatically generated">
            <a:extLst>
              <a:ext uri="{FF2B5EF4-FFF2-40B4-BE49-F238E27FC236}">
                <a16:creationId xmlns:a16="http://schemas.microsoft.com/office/drawing/2014/main" id="{1609D30D-BBEF-6D12-19FE-C7FD71A955BE}"/>
              </a:ext>
            </a:extLst>
          </p:cNvPr>
          <p:cNvPicPr>
            <a:picLocks noChangeAspect="1"/>
          </p:cNvPicPr>
          <p:nvPr/>
        </p:nvPicPr>
        <p:blipFill>
          <a:blip r:embed="rId2"/>
          <a:stretch>
            <a:fillRect/>
          </a:stretch>
        </p:blipFill>
        <p:spPr>
          <a:xfrm>
            <a:off x="2667000" y="0"/>
            <a:ext cx="6858000" cy="6858000"/>
          </a:xfrm>
          <a:prstGeom prst="rect">
            <a:avLst/>
          </a:prstGeom>
        </p:spPr>
      </p:pic>
      <p:pic>
        <p:nvPicPr>
          <p:cNvPr id="6" name="Picture 5">
            <a:extLst>
              <a:ext uri="{FF2B5EF4-FFF2-40B4-BE49-F238E27FC236}">
                <a16:creationId xmlns:a16="http://schemas.microsoft.com/office/drawing/2014/main" id="{615A82B5-F726-47F6-CAF6-12EF972A6A2D}"/>
              </a:ext>
            </a:extLst>
          </p:cNvPr>
          <p:cNvPicPr>
            <a:picLocks noChangeAspect="1"/>
          </p:cNvPicPr>
          <p:nvPr/>
        </p:nvPicPr>
        <p:blipFill>
          <a:blip r:embed="rId3"/>
          <a:stretch>
            <a:fillRect/>
          </a:stretch>
        </p:blipFill>
        <p:spPr>
          <a:xfrm>
            <a:off x="211345" y="2766857"/>
            <a:ext cx="11841173" cy="1208915"/>
          </a:xfrm>
          <a:prstGeom prst="rect">
            <a:avLst/>
          </a:prstGeom>
        </p:spPr>
      </p:pic>
    </p:spTree>
    <p:extLst>
      <p:ext uri="{BB962C8B-B14F-4D97-AF65-F5344CB8AC3E}">
        <p14:creationId xmlns:p14="http://schemas.microsoft.com/office/powerpoint/2010/main" val="229592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9805"/>
            <a:ext cx="12192000" cy="7493317"/>
          </a:xfrm>
          <a:prstGeom prst="rect">
            <a:avLst/>
          </a:prstGeom>
        </p:spPr>
      </p:pic>
      <p:sp>
        <p:nvSpPr>
          <p:cNvPr id="2" name="Title 1"/>
          <p:cNvSpPr>
            <a:spLocks noGrp="1"/>
          </p:cNvSpPr>
          <p:nvPr>
            <p:ph type="ctrTitle"/>
          </p:nvPr>
        </p:nvSpPr>
        <p:spPr>
          <a:xfrm>
            <a:off x="5396952" y="2133053"/>
            <a:ext cx="6565221" cy="2387600"/>
          </a:xfrm>
        </p:spPr>
        <p:txBody>
          <a:bodyPr>
            <a:noAutofit/>
          </a:bodyPr>
          <a:lstStyle/>
          <a:p>
            <a:pPr algn="r"/>
            <a:r>
              <a:rPr lang="en-US" sz="8000" dirty="0">
                <a:solidFill>
                  <a:schemeClr val="bg1"/>
                </a:solidFill>
              </a:rPr>
              <a:t>Myopia Progression Management Advances</a:t>
            </a:r>
          </a:p>
        </p:txBody>
      </p:sp>
      <p:sp>
        <p:nvSpPr>
          <p:cNvPr id="7" name="Rectangle 6"/>
          <p:cNvSpPr/>
          <p:nvPr/>
        </p:nvSpPr>
        <p:spPr>
          <a:xfrm>
            <a:off x="7608125" y="6611959"/>
            <a:ext cx="6096000" cy="230832"/>
          </a:xfrm>
          <a:prstGeom prst="rect">
            <a:avLst/>
          </a:prstGeom>
        </p:spPr>
        <p:txBody>
          <a:bodyPr>
            <a:spAutoFit/>
          </a:bodyPr>
          <a:lstStyle/>
          <a:p>
            <a:r>
              <a:rPr lang="en-US" sz="900" dirty="0">
                <a:solidFill>
                  <a:schemeClr val="bg1"/>
                </a:solidFill>
                <a:hlinkClick r:id="rId3"/>
              </a:rPr>
              <a:t>https://www.clientresourcesinc.com/2018/11/13/top-3-emerging-technologies/</a:t>
            </a:r>
            <a:endParaRPr lang="en-US" sz="900" dirty="0">
              <a:solidFill>
                <a:schemeClr val="bg1"/>
              </a:solidFill>
            </a:endParaRPr>
          </a:p>
        </p:txBody>
      </p:sp>
    </p:spTree>
    <p:extLst>
      <p:ext uri="{BB962C8B-B14F-4D97-AF65-F5344CB8AC3E}">
        <p14:creationId xmlns:p14="http://schemas.microsoft.com/office/powerpoint/2010/main" val="64210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Shape 11">
            <a:extLst>
              <a:ext uri="{FF2B5EF4-FFF2-40B4-BE49-F238E27FC236}">
                <a16:creationId xmlns:a16="http://schemas.microsoft.com/office/drawing/2014/main" id="{5BC058D8-4799-566F-4797-C99A69FDBF64}"/>
              </a:ext>
            </a:extLst>
          </p:cNvPr>
          <p:cNvSpPr/>
          <p:nvPr/>
        </p:nvSpPr>
        <p:spPr>
          <a:xfrm>
            <a:off x="507802" y="3213208"/>
            <a:ext cx="4541919" cy="1126828"/>
          </a:xfrm>
          <a:prstGeom prst="roundRect">
            <a:avLst>
              <a:gd name="adj" fmla="val 8115"/>
            </a:avLst>
          </a:prstGeom>
          <a:solidFill>
            <a:srgbClr val="1F1F1F"/>
          </a:solidFill>
          <a:ln w="22860">
            <a:solidFill>
              <a:srgbClr val="575757"/>
            </a:solidFill>
            <a:prstDash val="solid"/>
          </a:ln>
        </p:spPr>
        <p:txBody>
          <a:bodyPr/>
          <a:lstStyle/>
          <a:p>
            <a:endParaRPr lang="en-US" sz="1500"/>
          </a:p>
        </p:txBody>
      </p:sp>
      <p:sp>
        <p:nvSpPr>
          <p:cNvPr id="25" name="Shape 11">
            <a:extLst>
              <a:ext uri="{FF2B5EF4-FFF2-40B4-BE49-F238E27FC236}">
                <a16:creationId xmlns:a16="http://schemas.microsoft.com/office/drawing/2014/main" id="{DF9B6139-A834-A9BC-7D87-74B3141EF219}"/>
              </a:ext>
            </a:extLst>
          </p:cNvPr>
          <p:cNvSpPr/>
          <p:nvPr/>
        </p:nvSpPr>
        <p:spPr>
          <a:xfrm>
            <a:off x="507802" y="1871822"/>
            <a:ext cx="4558654" cy="1202176"/>
          </a:xfrm>
          <a:prstGeom prst="roundRect">
            <a:avLst>
              <a:gd name="adj" fmla="val 8115"/>
            </a:avLst>
          </a:prstGeom>
          <a:solidFill>
            <a:srgbClr val="1F1F1F"/>
          </a:solidFill>
          <a:ln w="22860">
            <a:solidFill>
              <a:srgbClr val="575757"/>
            </a:solidFill>
            <a:prstDash val="solid"/>
          </a:ln>
        </p:spPr>
        <p:txBody>
          <a:bodyPr/>
          <a:lstStyle/>
          <a:p>
            <a:endParaRPr lang="en-US" sz="1500"/>
          </a:p>
        </p:txBody>
      </p:sp>
      <p:sp>
        <p:nvSpPr>
          <p:cNvPr id="5" name="Text 2"/>
          <p:cNvSpPr/>
          <p:nvPr/>
        </p:nvSpPr>
        <p:spPr>
          <a:xfrm>
            <a:off x="526852" y="1229520"/>
            <a:ext cx="6690916" cy="470396"/>
          </a:xfrm>
          <a:prstGeom prst="rect">
            <a:avLst/>
          </a:prstGeom>
          <a:noFill/>
          <a:ln/>
        </p:spPr>
        <p:txBody>
          <a:bodyPr wrap="none" lIns="0" tIns="0" rIns="0" bIns="0" rtlCol="0" anchor="t"/>
          <a:lstStyle/>
          <a:p>
            <a:pPr>
              <a:lnSpc>
                <a:spcPts val="3667"/>
              </a:lnSpc>
            </a:pPr>
            <a:r>
              <a:rPr lang="en-US" sz="2958" dirty="0">
                <a:solidFill>
                  <a:srgbClr val="FEFEFE"/>
                </a:solidFill>
                <a:latin typeface="Instrument Sans Medium" pitchFamily="34" charset="0"/>
                <a:ea typeface="Instrument Sans Medium" pitchFamily="34" charset="-122"/>
                <a:cs typeface="Instrument Sans Medium" pitchFamily="34" charset="-120"/>
              </a:rPr>
              <a:t>The Definition of Myopia Has Changed</a:t>
            </a:r>
            <a:endParaRPr lang="en-US" sz="2958" dirty="0"/>
          </a:p>
        </p:txBody>
      </p:sp>
      <p:sp>
        <p:nvSpPr>
          <p:cNvPr id="7" name="Shape 4"/>
          <p:cNvSpPr/>
          <p:nvPr/>
        </p:nvSpPr>
        <p:spPr>
          <a:xfrm>
            <a:off x="507802" y="1876830"/>
            <a:ext cx="76200" cy="1126828"/>
          </a:xfrm>
          <a:prstGeom prst="roundRect">
            <a:avLst>
              <a:gd name="adj" fmla="val 29636"/>
            </a:avLst>
          </a:prstGeom>
          <a:solidFill>
            <a:srgbClr val="F5F547"/>
          </a:solidFill>
          <a:ln/>
        </p:spPr>
        <p:txBody>
          <a:bodyPr/>
          <a:lstStyle/>
          <a:p>
            <a:endParaRPr lang="en-US" sz="1500"/>
          </a:p>
        </p:txBody>
      </p:sp>
      <p:sp>
        <p:nvSpPr>
          <p:cNvPr id="8" name="Text 5"/>
          <p:cNvSpPr/>
          <p:nvPr/>
        </p:nvSpPr>
        <p:spPr>
          <a:xfrm>
            <a:off x="753567" y="2046394"/>
            <a:ext cx="1881783" cy="235248"/>
          </a:xfrm>
          <a:prstGeom prst="rect">
            <a:avLst/>
          </a:prstGeom>
          <a:noFill/>
          <a:ln/>
        </p:spPr>
        <p:txBody>
          <a:bodyPr wrap="none" lIns="0" tIns="0" rIns="0" bIns="0" rtlCol="0" anchor="t"/>
          <a:lstStyle/>
          <a:p>
            <a:r>
              <a:rPr lang="en-US" sz="2000" dirty="0">
                <a:solidFill>
                  <a:schemeClr val="bg1"/>
                </a:solidFill>
              </a:rPr>
              <a:t>The International Myopia Institute states:</a:t>
            </a:r>
          </a:p>
        </p:txBody>
      </p:sp>
      <p:sp>
        <p:nvSpPr>
          <p:cNvPr id="9" name="Text 6"/>
          <p:cNvSpPr/>
          <p:nvPr/>
        </p:nvSpPr>
        <p:spPr>
          <a:xfrm>
            <a:off x="753566" y="2401499"/>
            <a:ext cx="4099788" cy="432594"/>
          </a:xfrm>
          <a:prstGeom prst="rect">
            <a:avLst/>
          </a:prstGeom>
          <a:noFill/>
          <a:ln/>
        </p:spPr>
        <p:txBody>
          <a:bodyPr wrap="square" lIns="0" tIns="0" rIns="0" bIns="0" rtlCol="0" anchor="t"/>
          <a:lstStyle/>
          <a:p>
            <a:r>
              <a:rPr lang="en-US" sz="2000" dirty="0">
                <a:solidFill>
                  <a:schemeClr val="bg1"/>
                </a:solidFill>
              </a:rPr>
              <a:t>“Previously, </a:t>
            </a:r>
            <a:r>
              <a:rPr lang="en-US" sz="2000" b="1" dirty="0">
                <a:solidFill>
                  <a:schemeClr val="bg1"/>
                </a:solidFill>
              </a:rPr>
              <a:t>over 400 definitions had been used in the literature</a:t>
            </a:r>
            <a:r>
              <a:rPr lang="en-US" sz="2000" dirty="0">
                <a:solidFill>
                  <a:schemeClr val="bg1"/>
                </a:solidFill>
              </a:rPr>
              <a:t>” </a:t>
            </a:r>
          </a:p>
        </p:txBody>
      </p:sp>
      <p:sp>
        <p:nvSpPr>
          <p:cNvPr id="14" name="Shape 11"/>
          <p:cNvSpPr/>
          <p:nvPr/>
        </p:nvSpPr>
        <p:spPr>
          <a:xfrm>
            <a:off x="526852" y="4592936"/>
            <a:ext cx="10911582" cy="1995434"/>
          </a:xfrm>
          <a:prstGeom prst="roundRect">
            <a:avLst>
              <a:gd name="adj" fmla="val 8115"/>
            </a:avLst>
          </a:prstGeom>
          <a:solidFill>
            <a:srgbClr val="1F1F1F"/>
          </a:solidFill>
          <a:ln w="22860">
            <a:solidFill>
              <a:srgbClr val="575757"/>
            </a:solidFill>
            <a:prstDash val="solid"/>
          </a:ln>
        </p:spPr>
        <p:txBody>
          <a:bodyPr/>
          <a:lstStyle/>
          <a:p>
            <a:endParaRPr lang="en-US" sz="1500"/>
          </a:p>
        </p:txBody>
      </p:sp>
      <p:sp>
        <p:nvSpPr>
          <p:cNvPr id="15" name="Shape 12"/>
          <p:cNvSpPr/>
          <p:nvPr/>
        </p:nvSpPr>
        <p:spPr>
          <a:xfrm>
            <a:off x="507802" y="4592935"/>
            <a:ext cx="76200" cy="1126828"/>
          </a:xfrm>
          <a:prstGeom prst="roundRect">
            <a:avLst>
              <a:gd name="adj" fmla="val 29636"/>
            </a:avLst>
          </a:prstGeom>
          <a:solidFill>
            <a:srgbClr val="F5F547"/>
          </a:solidFill>
          <a:ln/>
        </p:spPr>
        <p:txBody>
          <a:bodyPr/>
          <a:lstStyle/>
          <a:p>
            <a:endParaRPr lang="en-US" sz="1500"/>
          </a:p>
        </p:txBody>
      </p:sp>
      <p:pic>
        <p:nvPicPr>
          <p:cNvPr id="20" name="Picture 19" descr="A screenshot of a computer&#10;&#10;AI-generated content may be incorrect.">
            <a:extLst>
              <a:ext uri="{FF2B5EF4-FFF2-40B4-BE49-F238E27FC236}">
                <a16:creationId xmlns:a16="http://schemas.microsoft.com/office/drawing/2014/main" id="{B7D9B3C1-FCC6-1F4D-FDD5-6490210A3DBC}"/>
              </a:ext>
            </a:extLst>
          </p:cNvPr>
          <p:cNvPicPr>
            <a:picLocks noChangeAspect="1"/>
          </p:cNvPicPr>
          <p:nvPr/>
        </p:nvPicPr>
        <p:blipFill>
          <a:blip r:embed="rId3"/>
          <a:stretch>
            <a:fillRect/>
          </a:stretch>
        </p:blipFill>
        <p:spPr>
          <a:xfrm>
            <a:off x="5207198" y="1900919"/>
            <a:ext cx="6477000" cy="2242038"/>
          </a:xfrm>
          <a:prstGeom prst="rect">
            <a:avLst/>
          </a:prstGeom>
        </p:spPr>
      </p:pic>
      <p:sp>
        <p:nvSpPr>
          <p:cNvPr id="22" name="TextBox 21">
            <a:extLst>
              <a:ext uri="{FF2B5EF4-FFF2-40B4-BE49-F238E27FC236}">
                <a16:creationId xmlns:a16="http://schemas.microsoft.com/office/drawing/2014/main" id="{391361D0-BE7A-5FE2-D1C0-D095D21FB0CA}"/>
              </a:ext>
            </a:extLst>
          </p:cNvPr>
          <p:cNvSpPr txBox="1"/>
          <p:nvPr/>
        </p:nvSpPr>
        <p:spPr>
          <a:xfrm>
            <a:off x="737493" y="4836504"/>
            <a:ext cx="10551830" cy="1359218"/>
          </a:xfrm>
          <a:prstGeom prst="rect">
            <a:avLst/>
          </a:prstGeom>
          <a:noFill/>
        </p:spPr>
        <p:txBody>
          <a:bodyPr wrap="square">
            <a:spAutoFit/>
          </a:bodyPr>
          <a:lstStyle/>
          <a:p>
            <a:pPr defTabSz="761950">
              <a:lnSpc>
                <a:spcPct val="90000"/>
              </a:lnSpc>
              <a:buClr>
                <a:srgbClr val="C00000"/>
              </a:buClr>
              <a:buSzPts val="3200"/>
              <a:defRPr/>
            </a:pPr>
            <a:r>
              <a:rPr lang="en-US" sz="3000" dirty="0">
                <a:solidFill>
                  <a:srgbClr val="C00000"/>
                </a:solidFill>
                <a:latin typeface="Arial"/>
                <a:ea typeface="Arial"/>
                <a:cs typeface="Arial"/>
                <a:sym typeface="Arial"/>
              </a:rPr>
              <a:t>A progressive disease that causes eyeball stretching</a:t>
            </a:r>
          </a:p>
          <a:p>
            <a:pPr defTabSz="761950">
              <a:lnSpc>
                <a:spcPct val="90000"/>
              </a:lnSpc>
              <a:spcBef>
                <a:spcPts val="833"/>
              </a:spcBef>
              <a:buSzPts val="2400"/>
              <a:defRPr/>
            </a:pPr>
            <a:r>
              <a:rPr lang="en-US" sz="2333" u="sng" dirty="0">
                <a:solidFill>
                  <a:schemeClr val="bg1"/>
                </a:solidFill>
                <a:latin typeface="Arial"/>
                <a:ea typeface="Arial"/>
                <a:cs typeface="Arial"/>
                <a:sym typeface="Arial"/>
              </a:rPr>
              <a:t>Which results in: </a:t>
            </a:r>
          </a:p>
          <a:p>
            <a:pPr defTabSz="761950">
              <a:lnSpc>
                <a:spcPct val="90000"/>
              </a:lnSpc>
              <a:spcBef>
                <a:spcPts val="833"/>
              </a:spcBef>
              <a:buSzPts val="2400"/>
              <a:defRPr/>
            </a:pPr>
            <a:r>
              <a:rPr lang="en-US" sz="2333" dirty="0">
                <a:solidFill>
                  <a:schemeClr val="bg1"/>
                </a:solidFill>
                <a:latin typeface="Arial"/>
                <a:ea typeface="Arial"/>
                <a:cs typeface="Arial"/>
                <a:sym typeface="Arial"/>
              </a:rPr>
              <a:t>Higher Disease Risks</a:t>
            </a:r>
            <a:r>
              <a:rPr lang="en-US" sz="2000" dirty="0">
                <a:solidFill>
                  <a:schemeClr val="bg1"/>
                </a:solidFill>
                <a:latin typeface="Calibri" panose="020F0502020204030204"/>
                <a:sym typeface="Arial"/>
              </a:rPr>
              <a:t>, </a:t>
            </a:r>
            <a:r>
              <a:rPr lang="en-US" sz="2333" dirty="0">
                <a:solidFill>
                  <a:schemeClr val="bg1"/>
                </a:solidFill>
                <a:latin typeface="Arial"/>
                <a:ea typeface="Arial"/>
                <a:cs typeface="Arial"/>
                <a:sym typeface="Arial"/>
              </a:rPr>
              <a:t>Blurry Vision, Changing Prescriptions</a:t>
            </a:r>
            <a:endParaRPr lang="en-US" sz="2000" dirty="0">
              <a:solidFill>
                <a:schemeClr val="bg1"/>
              </a:solidFill>
              <a:latin typeface="Calibri" panose="020F0502020204030204"/>
            </a:endParaRPr>
          </a:p>
        </p:txBody>
      </p:sp>
      <p:sp>
        <p:nvSpPr>
          <p:cNvPr id="24" name="TextBox 23">
            <a:extLst>
              <a:ext uri="{FF2B5EF4-FFF2-40B4-BE49-F238E27FC236}">
                <a16:creationId xmlns:a16="http://schemas.microsoft.com/office/drawing/2014/main" id="{544054CE-161C-84C1-C357-5124ADBAD7EF}"/>
              </a:ext>
            </a:extLst>
          </p:cNvPr>
          <p:cNvSpPr txBox="1"/>
          <p:nvPr/>
        </p:nvSpPr>
        <p:spPr>
          <a:xfrm>
            <a:off x="677317" y="3317985"/>
            <a:ext cx="4351883" cy="707886"/>
          </a:xfrm>
          <a:prstGeom prst="rect">
            <a:avLst/>
          </a:prstGeom>
          <a:noFill/>
        </p:spPr>
        <p:txBody>
          <a:bodyPr wrap="square">
            <a:spAutoFit/>
          </a:bodyPr>
          <a:lstStyle/>
          <a:p>
            <a:r>
              <a:rPr lang="en-US" sz="2000" dirty="0">
                <a:solidFill>
                  <a:schemeClr val="bg1"/>
                </a:solidFill>
              </a:rPr>
              <a:t>Myopia = </a:t>
            </a:r>
            <a:r>
              <a:rPr lang="en-US" sz="2000" b="1" dirty="0">
                <a:solidFill>
                  <a:schemeClr val="bg1"/>
                </a:solidFill>
              </a:rPr>
              <a:t>spherical equivalent refractive error ≤ −0.50 diopters</a:t>
            </a:r>
            <a:endParaRPr lang="en-US" sz="2000" dirty="0">
              <a:solidFill>
                <a:schemeClr val="bg1"/>
              </a:solidFill>
            </a:endParaRPr>
          </a:p>
        </p:txBody>
      </p:sp>
      <p:sp>
        <p:nvSpPr>
          <p:cNvPr id="28" name="Shape 4">
            <a:extLst>
              <a:ext uri="{FF2B5EF4-FFF2-40B4-BE49-F238E27FC236}">
                <a16:creationId xmlns:a16="http://schemas.microsoft.com/office/drawing/2014/main" id="{FB6E3587-1989-5EA2-0C63-518C6D66FF90}"/>
              </a:ext>
            </a:extLst>
          </p:cNvPr>
          <p:cNvSpPr/>
          <p:nvPr/>
        </p:nvSpPr>
        <p:spPr>
          <a:xfrm>
            <a:off x="516170" y="3235073"/>
            <a:ext cx="38099" cy="1126828"/>
          </a:xfrm>
          <a:prstGeom prst="roundRect">
            <a:avLst>
              <a:gd name="adj" fmla="val 29636"/>
            </a:avLst>
          </a:prstGeom>
          <a:solidFill>
            <a:srgbClr val="F5F547"/>
          </a:solidFill>
          <a:ln/>
        </p:spPr>
        <p:txBody>
          <a:bodyPr/>
          <a:lstStyle/>
          <a:p>
            <a:endParaRPr lang="en-US" sz="1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60"/>
          <p:cNvSpPr txBox="1">
            <a:spLocks noGrp="1"/>
          </p:cNvSpPr>
          <p:nvPr>
            <p:ph type="body" idx="1"/>
          </p:nvPr>
        </p:nvSpPr>
        <p:spPr>
          <a:xfrm>
            <a:off x="415600" y="1674727"/>
            <a:ext cx="7005619" cy="4555201"/>
          </a:xfrm>
          <a:prstGeom prst="rect">
            <a:avLst/>
          </a:prstGeom>
          <a:noFill/>
          <a:ln>
            <a:noFill/>
          </a:ln>
        </p:spPr>
        <p:txBody>
          <a:bodyPr spcFirstLastPara="1" vert="horz" wrap="square" lIns="121867" tIns="121867" rIns="121867" bIns="121867" rtlCol="0" anchor="t" anchorCtr="0">
            <a:normAutofit fontScale="92500" lnSpcReduction="10000"/>
          </a:bodyPr>
          <a:lstStyle/>
          <a:p>
            <a:pPr marL="224013" indent="-224013">
              <a:buSzPts val="2058"/>
            </a:pPr>
            <a:r>
              <a:rPr lang="en-US" sz="2744" b="1" dirty="0"/>
              <a:t>Myopia Correction: </a:t>
            </a:r>
            <a:r>
              <a:rPr lang="en-US" b="0" dirty="0"/>
              <a:t>traditional approach to prescribing SV correction for refractive error</a:t>
            </a:r>
            <a:endParaRPr b="0" dirty="0"/>
          </a:p>
          <a:p>
            <a:pPr marL="224013" indent="-224013">
              <a:buSzPts val="2058"/>
            </a:pPr>
            <a:endParaRPr lang="en-US" sz="2744" b="1" dirty="0"/>
          </a:p>
          <a:p>
            <a:pPr marL="224013" indent="-224013">
              <a:buSzPts val="2058"/>
            </a:pPr>
            <a:r>
              <a:rPr lang="en-US" sz="2744" b="1" dirty="0"/>
              <a:t>Myopia Control: </a:t>
            </a:r>
            <a:r>
              <a:rPr lang="en-US" b="0" dirty="0"/>
              <a:t>Treatment modalities/intervention (optical or pharmaceutical)with proven efficacy aimed at slowing myopia progression</a:t>
            </a:r>
            <a:endParaRPr b="0" dirty="0"/>
          </a:p>
          <a:p>
            <a:pPr marL="224013" indent="-224013">
              <a:buSzPts val="2058"/>
            </a:pPr>
            <a:endParaRPr lang="en-US" sz="2744" b="1" dirty="0"/>
          </a:p>
          <a:p>
            <a:pPr marL="224013" indent="-224013">
              <a:buSzPts val="2058"/>
            </a:pPr>
            <a:r>
              <a:rPr lang="en-US" sz="2744" b="1" dirty="0"/>
              <a:t>Myopia Management: </a:t>
            </a:r>
            <a:r>
              <a:rPr lang="en-US" b="0" dirty="0"/>
              <a:t>employment of a broad range of strategies aimed at slowing progression AND addressing overall impact on visual health and quality of life.  Includes behavioral and environmental modifications</a:t>
            </a:r>
            <a:endParaRPr dirty="0"/>
          </a:p>
        </p:txBody>
      </p:sp>
      <p:pic>
        <p:nvPicPr>
          <p:cNvPr id="272" name="Google Shape;272;p60" descr="Picture 5"/>
          <p:cNvPicPr preferRelativeResize="0"/>
          <p:nvPr/>
        </p:nvPicPr>
        <p:blipFill rotWithShape="1">
          <a:blip r:embed="rId3">
            <a:alphaModFix/>
          </a:blip>
          <a:srcRect/>
          <a:stretch/>
        </p:blipFill>
        <p:spPr>
          <a:xfrm>
            <a:off x="7708085" y="628071"/>
            <a:ext cx="4068317" cy="5601856"/>
          </a:xfrm>
          <a:prstGeom prst="rect">
            <a:avLst/>
          </a:prstGeom>
          <a:noFill/>
          <a:ln w="9525" cap="flat" cmpd="sng">
            <a:solidFill>
              <a:srgbClr val="000000"/>
            </a:solidFill>
            <a:prstDash val="solid"/>
            <a:round/>
            <a:headEnd type="none" w="sm" len="sm"/>
            <a:tailEnd type="none" w="sm" len="sm"/>
          </a:ln>
        </p:spPr>
      </p:pic>
      <p:sp>
        <p:nvSpPr>
          <p:cNvPr id="273" name="Google Shape;273;p60"/>
          <p:cNvSpPr txBox="1"/>
          <p:nvPr/>
        </p:nvSpPr>
        <p:spPr>
          <a:xfrm>
            <a:off x="415600" y="489075"/>
            <a:ext cx="7005619" cy="779518"/>
          </a:xfrm>
          <a:prstGeom prst="rect">
            <a:avLst/>
          </a:prstGeom>
          <a:noFill/>
          <a:ln>
            <a:noFill/>
          </a:ln>
        </p:spPr>
        <p:txBody>
          <a:bodyPr spcFirstLastPara="1" wrap="square" lIns="60933" tIns="60933" rIns="60933" bIns="60933" anchor="t" anchorCtr="0">
            <a:spAutoFit/>
          </a:bodyPr>
          <a:lstStyle/>
          <a:p>
            <a:pPr defTabSz="1219121">
              <a:buClr>
                <a:srgbClr val="000000"/>
              </a:buClr>
              <a:buSzPts val="3200"/>
            </a:pPr>
            <a:r>
              <a:rPr lang="en-US" sz="4266" kern="0" dirty="0">
                <a:solidFill>
                  <a:srgbClr val="000000"/>
                </a:solidFill>
                <a:latin typeface="Arial"/>
                <a:ea typeface="Arial"/>
                <a:cs typeface="Arial"/>
                <a:sym typeface="Arial"/>
              </a:rPr>
              <a:t>Myopia Treatments</a:t>
            </a:r>
            <a:endParaRPr sz="1867" kern="0" dirty="0">
              <a:solidFill>
                <a:srgbClr val="000000"/>
              </a:solidFill>
              <a:latin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233536" y="1627214"/>
          <a:ext cx="8278465" cy="3294844"/>
        </p:xfrm>
        <a:graphic>
          <a:graphicData uri="http://schemas.openxmlformats.org/drawingml/2006/table">
            <a:tbl>
              <a:tblPr firstRow="1" bandRow="1">
                <a:tableStyleId>{2D5ABB26-0587-4C30-8999-92F81FD0307C}</a:tableStyleId>
              </a:tblPr>
              <a:tblGrid>
                <a:gridCol w="1655693">
                  <a:extLst>
                    <a:ext uri="{9D8B030D-6E8A-4147-A177-3AD203B41FA5}">
                      <a16:colId xmlns:a16="http://schemas.microsoft.com/office/drawing/2014/main" val="20000"/>
                    </a:ext>
                  </a:extLst>
                </a:gridCol>
                <a:gridCol w="1655693">
                  <a:extLst>
                    <a:ext uri="{9D8B030D-6E8A-4147-A177-3AD203B41FA5}">
                      <a16:colId xmlns:a16="http://schemas.microsoft.com/office/drawing/2014/main" val="20001"/>
                    </a:ext>
                  </a:extLst>
                </a:gridCol>
                <a:gridCol w="1655693">
                  <a:extLst>
                    <a:ext uri="{9D8B030D-6E8A-4147-A177-3AD203B41FA5}">
                      <a16:colId xmlns:a16="http://schemas.microsoft.com/office/drawing/2014/main" val="20002"/>
                    </a:ext>
                  </a:extLst>
                </a:gridCol>
                <a:gridCol w="1655693">
                  <a:extLst>
                    <a:ext uri="{9D8B030D-6E8A-4147-A177-3AD203B41FA5}">
                      <a16:colId xmlns:a16="http://schemas.microsoft.com/office/drawing/2014/main" val="20003"/>
                    </a:ext>
                  </a:extLst>
                </a:gridCol>
                <a:gridCol w="1655693">
                  <a:extLst>
                    <a:ext uri="{9D8B030D-6E8A-4147-A177-3AD203B41FA5}">
                      <a16:colId xmlns:a16="http://schemas.microsoft.com/office/drawing/2014/main" val="20004"/>
                    </a:ext>
                  </a:extLst>
                </a:gridCol>
              </a:tblGrid>
              <a:tr h="737056">
                <a:tc>
                  <a:txBody>
                    <a:bodyPr/>
                    <a:lstStyle/>
                    <a:p>
                      <a:endParaRPr lang="en-US" sz="1300" b="1" i="0" dirty="0">
                        <a:latin typeface="Cambria" panose="02040503050406030204" pitchFamily="18" charset="0"/>
                      </a:endParaRPr>
                    </a:p>
                  </a:txBody>
                  <a:tcPr marL="62137" marR="62137" marT="31069" marB="31069">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700" b="1" i="0">
                          <a:latin typeface="Cambria" panose="02040503050406030204" pitchFamily="18" charset="0"/>
                        </a:rPr>
                        <a:t>Glaucoma</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700" b="1" i="0" dirty="0">
                          <a:latin typeface="Cambria" panose="02040503050406030204" pitchFamily="18" charset="0"/>
                        </a:rPr>
                        <a:t>Cataract (PSCC)</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700" b="1" i="0" dirty="0">
                          <a:latin typeface="Cambria" panose="02040503050406030204" pitchFamily="18" charset="0"/>
                        </a:rPr>
                        <a:t>Retinal detachment</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700" b="1" i="0">
                          <a:latin typeface="Cambria" panose="02040503050406030204" pitchFamily="18" charset="0"/>
                        </a:rPr>
                        <a:t>Myopic</a:t>
                      </a:r>
                    </a:p>
                    <a:p>
                      <a:pPr algn="ctr"/>
                      <a:r>
                        <a:rPr lang="en-US" sz="1700" b="1" i="0">
                          <a:latin typeface="Cambria" panose="02040503050406030204" pitchFamily="18" charset="0"/>
                        </a:rPr>
                        <a:t>Maculopathy</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639447">
                <a:tc>
                  <a:txBody>
                    <a:bodyPr/>
                    <a:lstStyle/>
                    <a:p>
                      <a:pPr algn="l"/>
                      <a:r>
                        <a:rPr lang="en-US" sz="1700" b="1" i="0" dirty="0">
                          <a:solidFill>
                            <a:schemeClr val="tx1"/>
                          </a:solidFill>
                          <a:latin typeface="Cambria" panose="02040503050406030204" pitchFamily="18" charset="0"/>
                        </a:rPr>
                        <a:t>-1.00 to -3.00</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algn="ctr"/>
                      <a:r>
                        <a:rPr lang="en-US" sz="1900" b="1" i="0" dirty="0">
                          <a:highlight>
                            <a:srgbClr val="FFFFFF"/>
                          </a:highlight>
                          <a:latin typeface="Cambria" panose="02040503050406030204" pitchFamily="18" charset="0"/>
                        </a:rPr>
                        <a:t>2.3</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2.1</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a:latin typeface="Cambria" panose="02040503050406030204" pitchFamily="18" charset="0"/>
                        </a:rPr>
                        <a:t>3.1</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2.2</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39447">
                <a:tc>
                  <a:txBody>
                    <a:bodyPr/>
                    <a:lstStyle/>
                    <a:p>
                      <a:pPr algn="l"/>
                      <a:r>
                        <a:rPr lang="en-US" sz="1700" b="1" i="0">
                          <a:solidFill>
                            <a:schemeClr val="tx1"/>
                          </a:solidFill>
                          <a:latin typeface="Cambria" panose="02040503050406030204" pitchFamily="18" charset="0"/>
                        </a:rPr>
                        <a:t>-3.00 to -5.00</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algn="ctr"/>
                      <a:r>
                        <a:rPr lang="en-US" sz="1900" b="1" i="0" dirty="0">
                          <a:latin typeface="Cambria" panose="02040503050406030204" pitchFamily="18" charset="0"/>
                        </a:rPr>
                        <a:t>3.3</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3.1</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9.0</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9.7</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639447">
                <a:tc>
                  <a:txBody>
                    <a:bodyPr/>
                    <a:lstStyle/>
                    <a:p>
                      <a:pPr algn="l"/>
                      <a:r>
                        <a:rPr lang="en-US" sz="1700" b="1" i="0">
                          <a:latin typeface="Cambria" panose="02040503050406030204" pitchFamily="18" charset="0"/>
                        </a:rPr>
                        <a:t>-5.00 to</a:t>
                      </a:r>
                      <a:r>
                        <a:rPr lang="en-US" sz="1700" b="1" i="0" baseline="0">
                          <a:latin typeface="Cambria" panose="02040503050406030204" pitchFamily="18" charset="0"/>
                        </a:rPr>
                        <a:t> -7.00</a:t>
                      </a:r>
                      <a:endParaRPr lang="en-US" sz="1700" b="1" i="0">
                        <a:latin typeface="Cambria" panose="02040503050406030204" pitchFamily="18" charset="0"/>
                      </a:endParaRP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75000"/>
                      </a:schemeClr>
                    </a:solidFill>
                  </a:tcPr>
                </a:tc>
                <a:tc>
                  <a:txBody>
                    <a:bodyPr/>
                    <a:lstStyle/>
                    <a:p>
                      <a:pPr algn="ctr"/>
                      <a:r>
                        <a:rPr lang="en-US" sz="1900" b="1" i="0" dirty="0">
                          <a:latin typeface="Cambria" panose="02040503050406030204" pitchFamily="18" charset="0"/>
                        </a:rPr>
                        <a:t>3.3</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a:latin typeface="Cambria" panose="02040503050406030204" pitchFamily="18" charset="0"/>
                        </a:rPr>
                        <a:t>5.5</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21.5</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40.6</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639447">
                <a:tc>
                  <a:txBody>
                    <a:bodyPr/>
                    <a:lstStyle/>
                    <a:p>
                      <a:pPr algn="l"/>
                      <a:r>
                        <a:rPr lang="en-US" sz="1700" b="1" i="0">
                          <a:latin typeface="Cambria" panose="02040503050406030204" pitchFamily="18" charset="0"/>
                        </a:rPr>
                        <a:t>&gt;-7.00</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50000"/>
                        <a:lumOff val="50000"/>
                      </a:schemeClr>
                    </a:solidFill>
                  </a:tcPr>
                </a:tc>
                <a:tc>
                  <a:txBody>
                    <a:bodyPr/>
                    <a:lstStyle/>
                    <a:p>
                      <a:pPr algn="ctr"/>
                      <a:endParaRPr lang="en-US" sz="1900" b="1" i="0">
                        <a:latin typeface="Cambria" panose="02040503050406030204" pitchFamily="18" charset="0"/>
                      </a:endParaRP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900" b="1" i="0" dirty="0">
                        <a:latin typeface="Cambria" panose="02040503050406030204" pitchFamily="18" charset="0"/>
                      </a:endParaRP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latin typeface="Cambria" panose="02040503050406030204" pitchFamily="18" charset="0"/>
                        </a:rPr>
                        <a:t>44.2</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900" b="1" i="0" dirty="0">
                          <a:highlight>
                            <a:srgbClr val="FFFFFF"/>
                          </a:highlight>
                          <a:latin typeface="Cambria" panose="02040503050406030204" pitchFamily="18" charset="0"/>
                        </a:rPr>
                        <a:t>126.8</a:t>
                      </a:r>
                    </a:p>
                  </a:txBody>
                  <a:tcPr marL="62137" marR="62137" marT="31069" marB="3106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bl>
          </a:graphicData>
        </a:graphic>
      </p:graphicFrame>
      <p:sp>
        <p:nvSpPr>
          <p:cNvPr id="3" name="TextBox 2"/>
          <p:cNvSpPr txBox="1"/>
          <p:nvPr/>
        </p:nvSpPr>
        <p:spPr>
          <a:xfrm rot="16200000">
            <a:off x="7674954" y="4107775"/>
            <a:ext cx="8523324" cy="307777"/>
          </a:xfrm>
          <a:prstGeom prst="rect">
            <a:avLst/>
          </a:prstGeom>
          <a:noFill/>
        </p:spPr>
        <p:txBody>
          <a:bodyPr wrap="square" rtlCol="0">
            <a:spAutoFit/>
          </a:bodyPr>
          <a:lstStyle/>
          <a:p>
            <a:pPr algn="r" defTabSz="1219121" fontAlgn="base">
              <a:spcBef>
                <a:spcPct val="0"/>
              </a:spcBef>
              <a:spcAft>
                <a:spcPct val="0"/>
              </a:spcAft>
              <a:defRPr/>
            </a:pPr>
            <a:r>
              <a:rPr lang="en-US" sz="1400" dirty="0" err="1">
                <a:solidFill>
                  <a:prstClr val="black"/>
                </a:solidFill>
                <a:latin typeface="Arial" charset="0"/>
                <a:ea typeface="ＭＳ Ｐゴシック" charset="-128"/>
              </a:rPr>
              <a:t>Younan</a:t>
            </a:r>
            <a:r>
              <a:rPr lang="en-US" sz="1400" dirty="0">
                <a:solidFill>
                  <a:prstClr val="black"/>
                </a:solidFill>
                <a:latin typeface="Arial" charset="0"/>
                <a:ea typeface="ＭＳ Ｐゴシック" charset="-128"/>
              </a:rPr>
              <a:t> et al 2002, Ogawa &amp; Tanaka 1988, </a:t>
            </a:r>
            <a:r>
              <a:rPr lang="en-US" sz="1400" dirty="0" err="1">
                <a:solidFill>
                  <a:prstClr val="black"/>
                </a:solidFill>
                <a:latin typeface="Arial" charset="0"/>
                <a:ea typeface="ＭＳ Ｐゴシック" charset="-128"/>
              </a:rPr>
              <a:t>Vongphanit</a:t>
            </a:r>
            <a:r>
              <a:rPr lang="en-US" sz="1400" dirty="0">
                <a:solidFill>
                  <a:prstClr val="black"/>
                </a:solidFill>
                <a:latin typeface="Arial" charset="0"/>
                <a:ea typeface="ＭＳ Ｐゴシック" charset="-128"/>
              </a:rPr>
              <a:t> et al 2002 in </a:t>
            </a:r>
            <a:r>
              <a:rPr lang="en-US" sz="1400" dirty="0" err="1">
                <a:solidFill>
                  <a:prstClr val="black"/>
                </a:solidFill>
                <a:latin typeface="Arial" charset="0"/>
                <a:ea typeface="ＭＳ Ｐゴシック" charset="-128"/>
              </a:rPr>
              <a:t>Flitcroft</a:t>
            </a:r>
            <a:r>
              <a:rPr lang="en-US" sz="1400" dirty="0">
                <a:solidFill>
                  <a:prstClr val="black"/>
                </a:solidFill>
                <a:latin typeface="Arial" charset="0"/>
                <a:ea typeface="ＭＳ Ｐゴシック" charset="-128"/>
              </a:rPr>
              <a:t> 2012.</a:t>
            </a:r>
          </a:p>
        </p:txBody>
      </p:sp>
      <p:sp>
        <p:nvSpPr>
          <p:cNvPr id="12" name="Title 11">
            <a:extLst>
              <a:ext uri="{FF2B5EF4-FFF2-40B4-BE49-F238E27FC236}">
                <a16:creationId xmlns:a16="http://schemas.microsoft.com/office/drawing/2014/main" id="{E3EF0D25-59A9-5D41-905A-4BD0F0A452C0}"/>
              </a:ext>
            </a:extLst>
          </p:cNvPr>
          <p:cNvSpPr>
            <a:spLocks noGrp="1"/>
          </p:cNvSpPr>
          <p:nvPr>
            <p:ph type="title"/>
          </p:nvPr>
        </p:nvSpPr>
        <p:spPr>
          <a:xfrm>
            <a:off x="313870" y="592757"/>
            <a:ext cx="6615796" cy="768512"/>
          </a:xfrm>
        </p:spPr>
        <p:txBody>
          <a:bodyPr>
            <a:noAutofit/>
          </a:bodyPr>
          <a:lstStyle/>
          <a:p>
            <a:pPr algn="ctr"/>
            <a:r>
              <a:rPr lang="en-US" sz="4266" b="1" dirty="0">
                <a:latin typeface="Arial Black" panose="020B0604020202020204" pitchFamily="34" charset="0"/>
                <a:cs typeface="Arial Black" panose="020B0604020202020204" pitchFamily="34" charset="0"/>
              </a:rPr>
              <a:t>IS THERE A SAFE LEVEL OF MYOPIA?</a:t>
            </a:r>
          </a:p>
        </p:txBody>
      </p:sp>
      <p:pic>
        <p:nvPicPr>
          <p:cNvPr id="2" name="Content Placeholder 5">
            <a:extLst>
              <a:ext uri="{FF2B5EF4-FFF2-40B4-BE49-F238E27FC236}">
                <a16:creationId xmlns:a16="http://schemas.microsoft.com/office/drawing/2014/main" id="{B50FAAE4-3829-20C9-C48A-BEF3957F569D}"/>
              </a:ext>
            </a:extLst>
          </p:cNvPr>
          <p:cNvPicPr>
            <a:picLocks/>
          </p:cNvPicPr>
          <p:nvPr/>
        </p:nvPicPr>
        <p:blipFill rotWithShape="1">
          <a:blip r:embed="rId3"/>
          <a:srcRect l="1870" r="894"/>
          <a:stretch/>
        </p:blipFill>
        <p:spPr>
          <a:xfrm>
            <a:off x="7022040" y="5179654"/>
            <a:ext cx="2219219" cy="1586336"/>
          </a:xfrm>
          <a:prstGeom prst="rect">
            <a:avLst/>
          </a:prstGeom>
        </p:spPr>
      </p:pic>
      <p:pic>
        <p:nvPicPr>
          <p:cNvPr id="5" name="Picture 4" descr="cataract.JPG">
            <a:extLst>
              <a:ext uri="{FF2B5EF4-FFF2-40B4-BE49-F238E27FC236}">
                <a16:creationId xmlns:a16="http://schemas.microsoft.com/office/drawing/2014/main" id="{17CEB88D-B3A7-1D01-F232-EF542B0180CA}"/>
              </a:ext>
            </a:extLst>
          </p:cNvPr>
          <p:cNvPicPr>
            <a:picLocks noChangeAspect="1"/>
          </p:cNvPicPr>
          <p:nvPr/>
        </p:nvPicPr>
        <p:blipFill rotWithShape="1">
          <a:blip r:embed="rId4">
            <a:extLst>
              <a:ext uri="{28A0092B-C50C-407E-A947-70E740481C1C}">
                <a14:useLocalDpi xmlns:a14="http://schemas.microsoft.com/office/drawing/2010/main" val="0"/>
              </a:ext>
            </a:extLst>
          </a:blip>
          <a:srcRect l="20386" t="-192" r="16413" b="31740"/>
          <a:stretch/>
        </p:blipFill>
        <p:spPr>
          <a:xfrm>
            <a:off x="4455497" y="5179654"/>
            <a:ext cx="2296848" cy="1586336"/>
          </a:xfrm>
          <a:prstGeom prst="rect">
            <a:avLst/>
          </a:prstGeom>
        </p:spPr>
      </p:pic>
      <p:pic>
        <p:nvPicPr>
          <p:cNvPr id="6" name="Picture 2" descr="http://www.myvisiontest.com/img/upload/myopia_cnv.jpg">
            <a:extLst>
              <a:ext uri="{FF2B5EF4-FFF2-40B4-BE49-F238E27FC236}">
                <a16:creationId xmlns:a16="http://schemas.microsoft.com/office/drawing/2014/main" id="{8DBF518D-94A2-4C41-56A1-B343C7EF77B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10952" y="5179654"/>
            <a:ext cx="2145903" cy="15863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E3FDA36-25AA-D985-45C7-26178EC87910}"/>
              </a:ext>
            </a:extLst>
          </p:cNvPr>
          <p:cNvPicPr>
            <a:picLocks noChangeAspect="1"/>
          </p:cNvPicPr>
          <p:nvPr/>
        </p:nvPicPr>
        <p:blipFill>
          <a:blip r:embed="rId6"/>
          <a:stretch>
            <a:fillRect/>
          </a:stretch>
        </p:blipFill>
        <p:spPr>
          <a:xfrm>
            <a:off x="1978484" y="5163446"/>
            <a:ext cx="2207320" cy="1602545"/>
          </a:xfrm>
          <a:prstGeom prst="rect">
            <a:avLst/>
          </a:prstGeom>
        </p:spPr>
      </p:pic>
      <p:sp>
        <p:nvSpPr>
          <p:cNvPr id="8" name="Title 1">
            <a:extLst>
              <a:ext uri="{FF2B5EF4-FFF2-40B4-BE49-F238E27FC236}">
                <a16:creationId xmlns:a16="http://schemas.microsoft.com/office/drawing/2014/main" id="{51FA2FA5-FE70-1137-C5ED-9DD90DC1B3BC}"/>
              </a:ext>
            </a:extLst>
          </p:cNvPr>
          <p:cNvSpPr txBox="1">
            <a:spLocks/>
          </p:cNvSpPr>
          <p:nvPr/>
        </p:nvSpPr>
        <p:spPr>
          <a:xfrm>
            <a:off x="7184999" y="850358"/>
            <a:ext cx="4327003" cy="768511"/>
          </a:xfrm>
          <a:prstGeom prst="rect">
            <a:avLst/>
          </a:prstGeom>
          <a:solidFill>
            <a:schemeClr val="tx1"/>
          </a:solidFill>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340">
              <a:defRPr/>
            </a:pPr>
            <a:r>
              <a:rPr lang="en-US" sz="2667" b="1" dirty="0">
                <a:solidFill>
                  <a:srgbClr val="FFC000">
                    <a:lumMod val="60000"/>
                    <a:lumOff val="40000"/>
                  </a:srgbClr>
                </a:solidFill>
                <a:latin typeface="Arial Black" panose="020B0604020202020204" pitchFamily="34" charset="0"/>
                <a:cs typeface="Arial Black" panose="020B0604020202020204" pitchFamily="34" charset="0"/>
              </a:rPr>
              <a:t>INCREASED RISK</a:t>
            </a:r>
          </a:p>
        </p:txBody>
      </p:sp>
      <p:pic>
        <p:nvPicPr>
          <p:cNvPr id="9" name="Picture 8">
            <a:extLst>
              <a:ext uri="{FF2B5EF4-FFF2-40B4-BE49-F238E27FC236}">
                <a16:creationId xmlns:a16="http://schemas.microsoft.com/office/drawing/2014/main" id="{67DD47EC-0C9D-8257-07F7-521EA65E0C4C}"/>
              </a:ext>
            </a:extLst>
          </p:cNvPr>
          <p:cNvPicPr>
            <a:picLocks noChangeAspect="1"/>
          </p:cNvPicPr>
          <p:nvPr/>
        </p:nvPicPr>
        <p:blipFill>
          <a:blip r:embed="rId7"/>
          <a:stretch>
            <a:fillRect/>
          </a:stretch>
        </p:blipFill>
        <p:spPr>
          <a:xfrm>
            <a:off x="313868" y="1602658"/>
            <a:ext cx="2472627" cy="3294843"/>
          </a:xfrm>
          <a:prstGeom prst="rect">
            <a:avLst/>
          </a:prstGeom>
          <a:solidFill>
            <a:schemeClr val="bg1"/>
          </a:solidFill>
          <a:ln>
            <a:solidFill>
              <a:schemeClr val="tx1"/>
            </a:solidFill>
          </a:ln>
        </p:spPr>
      </p:pic>
    </p:spTree>
    <p:extLst>
      <p:ext uri="{BB962C8B-B14F-4D97-AF65-F5344CB8AC3E}">
        <p14:creationId xmlns:p14="http://schemas.microsoft.com/office/powerpoint/2010/main" val="97355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aph of age and age&#10;&#10;AI-generated content may be incorrect.">
            <a:extLst>
              <a:ext uri="{FF2B5EF4-FFF2-40B4-BE49-F238E27FC236}">
                <a16:creationId xmlns:a16="http://schemas.microsoft.com/office/drawing/2014/main" id="{DC40B1AA-BD88-C6D0-25BB-CE31A9F940C9}"/>
              </a:ext>
            </a:extLst>
          </p:cNvPr>
          <p:cNvPicPr>
            <a:picLocks noGrp="1" noChangeAspect="1"/>
          </p:cNvPicPr>
          <p:nvPr>
            <p:ph idx="1"/>
          </p:nvPr>
        </p:nvPicPr>
        <p:blipFill>
          <a:blip r:embed="rId2"/>
          <a:stretch>
            <a:fillRect/>
          </a:stretch>
        </p:blipFill>
        <p:spPr>
          <a:xfrm>
            <a:off x="165944" y="1428059"/>
            <a:ext cx="7652545" cy="4351073"/>
          </a:xfrm>
          <a:prstGeom prst="rect">
            <a:avLst/>
          </a:prstGeom>
        </p:spPr>
      </p:pic>
      <p:sp>
        <p:nvSpPr>
          <p:cNvPr id="6" name="TextBox 5">
            <a:extLst>
              <a:ext uri="{FF2B5EF4-FFF2-40B4-BE49-F238E27FC236}">
                <a16:creationId xmlns:a16="http://schemas.microsoft.com/office/drawing/2014/main" id="{F2868F1B-F3EC-8456-7CF3-90A95496B6A0}"/>
              </a:ext>
            </a:extLst>
          </p:cNvPr>
          <p:cNvSpPr txBox="1"/>
          <p:nvPr/>
        </p:nvSpPr>
        <p:spPr>
          <a:xfrm>
            <a:off x="678387" y="6000107"/>
            <a:ext cx="10803143" cy="338554"/>
          </a:xfrm>
          <a:prstGeom prst="rect">
            <a:avLst/>
          </a:prstGeom>
          <a:noFill/>
        </p:spPr>
        <p:txBody>
          <a:bodyPr wrap="square">
            <a:spAutoFit/>
          </a:bodyPr>
          <a:lstStyle/>
          <a:p>
            <a:pPr algn="ctr" defTabSz="1219121" fontAlgn="base">
              <a:spcBef>
                <a:spcPct val="0"/>
              </a:spcBef>
              <a:spcAft>
                <a:spcPct val="0"/>
              </a:spcAft>
              <a:defRPr/>
            </a:pPr>
            <a:r>
              <a:rPr lang="en-US" sz="1600" i="1" dirty="0">
                <a:solidFill>
                  <a:srgbClr val="333333"/>
                </a:solidFill>
                <a:latin typeface="Guardian TextSans Web"/>
                <a:ea typeface="ＭＳ Ｐゴシック" charset="-128"/>
                <a:cs typeface="Arial"/>
                <a:sym typeface="Arial"/>
              </a:rPr>
              <a:t>JAMA </a:t>
            </a:r>
            <a:r>
              <a:rPr lang="en-US" sz="1600" i="1" dirty="0" err="1">
                <a:solidFill>
                  <a:srgbClr val="333333"/>
                </a:solidFill>
                <a:latin typeface="Guardian TextSans Web"/>
                <a:ea typeface="ＭＳ Ｐゴシック" charset="-128"/>
                <a:cs typeface="Arial"/>
                <a:sym typeface="Arial"/>
              </a:rPr>
              <a:t>Ophthalmol</a:t>
            </a:r>
            <a:r>
              <a:rPr lang="en-US" sz="1600" i="1" dirty="0">
                <a:solidFill>
                  <a:srgbClr val="333333"/>
                </a:solidFill>
                <a:latin typeface="Guardian TextSans Web"/>
                <a:ea typeface="ＭＳ Ｐゴシック" charset="-128"/>
                <a:cs typeface="Arial"/>
                <a:sym typeface="Arial"/>
              </a:rPr>
              <a:t>. </a:t>
            </a:r>
            <a:r>
              <a:rPr lang="en-US" sz="1600" dirty="0">
                <a:solidFill>
                  <a:srgbClr val="333333"/>
                </a:solidFill>
                <a:latin typeface="Guardian TextSans Web"/>
                <a:ea typeface="ＭＳ Ｐゴシック" charset="-128"/>
                <a:cs typeface="Arial"/>
                <a:sym typeface="Arial"/>
              </a:rPr>
              <a:t>2020;138(11):1129-1134. doi:10.1001/jamaophthalmol.2020.3451</a:t>
            </a:r>
            <a:endParaRPr lang="en-US" sz="1600" dirty="0">
              <a:solidFill>
                <a:prstClr val="black"/>
              </a:solidFill>
              <a:latin typeface="Arial" charset="0"/>
              <a:ea typeface="ＭＳ Ｐゴシック" charset="-128"/>
              <a:cs typeface="Arial"/>
              <a:sym typeface="Arial"/>
            </a:endParaRPr>
          </a:p>
        </p:txBody>
      </p:sp>
      <p:pic>
        <p:nvPicPr>
          <p:cNvPr id="7" name="Picture 6">
            <a:extLst>
              <a:ext uri="{FF2B5EF4-FFF2-40B4-BE49-F238E27FC236}">
                <a16:creationId xmlns:a16="http://schemas.microsoft.com/office/drawing/2014/main" id="{728E1985-8FE3-26A6-8F5A-39B2F146B282}"/>
              </a:ext>
            </a:extLst>
          </p:cNvPr>
          <p:cNvPicPr>
            <a:picLocks noChangeAspect="1"/>
          </p:cNvPicPr>
          <p:nvPr/>
        </p:nvPicPr>
        <p:blipFill>
          <a:blip r:embed="rId3"/>
          <a:stretch>
            <a:fillRect/>
          </a:stretch>
        </p:blipFill>
        <p:spPr>
          <a:xfrm>
            <a:off x="6469165" y="534728"/>
            <a:ext cx="5294716" cy="3507747"/>
          </a:xfrm>
          <a:prstGeom prst="rect">
            <a:avLst/>
          </a:prstGeom>
          <a:ln>
            <a:solidFill>
              <a:schemeClr val="tx1"/>
            </a:solidFill>
          </a:ln>
        </p:spPr>
      </p:pic>
    </p:spTree>
    <p:extLst>
      <p:ext uri="{BB962C8B-B14F-4D97-AF65-F5344CB8AC3E}">
        <p14:creationId xmlns:p14="http://schemas.microsoft.com/office/powerpoint/2010/main" val="2149591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E159-58B2-5E3C-0EE9-4E254328E988}"/>
              </a:ext>
            </a:extLst>
          </p:cNvPr>
          <p:cNvSpPr>
            <a:spLocks noGrp="1"/>
          </p:cNvSpPr>
          <p:nvPr>
            <p:ph type="title"/>
          </p:nvPr>
        </p:nvSpPr>
        <p:spPr>
          <a:xfrm>
            <a:off x="54608" y="6274158"/>
            <a:ext cx="5441571" cy="1325563"/>
          </a:xfrm>
        </p:spPr>
        <p:txBody>
          <a:bodyPr>
            <a:normAutofit/>
          </a:bodyPr>
          <a:lstStyle/>
          <a:p>
            <a:r>
              <a:rPr lang="en-US" sz="1200" dirty="0" err="1">
                <a:solidFill>
                  <a:srgbClr val="232323"/>
                </a:solidFill>
                <a:latin typeface="Biennale"/>
              </a:rPr>
              <a:t>Zadnik</a:t>
            </a:r>
            <a:r>
              <a:rPr lang="en-US" sz="1200" dirty="0">
                <a:solidFill>
                  <a:srgbClr val="232323"/>
                </a:solidFill>
                <a:latin typeface="Biennale"/>
              </a:rPr>
              <a:t> K, Sinnott LT, Cotter SA, et al. Prediction of Juvenile-Onset Myopia. JAMA Ophthalmology.2015;133(6):683-689</a:t>
            </a:r>
            <a:br>
              <a:rPr lang="en-US" dirty="0"/>
            </a:br>
            <a:endParaRPr lang="en-US" dirty="0"/>
          </a:p>
        </p:txBody>
      </p:sp>
      <p:graphicFrame>
        <p:nvGraphicFramePr>
          <p:cNvPr id="4" name="Table 3">
            <a:extLst>
              <a:ext uri="{FF2B5EF4-FFF2-40B4-BE49-F238E27FC236}">
                <a16:creationId xmlns:a16="http://schemas.microsoft.com/office/drawing/2014/main" id="{FB63A534-43A7-FB7D-A733-6825D5668E9D}"/>
              </a:ext>
            </a:extLst>
          </p:cNvPr>
          <p:cNvGraphicFramePr>
            <a:graphicFrameLocks noGrp="1"/>
          </p:cNvGraphicFramePr>
          <p:nvPr/>
        </p:nvGraphicFramePr>
        <p:xfrm>
          <a:off x="11675" y="3088940"/>
          <a:ext cx="5441570" cy="3848100"/>
        </p:xfrm>
        <a:graphic>
          <a:graphicData uri="http://schemas.openxmlformats.org/drawingml/2006/table">
            <a:tbl>
              <a:tblPr/>
              <a:tblGrid>
                <a:gridCol w="2720785">
                  <a:extLst>
                    <a:ext uri="{9D8B030D-6E8A-4147-A177-3AD203B41FA5}">
                      <a16:colId xmlns:a16="http://schemas.microsoft.com/office/drawing/2014/main" val="524039512"/>
                    </a:ext>
                  </a:extLst>
                </a:gridCol>
                <a:gridCol w="2720785">
                  <a:extLst>
                    <a:ext uri="{9D8B030D-6E8A-4147-A177-3AD203B41FA5}">
                      <a16:colId xmlns:a16="http://schemas.microsoft.com/office/drawing/2014/main" val="1804488686"/>
                    </a:ext>
                  </a:extLst>
                </a:gridCol>
              </a:tblGrid>
              <a:tr h="1358900">
                <a:tc>
                  <a:txBody>
                    <a:bodyPr/>
                    <a:lstStyle/>
                    <a:p>
                      <a:r>
                        <a:rPr lang="en-US" sz="2400" b="1" dirty="0">
                          <a:effectLst/>
                        </a:rPr>
                        <a:t>Age (years)</a:t>
                      </a:r>
                      <a:endParaRPr lang="en-US" sz="2400" dirty="0">
                        <a:effectLst/>
                      </a:endParaRPr>
                    </a:p>
                  </a:txBody>
                  <a:tcPr marL="190500" marR="190500" marT="127000" marB="127000" anchor="ctr">
                    <a:lnL>
                      <a:noFill/>
                    </a:lnL>
                    <a:lnR w="19050" cap="flat" cmpd="sng" algn="ctr">
                      <a:solidFill>
                        <a:srgbClr val="4D849D"/>
                      </a:solidFill>
                      <a:prstDash val="solid"/>
                      <a:round/>
                      <a:headEnd type="none" w="med" len="med"/>
                      <a:tailEnd type="none" w="med" len="med"/>
                    </a:lnR>
                    <a:lnT>
                      <a:noFill/>
                    </a:lnT>
                    <a:lnB>
                      <a:noFill/>
                    </a:lnB>
                    <a:solidFill>
                      <a:srgbClr val="EFF7F8"/>
                    </a:solidFill>
                  </a:tcPr>
                </a:tc>
                <a:tc>
                  <a:txBody>
                    <a:bodyPr/>
                    <a:lstStyle/>
                    <a:p>
                      <a:r>
                        <a:rPr lang="en-US" sz="2400" b="1" dirty="0">
                          <a:effectLst/>
                        </a:rPr>
                        <a:t>Refraction cut point for future myopia risk (D)</a:t>
                      </a:r>
                      <a:endParaRPr lang="en-US" sz="2400" dirty="0">
                        <a:effectLst/>
                      </a:endParaRPr>
                    </a:p>
                  </a:txBody>
                  <a:tcPr marL="190500" marR="190500" marT="127000" marB="127000" anchor="ctr">
                    <a:lnL w="19050" cap="flat" cmpd="sng" algn="ctr">
                      <a:solidFill>
                        <a:srgbClr val="4D849D"/>
                      </a:solidFill>
                      <a:prstDash val="solid"/>
                      <a:round/>
                      <a:headEnd type="none" w="med" len="med"/>
                      <a:tailEnd type="none" w="med" len="med"/>
                    </a:lnL>
                    <a:lnR>
                      <a:noFill/>
                    </a:lnR>
                    <a:lnT>
                      <a:noFill/>
                    </a:lnT>
                    <a:lnB>
                      <a:noFill/>
                    </a:lnB>
                    <a:solidFill>
                      <a:srgbClr val="EFF7F8"/>
                    </a:solidFill>
                  </a:tcPr>
                </a:tc>
                <a:extLst>
                  <a:ext uri="{0D108BD9-81ED-4DB2-BD59-A6C34878D82A}">
                    <a16:rowId xmlns:a16="http://schemas.microsoft.com/office/drawing/2014/main" val="244764634"/>
                  </a:ext>
                </a:extLst>
              </a:tr>
              <a:tr h="622300">
                <a:tc>
                  <a:txBody>
                    <a:bodyPr/>
                    <a:lstStyle/>
                    <a:p>
                      <a:r>
                        <a:rPr lang="en-US" sz="2400">
                          <a:effectLst/>
                        </a:rPr>
                        <a:t>6</a:t>
                      </a:r>
                    </a:p>
                  </a:txBody>
                  <a:tcPr marL="190500" marR="190500" marT="127000" marB="127000" anchor="ctr">
                    <a:lnL>
                      <a:noFill/>
                    </a:lnL>
                    <a:lnR w="19050" cap="flat" cmpd="sng" algn="ctr">
                      <a:solidFill>
                        <a:srgbClr val="4D849D"/>
                      </a:solidFill>
                      <a:prstDash val="solid"/>
                      <a:round/>
                      <a:headEnd type="none" w="med" len="med"/>
                      <a:tailEnd type="none" w="med" len="med"/>
                    </a:lnR>
                    <a:lnT>
                      <a:noFill/>
                    </a:lnT>
                    <a:lnB>
                      <a:noFill/>
                    </a:lnB>
                    <a:solidFill>
                      <a:srgbClr val="FFFFFF"/>
                    </a:solidFill>
                  </a:tcPr>
                </a:tc>
                <a:tc>
                  <a:txBody>
                    <a:bodyPr/>
                    <a:lstStyle/>
                    <a:p>
                      <a:r>
                        <a:rPr lang="en-US" sz="2400" dirty="0">
                          <a:effectLst/>
                        </a:rPr>
                        <a:t>Less than +0.75</a:t>
                      </a:r>
                    </a:p>
                  </a:txBody>
                  <a:tcPr marL="190500" marR="190500" marT="127000" marB="127000" anchor="ctr">
                    <a:lnL w="19050" cap="flat" cmpd="sng" algn="ctr">
                      <a:solidFill>
                        <a:srgbClr val="4D849D"/>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430854047"/>
                  </a:ext>
                </a:extLst>
              </a:tr>
              <a:tr h="622300">
                <a:tc>
                  <a:txBody>
                    <a:bodyPr/>
                    <a:lstStyle/>
                    <a:p>
                      <a:r>
                        <a:rPr lang="en-US" sz="2400">
                          <a:effectLst/>
                        </a:rPr>
                        <a:t>7-8</a:t>
                      </a:r>
                    </a:p>
                  </a:txBody>
                  <a:tcPr marL="190500" marR="190500" marT="127000" marB="127000" anchor="ctr">
                    <a:lnL>
                      <a:noFill/>
                    </a:lnL>
                    <a:lnR w="19050" cap="flat" cmpd="sng" algn="ctr">
                      <a:solidFill>
                        <a:srgbClr val="4D849D"/>
                      </a:solidFill>
                      <a:prstDash val="solid"/>
                      <a:round/>
                      <a:headEnd type="none" w="med" len="med"/>
                      <a:tailEnd type="none" w="med" len="med"/>
                    </a:lnR>
                    <a:lnT>
                      <a:noFill/>
                    </a:lnT>
                    <a:lnB>
                      <a:noFill/>
                    </a:lnB>
                    <a:solidFill>
                      <a:srgbClr val="EFF7F8"/>
                    </a:solidFill>
                  </a:tcPr>
                </a:tc>
                <a:tc>
                  <a:txBody>
                    <a:bodyPr/>
                    <a:lstStyle/>
                    <a:p>
                      <a:r>
                        <a:rPr lang="en-US" sz="2400">
                          <a:effectLst/>
                        </a:rPr>
                        <a:t>+0.50 or less</a:t>
                      </a:r>
                    </a:p>
                  </a:txBody>
                  <a:tcPr marL="190500" marR="190500" marT="127000" marB="127000" anchor="ctr">
                    <a:lnL w="19050" cap="flat" cmpd="sng" algn="ctr">
                      <a:solidFill>
                        <a:srgbClr val="4D849D"/>
                      </a:solidFill>
                      <a:prstDash val="solid"/>
                      <a:round/>
                      <a:headEnd type="none" w="med" len="med"/>
                      <a:tailEnd type="none" w="med" len="med"/>
                    </a:lnL>
                    <a:lnR>
                      <a:noFill/>
                    </a:lnR>
                    <a:lnT>
                      <a:noFill/>
                    </a:lnT>
                    <a:lnB>
                      <a:noFill/>
                    </a:lnB>
                    <a:solidFill>
                      <a:srgbClr val="EFF7F8"/>
                    </a:solidFill>
                  </a:tcPr>
                </a:tc>
                <a:extLst>
                  <a:ext uri="{0D108BD9-81ED-4DB2-BD59-A6C34878D82A}">
                    <a16:rowId xmlns:a16="http://schemas.microsoft.com/office/drawing/2014/main" val="1212207474"/>
                  </a:ext>
                </a:extLst>
              </a:tr>
              <a:tr h="622300">
                <a:tc>
                  <a:txBody>
                    <a:bodyPr/>
                    <a:lstStyle/>
                    <a:p>
                      <a:r>
                        <a:rPr lang="en-US" sz="2400">
                          <a:effectLst/>
                        </a:rPr>
                        <a:t>9-10</a:t>
                      </a:r>
                    </a:p>
                  </a:txBody>
                  <a:tcPr marL="190500" marR="190500" marT="127000" marB="127000" anchor="ctr">
                    <a:lnL>
                      <a:noFill/>
                    </a:lnL>
                    <a:lnR w="19050" cap="flat" cmpd="sng" algn="ctr">
                      <a:solidFill>
                        <a:srgbClr val="4D849D"/>
                      </a:solidFill>
                      <a:prstDash val="solid"/>
                      <a:round/>
                      <a:headEnd type="none" w="med" len="med"/>
                      <a:tailEnd type="none" w="med" len="med"/>
                    </a:lnR>
                    <a:lnT>
                      <a:noFill/>
                    </a:lnT>
                    <a:lnB>
                      <a:noFill/>
                    </a:lnB>
                    <a:solidFill>
                      <a:srgbClr val="FFFFFF"/>
                    </a:solidFill>
                  </a:tcPr>
                </a:tc>
                <a:tc>
                  <a:txBody>
                    <a:bodyPr/>
                    <a:lstStyle/>
                    <a:p>
                      <a:r>
                        <a:rPr lang="en-US" sz="2400">
                          <a:effectLst/>
                        </a:rPr>
                        <a:t>+0.25 or less</a:t>
                      </a:r>
                    </a:p>
                  </a:txBody>
                  <a:tcPr marL="190500" marR="190500" marT="127000" marB="127000" anchor="ctr">
                    <a:lnL w="19050" cap="flat" cmpd="sng" algn="ctr">
                      <a:solidFill>
                        <a:srgbClr val="4D849D"/>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2255716733"/>
                  </a:ext>
                </a:extLst>
              </a:tr>
              <a:tr h="622300">
                <a:tc>
                  <a:txBody>
                    <a:bodyPr/>
                    <a:lstStyle/>
                    <a:p>
                      <a:r>
                        <a:rPr lang="en-US" sz="2400" dirty="0">
                          <a:effectLst/>
                        </a:rPr>
                        <a:t>11</a:t>
                      </a:r>
                    </a:p>
                  </a:txBody>
                  <a:tcPr marL="190500" marR="190500" marT="127000" marB="127000" anchor="ctr">
                    <a:lnL>
                      <a:noFill/>
                    </a:lnL>
                    <a:lnR w="19050" cap="flat" cmpd="sng" algn="ctr">
                      <a:solidFill>
                        <a:srgbClr val="4D849D"/>
                      </a:solidFill>
                      <a:prstDash val="solid"/>
                      <a:round/>
                      <a:headEnd type="none" w="med" len="med"/>
                      <a:tailEnd type="none" w="med" len="med"/>
                    </a:lnR>
                    <a:lnT>
                      <a:noFill/>
                    </a:lnT>
                    <a:lnB>
                      <a:noFill/>
                    </a:lnB>
                    <a:solidFill>
                      <a:srgbClr val="EFF7F8"/>
                    </a:solidFill>
                  </a:tcPr>
                </a:tc>
                <a:tc>
                  <a:txBody>
                    <a:bodyPr/>
                    <a:lstStyle/>
                    <a:p>
                      <a:r>
                        <a:rPr lang="en-US" sz="2400" dirty="0">
                          <a:effectLst/>
                        </a:rPr>
                        <a:t>Plano</a:t>
                      </a:r>
                    </a:p>
                  </a:txBody>
                  <a:tcPr marL="190500" marR="190500" marT="127000" marB="127000" anchor="ctr">
                    <a:lnL w="19050" cap="flat" cmpd="sng" algn="ctr">
                      <a:solidFill>
                        <a:srgbClr val="4D849D"/>
                      </a:solidFill>
                      <a:prstDash val="solid"/>
                      <a:round/>
                      <a:headEnd type="none" w="med" len="med"/>
                      <a:tailEnd type="none" w="med" len="med"/>
                    </a:lnL>
                    <a:lnR>
                      <a:noFill/>
                    </a:lnR>
                    <a:lnT>
                      <a:noFill/>
                    </a:lnT>
                    <a:lnB>
                      <a:noFill/>
                    </a:lnB>
                    <a:solidFill>
                      <a:srgbClr val="EFF7F8"/>
                    </a:solidFill>
                  </a:tcPr>
                </a:tc>
                <a:extLst>
                  <a:ext uri="{0D108BD9-81ED-4DB2-BD59-A6C34878D82A}">
                    <a16:rowId xmlns:a16="http://schemas.microsoft.com/office/drawing/2014/main" val="2561669179"/>
                  </a:ext>
                </a:extLst>
              </a:tr>
            </a:tbl>
          </a:graphicData>
        </a:graphic>
      </p:graphicFrame>
      <p:sp>
        <p:nvSpPr>
          <p:cNvPr id="5" name="Rectangle 1">
            <a:extLst>
              <a:ext uri="{FF2B5EF4-FFF2-40B4-BE49-F238E27FC236}">
                <a16:creationId xmlns:a16="http://schemas.microsoft.com/office/drawing/2014/main" id="{5C604B9E-D0BF-E90F-263C-FEB364C7E41E}"/>
              </a:ext>
            </a:extLst>
          </p:cNvPr>
          <p:cNvSpPr>
            <a:spLocks noChangeArrowheads="1"/>
          </p:cNvSpPr>
          <p:nvPr/>
        </p:nvSpPr>
        <p:spPr bwMode="auto">
          <a:xfrm>
            <a:off x="934744" y="2588190"/>
            <a:ext cx="785936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defTabSz="1219121" eaLnBrk="0" fontAlgn="base" hangingPunct="0">
              <a:spcBef>
                <a:spcPct val="0"/>
              </a:spcBef>
              <a:spcAft>
                <a:spcPct val="0"/>
              </a:spcAft>
              <a:defRPr/>
            </a:pPr>
            <a:br>
              <a:rPr lang="en-US" altLang="en-US" sz="2400">
                <a:solidFill>
                  <a:prstClr val="black"/>
                </a:solidFill>
                <a:latin typeface="Arial" panose="020B0604020202020204" pitchFamily="34" charset="0"/>
                <a:ea typeface="ＭＳ Ｐゴシック" charset="-128"/>
              </a:rPr>
            </a:br>
            <a:endParaRPr lang="en-US" altLang="en-US" sz="2400">
              <a:solidFill>
                <a:prstClr val="black"/>
              </a:solidFill>
              <a:latin typeface="Arial" panose="020B0604020202020204" pitchFamily="34" charset="0"/>
              <a:ea typeface="ＭＳ Ｐゴシック" charset="-128"/>
            </a:endParaRPr>
          </a:p>
        </p:txBody>
      </p:sp>
      <p:pic>
        <p:nvPicPr>
          <p:cNvPr id="7" name="Picture 6" descr="A close-up of a document&#10;&#10;Description automatically generated">
            <a:extLst>
              <a:ext uri="{FF2B5EF4-FFF2-40B4-BE49-F238E27FC236}">
                <a16:creationId xmlns:a16="http://schemas.microsoft.com/office/drawing/2014/main" id="{16201EBE-C4DB-EABA-84E3-F564B0BAC020}"/>
              </a:ext>
            </a:extLst>
          </p:cNvPr>
          <p:cNvPicPr>
            <a:picLocks noChangeAspect="1"/>
          </p:cNvPicPr>
          <p:nvPr/>
        </p:nvPicPr>
        <p:blipFill rotWithShape="1">
          <a:blip r:embed="rId2"/>
          <a:srcRect l="10713" r="8447"/>
          <a:stretch/>
        </p:blipFill>
        <p:spPr>
          <a:xfrm>
            <a:off x="1627520" y="-20615"/>
            <a:ext cx="2209880" cy="3019464"/>
          </a:xfrm>
          <a:prstGeom prst="rect">
            <a:avLst/>
          </a:prstGeom>
          <a:ln>
            <a:solidFill>
              <a:schemeClr val="accent1"/>
            </a:solidFill>
          </a:ln>
        </p:spPr>
      </p:pic>
      <p:pic>
        <p:nvPicPr>
          <p:cNvPr id="9" name="Picture 8" descr="A close up of a child&#10;&#10;Description automatically generated">
            <a:extLst>
              <a:ext uri="{FF2B5EF4-FFF2-40B4-BE49-F238E27FC236}">
                <a16:creationId xmlns:a16="http://schemas.microsoft.com/office/drawing/2014/main" id="{D72B09C1-EC48-A072-BB31-5CBEF69E2E16}"/>
              </a:ext>
            </a:extLst>
          </p:cNvPr>
          <p:cNvPicPr>
            <a:picLocks noChangeAspect="1"/>
          </p:cNvPicPr>
          <p:nvPr/>
        </p:nvPicPr>
        <p:blipFill>
          <a:blip r:embed="rId3"/>
          <a:stretch>
            <a:fillRect/>
          </a:stretch>
        </p:blipFill>
        <p:spPr>
          <a:xfrm>
            <a:off x="5264153" y="-146045"/>
            <a:ext cx="7049767" cy="7049767"/>
          </a:xfrm>
          <a:prstGeom prst="rect">
            <a:avLst/>
          </a:prstGeom>
        </p:spPr>
      </p:pic>
    </p:spTree>
    <p:extLst>
      <p:ext uri="{BB962C8B-B14F-4D97-AF65-F5344CB8AC3E}">
        <p14:creationId xmlns:p14="http://schemas.microsoft.com/office/powerpoint/2010/main" val="4241771134"/>
      </p:ext>
    </p:extLst>
  </p:cSld>
  <p:clrMapOvr>
    <a:masterClrMapping/>
  </p:clrMapOvr>
  <p:transition spd="slow">
    <p:wheel spokes="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1036320"/>
          </a:xfrm>
          <a:prstGeom prst="rect">
            <a:avLst/>
          </a:prstGeom>
          <a:solidFill>
            <a:srgbClr val="1E2A3A"/>
          </a:solidFill>
          <a:ln/>
        </p:spPr>
        <p:txBody>
          <a:bodyPr/>
          <a:lstStyle/>
          <a:p>
            <a:pPr defTabSz="914363"/>
            <a:endParaRPr lang="en-US" sz="2400">
              <a:solidFill>
                <a:srgbClr val="000000"/>
              </a:solidFill>
              <a:latin typeface="Arial"/>
            </a:endParaRPr>
          </a:p>
        </p:txBody>
      </p:sp>
      <p:sp>
        <p:nvSpPr>
          <p:cNvPr id="3" name="Shape 1"/>
          <p:cNvSpPr/>
          <p:nvPr/>
        </p:nvSpPr>
        <p:spPr>
          <a:xfrm>
            <a:off x="0" y="1036320"/>
            <a:ext cx="12192000" cy="48768"/>
          </a:xfrm>
          <a:prstGeom prst="rect">
            <a:avLst/>
          </a:prstGeom>
          <a:solidFill>
            <a:srgbClr val="C9A84C"/>
          </a:solidFill>
          <a:ln/>
        </p:spPr>
        <p:txBody>
          <a:bodyPr/>
          <a:lstStyle/>
          <a:p>
            <a:pPr defTabSz="914363"/>
            <a:endParaRPr lang="en-US" sz="2400">
              <a:solidFill>
                <a:srgbClr val="000000"/>
              </a:solidFill>
              <a:latin typeface="Arial"/>
            </a:endParaRPr>
          </a:p>
        </p:txBody>
      </p:sp>
      <p:sp>
        <p:nvSpPr>
          <p:cNvPr id="4" name="Text 2"/>
          <p:cNvSpPr/>
          <p:nvPr/>
        </p:nvSpPr>
        <p:spPr>
          <a:xfrm>
            <a:off x="487680" y="121920"/>
            <a:ext cx="11216640" cy="792480"/>
          </a:xfrm>
          <a:prstGeom prst="rect">
            <a:avLst/>
          </a:prstGeom>
          <a:noFill/>
          <a:ln/>
        </p:spPr>
        <p:txBody>
          <a:bodyPr wrap="square" lIns="0" tIns="0" rIns="0" bIns="0" rtlCol="0" anchor="ctr"/>
          <a:lstStyle/>
          <a:p>
            <a:pPr defTabSz="914363"/>
            <a:r>
              <a:rPr lang="en-US" sz="2400" b="1" dirty="0">
                <a:solidFill>
                  <a:srgbClr val="FFFFFF"/>
                </a:solidFill>
                <a:latin typeface="Georgia" pitchFamily="34" charset="0"/>
                <a:ea typeface="Georgia" pitchFamily="34" charset="-122"/>
                <a:cs typeface="Georgia" pitchFamily="34" charset="-120"/>
              </a:rPr>
              <a:t>Earlier Onset, Faster Progression: Managed vs. Unmanaged</a:t>
            </a:r>
            <a:endParaRPr lang="en-US" sz="2400" dirty="0">
              <a:solidFill>
                <a:srgbClr val="000000"/>
              </a:solidFill>
              <a:latin typeface="Arial"/>
            </a:endParaRPr>
          </a:p>
        </p:txBody>
      </p:sp>
      <p:pic>
        <p:nvPicPr>
          <p:cNvPr id="5" name="Image 0" descr="preencoded.png"/>
          <p:cNvPicPr>
            <a:picLocks noChangeAspect="1"/>
          </p:cNvPicPr>
          <p:nvPr/>
        </p:nvPicPr>
        <p:blipFill>
          <a:blip r:embed="rId3"/>
          <a:stretch>
            <a:fillRect/>
          </a:stretch>
        </p:blipFill>
        <p:spPr>
          <a:xfrm>
            <a:off x="121920" y="1121665"/>
            <a:ext cx="11948160" cy="5218176"/>
          </a:xfrm>
          <a:prstGeom prst="rect">
            <a:avLst/>
          </a:prstGeom>
        </p:spPr>
      </p:pic>
      <p:sp>
        <p:nvSpPr>
          <p:cNvPr id="6" name="Shape 3"/>
          <p:cNvSpPr/>
          <p:nvPr/>
        </p:nvSpPr>
        <p:spPr>
          <a:xfrm>
            <a:off x="0" y="6400800"/>
            <a:ext cx="12192000" cy="457200"/>
          </a:xfrm>
          <a:prstGeom prst="rect">
            <a:avLst/>
          </a:prstGeom>
          <a:solidFill>
            <a:srgbClr val="1E2A3A"/>
          </a:solidFill>
          <a:ln/>
        </p:spPr>
        <p:txBody>
          <a:bodyPr/>
          <a:lstStyle/>
          <a:p>
            <a:pPr defTabSz="914363"/>
            <a:endParaRPr lang="en-US" sz="2400">
              <a:solidFill>
                <a:srgbClr val="000000"/>
              </a:solidFill>
              <a:latin typeface="Arial"/>
            </a:endParaRPr>
          </a:p>
        </p:txBody>
      </p:sp>
      <p:sp>
        <p:nvSpPr>
          <p:cNvPr id="7" name="Text 4"/>
          <p:cNvSpPr/>
          <p:nvPr/>
        </p:nvSpPr>
        <p:spPr>
          <a:xfrm>
            <a:off x="426720" y="6437376"/>
            <a:ext cx="11338560" cy="365760"/>
          </a:xfrm>
          <a:prstGeom prst="rect">
            <a:avLst/>
          </a:prstGeom>
          <a:noFill/>
          <a:ln/>
        </p:spPr>
        <p:txBody>
          <a:bodyPr wrap="square" lIns="0" tIns="0" rIns="0" bIns="0" rtlCol="0" anchor="ctr"/>
          <a:lstStyle/>
          <a:p>
            <a:pPr defTabSz="914363"/>
            <a:r>
              <a:rPr lang="en-US" sz="1067" dirty="0">
                <a:solidFill>
                  <a:srgbClr val="4A5D6F"/>
                </a:solidFill>
                <a:latin typeface="Calibri" pitchFamily="34" charset="0"/>
                <a:ea typeface="Calibri" pitchFamily="34" charset="-122"/>
                <a:cs typeface="Calibri" pitchFamily="34" charset="-120"/>
              </a:rPr>
              <a:t>Model based on Goss 1996, Donovan et al 2012, COMET 2013, Moore et al 2024  |  ~50% treatment efficacy applied  |  Specialty Eye</a:t>
            </a:r>
            <a:endParaRPr lang="en-US" sz="1067" dirty="0">
              <a:solidFill>
                <a:srgbClr val="000000"/>
              </a:solidFill>
              <a:latin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661493" y="2394149"/>
            <a:ext cx="5157570" cy="1181298"/>
          </a:xfrm>
          <a:prstGeom prst="rect">
            <a:avLst/>
          </a:prstGeom>
          <a:noFill/>
          <a:ln/>
        </p:spPr>
        <p:txBody>
          <a:bodyPr wrap="square" lIns="0" tIns="0" rIns="0" bIns="0" rtlCol="0" anchor="t"/>
          <a:lstStyle/>
          <a:p>
            <a:pPr>
              <a:lnSpc>
                <a:spcPts val="4625"/>
              </a:lnSpc>
            </a:pPr>
            <a:r>
              <a:rPr lang="en-US" sz="3000" b="1" dirty="0">
                <a:solidFill>
                  <a:schemeClr val="bg1"/>
                </a:solidFill>
              </a:rPr>
              <a:t>Axial Length Measurement is the new Gold Standard</a:t>
            </a:r>
            <a:r>
              <a:rPr lang="en-US" sz="6666" dirty="0">
                <a:solidFill>
                  <a:schemeClr val="bg1"/>
                </a:solidFill>
              </a:rPr>
              <a:t> </a:t>
            </a:r>
            <a:endParaRPr lang="en-US" sz="6000" dirty="0">
              <a:solidFill>
                <a:schemeClr val="bg1"/>
              </a:solidFill>
            </a:endParaRPr>
          </a:p>
        </p:txBody>
      </p:sp>
      <p:sp>
        <p:nvSpPr>
          <p:cNvPr id="4" name="Text 1"/>
          <p:cNvSpPr/>
          <p:nvPr/>
        </p:nvSpPr>
        <p:spPr>
          <a:xfrm>
            <a:off x="661492" y="3858915"/>
            <a:ext cx="6297018" cy="604838"/>
          </a:xfrm>
          <a:prstGeom prst="rect">
            <a:avLst/>
          </a:prstGeom>
          <a:noFill/>
          <a:ln/>
        </p:spPr>
        <p:txBody>
          <a:bodyPr wrap="square" lIns="0" tIns="0" rIns="0" bIns="0" rtlCol="0" anchor="t"/>
          <a:lstStyle/>
          <a:p>
            <a:pPr>
              <a:lnSpc>
                <a:spcPts val="2375"/>
              </a:lnSpc>
            </a:pPr>
            <a:r>
              <a:rPr lang="en-US" sz="1458" dirty="0">
                <a:solidFill>
                  <a:srgbClr val="BFBFBF"/>
                </a:solidFill>
                <a:latin typeface="Open Sans" pitchFamily="34" charset="0"/>
                <a:ea typeface="Open Sans" pitchFamily="34" charset="-122"/>
                <a:cs typeface="Open Sans" pitchFamily="34" charset="-120"/>
              </a:rPr>
              <a:t>As the eye grows longer, the retina stretches — and the risk of irreversible damage rises</a:t>
            </a:r>
            <a:endParaRPr lang="en-US" sz="1458" dirty="0"/>
          </a:p>
        </p:txBody>
      </p:sp>
      <p:pic>
        <p:nvPicPr>
          <p:cNvPr id="8" name="Picture 2" descr="Three-in-One Device for Myopia Assessment">
            <a:extLst>
              <a:ext uri="{FF2B5EF4-FFF2-40B4-BE49-F238E27FC236}">
                <a16:creationId xmlns:a16="http://schemas.microsoft.com/office/drawing/2014/main" id="{8C521794-3C23-5C0C-68A9-041EA45D713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tretch/>
        </p:blipFill>
        <p:spPr bwMode="auto">
          <a:xfrm>
            <a:off x="6372940" y="-27889"/>
            <a:ext cx="5819061" cy="6885889"/>
          </a:xfrm>
          <a:prstGeom prst="rect">
            <a:avLst/>
          </a:prstGeom>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87AF4-5905-A051-8532-817BBB170868}"/>
              </a:ext>
            </a:extLst>
          </p:cNvPr>
          <p:cNvSpPr>
            <a:spLocks noGrp="1"/>
          </p:cNvSpPr>
          <p:nvPr>
            <p:ph type="title"/>
          </p:nvPr>
        </p:nvSpPr>
        <p:spPr>
          <a:xfrm>
            <a:off x="1006534" y="-18500"/>
            <a:ext cx="10178933" cy="1328729"/>
          </a:xfrm>
        </p:spPr>
        <p:txBody>
          <a:bodyPr vert="horz" lIns="121920" tIns="60960" rIns="121920" bIns="60960" rtlCol="0" anchor="b">
            <a:normAutofit/>
          </a:bodyPr>
          <a:lstStyle/>
          <a:p>
            <a:pPr algn="ctr" defTabSz="1219151"/>
            <a:r>
              <a:rPr lang="en-US" sz="5200" dirty="0">
                <a:latin typeface="Berlin Sans FB Demi" panose="020E0802020502020306" pitchFamily="34" charset="77"/>
              </a:rPr>
              <a:t>Why is Glaucoma Bad?</a:t>
            </a:r>
          </a:p>
        </p:txBody>
      </p:sp>
      <p:pic>
        <p:nvPicPr>
          <p:cNvPr id="7" name="Picture 6" descr="A close-up of a person's eye&#10;&#10;Description automatically generated">
            <a:extLst>
              <a:ext uri="{FF2B5EF4-FFF2-40B4-BE49-F238E27FC236}">
                <a16:creationId xmlns:a16="http://schemas.microsoft.com/office/drawing/2014/main" id="{B9B3DAE3-B134-3FEE-4A99-121B49CBC3E7}"/>
              </a:ext>
            </a:extLst>
          </p:cNvPr>
          <p:cNvPicPr>
            <a:picLocks noChangeAspect="1"/>
          </p:cNvPicPr>
          <p:nvPr/>
        </p:nvPicPr>
        <p:blipFill>
          <a:blip r:embed="rId2"/>
          <a:srcRect l="12881" r="14771"/>
          <a:stretch/>
        </p:blipFill>
        <p:spPr>
          <a:xfrm>
            <a:off x="198741" y="2410450"/>
            <a:ext cx="5803324" cy="3890356"/>
          </a:xfrm>
          <a:prstGeom prst="rect">
            <a:avLst/>
          </a:prstGeom>
        </p:spPr>
      </p:pic>
      <p:pic>
        <p:nvPicPr>
          <p:cNvPr id="5" name="Content Placeholder 4" descr="A close-up of a chart&#10;&#10;Description automatically generated">
            <a:extLst>
              <a:ext uri="{FF2B5EF4-FFF2-40B4-BE49-F238E27FC236}">
                <a16:creationId xmlns:a16="http://schemas.microsoft.com/office/drawing/2014/main" id="{2C6E8577-D2DE-B891-AC79-AC82029CE760}"/>
              </a:ext>
            </a:extLst>
          </p:cNvPr>
          <p:cNvPicPr>
            <a:picLocks noGrp="1" noChangeAspect="1"/>
          </p:cNvPicPr>
          <p:nvPr>
            <p:ph idx="1"/>
          </p:nvPr>
        </p:nvPicPr>
        <p:blipFill>
          <a:blip r:embed="rId3"/>
          <a:srcRect r="5651" b="3"/>
          <a:stretch/>
        </p:blipFill>
        <p:spPr>
          <a:xfrm>
            <a:off x="6189934" y="2410450"/>
            <a:ext cx="5803323" cy="3890356"/>
          </a:xfrm>
          <a:prstGeom prst="rect">
            <a:avLst/>
          </a:prstGeom>
        </p:spPr>
      </p:pic>
      <p:sp>
        <p:nvSpPr>
          <p:cNvPr id="9" name="TextBox 8">
            <a:extLst>
              <a:ext uri="{FF2B5EF4-FFF2-40B4-BE49-F238E27FC236}">
                <a16:creationId xmlns:a16="http://schemas.microsoft.com/office/drawing/2014/main" id="{98342686-F4F7-AA1C-FF38-56F7211F7887}"/>
              </a:ext>
            </a:extLst>
          </p:cNvPr>
          <p:cNvSpPr txBox="1"/>
          <p:nvPr/>
        </p:nvSpPr>
        <p:spPr>
          <a:xfrm>
            <a:off x="502367" y="1188319"/>
            <a:ext cx="11187267" cy="461665"/>
          </a:xfrm>
          <a:prstGeom prst="rect">
            <a:avLst/>
          </a:prstGeom>
          <a:noFill/>
        </p:spPr>
        <p:txBody>
          <a:bodyPr wrap="square">
            <a:spAutoFit/>
          </a:bodyPr>
          <a:lstStyle/>
          <a:p>
            <a:pPr algn="ctr" defTabSz="1219151" fontAlgn="base">
              <a:spcBef>
                <a:spcPct val="0"/>
              </a:spcBef>
              <a:spcAft>
                <a:spcPct val="0"/>
              </a:spcAft>
            </a:pPr>
            <a:r>
              <a:rPr lang="en-US" sz="2400" dirty="0">
                <a:solidFill>
                  <a:prstClr val="black"/>
                </a:solidFill>
                <a:latin typeface="Avenir Book" panose="02000503020000020003" pitchFamily="2" charset="0"/>
                <a:ea typeface="ＭＳ Ｐゴシック" charset="-128"/>
                <a:cs typeface="+mj-cs"/>
              </a:rPr>
              <a:t>If you could have just one test for Glaucoma, what would it be and why?</a:t>
            </a:r>
            <a:endParaRPr lang="en-US" sz="2400" dirty="0">
              <a:solidFill>
                <a:prstClr val="black"/>
              </a:solidFill>
              <a:latin typeface="Avenir Book" panose="02000503020000020003" pitchFamily="2" charset="0"/>
              <a:ea typeface="ＭＳ Ｐゴシック" charset="-128"/>
            </a:endParaRPr>
          </a:p>
        </p:txBody>
      </p:sp>
    </p:spTree>
    <p:extLst>
      <p:ext uri="{BB962C8B-B14F-4D97-AF65-F5344CB8AC3E}">
        <p14:creationId xmlns:p14="http://schemas.microsoft.com/office/powerpoint/2010/main" val="1548670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8A530-4000-2967-2898-8CE948A4494F}"/>
            </a:ext>
          </a:extLst>
        </p:cNvPr>
        <p:cNvGrpSpPr/>
        <p:nvPr/>
      </p:nvGrpSpPr>
      <p:grpSpPr>
        <a:xfrm>
          <a:off x="0" y="0"/>
          <a:ext cx="0" cy="0"/>
          <a:chOff x="0" y="0"/>
          <a:chExt cx="0" cy="0"/>
        </a:xfrm>
      </p:grpSpPr>
      <p:pic>
        <p:nvPicPr>
          <p:cNvPr id="8" name="New picture">
            <a:extLst>
              <a:ext uri="{FF2B5EF4-FFF2-40B4-BE49-F238E27FC236}">
                <a16:creationId xmlns:a16="http://schemas.microsoft.com/office/drawing/2014/main" id="{9A397445-78C0-5F4A-3EC0-C58A7DC86299}"/>
              </a:ext>
            </a:extLst>
          </p:cNvPr>
          <p:cNvPicPr>
            <a:picLocks noChangeAspect="1" noChangeArrowheads="1"/>
          </p:cNvPicPr>
          <p:nvPr>
            <p:custDataLst>
              <p:tags r:id="rId1"/>
            </p:custDataLst>
          </p:nvPr>
        </p:nvPicPr>
        <p:blipFill rotWithShape="1">
          <a:blip r:embed="rId4">
            <a:extLst>
              <a:ext uri="{28A0092B-C50C-407E-A947-70E740481C1C}">
                <a14:useLocalDpi xmlns:a14="http://schemas.microsoft.com/office/drawing/2010/main" val="0"/>
              </a:ext>
            </a:extLst>
          </a:blip>
          <a:srcRect t="15402"/>
          <a:stretch/>
        </p:blipFill>
        <p:spPr bwMode="auto">
          <a:xfrm>
            <a:off x="4401344" y="1024884"/>
            <a:ext cx="7366962" cy="525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pic>
        <p:nvPicPr>
          <p:cNvPr id="4" name="Google Shape;431;p30" descr="A graph of a number of people with age&#10;&#10;Description automatically generated with medium confidence">
            <a:extLst>
              <a:ext uri="{FF2B5EF4-FFF2-40B4-BE49-F238E27FC236}">
                <a16:creationId xmlns:a16="http://schemas.microsoft.com/office/drawing/2014/main" id="{A9DFA362-EBFF-E57D-A51E-D4D3B30D8376}"/>
              </a:ext>
            </a:extLst>
          </p:cNvPr>
          <p:cNvPicPr preferRelativeResize="0"/>
          <p:nvPr/>
        </p:nvPicPr>
        <p:blipFill>
          <a:blip r:embed="rId5">
            <a:alphaModFix/>
          </a:blip>
          <a:stretch>
            <a:fillRect/>
          </a:stretch>
        </p:blipFill>
        <p:spPr>
          <a:xfrm>
            <a:off x="508766" y="1663701"/>
            <a:ext cx="4184678" cy="4334516"/>
          </a:xfrm>
          <a:prstGeom prst="rect">
            <a:avLst/>
          </a:prstGeom>
          <a:noFill/>
        </p:spPr>
      </p:pic>
      <p:sp>
        <p:nvSpPr>
          <p:cNvPr id="7" name="Freeform 6">
            <a:extLst>
              <a:ext uri="{FF2B5EF4-FFF2-40B4-BE49-F238E27FC236}">
                <a16:creationId xmlns:a16="http://schemas.microsoft.com/office/drawing/2014/main" id="{2E71101B-8013-9006-9DEB-405656F1EA56}"/>
              </a:ext>
            </a:extLst>
          </p:cNvPr>
          <p:cNvSpPr/>
          <p:nvPr/>
        </p:nvSpPr>
        <p:spPr>
          <a:xfrm>
            <a:off x="921544" y="3568701"/>
            <a:ext cx="3855245" cy="930252"/>
          </a:xfrm>
          <a:custGeom>
            <a:avLst/>
            <a:gdLst>
              <a:gd name="connsiteX0" fmla="*/ 0 w 4101483"/>
              <a:gd name="connsiteY0" fmla="*/ 985422 h 985422"/>
              <a:gd name="connsiteX1" fmla="*/ 585926 w 4101483"/>
              <a:gd name="connsiteY1" fmla="*/ 736847 h 985422"/>
              <a:gd name="connsiteX2" fmla="*/ 1198485 w 4101483"/>
              <a:gd name="connsiteY2" fmla="*/ 532660 h 985422"/>
              <a:gd name="connsiteX3" fmla="*/ 1819922 w 4101483"/>
              <a:gd name="connsiteY3" fmla="*/ 328474 h 985422"/>
              <a:gd name="connsiteX4" fmla="*/ 2423603 w 4101483"/>
              <a:gd name="connsiteY4" fmla="*/ 221942 h 985422"/>
              <a:gd name="connsiteX5" fmla="*/ 3311370 w 4101483"/>
              <a:gd name="connsiteY5" fmla="*/ 115410 h 985422"/>
              <a:gd name="connsiteX6" fmla="*/ 4101483 w 4101483"/>
              <a:gd name="connsiteY6" fmla="*/ 0 h 985422"/>
              <a:gd name="connsiteX7" fmla="*/ 4101483 w 4101483"/>
              <a:gd name="connsiteY7" fmla="*/ 0 h 985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1483" h="985422">
                <a:moveTo>
                  <a:pt x="0" y="985422"/>
                </a:moveTo>
                <a:cubicBezTo>
                  <a:pt x="193089" y="898864"/>
                  <a:pt x="386179" y="812307"/>
                  <a:pt x="585926" y="736847"/>
                </a:cubicBezTo>
                <a:cubicBezTo>
                  <a:pt x="785673" y="661387"/>
                  <a:pt x="1198485" y="532660"/>
                  <a:pt x="1198485" y="532660"/>
                </a:cubicBezTo>
                <a:cubicBezTo>
                  <a:pt x="1404151" y="464598"/>
                  <a:pt x="1615736" y="380260"/>
                  <a:pt x="1819922" y="328474"/>
                </a:cubicBezTo>
                <a:cubicBezTo>
                  <a:pt x="2024108" y="276688"/>
                  <a:pt x="2175028" y="257453"/>
                  <a:pt x="2423603" y="221942"/>
                </a:cubicBezTo>
                <a:cubicBezTo>
                  <a:pt x="2672178" y="186431"/>
                  <a:pt x="3031723" y="152400"/>
                  <a:pt x="3311370" y="115410"/>
                </a:cubicBezTo>
                <a:cubicBezTo>
                  <a:pt x="3591017" y="78420"/>
                  <a:pt x="4101483" y="0"/>
                  <a:pt x="4101483" y="0"/>
                </a:cubicBezTo>
                <a:lnTo>
                  <a:pt x="4101483" y="0"/>
                </a:lnTo>
              </a:path>
            </a:pathLst>
          </a:cu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51" fontAlgn="base">
              <a:spcBef>
                <a:spcPct val="0"/>
              </a:spcBef>
              <a:spcAft>
                <a:spcPct val="0"/>
              </a:spcAft>
            </a:pPr>
            <a:endParaRPr lang="en-US" sz="3200" dirty="0">
              <a:solidFill>
                <a:prstClr val="white"/>
              </a:solidFill>
              <a:latin typeface="Calibri" panose="020F0502020204030204"/>
            </a:endParaRPr>
          </a:p>
        </p:txBody>
      </p:sp>
      <p:sp>
        <p:nvSpPr>
          <p:cNvPr id="2" name="TextBox 1">
            <a:extLst>
              <a:ext uri="{FF2B5EF4-FFF2-40B4-BE49-F238E27FC236}">
                <a16:creationId xmlns:a16="http://schemas.microsoft.com/office/drawing/2014/main" id="{075C208A-DA02-0016-CDC6-2D4DE44F9B00}"/>
              </a:ext>
            </a:extLst>
          </p:cNvPr>
          <p:cNvSpPr txBox="1"/>
          <p:nvPr/>
        </p:nvSpPr>
        <p:spPr>
          <a:xfrm>
            <a:off x="1095266" y="164436"/>
            <a:ext cx="8210902" cy="913007"/>
          </a:xfrm>
          <a:prstGeom prst="rect">
            <a:avLst/>
          </a:prstGeom>
          <a:noFill/>
        </p:spPr>
        <p:txBody>
          <a:bodyPr wrap="none" rtlCol="0">
            <a:spAutoFit/>
          </a:bodyPr>
          <a:lstStyle/>
          <a:p>
            <a:pPr defTabSz="1219151" fontAlgn="base">
              <a:spcBef>
                <a:spcPct val="0"/>
              </a:spcBef>
              <a:spcAft>
                <a:spcPct val="0"/>
              </a:spcAft>
            </a:pPr>
            <a:r>
              <a:rPr lang="en-US" sz="5333" dirty="0">
                <a:solidFill>
                  <a:prstClr val="black"/>
                </a:solidFill>
                <a:latin typeface="Arial" charset="0"/>
                <a:ea typeface="ＭＳ Ｐゴシック" charset="-128"/>
              </a:rPr>
              <a:t>NORMAL</a:t>
            </a:r>
            <a:r>
              <a:rPr lang="en-US" sz="3200" dirty="0">
                <a:solidFill>
                  <a:prstClr val="black"/>
                </a:solidFill>
                <a:latin typeface="Arial" charset="0"/>
                <a:ea typeface="ＭＳ Ｐゴシック" charset="-128"/>
              </a:rPr>
              <a:t> Emmetropes over a lifetime</a:t>
            </a:r>
          </a:p>
        </p:txBody>
      </p:sp>
    </p:spTree>
    <p:extLst>
      <p:ext uri="{BB962C8B-B14F-4D97-AF65-F5344CB8AC3E}">
        <p14:creationId xmlns:p14="http://schemas.microsoft.com/office/powerpoint/2010/main" val="4125788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383;p27">
            <a:extLst>
              <a:ext uri="{FF2B5EF4-FFF2-40B4-BE49-F238E27FC236}">
                <a16:creationId xmlns:a16="http://schemas.microsoft.com/office/drawing/2014/main" id="{9A6D4725-8681-5EDC-7309-C1135D8C44E4}"/>
              </a:ext>
            </a:extLst>
          </p:cNvPr>
          <p:cNvSpPr txBox="1">
            <a:spLocks/>
          </p:cNvSpPr>
          <p:nvPr/>
        </p:nvSpPr>
        <p:spPr>
          <a:xfrm>
            <a:off x="2532353" y="1336925"/>
            <a:ext cx="7127289" cy="722589"/>
          </a:xfrm>
          <a:prstGeom prst="rect">
            <a:avLst/>
          </a:prstGeom>
        </p:spPr>
        <p:txBody>
          <a:bodyPr spcFirstLastPara="1" vert="horz" wrap="square" lIns="121900" tIns="121900" rIns="121900" bIns="121900" rtlCol="0" anchor="t" anchorCtr="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defTabSz="914363">
              <a:spcBef>
                <a:spcPts val="0"/>
              </a:spcBef>
              <a:buNone/>
            </a:pPr>
            <a:r>
              <a:rPr lang="en-US" sz="1600" dirty="0">
                <a:solidFill>
                  <a:srgbClr val="000000"/>
                </a:solidFill>
                <a:latin typeface="Avenir Book" panose="02000503020000020003" pitchFamily="2" charset="0"/>
                <a:ea typeface="Arial"/>
                <a:cs typeface="Arial" panose="020B0604020202020204" pitchFamily="34" charset="0"/>
                <a:sym typeface="Arial"/>
              </a:rPr>
              <a:t>Axial elongation occurs at an accelerated pace in younger children (age 6-10) compared to older children (Age 12-16).  </a:t>
            </a:r>
          </a:p>
          <a:p>
            <a:pPr marL="0" indent="0" algn="ctr" defTabSz="914363">
              <a:spcBef>
                <a:spcPts val="0"/>
              </a:spcBef>
              <a:buNone/>
            </a:pPr>
            <a:endParaRPr lang="en-US" sz="1600" dirty="0">
              <a:solidFill>
                <a:srgbClr val="000000"/>
              </a:solidFill>
              <a:latin typeface="Avenir Book" panose="02000503020000020003" pitchFamily="2" charset="0"/>
              <a:ea typeface="Arial"/>
              <a:cs typeface="Arial" panose="020B0604020202020204" pitchFamily="34" charset="0"/>
              <a:sym typeface="Arial"/>
            </a:endParaRPr>
          </a:p>
          <a:p>
            <a:pPr marL="0" indent="0" algn="ctr" defTabSz="914363">
              <a:spcBef>
                <a:spcPts val="0"/>
              </a:spcBef>
              <a:buNone/>
            </a:pPr>
            <a:r>
              <a:rPr lang="en-US" sz="1600" dirty="0">
                <a:solidFill>
                  <a:srgbClr val="000000"/>
                </a:solidFill>
                <a:latin typeface="Avenir Book" panose="02000503020000020003" pitchFamily="2" charset="0"/>
                <a:ea typeface="Arial"/>
                <a:cs typeface="Arial" panose="020B0604020202020204" pitchFamily="34" charset="0"/>
                <a:sym typeface="Arial"/>
              </a:rPr>
              <a:t>(Breslin et al. 2013)</a:t>
            </a:r>
            <a:endParaRPr lang="en-US" sz="1600" dirty="0">
              <a:solidFill>
                <a:prstClr val="black"/>
              </a:solidFill>
              <a:latin typeface="Avenir Book" panose="02000503020000020003" pitchFamily="2" charset="0"/>
              <a:cs typeface="Arial" panose="020B0604020202020204" pitchFamily="34" charset="0"/>
            </a:endParaRPr>
          </a:p>
        </p:txBody>
      </p:sp>
      <p:sp>
        <p:nvSpPr>
          <p:cNvPr id="4" name="Google Shape;404;p27">
            <a:extLst>
              <a:ext uri="{FF2B5EF4-FFF2-40B4-BE49-F238E27FC236}">
                <a16:creationId xmlns:a16="http://schemas.microsoft.com/office/drawing/2014/main" id="{8E234F00-D485-22CC-6049-C2826E69C416}"/>
              </a:ext>
            </a:extLst>
          </p:cNvPr>
          <p:cNvSpPr txBox="1">
            <a:spLocks/>
          </p:cNvSpPr>
          <p:nvPr/>
        </p:nvSpPr>
        <p:spPr>
          <a:xfrm>
            <a:off x="1735988" y="447037"/>
            <a:ext cx="8720020" cy="952513"/>
          </a:xfrm>
          <a:prstGeom prst="rect">
            <a:avLst/>
          </a:prstGeom>
        </p:spPr>
        <p:txBody>
          <a:bodyPr spcFirstLastPara="1" vert="horz" wrap="square" lIns="121900" tIns="121900" rIns="121900" bIns="121900" rtlCol="0" anchor="t" anchorCtr="0">
            <a:normAutofit fontScale="925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defTabSz="914363">
              <a:spcBef>
                <a:spcPts val="0"/>
              </a:spcBef>
            </a:pPr>
            <a:r>
              <a:rPr lang="en-US" sz="3200" b="1" dirty="0">
                <a:solidFill>
                  <a:srgbClr val="000000"/>
                </a:solidFill>
                <a:latin typeface="Berlin Sans FB Demi" panose="020E0802020502020306" pitchFamily="34" charset="77"/>
                <a:cs typeface="Arial Black" panose="020B0604020202020204" pitchFamily="34" charset="0"/>
              </a:rPr>
              <a:t>MONITORING AL CAN LEND PREDICTIVE VALUE REGARDING ONSET OF MYOPIA</a:t>
            </a:r>
          </a:p>
        </p:txBody>
      </p:sp>
      <p:cxnSp>
        <p:nvCxnSpPr>
          <p:cNvPr id="6" name="Google Shape;384;p27">
            <a:extLst>
              <a:ext uri="{FF2B5EF4-FFF2-40B4-BE49-F238E27FC236}">
                <a16:creationId xmlns:a16="http://schemas.microsoft.com/office/drawing/2014/main" id="{B4CD76D8-429C-72A2-5428-88D9B392218A}"/>
              </a:ext>
            </a:extLst>
          </p:cNvPr>
          <p:cNvCxnSpPr>
            <a:cxnSpLocks/>
          </p:cNvCxnSpPr>
          <p:nvPr/>
        </p:nvCxnSpPr>
        <p:spPr>
          <a:xfrm>
            <a:off x="784258" y="3426440"/>
            <a:ext cx="10326400" cy="24000"/>
          </a:xfrm>
          <a:prstGeom prst="straightConnector1">
            <a:avLst/>
          </a:prstGeom>
          <a:noFill/>
          <a:ln w="19050" cap="flat" cmpd="sng">
            <a:solidFill>
              <a:schemeClr val="accent4">
                <a:lumMod val="60000"/>
                <a:lumOff val="40000"/>
              </a:schemeClr>
            </a:solidFill>
            <a:prstDash val="solid"/>
            <a:round/>
            <a:headEnd type="none" w="med" len="med"/>
            <a:tailEnd type="triangle" w="med" len="med"/>
          </a:ln>
        </p:spPr>
      </p:cxnSp>
      <p:cxnSp>
        <p:nvCxnSpPr>
          <p:cNvPr id="7" name="Google Shape;386;p27">
            <a:extLst>
              <a:ext uri="{FF2B5EF4-FFF2-40B4-BE49-F238E27FC236}">
                <a16:creationId xmlns:a16="http://schemas.microsoft.com/office/drawing/2014/main" id="{D174B5EF-FFDA-7F3B-96BE-1E29ECFC44E9}"/>
              </a:ext>
            </a:extLst>
          </p:cNvPr>
          <p:cNvCxnSpPr/>
          <p:nvPr/>
        </p:nvCxnSpPr>
        <p:spPr>
          <a:xfrm rot="10800000">
            <a:off x="1079013" y="3092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8" name="Google Shape;387;p27">
            <a:extLst>
              <a:ext uri="{FF2B5EF4-FFF2-40B4-BE49-F238E27FC236}">
                <a16:creationId xmlns:a16="http://schemas.microsoft.com/office/drawing/2014/main" id="{8DB4CB7D-04D6-57B2-9AE4-6F272C735DFB}"/>
              </a:ext>
            </a:extLst>
          </p:cNvPr>
          <p:cNvCxnSpPr/>
          <p:nvPr/>
        </p:nvCxnSpPr>
        <p:spPr>
          <a:xfrm rot="10800000">
            <a:off x="2258058" y="3080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9" name="Google Shape;388;p27">
            <a:extLst>
              <a:ext uri="{FF2B5EF4-FFF2-40B4-BE49-F238E27FC236}">
                <a16:creationId xmlns:a16="http://schemas.microsoft.com/office/drawing/2014/main" id="{084A4576-9349-A57A-80A7-A807FEF98571}"/>
              </a:ext>
            </a:extLst>
          </p:cNvPr>
          <p:cNvCxnSpPr/>
          <p:nvPr/>
        </p:nvCxnSpPr>
        <p:spPr>
          <a:xfrm rot="10800000">
            <a:off x="3554092" y="3092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0" name="Google Shape;389;p27">
            <a:extLst>
              <a:ext uri="{FF2B5EF4-FFF2-40B4-BE49-F238E27FC236}">
                <a16:creationId xmlns:a16="http://schemas.microsoft.com/office/drawing/2014/main" id="{2154B6D3-992A-A20A-88FF-42DE1A507870}"/>
              </a:ext>
            </a:extLst>
          </p:cNvPr>
          <p:cNvCxnSpPr/>
          <p:nvPr/>
        </p:nvCxnSpPr>
        <p:spPr>
          <a:xfrm rot="10800000">
            <a:off x="4768925" y="3080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1" name="Google Shape;390;p27">
            <a:extLst>
              <a:ext uri="{FF2B5EF4-FFF2-40B4-BE49-F238E27FC236}">
                <a16:creationId xmlns:a16="http://schemas.microsoft.com/office/drawing/2014/main" id="{F5A60F6A-E489-47B7-156D-19E0B82831F1}"/>
              </a:ext>
            </a:extLst>
          </p:cNvPr>
          <p:cNvCxnSpPr/>
          <p:nvPr/>
        </p:nvCxnSpPr>
        <p:spPr>
          <a:xfrm rot="10800000">
            <a:off x="5947458" y="3092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2" name="Google Shape;391;p27">
            <a:extLst>
              <a:ext uri="{FF2B5EF4-FFF2-40B4-BE49-F238E27FC236}">
                <a16:creationId xmlns:a16="http://schemas.microsoft.com/office/drawing/2014/main" id="{5F5D2349-239A-A1E8-8410-888664C62D01}"/>
              </a:ext>
            </a:extLst>
          </p:cNvPr>
          <p:cNvCxnSpPr/>
          <p:nvPr/>
        </p:nvCxnSpPr>
        <p:spPr>
          <a:xfrm rot="10800000">
            <a:off x="7034625" y="3092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3" name="Google Shape;392;p27">
            <a:extLst>
              <a:ext uri="{FF2B5EF4-FFF2-40B4-BE49-F238E27FC236}">
                <a16:creationId xmlns:a16="http://schemas.microsoft.com/office/drawing/2014/main" id="{46B7C834-3D5C-5ED2-5DB8-CB373598BA75}"/>
              </a:ext>
            </a:extLst>
          </p:cNvPr>
          <p:cNvCxnSpPr/>
          <p:nvPr/>
        </p:nvCxnSpPr>
        <p:spPr>
          <a:xfrm rot="10800000">
            <a:off x="10822458" y="3080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4" name="Google Shape;393;p27">
            <a:extLst>
              <a:ext uri="{FF2B5EF4-FFF2-40B4-BE49-F238E27FC236}">
                <a16:creationId xmlns:a16="http://schemas.microsoft.com/office/drawing/2014/main" id="{81D4FDE2-820C-3C53-49CE-177E778AFC9D}"/>
              </a:ext>
            </a:extLst>
          </p:cNvPr>
          <p:cNvCxnSpPr/>
          <p:nvPr/>
        </p:nvCxnSpPr>
        <p:spPr>
          <a:xfrm rot="10800000">
            <a:off x="9491292" y="3092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cxnSp>
        <p:nvCxnSpPr>
          <p:cNvPr id="15" name="Google Shape;394;p27">
            <a:extLst>
              <a:ext uri="{FF2B5EF4-FFF2-40B4-BE49-F238E27FC236}">
                <a16:creationId xmlns:a16="http://schemas.microsoft.com/office/drawing/2014/main" id="{32F7C465-454D-5803-54E5-EF80B64369CB}"/>
              </a:ext>
            </a:extLst>
          </p:cNvPr>
          <p:cNvCxnSpPr/>
          <p:nvPr/>
        </p:nvCxnSpPr>
        <p:spPr>
          <a:xfrm rot="10800000">
            <a:off x="8262958" y="3080640"/>
            <a:ext cx="0" cy="691600"/>
          </a:xfrm>
          <a:prstGeom prst="straightConnector1">
            <a:avLst/>
          </a:prstGeom>
          <a:noFill/>
          <a:ln w="9525" cap="flat" cmpd="sng">
            <a:solidFill>
              <a:schemeClr val="accent4">
                <a:lumMod val="60000"/>
                <a:lumOff val="40000"/>
              </a:schemeClr>
            </a:solidFill>
            <a:prstDash val="solid"/>
            <a:round/>
            <a:headEnd type="none" w="med" len="med"/>
            <a:tailEnd type="none" w="med" len="med"/>
          </a:ln>
        </p:spPr>
      </p:cxnSp>
      <p:sp>
        <p:nvSpPr>
          <p:cNvPr id="16" name="Google Shape;395;p27">
            <a:extLst>
              <a:ext uri="{FF2B5EF4-FFF2-40B4-BE49-F238E27FC236}">
                <a16:creationId xmlns:a16="http://schemas.microsoft.com/office/drawing/2014/main" id="{6B4DF651-ADFC-1161-1F03-D460EDA7E309}"/>
              </a:ext>
            </a:extLst>
          </p:cNvPr>
          <p:cNvSpPr txBox="1"/>
          <p:nvPr/>
        </p:nvSpPr>
        <p:spPr>
          <a:xfrm>
            <a:off x="286915" y="3779096"/>
            <a:ext cx="1585218" cy="806624"/>
          </a:xfrm>
          <a:prstGeom prst="rect">
            <a:avLst/>
          </a:prstGeom>
          <a:noFill/>
          <a:ln w="9525" cap="flat" cmpd="sng">
            <a:solidFill>
              <a:schemeClr val="accent4">
                <a:lumMod val="60000"/>
                <a:lumOff val="40000"/>
              </a:schemeClr>
            </a:solidFill>
            <a:prstDash val="solid"/>
            <a:round/>
            <a:headEnd type="none" w="sm" len="sm"/>
            <a:tailEnd type="none" w="sm" len="sm"/>
          </a:ln>
        </p:spPr>
        <p:txBody>
          <a:bodyPr spcFirstLastPara="1" wrap="square" lIns="121900" tIns="121900" rIns="121900" bIns="121900" anchor="t" anchorCtr="0">
            <a:noAutofit/>
          </a:bodyPr>
          <a:lstStyle/>
          <a:p>
            <a:pPr algn="ctr" defTabSz="1219151">
              <a:buClr>
                <a:srgbClr val="000000"/>
              </a:buClr>
              <a:defRPr/>
            </a:pPr>
            <a:r>
              <a:rPr lang="en" sz="1867" kern="0" dirty="0">
                <a:solidFill>
                  <a:srgbClr val="000000"/>
                </a:solidFill>
                <a:latin typeface="Avenir Book" panose="02000503020000020003" pitchFamily="2" charset="0"/>
                <a:ea typeface="ＭＳ Ｐゴシック" charset="-128"/>
                <a:cs typeface="Arial"/>
                <a:sym typeface="Arial"/>
              </a:rPr>
              <a:t>3 years prior to onset</a:t>
            </a:r>
            <a:endParaRPr sz="1867" kern="0" dirty="0">
              <a:solidFill>
                <a:srgbClr val="000000"/>
              </a:solidFill>
              <a:latin typeface="Avenir Book" panose="02000503020000020003" pitchFamily="2" charset="0"/>
              <a:ea typeface="ＭＳ Ｐゴシック" charset="-128"/>
              <a:cs typeface="Arial"/>
              <a:sym typeface="Arial"/>
            </a:endParaRPr>
          </a:p>
        </p:txBody>
      </p:sp>
      <p:sp>
        <p:nvSpPr>
          <p:cNvPr id="17" name="Google Shape;396;p27">
            <a:extLst>
              <a:ext uri="{FF2B5EF4-FFF2-40B4-BE49-F238E27FC236}">
                <a16:creationId xmlns:a16="http://schemas.microsoft.com/office/drawing/2014/main" id="{B06834A0-3E24-8738-F45C-CEFDD78262EE}"/>
              </a:ext>
            </a:extLst>
          </p:cNvPr>
          <p:cNvSpPr txBox="1"/>
          <p:nvPr/>
        </p:nvSpPr>
        <p:spPr>
          <a:xfrm>
            <a:off x="3047492" y="3784240"/>
            <a:ext cx="1013200" cy="1130000"/>
          </a:xfrm>
          <a:prstGeom prst="rect">
            <a:avLst/>
          </a:prstGeom>
          <a:noFill/>
          <a:ln w="9525" cap="flat" cmpd="sng">
            <a:solidFill>
              <a:schemeClr val="accent4">
                <a:lumMod val="60000"/>
                <a:lumOff val="40000"/>
              </a:schemeClr>
            </a:solidFill>
            <a:prstDash val="solid"/>
            <a:round/>
            <a:headEnd type="none" w="sm" len="sm"/>
            <a:tailEnd type="none" w="sm" len="sm"/>
          </a:ln>
        </p:spPr>
        <p:txBody>
          <a:bodyPr spcFirstLastPara="1" wrap="square" lIns="121900" tIns="121900" rIns="121900" bIns="121900" anchor="t" anchorCtr="0">
            <a:noAutofit/>
          </a:bodyPr>
          <a:lstStyle/>
          <a:p>
            <a:pPr algn="ctr" defTabSz="1219151">
              <a:buClr>
                <a:srgbClr val="000000"/>
              </a:buClr>
              <a:defRPr/>
            </a:pPr>
            <a:r>
              <a:rPr lang="en" sz="1600" kern="0" dirty="0">
                <a:solidFill>
                  <a:srgbClr val="000000"/>
                </a:solidFill>
                <a:latin typeface="Avenir Book" panose="02000503020000020003" pitchFamily="2" charset="0"/>
                <a:ea typeface="ＭＳ Ｐゴシック" charset="-128"/>
                <a:cs typeface="Arial" panose="020B0604020202020204" pitchFamily="34" charset="0"/>
                <a:sym typeface="Arial"/>
              </a:rPr>
              <a:t>1 year prior to onset</a:t>
            </a:r>
            <a:endParaRPr sz="1600" kern="0" dirty="0">
              <a:solidFill>
                <a:srgbClr val="000000"/>
              </a:solidFill>
              <a:latin typeface="Avenir Book" panose="02000503020000020003" pitchFamily="2" charset="0"/>
              <a:ea typeface="ＭＳ Ｐゴシック" charset="-128"/>
              <a:cs typeface="Arial" panose="020B0604020202020204" pitchFamily="34" charset="0"/>
              <a:sym typeface="Arial"/>
            </a:endParaRPr>
          </a:p>
        </p:txBody>
      </p:sp>
      <p:sp>
        <p:nvSpPr>
          <p:cNvPr id="18" name="Google Shape;397;p27">
            <a:extLst>
              <a:ext uri="{FF2B5EF4-FFF2-40B4-BE49-F238E27FC236}">
                <a16:creationId xmlns:a16="http://schemas.microsoft.com/office/drawing/2014/main" id="{F599CBE9-94C1-785E-2A43-1DC109634B1C}"/>
              </a:ext>
            </a:extLst>
          </p:cNvPr>
          <p:cNvSpPr txBox="1"/>
          <p:nvPr/>
        </p:nvSpPr>
        <p:spPr>
          <a:xfrm>
            <a:off x="4144825" y="3773611"/>
            <a:ext cx="1579368" cy="1130000"/>
          </a:xfrm>
          <a:prstGeom prst="rect">
            <a:avLst/>
          </a:prstGeom>
          <a:noFill/>
          <a:ln w="28575" cap="flat" cmpd="sng">
            <a:solidFill>
              <a:schemeClr val="accent4">
                <a:lumMod val="60000"/>
                <a:lumOff val="40000"/>
              </a:schemeClr>
            </a:solidFill>
            <a:prstDash val="solid"/>
            <a:round/>
            <a:headEnd type="none" w="sm" len="sm"/>
            <a:tailEnd type="none" w="sm" len="sm"/>
          </a:ln>
        </p:spPr>
        <p:txBody>
          <a:bodyPr spcFirstLastPara="1" wrap="square" lIns="121900" tIns="121900" rIns="121900" bIns="121900" anchor="t" anchorCtr="0">
            <a:noAutofit/>
          </a:bodyPr>
          <a:lstStyle/>
          <a:p>
            <a:pPr algn="ctr" defTabSz="1219151">
              <a:buClr>
                <a:srgbClr val="000000"/>
              </a:buClr>
              <a:defRPr/>
            </a:pPr>
            <a:r>
              <a:rPr lang="en" sz="1600" kern="0" dirty="0">
                <a:solidFill>
                  <a:srgbClr val="000000"/>
                </a:solidFill>
                <a:latin typeface="Avenir Book" panose="02000503020000020003" pitchFamily="2" charset="0"/>
                <a:ea typeface="ＭＳ Ｐゴシック" charset="-128"/>
                <a:cs typeface="Arial" panose="020B0604020202020204" pitchFamily="34" charset="0"/>
                <a:sym typeface="Arial"/>
              </a:rPr>
              <a:t>Onset of Refractive  Myopia</a:t>
            </a:r>
            <a:endParaRPr sz="1600" kern="0" dirty="0">
              <a:solidFill>
                <a:srgbClr val="000000"/>
              </a:solidFill>
              <a:latin typeface="Avenir Book" panose="02000503020000020003" pitchFamily="2" charset="0"/>
              <a:ea typeface="ＭＳ Ｐゴシック" charset="-128"/>
              <a:cs typeface="Arial" panose="020B0604020202020204" pitchFamily="34" charset="0"/>
              <a:sym typeface="Arial"/>
            </a:endParaRPr>
          </a:p>
        </p:txBody>
      </p:sp>
      <p:sp>
        <p:nvSpPr>
          <p:cNvPr id="19" name="Google Shape;398;p27">
            <a:extLst>
              <a:ext uri="{FF2B5EF4-FFF2-40B4-BE49-F238E27FC236}">
                <a16:creationId xmlns:a16="http://schemas.microsoft.com/office/drawing/2014/main" id="{C85B99A0-9CD3-D973-3B95-A1DFAB48AE9B}"/>
              </a:ext>
            </a:extLst>
          </p:cNvPr>
          <p:cNvSpPr txBox="1"/>
          <p:nvPr/>
        </p:nvSpPr>
        <p:spPr>
          <a:xfrm>
            <a:off x="9985248" y="3784241"/>
            <a:ext cx="1414272" cy="719967"/>
          </a:xfrm>
          <a:prstGeom prst="rect">
            <a:avLst/>
          </a:prstGeom>
          <a:noFill/>
          <a:ln w="9525" cap="flat" cmpd="sng">
            <a:solidFill>
              <a:schemeClr val="accent4">
                <a:lumMod val="60000"/>
                <a:lumOff val="40000"/>
              </a:schemeClr>
            </a:solidFill>
            <a:prstDash val="solid"/>
            <a:round/>
            <a:headEnd type="none" w="sm" len="sm"/>
            <a:tailEnd type="none" w="sm" len="sm"/>
          </a:ln>
        </p:spPr>
        <p:txBody>
          <a:bodyPr spcFirstLastPara="1" wrap="square" lIns="121900" tIns="121900" rIns="121900" bIns="121900" anchor="t" anchorCtr="0">
            <a:noAutofit/>
          </a:bodyPr>
          <a:lstStyle/>
          <a:p>
            <a:pPr algn="ctr" defTabSz="1219151">
              <a:buClr>
                <a:srgbClr val="000000"/>
              </a:buClr>
              <a:defRPr/>
            </a:pPr>
            <a:r>
              <a:rPr lang="en" sz="1600" kern="0" dirty="0">
                <a:solidFill>
                  <a:srgbClr val="000000"/>
                </a:solidFill>
                <a:latin typeface="Avenir Book" panose="02000503020000020003" pitchFamily="2" charset="0"/>
                <a:ea typeface="ＭＳ Ｐゴシック" charset="-128"/>
                <a:cs typeface="Arial" panose="020B0604020202020204" pitchFamily="34" charset="0"/>
                <a:sym typeface="Arial"/>
              </a:rPr>
              <a:t>5 years after onset</a:t>
            </a:r>
            <a:endParaRPr sz="1600" kern="0" dirty="0">
              <a:solidFill>
                <a:srgbClr val="000000"/>
              </a:solidFill>
              <a:latin typeface="Avenir Book" panose="02000503020000020003" pitchFamily="2" charset="0"/>
              <a:ea typeface="ＭＳ Ｐゴシック" charset="-128"/>
              <a:cs typeface="Arial" panose="020B0604020202020204" pitchFamily="34" charset="0"/>
              <a:sym typeface="Arial"/>
            </a:endParaRPr>
          </a:p>
        </p:txBody>
      </p:sp>
      <p:cxnSp>
        <p:nvCxnSpPr>
          <p:cNvPr id="20" name="Google Shape;399;p27">
            <a:extLst>
              <a:ext uri="{FF2B5EF4-FFF2-40B4-BE49-F238E27FC236}">
                <a16:creationId xmlns:a16="http://schemas.microsoft.com/office/drawing/2014/main" id="{D6B57744-55E3-4384-A198-6289BBDF32C0}"/>
              </a:ext>
            </a:extLst>
          </p:cNvPr>
          <p:cNvCxnSpPr/>
          <p:nvPr/>
        </p:nvCxnSpPr>
        <p:spPr>
          <a:xfrm>
            <a:off x="1029723" y="2705658"/>
            <a:ext cx="2484400" cy="6000"/>
          </a:xfrm>
          <a:prstGeom prst="straightConnector1">
            <a:avLst/>
          </a:prstGeom>
          <a:noFill/>
          <a:ln w="28575" cap="flat" cmpd="sng">
            <a:solidFill>
              <a:schemeClr val="accent4">
                <a:lumMod val="60000"/>
                <a:lumOff val="40000"/>
              </a:schemeClr>
            </a:solidFill>
            <a:prstDash val="solid"/>
            <a:round/>
            <a:headEnd type="none" w="med" len="med"/>
            <a:tailEnd type="triangle" w="med" len="med"/>
          </a:ln>
        </p:spPr>
      </p:cxnSp>
      <p:cxnSp>
        <p:nvCxnSpPr>
          <p:cNvPr id="21" name="Google Shape;400;p27">
            <a:extLst>
              <a:ext uri="{FF2B5EF4-FFF2-40B4-BE49-F238E27FC236}">
                <a16:creationId xmlns:a16="http://schemas.microsoft.com/office/drawing/2014/main" id="{0411AFFD-1857-45EA-D59B-244BA089058A}"/>
              </a:ext>
            </a:extLst>
          </p:cNvPr>
          <p:cNvCxnSpPr/>
          <p:nvPr/>
        </p:nvCxnSpPr>
        <p:spPr>
          <a:xfrm rot="10800000" flipH="1">
            <a:off x="3514124" y="2686816"/>
            <a:ext cx="1254800" cy="16000"/>
          </a:xfrm>
          <a:prstGeom prst="straightConnector1">
            <a:avLst/>
          </a:prstGeom>
          <a:noFill/>
          <a:ln w="76200" cap="flat" cmpd="sng">
            <a:solidFill>
              <a:schemeClr val="accent4">
                <a:lumMod val="60000"/>
                <a:lumOff val="40000"/>
              </a:schemeClr>
            </a:solidFill>
            <a:prstDash val="solid"/>
            <a:round/>
            <a:headEnd type="none" w="med" len="med"/>
            <a:tailEnd type="triangle" w="med" len="med"/>
          </a:ln>
        </p:spPr>
      </p:cxnSp>
      <p:cxnSp>
        <p:nvCxnSpPr>
          <p:cNvPr id="22" name="Google Shape;401;p27">
            <a:extLst>
              <a:ext uri="{FF2B5EF4-FFF2-40B4-BE49-F238E27FC236}">
                <a16:creationId xmlns:a16="http://schemas.microsoft.com/office/drawing/2014/main" id="{3C11F342-917D-889E-8656-D6588EED97E9}"/>
              </a:ext>
            </a:extLst>
          </p:cNvPr>
          <p:cNvCxnSpPr/>
          <p:nvPr/>
        </p:nvCxnSpPr>
        <p:spPr>
          <a:xfrm>
            <a:off x="4706858" y="2672473"/>
            <a:ext cx="6114000" cy="22000"/>
          </a:xfrm>
          <a:prstGeom prst="straightConnector1">
            <a:avLst/>
          </a:prstGeom>
          <a:noFill/>
          <a:ln w="28575" cap="flat" cmpd="sng">
            <a:solidFill>
              <a:schemeClr val="accent4">
                <a:lumMod val="60000"/>
                <a:lumOff val="40000"/>
              </a:schemeClr>
            </a:solidFill>
            <a:prstDash val="solid"/>
            <a:round/>
            <a:headEnd type="none" w="med" len="med"/>
            <a:tailEnd type="triangle" w="med" len="med"/>
          </a:ln>
        </p:spPr>
      </p:cxnSp>
      <p:sp>
        <p:nvSpPr>
          <p:cNvPr id="23" name="Google Shape;403;p27">
            <a:extLst>
              <a:ext uri="{FF2B5EF4-FFF2-40B4-BE49-F238E27FC236}">
                <a16:creationId xmlns:a16="http://schemas.microsoft.com/office/drawing/2014/main" id="{B5B27EE4-C8DF-01BE-8BAC-0C6B7CDF9706}"/>
              </a:ext>
            </a:extLst>
          </p:cNvPr>
          <p:cNvSpPr txBox="1"/>
          <p:nvPr/>
        </p:nvSpPr>
        <p:spPr>
          <a:xfrm>
            <a:off x="5110958" y="2598073"/>
            <a:ext cx="2670000" cy="384000"/>
          </a:xfrm>
          <a:prstGeom prst="rect">
            <a:avLst/>
          </a:prstGeom>
          <a:noFill/>
          <a:ln>
            <a:noFill/>
          </a:ln>
        </p:spPr>
        <p:txBody>
          <a:bodyPr spcFirstLastPara="1" wrap="square" lIns="121900" tIns="121900" rIns="121900" bIns="121900" anchor="t" anchorCtr="0">
            <a:noAutofit/>
          </a:bodyPr>
          <a:lstStyle/>
          <a:p>
            <a:pPr defTabSz="1219151">
              <a:buClr>
                <a:srgbClr val="000000"/>
              </a:buClr>
              <a:defRPr/>
            </a:pPr>
            <a:r>
              <a:rPr lang="en" sz="1600" kern="0" dirty="0">
                <a:solidFill>
                  <a:srgbClr val="000000"/>
                </a:solidFill>
                <a:latin typeface="Avenir Book" panose="02000503020000020003" pitchFamily="2" charset="0"/>
                <a:ea typeface="ＭＳ Ｐゴシック" charset="-128"/>
                <a:cs typeface="Arial" panose="020B0604020202020204" pitchFamily="34" charset="0"/>
                <a:sym typeface="Arial"/>
              </a:rPr>
              <a:t>Axial elongation</a:t>
            </a:r>
            <a:endParaRPr sz="1600" kern="0" dirty="0">
              <a:solidFill>
                <a:srgbClr val="000000"/>
              </a:solidFill>
              <a:latin typeface="Avenir Book" panose="02000503020000020003" pitchFamily="2" charset="0"/>
              <a:ea typeface="ＭＳ Ｐゴシック" charset="-128"/>
              <a:cs typeface="Arial" panose="020B0604020202020204" pitchFamily="34" charset="0"/>
              <a:sym typeface="Arial"/>
            </a:endParaRPr>
          </a:p>
        </p:txBody>
      </p:sp>
      <p:sp>
        <p:nvSpPr>
          <p:cNvPr id="24" name="Google Shape;402;p27">
            <a:extLst>
              <a:ext uri="{FF2B5EF4-FFF2-40B4-BE49-F238E27FC236}">
                <a16:creationId xmlns:a16="http://schemas.microsoft.com/office/drawing/2014/main" id="{1767A9D0-3693-F76F-A1F1-87C9BEA12CD6}"/>
              </a:ext>
            </a:extLst>
          </p:cNvPr>
          <p:cNvSpPr txBox="1"/>
          <p:nvPr/>
        </p:nvSpPr>
        <p:spPr>
          <a:xfrm>
            <a:off x="646067" y="5504072"/>
            <a:ext cx="10578400" cy="1130000"/>
          </a:xfrm>
          <a:prstGeom prst="rect">
            <a:avLst/>
          </a:prstGeom>
          <a:noFill/>
          <a:ln>
            <a:noFill/>
          </a:ln>
        </p:spPr>
        <p:txBody>
          <a:bodyPr spcFirstLastPara="1" wrap="square" lIns="121900" tIns="121900" rIns="121900" bIns="121900" anchor="t" anchorCtr="0">
            <a:noAutofit/>
          </a:bodyPr>
          <a:lstStyle/>
          <a:p>
            <a:pPr defTabSz="1219151">
              <a:lnSpc>
                <a:spcPct val="115000"/>
              </a:lnSpc>
              <a:buClr>
                <a:srgbClr val="000000"/>
              </a:buClr>
              <a:defRPr/>
            </a:pPr>
            <a:r>
              <a:rPr lang="en" sz="1600" b="1" kern="0" dirty="0">
                <a:solidFill>
                  <a:srgbClr val="000000"/>
                </a:solidFill>
                <a:latin typeface="Avenir Book" panose="02000503020000020003" pitchFamily="2" charset="0"/>
                <a:ea typeface="ＭＳ Ｐゴシック" charset="-128"/>
                <a:cs typeface="Arial" panose="020B0604020202020204" pitchFamily="34" charset="0"/>
                <a:sym typeface="Arial"/>
              </a:rPr>
              <a:t>Growth trends of an eye destined for Myopia: </a:t>
            </a:r>
            <a:r>
              <a:rPr lang="en" sz="1600" kern="0" dirty="0">
                <a:solidFill>
                  <a:srgbClr val="000000"/>
                </a:solidFill>
                <a:latin typeface="Avenir Book" panose="02000503020000020003" pitchFamily="2" charset="0"/>
                <a:ea typeface="ＭＳ Ｐゴシック" charset="-128"/>
                <a:cs typeface="Arial" panose="020B0604020202020204" pitchFamily="34" charset="0"/>
                <a:sym typeface="Arial"/>
              </a:rPr>
              <a:t>Accelerated growth 3 years prior to and 5 years after onset of refractive myopia.  Greatest acceleration occurs 1 year prior to onset of refractive myopia. </a:t>
            </a:r>
            <a:r>
              <a:rPr lang="en" sz="1600" kern="0" dirty="0">
                <a:solidFill>
                  <a:srgbClr val="C0791B"/>
                </a:solidFill>
                <a:latin typeface="Avenir Book" panose="02000503020000020003" pitchFamily="2" charset="0"/>
                <a:ea typeface="Roboto"/>
                <a:cs typeface="Arial" panose="020B0604020202020204" pitchFamily="34" charset="0"/>
                <a:sym typeface="Roboto"/>
              </a:rPr>
              <a:t> </a:t>
            </a:r>
            <a:endParaRPr sz="1600" kern="0" dirty="0">
              <a:solidFill>
                <a:srgbClr val="C0791B"/>
              </a:solidFill>
              <a:latin typeface="Avenir Book" panose="02000503020000020003" pitchFamily="2" charset="0"/>
              <a:ea typeface="Roboto"/>
              <a:cs typeface="Arial" panose="020B0604020202020204" pitchFamily="34" charset="0"/>
              <a:sym typeface="Roboto"/>
            </a:endParaRPr>
          </a:p>
          <a:p>
            <a:pPr algn="r" defTabSz="1219151">
              <a:buClr>
                <a:srgbClr val="000000"/>
              </a:buClr>
              <a:defRPr/>
            </a:pPr>
            <a:r>
              <a:rPr lang="en" sz="1400" b="1" kern="0" dirty="0" err="1">
                <a:solidFill>
                  <a:srgbClr val="000000"/>
                </a:solidFill>
                <a:latin typeface="Arial" panose="020B0604020202020204" pitchFamily="34" charset="0"/>
                <a:ea typeface="ＭＳ Ｐゴシック" charset="-128"/>
                <a:cs typeface="Arial" panose="020B0604020202020204" pitchFamily="34" charset="0"/>
                <a:sym typeface="Arial"/>
              </a:rPr>
              <a:t>Mutti</a:t>
            </a:r>
            <a:r>
              <a:rPr lang="en" sz="1400" b="1" kern="0" dirty="0">
                <a:solidFill>
                  <a:srgbClr val="000000"/>
                </a:solidFill>
                <a:latin typeface="Arial" panose="020B0604020202020204" pitchFamily="34" charset="0"/>
                <a:ea typeface="ＭＳ Ｐゴシック" charset="-128"/>
                <a:cs typeface="Arial" panose="020B0604020202020204" pitchFamily="34" charset="0"/>
                <a:sym typeface="Arial"/>
              </a:rPr>
              <a:t> et al.  2007</a:t>
            </a:r>
            <a:endParaRPr sz="1400" b="1" kern="0" dirty="0">
              <a:solidFill>
                <a:srgbClr val="000000"/>
              </a:solidFill>
              <a:latin typeface="Arial" panose="020B0604020202020204" pitchFamily="34" charset="0"/>
              <a:ea typeface="ＭＳ Ｐゴシック" charset="-128"/>
              <a:cs typeface="Arial" panose="020B0604020202020204" pitchFamily="34" charset="0"/>
              <a:sym typeface="Arial"/>
            </a:endParaRPr>
          </a:p>
        </p:txBody>
      </p:sp>
    </p:spTree>
    <p:extLst>
      <p:ext uri="{BB962C8B-B14F-4D97-AF65-F5344CB8AC3E}">
        <p14:creationId xmlns:p14="http://schemas.microsoft.com/office/powerpoint/2010/main" val="145724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50BEE1-526A-89E6-CD44-3545E7AA69FF}"/>
              </a:ext>
            </a:extLst>
          </p:cNvPr>
          <p:cNvPicPr>
            <a:picLocks noChangeAspect="1"/>
          </p:cNvPicPr>
          <p:nvPr/>
        </p:nvPicPr>
        <p:blipFill>
          <a:blip r:embed="rId2"/>
          <a:stretch>
            <a:fillRect/>
          </a:stretch>
        </p:blipFill>
        <p:spPr>
          <a:xfrm>
            <a:off x="643468" y="2158268"/>
            <a:ext cx="5294716" cy="2541463"/>
          </a:xfrm>
          <a:prstGeom prst="rect">
            <a:avLst/>
          </a:prstGeom>
        </p:spPr>
      </p:pic>
      <p:pic>
        <p:nvPicPr>
          <p:cNvPr id="5" name="Picture 4">
            <a:extLst>
              <a:ext uri="{FF2B5EF4-FFF2-40B4-BE49-F238E27FC236}">
                <a16:creationId xmlns:a16="http://schemas.microsoft.com/office/drawing/2014/main" id="{B63378FB-1DAA-EF65-D68A-D269162A3A6A}"/>
              </a:ext>
            </a:extLst>
          </p:cNvPr>
          <p:cNvPicPr>
            <a:picLocks noChangeAspect="1"/>
          </p:cNvPicPr>
          <p:nvPr/>
        </p:nvPicPr>
        <p:blipFill>
          <a:blip r:embed="rId3"/>
          <a:stretch>
            <a:fillRect/>
          </a:stretch>
        </p:blipFill>
        <p:spPr>
          <a:xfrm>
            <a:off x="6253818" y="1675126"/>
            <a:ext cx="5294716" cy="3507747"/>
          </a:xfrm>
          <a:prstGeom prst="rect">
            <a:avLst/>
          </a:prstGeom>
          <a:ln>
            <a:solidFill>
              <a:schemeClr val="tx1"/>
            </a:solidFill>
          </a:ln>
        </p:spPr>
      </p:pic>
      <p:sp>
        <p:nvSpPr>
          <p:cNvPr id="7" name="TextBox 6">
            <a:extLst>
              <a:ext uri="{FF2B5EF4-FFF2-40B4-BE49-F238E27FC236}">
                <a16:creationId xmlns:a16="http://schemas.microsoft.com/office/drawing/2014/main" id="{464654D9-4DC2-E9B0-73DE-1925176625AC}"/>
              </a:ext>
            </a:extLst>
          </p:cNvPr>
          <p:cNvSpPr txBox="1"/>
          <p:nvPr/>
        </p:nvSpPr>
        <p:spPr>
          <a:xfrm>
            <a:off x="678387" y="6000107"/>
            <a:ext cx="10803143" cy="338554"/>
          </a:xfrm>
          <a:prstGeom prst="rect">
            <a:avLst/>
          </a:prstGeom>
          <a:noFill/>
        </p:spPr>
        <p:txBody>
          <a:bodyPr wrap="square">
            <a:spAutoFit/>
          </a:bodyPr>
          <a:lstStyle/>
          <a:p>
            <a:pPr algn="ctr" defTabSz="1219121" fontAlgn="base">
              <a:spcBef>
                <a:spcPct val="0"/>
              </a:spcBef>
              <a:spcAft>
                <a:spcPct val="0"/>
              </a:spcAft>
              <a:defRPr/>
            </a:pPr>
            <a:r>
              <a:rPr lang="en-US" sz="1600" i="1" dirty="0">
                <a:solidFill>
                  <a:srgbClr val="333333"/>
                </a:solidFill>
                <a:latin typeface="Guardian TextSans Web"/>
                <a:ea typeface="ＭＳ Ｐゴシック" charset="-128"/>
                <a:cs typeface="Arial"/>
                <a:sym typeface="Arial"/>
              </a:rPr>
              <a:t>JAMA </a:t>
            </a:r>
            <a:r>
              <a:rPr lang="en-US" sz="1600" i="1" dirty="0" err="1">
                <a:solidFill>
                  <a:srgbClr val="333333"/>
                </a:solidFill>
                <a:latin typeface="Guardian TextSans Web"/>
                <a:ea typeface="ＭＳ Ｐゴシック" charset="-128"/>
                <a:cs typeface="Arial"/>
                <a:sym typeface="Arial"/>
              </a:rPr>
              <a:t>Ophthalmol</a:t>
            </a:r>
            <a:r>
              <a:rPr lang="en-US" sz="1600" i="1" dirty="0">
                <a:solidFill>
                  <a:srgbClr val="333333"/>
                </a:solidFill>
                <a:latin typeface="Guardian TextSans Web"/>
                <a:ea typeface="ＭＳ Ｐゴシック" charset="-128"/>
                <a:cs typeface="Arial"/>
                <a:sym typeface="Arial"/>
              </a:rPr>
              <a:t>. </a:t>
            </a:r>
            <a:r>
              <a:rPr lang="en-US" sz="1600" dirty="0">
                <a:solidFill>
                  <a:srgbClr val="333333"/>
                </a:solidFill>
                <a:latin typeface="Guardian TextSans Web"/>
                <a:ea typeface="ＭＳ Ｐゴシック" charset="-128"/>
                <a:cs typeface="Arial"/>
                <a:sym typeface="Arial"/>
              </a:rPr>
              <a:t>2020;138(11):1129-1134. doi:10.1001/jamaophthalmol.2020.3451</a:t>
            </a:r>
            <a:endParaRPr lang="en-US" sz="1600" dirty="0">
              <a:solidFill>
                <a:prstClr val="black"/>
              </a:solidFill>
              <a:latin typeface="Arial" charset="0"/>
              <a:ea typeface="ＭＳ Ｐゴシック" charset="-128"/>
              <a:cs typeface="Arial"/>
              <a:sym typeface="Arial"/>
            </a:endParaRPr>
          </a:p>
        </p:txBody>
      </p:sp>
    </p:spTree>
    <p:extLst>
      <p:ext uri="{BB962C8B-B14F-4D97-AF65-F5344CB8AC3E}">
        <p14:creationId xmlns:p14="http://schemas.microsoft.com/office/powerpoint/2010/main" val="1114477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9">
          <a:extLst>
            <a:ext uri="{FF2B5EF4-FFF2-40B4-BE49-F238E27FC236}">
              <a16:creationId xmlns:a16="http://schemas.microsoft.com/office/drawing/2014/main" id="{F6DD73EC-F190-E625-0667-789CF6312EAB}"/>
            </a:ext>
          </a:extLst>
        </p:cNvPr>
        <p:cNvGrpSpPr/>
        <p:nvPr/>
      </p:nvGrpSpPr>
      <p:grpSpPr>
        <a:xfrm>
          <a:off x="0" y="0"/>
          <a:ext cx="0" cy="0"/>
          <a:chOff x="0" y="0"/>
          <a:chExt cx="0" cy="0"/>
        </a:xfrm>
      </p:grpSpPr>
      <p:sp>
        <p:nvSpPr>
          <p:cNvPr id="720" name="Google Shape;720;p97">
            <a:extLst>
              <a:ext uri="{FF2B5EF4-FFF2-40B4-BE49-F238E27FC236}">
                <a16:creationId xmlns:a16="http://schemas.microsoft.com/office/drawing/2014/main" id="{8B3066B6-0018-D8C3-E1EE-0D0849E5B25C}"/>
              </a:ext>
            </a:extLst>
          </p:cNvPr>
          <p:cNvSpPr txBox="1">
            <a:spLocks noGrp="1"/>
          </p:cNvSpPr>
          <p:nvPr>
            <p:ph type="title"/>
          </p:nvPr>
        </p:nvSpPr>
        <p:spPr>
          <a:xfrm>
            <a:off x="374544" y="394979"/>
            <a:ext cx="11442913" cy="1165599"/>
          </a:xfrm>
          <a:prstGeom prst="rect">
            <a:avLst/>
          </a:prstGeom>
          <a:noFill/>
          <a:ln>
            <a:noFill/>
          </a:ln>
        </p:spPr>
        <p:txBody>
          <a:bodyPr spcFirstLastPara="1" vert="horz" wrap="square" lIns="121867" tIns="121867" rIns="121867" bIns="121867" rtlCol="0" anchor="t" anchorCtr="0">
            <a:normAutofit/>
          </a:bodyPr>
          <a:lstStyle/>
          <a:p>
            <a:pPr algn="ctr">
              <a:buClr>
                <a:srgbClr val="FF0000"/>
              </a:buClr>
              <a:buSzPts val="2200"/>
            </a:pPr>
            <a:r>
              <a:rPr lang="en-US" sz="2933">
                <a:solidFill>
                  <a:srgbClr val="FF0000"/>
                </a:solidFill>
                <a:latin typeface="Arial Black"/>
                <a:ea typeface="Arial Black"/>
                <a:cs typeface="Arial Black"/>
                <a:sym typeface="Arial Black"/>
              </a:rPr>
              <a:t>INCREASED RISK OF PATHOLOGY &gt; 75 YEARS OLD</a:t>
            </a:r>
            <a:endParaRPr/>
          </a:p>
        </p:txBody>
      </p:sp>
      <p:sp>
        <p:nvSpPr>
          <p:cNvPr id="721" name="Google Shape;721;p97">
            <a:extLst>
              <a:ext uri="{FF2B5EF4-FFF2-40B4-BE49-F238E27FC236}">
                <a16:creationId xmlns:a16="http://schemas.microsoft.com/office/drawing/2014/main" id="{F64E134C-1B55-3850-140B-A77884AF6146}"/>
              </a:ext>
            </a:extLst>
          </p:cNvPr>
          <p:cNvSpPr txBox="1"/>
          <p:nvPr/>
        </p:nvSpPr>
        <p:spPr>
          <a:xfrm>
            <a:off x="868069" y="1175896"/>
            <a:ext cx="6264252" cy="1898170"/>
          </a:xfrm>
          <a:prstGeom prst="rect">
            <a:avLst/>
          </a:prstGeom>
          <a:noFill/>
          <a:ln>
            <a:noFill/>
          </a:ln>
        </p:spPr>
        <p:txBody>
          <a:bodyPr spcFirstLastPara="1" wrap="square" lIns="121867" tIns="121867" rIns="121867" bIns="121867" anchor="t" anchorCtr="0">
            <a:spAutoFit/>
          </a:bodyPr>
          <a:lstStyle/>
          <a:p>
            <a:pPr defTabSz="1219121">
              <a:lnSpc>
                <a:spcPct val="115000"/>
              </a:lnSpc>
              <a:buClr>
                <a:srgbClr val="000000"/>
              </a:buClr>
              <a:buSzPts val="1400"/>
              <a:defRPr/>
            </a:pPr>
            <a:r>
              <a:rPr lang="en-US" sz="1867" b="1" kern="0">
                <a:solidFill>
                  <a:srgbClr val="000000"/>
                </a:solidFill>
                <a:latin typeface="Arial"/>
                <a:ea typeface="Arial"/>
                <a:cs typeface="Arial"/>
                <a:sym typeface="Arial"/>
              </a:rPr>
              <a:t>Cross sectional study (Tideman et al. 2016)</a:t>
            </a:r>
            <a:endParaRPr sz="1867" kern="0">
              <a:solidFill>
                <a:srgbClr val="000000"/>
              </a:solidFill>
              <a:latin typeface="Arial"/>
              <a:cs typeface="Arial"/>
              <a:sym typeface="Arial"/>
            </a:endParaRPr>
          </a:p>
          <a:p>
            <a:pPr marL="609561" indent="-423306" defTabSz="1219121">
              <a:lnSpc>
                <a:spcPct val="115000"/>
              </a:lnSpc>
              <a:buClr>
                <a:srgbClr val="000000"/>
              </a:buClr>
              <a:buSzPts val="1400"/>
              <a:buFont typeface="Arial"/>
              <a:buChar char="●"/>
              <a:defRPr/>
            </a:pPr>
            <a:r>
              <a:rPr lang="en-US" sz="1867" b="1" kern="0">
                <a:solidFill>
                  <a:srgbClr val="000000"/>
                </a:solidFill>
                <a:latin typeface="Arial"/>
                <a:ea typeface="Arial"/>
                <a:cs typeface="Arial"/>
                <a:sym typeface="Arial"/>
              </a:rPr>
              <a:t>Analyzed study data from 1990-2012</a:t>
            </a:r>
            <a:endParaRPr sz="1867" kern="0">
              <a:solidFill>
                <a:srgbClr val="000000"/>
              </a:solidFill>
              <a:latin typeface="Arial"/>
              <a:cs typeface="Arial"/>
              <a:sym typeface="Arial"/>
            </a:endParaRPr>
          </a:p>
          <a:p>
            <a:pPr marL="609561" indent="-423306" defTabSz="1219121">
              <a:lnSpc>
                <a:spcPct val="115000"/>
              </a:lnSpc>
              <a:buClr>
                <a:srgbClr val="000000"/>
              </a:buClr>
              <a:buSzPts val="1400"/>
              <a:buFont typeface="Arial"/>
              <a:buChar char="●"/>
              <a:defRPr/>
            </a:pPr>
            <a:r>
              <a:rPr lang="en-US" sz="1867" b="1" kern="0">
                <a:solidFill>
                  <a:srgbClr val="000000"/>
                </a:solidFill>
                <a:latin typeface="Arial"/>
                <a:ea typeface="Arial"/>
                <a:cs typeface="Arial"/>
                <a:sym typeface="Arial"/>
              </a:rPr>
              <a:t>15,404 eyes spherical equivalent data</a:t>
            </a:r>
            <a:endParaRPr sz="2400" kern="0">
              <a:solidFill>
                <a:srgbClr val="000000"/>
              </a:solidFill>
              <a:latin typeface="Calibri"/>
              <a:ea typeface="Calibri"/>
              <a:cs typeface="Calibri"/>
              <a:sym typeface="Calibri"/>
            </a:endParaRPr>
          </a:p>
          <a:p>
            <a:pPr marL="609561" indent="-423306" defTabSz="1219121">
              <a:lnSpc>
                <a:spcPct val="115000"/>
              </a:lnSpc>
              <a:buClr>
                <a:srgbClr val="000000"/>
              </a:buClr>
              <a:buSzPts val="1400"/>
              <a:buFont typeface="Arial"/>
              <a:buChar char="●"/>
              <a:defRPr/>
            </a:pPr>
            <a:r>
              <a:rPr lang="en-US" sz="1867" b="1" kern="0">
                <a:solidFill>
                  <a:srgbClr val="000000"/>
                </a:solidFill>
                <a:latin typeface="Arial"/>
                <a:ea typeface="Arial"/>
                <a:cs typeface="Arial"/>
                <a:sym typeface="Arial"/>
              </a:rPr>
              <a:t>9,074 eyes axial length data</a:t>
            </a:r>
            <a:endParaRPr sz="2400" kern="0">
              <a:solidFill>
                <a:srgbClr val="000000"/>
              </a:solidFill>
              <a:latin typeface="Calibri"/>
              <a:ea typeface="Calibri"/>
              <a:cs typeface="Calibri"/>
              <a:sym typeface="Calibri"/>
            </a:endParaRPr>
          </a:p>
          <a:p>
            <a:pPr marL="609561" indent="-423306" defTabSz="1219121">
              <a:lnSpc>
                <a:spcPct val="115000"/>
              </a:lnSpc>
              <a:buClr>
                <a:srgbClr val="000000"/>
              </a:buClr>
              <a:buSzPts val="1400"/>
              <a:buFont typeface="Arial"/>
              <a:buChar char="●"/>
              <a:defRPr/>
            </a:pPr>
            <a:r>
              <a:rPr lang="en-US" sz="1867" b="1" kern="0">
                <a:solidFill>
                  <a:srgbClr val="000000"/>
                </a:solidFill>
                <a:latin typeface="Arial"/>
                <a:ea typeface="Arial"/>
                <a:cs typeface="Arial"/>
                <a:sym typeface="Arial"/>
              </a:rPr>
              <a:t>Visual Impairment: approx. 20/60 to 20/400</a:t>
            </a:r>
            <a:endParaRPr sz="1867" kern="0">
              <a:solidFill>
                <a:srgbClr val="000000"/>
              </a:solidFill>
              <a:latin typeface="Arial"/>
              <a:cs typeface="Arial"/>
              <a:sym typeface="Arial"/>
            </a:endParaRPr>
          </a:p>
        </p:txBody>
      </p:sp>
      <p:graphicFrame>
        <p:nvGraphicFramePr>
          <p:cNvPr id="722" name="Google Shape;722;p97">
            <a:extLst>
              <a:ext uri="{FF2B5EF4-FFF2-40B4-BE49-F238E27FC236}">
                <a16:creationId xmlns:a16="http://schemas.microsoft.com/office/drawing/2014/main" id="{E314879B-FD4E-33B2-4517-72DE748873E5}"/>
              </a:ext>
            </a:extLst>
          </p:cNvPr>
          <p:cNvGraphicFramePr/>
          <p:nvPr/>
        </p:nvGraphicFramePr>
        <p:xfrm>
          <a:off x="660617" y="3173800"/>
          <a:ext cx="6264267" cy="3097673"/>
        </p:xfrm>
        <a:graphic>
          <a:graphicData uri="http://schemas.openxmlformats.org/drawingml/2006/table">
            <a:tbl>
              <a:tblPr>
                <a:noFill/>
              </a:tblPr>
              <a:tblGrid>
                <a:gridCol w="2154067">
                  <a:extLst>
                    <a:ext uri="{9D8B030D-6E8A-4147-A177-3AD203B41FA5}">
                      <a16:colId xmlns:a16="http://schemas.microsoft.com/office/drawing/2014/main" val="20000"/>
                    </a:ext>
                  </a:extLst>
                </a:gridCol>
                <a:gridCol w="4110200">
                  <a:extLst>
                    <a:ext uri="{9D8B030D-6E8A-4147-A177-3AD203B41FA5}">
                      <a16:colId xmlns:a16="http://schemas.microsoft.com/office/drawing/2014/main" val="20001"/>
                    </a:ext>
                  </a:extLst>
                </a:gridCol>
              </a:tblGrid>
              <a:tr h="894040">
                <a:tc>
                  <a:txBody>
                    <a:bodyPr/>
                    <a:lstStyle/>
                    <a:p>
                      <a:pPr marL="0" marR="0" lvl="0" indent="0" algn="ctr" rtl="0">
                        <a:lnSpc>
                          <a:spcPct val="100000"/>
                        </a:lnSpc>
                        <a:spcBef>
                          <a:spcPts val="0"/>
                        </a:spcBef>
                        <a:spcAft>
                          <a:spcPts val="0"/>
                        </a:spcAft>
                        <a:buClr>
                          <a:schemeClr val="dk1"/>
                        </a:buClr>
                        <a:buSzPts val="1600"/>
                        <a:buFont typeface="Helvetica Neue"/>
                        <a:buNone/>
                      </a:pPr>
                      <a:r>
                        <a:rPr lang="en-US" sz="2100" b="1" u="none" strike="noStrike" cap="none"/>
                        <a:t>Axial Length</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Helvetica Neue"/>
                        <a:buNone/>
                      </a:pPr>
                      <a:r>
                        <a:rPr lang="en-US" sz="2100" b="1" u="none" strike="noStrike" cap="none"/>
                        <a:t>Incidence of Visual Impairment</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tcPr>
                </a:tc>
                <a:extLst>
                  <a:ext uri="{0D108BD9-81ED-4DB2-BD59-A6C34878D82A}">
                    <a16:rowId xmlns:a16="http://schemas.microsoft.com/office/drawing/2014/main" val="10000"/>
                  </a:ext>
                </a:extLst>
              </a:tr>
              <a:tr h="720833">
                <a:tc>
                  <a:txBody>
                    <a:bodyPr/>
                    <a:lstStyle/>
                    <a:p>
                      <a:pPr marL="0" marR="0" lvl="0" indent="0" algn="l" rtl="0">
                        <a:lnSpc>
                          <a:spcPct val="100000"/>
                        </a:lnSpc>
                        <a:spcBef>
                          <a:spcPts val="0"/>
                        </a:spcBef>
                        <a:spcAft>
                          <a:spcPts val="0"/>
                        </a:spcAft>
                        <a:buClr>
                          <a:schemeClr val="dk1"/>
                        </a:buClr>
                        <a:buSzPts val="1400"/>
                        <a:buFont typeface="Helvetica Neue"/>
                        <a:buNone/>
                      </a:pPr>
                      <a:r>
                        <a:rPr lang="en-US" sz="1900" b="1" u="sng" strike="noStrike" cap="none"/>
                        <a:t>&lt;</a:t>
                      </a:r>
                      <a:r>
                        <a:rPr lang="en-US" sz="1900" u="none" strike="noStrike" cap="none"/>
                        <a:t> 26mm</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C5E0B4"/>
                    </a:solidFill>
                  </a:tcPr>
                </a:tc>
                <a:tc>
                  <a:txBody>
                    <a:bodyPr/>
                    <a:lstStyle/>
                    <a:p>
                      <a:pPr marL="0" marR="0" lvl="0" indent="0" algn="ctr" rtl="0">
                        <a:lnSpc>
                          <a:spcPct val="100000"/>
                        </a:lnSpc>
                        <a:spcBef>
                          <a:spcPts val="0"/>
                        </a:spcBef>
                        <a:spcAft>
                          <a:spcPts val="0"/>
                        </a:spcAft>
                        <a:buClr>
                          <a:schemeClr val="dk1"/>
                        </a:buClr>
                        <a:buSzPts val="1400"/>
                        <a:buFont typeface="Helvetica Neue"/>
                        <a:buNone/>
                      </a:pPr>
                      <a:r>
                        <a:rPr lang="en-US" sz="1900" b="1" u="none" strike="noStrike" cap="none"/>
                        <a:t>3.8%</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C5E0B4"/>
                    </a:solidFill>
                  </a:tcPr>
                </a:tc>
                <a:extLst>
                  <a:ext uri="{0D108BD9-81ED-4DB2-BD59-A6C34878D82A}">
                    <a16:rowId xmlns:a16="http://schemas.microsoft.com/office/drawing/2014/main" val="10001"/>
                  </a:ext>
                </a:extLst>
              </a:tr>
              <a:tr h="741400">
                <a:tc>
                  <a:txBody>
                    <a:bodyPr/>
                    <a:lstStyle/>
                    <a:p>
                      <a:pPr marL="0" marR="0" lvl="0" indent="0" algn="l" rtl="0">
                        <a:lnSpc>
                          <a:spcPct val="100000"/>
                        </a:lnSpc>
                        <a:spcBef>
                          <a:spcPts val="0"/>
                        </a:spcBef>
                        <a:spcAft>
                          <a:spcPts val="0"/>
                        </a:spcAft>
                        <a:buClr>
                          <a:schemeClr val="dk1"/>
                        </a:buClr>
                        <a:buSzPts val="1600"/>
                        <a:buFont typeface="Helvetica Neue"/>
                        <a:buNone/>
                      </a:pPr>
                      <a:r>
                        <a:rPr lang="en-US" sz="2100" b="1" u="sng" strike="noStrike" cap="none"/>
                        <a:t>&gt;</a:t>
                      </a:r>
                      <a:r>
                        <a:rPr lang="en-US" sz="2100" u="none" strike="noStrike" cap="none"/>
                        <a:t> 26mm</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FFE699"/>
                    </a:solidFill>
                  </a:tcPr>
                </a:tc>
                <a:tc>
                  <a:txBody>
                    <a:bodyPr/>
                    <a:lstStyle/>
                    <a:p>
                      <a:pPr marL="0" marR="0" lvl="0" indent="0" algn="ctr" rtl="0">
                        <a:lnSpc>
                          <a:spcPct val="100000"/>
                        </a:lnSpc>
                        <a:spcBef>
                          <a:spcPts val="0"/>
                        </a:spcBef>
                        <a:spcAft>
                          <a:spcPts val="0"/>
                        </a:spcAft>
                        <a:buClr>
                          <a:schemeClr val="dk1"/>
                        </a:buClr>
                        <a:buSzPts val="1600"/>
                        <a:buFont typeface="Helvetica Neue"/>
                        <a:buNone/>
                      </a:pPr>
                      <a:r>
                        <a:rPr lang="en-US" sz="2100" b="1" u="none" strike="noStrike" cap="none"/>
                        <a:t>25%</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FFE699"/>
                    </a:solidFill>
                  </a:tcPr>
                </a:tc>
                <a:extLst>
                  <a:ext uri="{0D108BD9-81ED-4DB2-BD59-A6C34878D82A}">
                    <a16:rowId xmlns:a16="http://schemas.microsoft.com/office/drawing/2014/main" val="10002"/>
                  </a:ext>
                </a:extLst>
              </a:tr>
              <a:tr h="741400">
                <a:tc>
                  <a:txBody>
                    <a:bodyPr/>
                    <a:lstStyle/>
                    <a:p>
                      <a:pPr marL="0" marR="0" lvl="0" indent="0" algn="l" rtl="0">
                        <a:lnSpc>
                          <a:spcPct val="100000"/>
                        </a:lnSpc>
                        <a:spcBef>
                          <a:spcPts val="0"/>
                        </a:spcBef>
                        <a:spcAft>
                          <a:spcPts val="0"/>
                        </a:spcAft>
                        <a:buClr>
                          <a:srgbClr val="FFFFFF"/>
                        </a:buClr>
                        <a:buSzPts val="1600"/>
                        <a:buFont typeface="Helvetica Neue"/>
                        <a:buNone/>
                      </a:pPr>
                      <a:r>
                        <a:rPr lang="en-US" sz="2100" b="1" u="sng" strike="noStrike" cap="none">
                          <a:solidFill>
                            <a:srgbClr val="FFFFFF"/>
                          </a:solidFill>
                        </a:rPr>
                        <a:t>&gt;</a:t>
                      </a:r>
                      <a:r>
                        <a:rPr lang="en-US" sz="2100" u="none" strike="noStrike" cap="none"/>
                        <a:t> 30mm</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FF0000"/>
                    </a:solidFill>
                  </a:tcPr>
                </a:tc>
                <a:tc>
                  <a:txBody>
                    <a:bodyPr/>
                    <a:lstStyle/>
                    <a:p>
                      <a:pPr marL="0" marR="0" lvl="0" indent="0" algn="ctr" rtl="0">
                        <a:lnSpc>
                          <a:spcPct val="100000"/>
                        </a:lnSpc>
                        <a:spcBef>
                          <a:spcPts val="0"/>
                        </a:spcBef>
                        <a:spcAft>
                          <a:spcPts val="0"/>
                        </a:spcAft>
                        <a:buClr>
                          <a:srgbClr val="FFFFFF"/>
                        </a:buClr>
                        <a:buSzPts val="1600"/>
                        <a:buFont typeface="Helvetica Neue"/>
                        <a:buNone/>
                      </a:pPr>
                      <a:r>
                        <a:rPr lang="en-US" sz="2100" b="1" u="none" strike="noStrike" cap="none">
                          <a:solidFill>
                            <a:srgbClr val="FFFFFF"/>
                          </a:solidFill>
                        </a:rPr>
                        <a:t>90%</a:t>
                      </a:r>
                      <a:endParaRPr sz="2500"/>
                    </a:p>
                  </a:txBody>
                  <a:tcPr marL="121900" marR="121900" marT="121900" marB="121900">
                    <a:lnL w="28575" cap="flat" cmpd="sng">
                      <a:solidFill>
                        <a:srgbClr val="9E9E9E"/>
                      </a:solidFill>
                      <a:prstDash val="solid"/>
                      <a:round/>
                      <a:headEnd type="none" w="sm" len="sm"/>
                      <a:tailEnd type="none" w="sm" len="sm"/>
                    </a:lnL>
                    <a:lnR w="28575" cap="flat" cmpd="sng">
                      <a:solidFill>
                        <a:srgbClr val="9E9E9E"/>
                      </a:solidFill>
                      <a:prstDash val="solid"/>
                      <a:round/>
                      <a:headEnd type="none" w="sm" len="sm"/>
                      <a:tailEnd type="none" w="sm" len="sm"/>
                    </a:lnR>
                    <a:lnT w="28575" cap="flat" cmpd="sng">
                      <a:solidFill>
                        <a:srgbClr val="9E9E9E"/>
                      </a:solidFill>
                      <a:prstDash val="solid"/>
                      <a:round/>
                      <a:headEnd type="none" w="sm" len="sm"/>
                      <a:tailEnd type="none" w="sm" len="sm"/>
                    </a:lnT>
                    <a:lnB w="28575" cap="flat" cmpd="sng">
                      <a:solidFill>
                        <a:srgbClr val="9E9E9E"/>
                      </a:solidFill>
                      <a:prstDash val="solid"/>
                      <a:round/>
                      <a:headEnd type="none" w="sm" len="sm"/>
                      <a:tailEnd type="none" w="sm" len="sm"/>
                    </a:lnB>
                    <a:solidFill>
                      <a:srgbClr val="FF0000"/>
                    </a:solidFill>
                  </a:tcPr>
                </a:tc>
                <a:extLst>
                  <a:ext uri="{0D108BD9-81ED-4DB2-BD59-A6C34878D82A}">
                    <a16:rowId xmlns:a16="http://schemas.microsoft.com/office/drawing/2014/main" val="10003"/>
                  </a:ext>
                </a:extLst>
              </a:tr>
            </a:tbl>
          </a:graphicData>
        </a:graphic>
      </p:graphicFrame>
      <p:pic>
        <p:nvPicPr>
          <p:cNvPr id="723" name="Google Shape;723;p97" descr="Google Shape;226;p14">
            <a:extLst>
              <a:ext uri="{FF2B5EF4-FFF2-40B4-BE49-F238E27FC236}">
                <a16:creationId xmlns:a16="http://schemas.microsoft.com/office/drawing/2014/main" id="{6EBB087B-8911-656C-417C-A76EA3CF3029}"/>
              </a:ext>
            </a:extLst>
          </p:cNvPr>
          <p:cNvPicPr preferRelativeResize="0"/>
          <p:nvPr/>
        </p:nvPicPr>
        <p:blipFill rotWithShape="1">
          <a:blip r:embed="rId3">
            <a:alphaModFix/>
          </a:blip>
          <a:srcRect/>
          <a:stretch/>
        </p:blipFill>
        <p:spPr>
          <a:xfrm>
            <a:off x="7418396" y="1175898"/>
            <a:ext cx="3905539" cy="3298455"/>
          </a:xfrm>
          <a:prstGeom prst="rect">
            <a:avLst/>
          </a:prstGeom>
          <a:noFill/>
          <a:ln w="9525" cap="flat" cmpd="sng">
            <a:solidFill>
              <a:srgbClr val="000000"/>
            </a:solidFill>
            <a:prstDash val="solid"/>
            <a:round/>
            <a:headEnd type="none" w="sm" len="sm"/>
            <a:tailEnd type="none" w="sm" len="sm"/>
          </a:ln>
        </p:spPr>
      </p:pic>
      <p:sp>
        <p:nvSpPr>
          <p:cNvPr id="724" name="Google Shape;724;p97">
            <a:extLst>
              <a:ext uri="{FF2B5EF4-FFF2-40B4-BE49-F238E27FC236}">
                <a16:creationId xmlns:a16="http://schemas.microsoft.com/office/drawing/2014/main" id="{4415DA0A-2EBA-88C6-D540-3264BFF65B53}"/>
              </a:ext>
            </a:extLst>
          </p:cNvPr>
          <p:cNvSpPr txBox="1"/>
          <p:nvPr/>
        </p:nvSpPr>
        <p:spPr>
          <a:xfrm>
            <a:off x="7553131" y="4778999"/>
            <a:ext cx="3917292" cy="1600384"/>
          </a:xfrm>
          <a:prstGeom prst="rect">
            <a:avLst/>
          </a:prstGeom>
          <a:noFill/>
          <a:ln>
            <a:noFill/>
          </a:ln>
        </p:spPr>
        <p:txBody>
          <a:bodyPr spcFirstLastPara="1" wrap="square" lIns="60933" tIns="60933" rIns="60933" bIns="60933" anchor="t" anchorCtr="0">
            <a:spAutoFit/>
          </a:bodyPr>
          <a:lstStyle/>
          <a:p>
            <a:pPr defTabSz="1219121">
              <a:buClr>
                <a:srgbClr val="FF0000"/>
              </a:buClr>
              <a:buSzPts val="7200"/>
              <a:defRPr/>
            </a:pPr>
            <a:r>
              <a:rPr lang="en-US" sz="9600" b="1" kern="0">
                <a:solidFill>
                  <a:srgbClr val="FF0000"/>
                </a:solidFill>
                <a:latin typeface="Arial"/>
                <a:ea typeface="Arial"/>
                <a:cs typeface="Arial"/>
                <a:sym typeface="Arial"/>
              </a:rPr>
              <a:t>26&amp;30</a:t>
            </a:r>
            <a:endParaRPr sz="1867" kern="0">
              <a:solidFill>
                <a:srgbClr val="000000"/>
              </a:solidFill>
              <a:latin typeface="Arial"/>
              <a:cs typeface="Arial"/>
              <a:sym typeface="Arial"/>
            </a:endParaRPr>
          </a:p>
        </p:txBody>
      </p:sp>
    </p:spTree>
    <p:extLst>
      <p:ext uri="{BB962C8B-B14F-4D97-AF65-F5344CB8AC3E}">
        <p14:creationId xmlns:p14="http://schemas.microsoft.com/office/powerpoint/2010/main" val="3666351150"/>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23"/>
                                        </p:tgtEl>
                                        <p:attrNameLst>
                                          <p:attrName>style.visibility</p:attrName>
                                        </p:attrNameLst>
                                      </p:cBhvr>
                                      <p:to>
                                        <p:strVal val="visible"/>
                                      </p:to>
                                    </p:set>
                                    <p:anim calcmode="lin" valueType="num">
                                      <p:cBhvr additive="base">
                                        <p:cTn id="7" dur="1000"/>
                                        <p:tgtEl>
                                          <p:spTgt spid="7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2"/>
          <p:cNvSpPr/>
          <p:nvPr/>
        </p:nvSpPr>
        <p:spPr>
          <a:xfrm>
            <a:off x="687258" y="1076079"/>
            <a:ext cx="7390607" cy="443012"/>
          </a:xfrm>
          <a:prstGeom prst="rect">
            <a:avLst/>
          </a:prstGeom>
          <a:noFill/>
          <a:ln/>
        </p:spPr>
        <p:txBody>
          <a:bodyPr wrap="none" lIns="0" tIns="0" rIns="0" bIns="0" rtlCol="0" anchor="t"/>
          <a:lstStyle/>
          <a:p>
            <a:pPr>
              <a:lnSpc>
                <a:spcPts val="3458"/>
              </a:lnSpc>
            </a:pPr>
            <a:r>
              <a:rPr lang="en-US" sz="2750" dirty="0">
                <a:solidFill>
                  <a:srgbClr val="FEFEFE"/>
                </a:solidFill>
                <a:latin typeface="Instrument Sans Medium" pitchFamily="34" charset="0"/>
                <a:ea typeface="Instrument Sans Medium" pitchFamily="34" charset="-122"/>
                <a:cs typeface="Instrument Sans Medium" pitchFamily="34" charset="-120"/>
              </a:rPr>
              <a:t>We must re-Define Progression and Treatment Success</a:t>
            </a:r>
            <a:endParaRPr lang="en-US" sz="2750" dirty="0"/>
          </a:p>
        </p:txBody>
      </p:sp>
      <p:sp>
        <p:nvSpPr>
          <p:cNvPr id="6" name="Text 3"/>
          <p:cNvSpPr/>
          <p:nvPr/>
        </p:nvSpPr>
        <p:spPr>
          <a:xfrm>
            <a:off x="675557" y="2234910"/>
            <a:ext cx="1901329" cy="221456"/>
          </a:xfrm>
          <a:prstGeom prst="rect">
            <a:avLst/>
          </a:prstGeom>
          <a:noFill/>
          <a:ln/>
        </p:spPr>
        <p:txBody>
          <a:bodyPr wrap="none" lIns="0" tIns="0" rIns="0" bIns="0" rtlCol="0" anchor="t"/>
          <a:lstStyle/>
          <a:p>
            <a:pPr>
              <a:lnSpc>
                <a:spcPts val="1708"/>
              </a:lnSpc>
            </a:pPr>
            <a:r>
              <a:rPr lang="en-US" sz="3333" dirty="0">
                <a:solidFill>
                  <a:srgbClr val="FEFEFE"/>
                </a:solidFill>
                <a:latin typeface="Instrument Sans Medium" pitchFamily="34" charset="0"/>
                <a:ea typeface="Instrument Sans Medium" pitchFamily="34" charset="-122"/>
                <a:cs typeface="Instrument Sans Medium" pitchFamily="34" charset="-120"/>
              </a:rPr>
              <a:t>Measuring Progression</a:t>
            </a:r>
            <a:endParaRPr lang="en-US" sz="3333" dirty="0"/>
          </a:p>
        </p:txBody>
      </p:sp>
      <p:sp>
        <p:nvSpPr>
          <p:cNvPr id="8" name="Text 5"/>
          <p:cNvSpPr/>
          <p:nvPr/>
        </p:nvSpPr>
        <p:spPr>
          <a:xfrm>
            <a:off x="675556" y="3065769"/>
            <a:ext cx="1772047" cy="221456"/>
          </a:xfrm>
          <a:prstGeom prst="rect">
            <a:avLst/>
          </a:prstGeom>
          <a:noFill/>
          <a:ln/>
        </p:spPr>
        <p:txBody>
          <a:bodyPr wrap="none" lIns="0" tIns="0" rIns="0" bIns="0" rtlCol="0" anchor="t"/>
          <a:lstStyle/>
          <a:p>
            <a:pPr>
              <a:lnSpc>
                <a:spcPts val="1708"/>
              </a:lnSpc>
            </a:pPr>
            <a:r>
              <a:rPr lang="en-US" sz="3333" dirty="0">
                <a:solidFill>
                  <a:srgbClr val="FEFEFE"/>
                </a:solidFill>
                <a:latin typeface="Instrument Sans Medium" pitchFamily="34" charset="0"/>
                <a:ea typeface="Instrument Sans Medium" pitchFamily="34" charset="-122"/>
                <a:cs typeface="Instrument Sans Medium" pitchFamily="34" charset="-120"/>
              </a:rPr>
              <a:t>Redefining Success</a:t>
            </a:r>
            <a:endParaRPr lang="en-US" sz="3333" dirty="0"/>
          </a:p>
        </p:txBody>
      </p:sp>
      <p:pic>
        <p:nvPicPr>
          <p:cNvPr id="27" name="Image 1" descr="preencoded.png">
            <a:extLst>
              <a:ext uri="{FF2B5EF4-FFF2-40B4-BE49-F238E27FC236}">
                <a16:creationId xmlns:a16="http://schemas.microsoft.com/office/drawing/2014/main" id="{A27D7B8A-547D-A5B4-C46C-0C3ECB41839C}"/>
              </a:ext>
            </a:extLst>
          </p:cNvPr>
          <p:cNvPicPr>
            <a:picLocks noChangeAspect="1"/>
          </p:cNvPicPr>
          <p:nvPr/>
        </p:nvPicPr>
        <p:blipFill>
          <a:blip r:embed="rId3"/>
          <a:stretch>
            <a:fillRect/>
          </a:stretch>
        </p:blipFill>
        <p:spPr>
          <a:xfrm>
            <a:off x="5896877" y="1993779"/>
            <a:ext cx="5412868" cy="334513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2">
            <a:extLst>
              <a:ext uri="{FF2B5EF4-FFF2-40B4-BE49-F238E27FC236}">
                <a16:creationId xmlns:a16="http://schemas.microsoft.com/office/drawing/2014/main" id="{E86D1FB5-0890-0B40-AE7D-ECF2609CF4B8}"/>
              </a:ext>
            </a:extLst>
          </p:cNvPr>
          <p:cNvSpPr txBox="1">
            <a:spLocks/>
          </p:cNvSpPr>
          <p:nvPr/>
        </p:nvSpPr>
        <p:spPr>
          <a:xfrm>
            <a:off x="6096000" y="431049"/>
            <a:ext cx="6753552" cy="1609803"/>
          </a:xfrm>
          <a:prstGeom prst="rect">
            <a:avLst/>
          </a:prstGeom>
        </p:spPr>
        <p:txBody>
          <a:bodyPr vert="horz" lIns="121920" tIns="60960" rIns="121920" bIns="6096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304788" defTabSz="1219151">
              <a:spcBef>
                <a:spcPts val="1000"/>
              </a:spcBef>
              <a:defRPr/>
            </a:pPr>
            <a:r>
              <a:rPr lang="en-US" sz="2000" b="1" dirty="0">
                <a:solidFill>
                  <a:prstClr val="black"/>
                </a:solidFill>
                <a:latin typeface="Avenir Book" panose="02000503020000020003" pitchFamily="2" charset="0"/>
                <a:cs typeface="Arial" panose="020B0604020202020204" pitchFamily="34" charset="0"/>
              </a:rPr>
              <a:t>SHOULD WE TREAT?</a:t>
            </a:r>
          </a:p>
          <a:p>
            <a:pPr marL="0" indent="-304788" defTabSz="1219151">
              <a:spcBef>
                <a:spcPts val="1000"/>
              </a:spcBef>
              <a:defRPr/>
            </a:pPr>
            <a:r>
              <a:rPr lang="en-US" sz="2000" b="1" dirty="0">
                <a:solidFill>
                  <a:prstClr val="black"/>
                </a:solidFill>
                <a:latin typeface="Avenir Book" panose="02000503020000020003" pitchFamily="2" charset="0"/>
                <a:cs typeface="Arial" panose="020B0604020202020204" pitchFamily="34" charset="0"/>
              </a:rPr>
              <a:t>HOW WOULD YOU TREAT?</a:t>
            </a:r>
          </a:p>
          <a:p>
            <a:pPr marL="0" indent="-304788" defTabSz="1219151">
              <a:spcBef>
                <a:spcPts val="1000"/>
              </a:spcBef>
              <a:defRPr/>
            </a:pPr>
            <a:r>
              <a:rPr lang="en-US" sz="2000" b="1" dirty="0">
                <a:solidFill>
                  <a:prstClr val="black"/>
                </a:solidFill>
                <a:latin typeface="Avenir Book" panose="02000503020000020003" pitchFamily="2" charset="0"/>
                <a:cs typeface="Arial" panose="020B0604020202020204" pitchFamily="34" charset="0"/>
              </a:rPr>
              <a:t>HOW WOULD YOU MONITOR?</a:t>
            </a:r>
          </a:p>
          <a:p>
            <a:pPr marL="0" indent="-304788" defTabSz="1219151">
              <a:spcBef>
                <a:spcPts val="1000"/>
              </a:spcBef>
              <a:defRPr/>
            </a:pPr>
            <a:r>
              <a:rPr lang="en-US" sz="2000" b="1" dirty="0">
                <a:solidFill>
                  <a:prstClr val="black"/>
                </a:solidFill>
                <a:latin typeface="Avenir Book" panose="02000503020000020003" pitchFamily="2" charset="0"/>
                <a:cs typeface="Arial" panose="020B0604020202020204" pitchFamily="34" charset="0"/>
              </a:rPr>
              <a:t>WHAT WOULD YOU SAY TO THE PARENTS?</a:t>
            </a:r>
          </a:p>
        </p:txBody>
      </p:sp>
      <p:pic>
        <p:nvPicPr>
          <p:cNvPr id="3" name="Picture 2" descr="A graph with blue and green lines&#10;&#10;Description automatically generated with low confidence">
            <a:extLst>
              <a:ext uri="{FF2B5EF4-FFF2-40B4-BE49-F238E27FC236}">
                <a16:creationId xmlns:a16="http://schemas.microsoft.com/office/drawing/2014/main" id="{1894DB29-8064-971A-532F-72AC98537CE9}"/>
              </a:ext>
            </a:extLst>
          </p:cNvPr>
          <p:cNvPicPr>
            <a:picLocks noChangeAspect="1"/>
          </p:cNvPicPr>
          <p:nvPr/>
        </p:nvPicPr>
        <p:blipFill>
          <a:blip r:embed="rId3"/>
          <a:stretch>
            <a:fillRect/>
          </a:stretch>
        </p:blipFill>
        <p:spPr>
          <a:xfrm>
            <a:off x="6096001" y="2227814"/>
            <a:ext cx="5726903" cy="4469408"/>
          </a:xfrm>
          <a:prstGeom prst="rect">
            <a:avLst/>
          </a:prstGeom>
        </p:spPr>
      </p:pic>
      <p:pic>
        <p:nvPicPr>
          <p:cNvPr id="4" name="Picture 3" descr="A picture containing text, screenshot, plot, diagram&#10;&#10;Description automatically generated">
            <a:extLst>
              <a:ext uri="{FF2B5EF4-FFF2-40B4-BE49-F238E27FC236}">
                <a16:creationId xmlns:a16="http://schemas.microsoft.com/office/drawing/2014/main" id="{0E157001-7E82-3201-328C-C8A4EDA449AA}"/>
              </a:ext>
            </a:extLst>
          </p:cNvPr>
          <p:cNvPicPr>
            <a:picLocks noChangeAspect="1"/>
          </p:cNvPicPr>
          <p:nvPr/>
        </p:nvPicPr>
        <p:blipFill>
          <a:blip r:embed="rId4"/>
          <a:stretch>
            <a:fillRect/>
          </a:stretch>
        </p:blipFill>
        <p:spPr>
          <a:xfrm>
            <a:off x="569903" y="2097025"/>
            <a:ext cx="4784956" cy="4469408"/>
          </a:xfrm>
          <a:prstGeom prst="rect">
            <a:avLst/>
          </a:prstGeom>
        </p:spPr>
      </p:pic>
      <p:sp>
        <p:nvSpPr>
          <p:cNvPr id="6" name="Title 1">
            <a:extLst>
              <a:ext uri="{FF2B5EF4-FFF2-40B4-BE49-F238E27FC236}">
                <a16:creationId xmlns:a16="http://schemas.microsoft.com/office/drawing/2014/main" id="{46198DCC-2A94-3F9D-1D0C-F716B5F62CBC}"/>
              </a:ext>
            </a:extLst>
          </p:cNvPr>
          <p:cNvSpPr txBox="1">
            <a:spLocks/>
          </p:cNvSpPr>
          <p:nvPr/>
        </p:nvSpPr>
        <p:spPr>
          <a:xfrm>
            <a:off x="569903" y="431050"/>
            <a:ext cx="4784956" cy="1330838"/>
          </a:xfrm>
          <a:prstGeom prst="rect">
            <a:avLst/>
          </a:prstGeom>
        </p:spPr>
        <p:txBody>
          <a:bodyPr vert="horz" lIns="121920" tIns="60960" rIns="121920" bIns="60960" rtlCol="0" anchor="ctr">
            <a:normAutofit fontScale="62500" lnSpcReduction="20000"/>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defTabSz="1219151">
              <a:spcAft>
                <a:spcPts val="800"/>
              </a:spcAft>
              <a:defRPr/>
            </a:pPr>
            <a:r>
              <a:rPr lang="en-US" sz="5866" b="1" dirty="0">
                <a:solidFill>
                  <a:prstClr val="black"/>
                </a:solidFill>
                <a:latin typeface="Berlin Sans FB Demi" panose="020E0802020502020306" pitchFamily="34" charset="77"/>
                <a:cs typeface="Arial" panose="020B0604020202020204" pitchFamily="34" charset="0"/>
              </a:rPr>
              <a:t>5Y Male</a:t>
            </a:r>
          </a:p>
          <a:p>
            <a:pPr defTabSz="1219151">
              <a:spcAft>
                <a:spcPts val="800"/>
              </a:spcAft>
              <a:defRPr/>
            </a:pPr>
            <a:r>
              <a:rPr lang="en-US" sz="5866" b="1" dirty="0">
                <a:solidFill>
                  <a:prstClr val="black"/>
                </a:solidFill>
                <a:latin typeface="Berlin Sans FB Demi" panose="020E0802020502020306" pitchFamily="34" charset="77"/>
                <a:cs typeface="Arial" panose="020B0604020202020204" pitchFamily="34" charset="0"/>
              </a:rPr>
              <a:t>+0.50 OU / Ks=41.00</a:t>
            </a:r>
          </a:p>
        </p:txBody>
      </p:sp>
      <p:sp>
        <p:nvSpPr>
          <p:cNvPr id="2" name="Right Arrow 1">
            <a:extLst>
              <a:ext uri="{FF2B5EF4-FFF2-40B4-BE49-F238E27FC236}">
                <a16:creationId xmlns:a16="http://schemas.microsoft.com/office/drawing/2014/main" id="{ED16EA5D-BE3A-03D1-7D70-3127CE6CEDB9}"/>
              </a:ext>
            </a:extLst>
          </p:cNvPr>
          <p:cNvSpPr/>
          <p:nvPr/>
        </p:nvSpPr>
        <p:spPr>
          <a:xfrm rot="3938577">
            <a:off x="875387" y="3575087"/>
            <a:ext cx="640598" cy="49594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51" fontAlgn="base">
              <a:spcBef>
                <a:spcPct val="0"/>
              </a:spcBef>
              <a:spcAft>
                <a:spcPct val="0"/>
              </a:spcAft>
            </a:pPr>
            <a:endParaRPr lang="en-US" sz="3200">
              <a:solidFill>
                <a:prstClr val="white"/>
              </a:solidFill>
              <a:latin typeface="Calibri" panose="020F0502020204030204"/>
            </a:endParaRPr>
          </a:p>
        </p:txBody>
      </p:sp>
    </p:spTree>
    <p:extLst>
      <p:ext uri="{BB962C8B-B14F-4D97-AF65-F5344CB8AC3E}">
        <p14:creationId xmlns:p14="http://schemas.microsoft.com/office/powerpoint/2010/main" val="282929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ree-in-One Device for Myopia Assessment">
            <a:extLst>
              <a:ext uri="{FF2B5EF4-FFF2-40B4-BE49-F238E27FC236}">
                <a16:creationId xmlns:a16="http://schemas.microsoft.com/office/drawing/2014/main" id="{2C23916B-7734-572F-C874-DB5BDC0FEA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tretch/>
        </p:blipFill>
        <p:spPr bwMode="auto">
          <a:xfrm>
            <a:off x="904649" y="2226596"/>
            <a:ext cx="3718262" cy="4399943"/>
          </a:xfrm>
          <a:prstGeom prst="rect">
            <a:avLst/>
          </a:prstGeom>
          <a:extLst>
            <a:ext uri="{909E8E84-426E-40DD-AFC4-6F175D3DCCD1}">
              <a14:hiddenFill xmlns:a14="http://schemas.microsoft.com/office/drawing/2010/main">
                <a:solidFill>
                  <a:srgbClr val="FFFFFF"/>
                </a:solidFill>
              </a14:hiddenFill>
            </a:ext>
          </a:extLst>
        </p:spPr>
      </p:pic>
      <p:pic>
        <p:nvPicPr>
          <p:cNvPr id="3" name="Picture 2" descr="A graph of different colored lines&#10;&#10;Description automatically generated with medium confidence">
            <a:extLst>
              <a:ext uri="{FF2B5EF4-FFF2-40B4-BE49-F238E27FC236}">
                <a16:creationId xmlns:a16="http://schemas.microsoft.com/office/drawing/2014/main" id="{5C5239A2-A69D-537C-9918-608A4B4E66E7}"/>
              </a:ext>
            </a:extLst>
          </p:cNvPr>
          <p:cNvPicPr>
            <a:picLocks noChangeAspect="1"/>
          </p:cNvPicPr>
          <p:nvPr/>
        </p:nvPicPr>
        <p:blipFill rotWithShape="1">
          <a:blip r:embed="rId3"/>
          <a:stretch/>
        </p:blipFill>
        <p:spPr>
          <a:xfrm>
            <a:off x="5327544" y="231459"/>
            <a:ext cx="6386258" cy="6395078"/>
          </a:xfrm>
          <a:prstGeom prst="rect">
            <a:avLst/>
          </a:prstGeom>
        </p:spPr>
      </p:pic>
      <p:sp>
        <p:nvSpPr>
          <p:cNvPr id="2" name="TextBox 1">
            <a:extLst>
              <a:ext uri="{FF2B5EF4-FFF2-40B4-BE49-F238E27FC236}">
                <a16:creationId xmlns:a16="http://schemas.microsoft.com/office/drawing/2014/main" id="{2E3093A9-5CDA-25F7-0845-3E86D3DCBB7B}"/>
              </a:ext>
            </a:extLst>
          </p:cNvPr>
          <p:cNvSpPr txBox="1"/>
          <p:nvPr/>
        </p:nvSpPr>
        <p:spPr>
          <a:xfrm>
            <a:off x="715087" y="887137"/>
            <a:ext cx="4200189" cy="1077218"/>
          </a:xfrm>
          <a:prstGeom prst="rect">
            <a:avLst/>
          </a:prstGeom>
          <a:noFill/>
        </p:spPr>
        <p:txBody>
          <a:bodyPr wrap="none" rtlCol="0">
            <a:spAutoFit/>
          </a:bodyPr>
          <a:lstStyle/>
          <a:p>
            <a:pPr defTabSz="1219151" fontAlgn="base">
              <a:spcBef>
                <a:spcPct val="0"/>
              </a:spcBef>
              <a:spcAft>
                <a:spcPct val="0"/>
              </a:spcAft>
            </a:pPr>
            <a:r>
              <a:rPr lang="en-US" sz="3200" dirty="0">
                <a:solidFill>
                  <a:prstClr val="black"/>
                </a:solidFill>
                <a:latin typeface="Arial" charset="0"/>
                <a:ea typeface="ＭＳ Ｐゴシック" charset="-128"/>
              </a:rPr>
              <a:t>CAN WE MEASURE?</a:t>
            </a:r>
          </a:p>
          <a:p>
            <a:pPr defTabSz="1219151" fontAlgn="base">
              <a:spcBef>
                <a:spcPct val="0"/>
              </a:spcBef>
              <a:spcAft>
                <a:spcPct val="0"/>
              </a:spcAft>
            </a:pPr>
            <a:r>
              <a:rPr lang="en-US" sz="3200" dirty="0">
                <a:solidFill>
                  <a:prstClr val="black"/>
                </a:solidFill>
                <a:latin typeface="Arial" charset="0"/>
                <a:ea typeface="ＭＳ Ｐゴシック" charset="-128"/>
              </a:rPr>
              <a:t>CAN WE SLOW IT?</a:t>
            </a:r>
          </a:p>
        </p:txBody>
      </p:sp>
    </p:spTree>
    <p:extLst>
      <p:ext uri="{BB962C8B-B14F-4D97-AF65-F5344CB8AC3E}">
        <p14:creationId xmlns:p14="http://schemas.microsoft.com/office/powerpoint/2010/main" val="1734425097"/>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pic>
        <p:nvPicPr>
          <p:cNvPr id="452" name="Google Shape;452;p77" descr="Picture 4"/>
          <p:cNvPicPr preferRelativeResize="0"/>
          <p:nvPr/>
        </p:nvPicPr>
        <p:blipFill rotWithShape="1">
          <a:blip r:embed="rId3">
            <a:alphaModFix/>
          </a:blip>
          <a:srcRect l="27289" r="5785"/>
          <a:stretch/>
        </p:blipFill>
        <p:spPr>
          <a:xfrm>
            <a:off x="123318" y="643468"/>
            <a:ext cx="6173543" cy="6134336"/>
          </a:xfrm>
          <a:prstGeom prst="rect">
            <a:avLst/>
          </a:prstGeom>
          <a:noFill/>
          <a:ln>
            <a:noFill/>
          </a:ln>
        </p:spPr>
      </p:pic>
      <p:cxnSp>
        <p:nvCxnSpPr>
          <p:cNvPr id="453" name="Google Shape;453;p77"/>
          <p:cNvCxnSpPr/>
          <p:nvPr/>
        </p:nvCxnSpPr>
        <p:spPr>
          <a:xfrm>
            <a:off x="6091213" y="1111170"/>
            <a:ext cx="11040" cy="4645103"/>
          </a:xfrm>
          <a:prstGeom prst="straightConnector1">
            <a:avLst/>
          </a:prstGeom>
          <a:noFill/>
          <a:ln w="19050" cap="flat" cmpd="sng">
            <a:solidFill>
              <a:srgbClr val="7F7F7F"/>
            </a:solidFill>
            <a:prstDash val="solid"/>
            <a:miter lim="8000"/>
            <a:headEnd type="none" w="sm" len="sm"/>
            <a:tailEnd type="none" w="sm" len="sm"/>
          </a:ln>
        </p:spPr>
      </p:cxnSp>
      <p:pic>
        <p:nvPicPr>
          <p:cNvPr id="454" name="Google Shape;454;p77" descr="Google Shape;423;p29"/>
          <p:cNvPicPr preferRelativeResize="0"/>
          <p:nvPr/>
        </p:nvPicPr>
        <p:blipFill rotWithShape="1">
          <a:blip r:embed="rId4">
            <a:alphaModFix/>
          </a:blip>
          <a:srcRect r="18652"/>
          <a:stretch/>
        </p:blipFill>
        <p:spPr>
          <a:xfrm>
            <a:off x="6338315" y="643468"/>
            <a:ext cx="4732941" cy="1207263"/>
          </a:xfrm>
          <a:prstGeom prst="rect">
            <a:avLst/>
          </a:prstGeom>
          <a:noFill/>
          <a:ln>
            <a:noFill/>
          </a:ln>
        </p:spPr>
      </p:pic>
      <p:cxnSp>
        <p:nvCxnSpPr>
          <p:cNvPr id="455" name="Google Shape;455;p77"/>
          <p:cNvCxnSpPr/>
          <p:nvPr/>
        </p:nvCxnSpPr>
        <p:spPr>
          <a:xfrm>
            <a:off x="1403027" y="3428997"/>
            <a:ext cx="4188905" cy="4"/>
          </a:xfrm>
          <a:prstGeom prst="straightConnector1">
            <a:avLst/>
          </a:prstGeom>
          <a:noFill/>
          <a:ln w="19050" cap="flat" cmpd="sng">
            <a:solidFill>
              <a:srgbClr val="7F7F7F"/>
            </a:solidFill>
            <a:prstDash val="solid"/>
            <a:miter lim="8000"/>
            <a:headEnd type="none" w="sm" len="sm"/>
            <a:tailEnd type="none" w="sm" len="sm"/>
          </a:ln>
        </p:spPr>
      </p:cxnSp>
      <p:cxnSp>
        <p:nvCxnSpPr>
          <p:cNvPr id="456" name="Google Shape;456;p77"/>
          <p:cNvCxnSpPr/>
          <p:nvPr/>
        </p:nvCxnSpPr>
        <p:spPr>
          <a:xfrm>
            <a:off x="6610334" y="3428997"/>
            <a:ext cx="4188905" cy="4"/>
          </a:xfrm>
          <a:prstGeom prst="straightConnector1">
            <a:avLst/>
          </a:prstGeom>
          <a:noFill/>
          <a:ln w="19050" cap="flat" cmpd="sng">
            <a:solidFill>
              <a:srgbClr val="7F7F7F"/>
            </a:solidFill>
            <a:prstDash val="solid"/>
            <a:miter lim="8000"/>
            <a:headEnd type="none" w="sm" len="sm"/>
            <a:tailEnd type="none" w="sm" len="sm"/>
          </a:ln>
        </p:spPr>
      </p:cxnSp>
      <p:pic>
        <p:nvPicPr>
          <p:cNvPr id="457" name="Google Shape;457;p77" descr="Google Shape;431;p30"/>
          <p:cNvPicPr preferRelativeResize="0"/>
          <p:nvPr/>
        </p:nvPicPr>
        <p:blipFill rotWithShape="1">
          <a:blip r:embed="rId5">
            <a:alphaModFix amt="70000"/>
          </a:blip>
          <a:srcRect/>
          <a:stretch/>
        </p:blipFill>
        <p:spPr>
          <a:xfrm>
            <a:off x="56522" y="577798"/>
            <a:ext cx="6240337" cy="6200127"/>
          </a:xfrm>
          <a:prstGeom prst="rect">
            <a:avLst/>
          </a:prstGeom>
          <a:noFill/>
          <a:ln>
            <a:noFill/>
          </a:ln>
        </p:spPr>
      </p:pic>
      <p:pic>
        <p:nvPicPr>
          <p:cNvPr id="458" name="Google Shape;458;p77" descr="Google Shape;422;p29"/>
          <p:cNvPicPr preferRelativeResize="0"/>
          <p:nvPr/>
        </p:nvPicPr>
        <p:blipFill rotWithShape="1">
          <a:blip r:embed="rId6">
            <a:alphaModFix/>
          </a:blip>
          <a:srcRect/>
          <a:stretch/>
        </p:blipFill>
        <p:spPr>
          <a:xfrm>
            <a:off x="6420264" y="1770190"/>
            <a:ext cx="4650993" cy="4645104"/>
          </a:xfrm>
          <a:prstGeom prst="rect">
            <a:avLst/>
          </a:prstGeom>
          <a:noFill/>
          <a:ln>
            <a:noFill/>
          </a:ln>
        </p:spPr>
      </p:pic>
      <p:sp>
        <p:nvSpPr>
          <p:cNvPr id="459" name="Google Shape;459;p77"/>
          <p:cNvSpPr/>
          <p:nvPr/>
        </p:nvSpPr>
        <p:spPr>
          <a:xfrm>
            <a:off x="733890" y="3326168"/>
            <a:ext cx="5468644" cy="1313897"/>
          </a:xfrm>
          <a:custGeom>
            <a:avLst/>
            <a:gdLst/>
            <a:ahLst/>
            <a:cxnLst/>
            <a:rect l="l" t="t" r="r" b="b"/>
            <a:pathLst>
              <a:path w="21600" h="21600" extrusionOk="0">
                <a:moveTo>
                  <a:pt x="0" y="21600"/>
                </a:moveTo>
                <a:cubicBezTo>
                  <a:pt x="1017" y="19703"/>
                  <a:pt x="2034" y="17805"/>
                  <a:pt x="3086" y="16151"/>
                </a:cubicBezTo>
                <a:cubicBezTo>
                  <a:pt x="4138" y="14497"/>
                  <a:pt x="6312" y="11676"/>
                  <a:pt x="6312" y="11676"/>
                </a:cubicBezTo>
                <a:cubicBezTo>
                  <a:pt x="7395" y="10184"/>
                  <a:pt x="8509" y="8335"/>
                  <a:pt x="9584" y="7200"/>
                </a:cubicBezTo>
                <a:cubicBezTo>
                  <a:pt x="10660" y="6065"/>
                  <a:pt x="11455" y="5643"/>
                  <a:pt x="12764" y="4865"/>
                </a:cubicBezTo>
                <a:cubicBezTo>
                  <a:pt x="14073" y="4086"/>
                  <a:pt x="15966" y="3341"/>
                  <a:pt x="17439" y="2530"/>
                </a:cubicBezTo>
                <a:cubicBezTo>
                  <a:pt x="18912" y="1719"/>
                  <a:pt x="21600" y="0"/>
                  <a:pt x="21600" y="0"/>
                </a:cubicBezTo>
              </a:path>
            </a:pathLst>
          </a:custGeom>
          <a:noFill/>
          <a:ln w="28575" cap="flat" cmpd="sng">
            <a:solidFill>
              <a:srgbClr val="FF0000"/>
            </a:solidFill>
            <a:prstDash val="solid"/>
            <a:miter lim="8000"/>
            <a:headEnd type="none" w="sm" len="sm"/>
            <a:tailEnd type="none" w="sm" len="sm"/>
          </a:ln>
        </p:spPr>
        <p:txBody>
          <a:bodyPr spcFirstLastPara="1" wrap="square" lIns="60933" tIns="60933" rIns="60933" bIns="60933" anchor="ctr" anchorCtr="0">
            <a:noAutofit/>
          </a:bodyPr>
          <a:lstStyle/>
          <a:p>
            <a:pPr algn="ctr" defTabSz="1219121">
              <a:buClr>
                <a:srgbClr val="FFFFFF"/>
              </a:buClr>
              <a:buSzPts val="2400"/>
            </a:pPr>
            <a:endParaRPr sz="3200" kern="0">
              <a:solidFill>
                <a:srgbClr val="FFFFFF"/>
              </a:solidFill>
              <a:latin typeface="Calibri"/>
              <a:ea typeface="Calibri"/>
              <a:cs typeface="Calibri"/>
              <a:sym typeface="Calibri"/>
            </a:endParaRPr>
          </a:p>
        </p:txBody>
      </p:sp>
      <p:cxnSp>
        <p:nvCxnSpPr>
          <p:cNvPr id="461" name="Google Shape;461;p77"/>
          <p:cNvCxnSpPr/>
          <p:nvPr/>
        </p:nvCxnSpPr>
        <p:spPr>
          <a:xfrm rot="10800000" flipH="1">
            <a:off x="2116975" y="2837411"/>
            <a:ext cx="266009" cy="177340"/>
          </a:xfrm>
          <a:prstGeom prst="straightConnector1">
            <a:avLst/>
          </a:prstGeom>
          <a:noFill/>
          <a:ln w="57150" cap="flat" cmpd="sng">
            <a:solidFill>
              <a:srgbClr val="FF0000"/>
            </a:solidFill>
            <a:prstDash val="solid"/>
            <a:miter lim="8000"/>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50F3F-64AE-3C32-088E-21855CD595AD}"/>
              </a:ext>
            </a:extLst>
          </p:cNvPr>
          <p:cNvSpPr>
            <a:spLocks noGrp="1"/>
          </p:cNvSpPr>
          <p:nvPr>
            <p:ph type="title"/>
          </p:nvPr>
        </p:nvSpPr>
        <p:spPr>
          <a:xfrm>
            <a:off x="529329" y="50348"/>
            <a:ext cx="10515600" cy="1325563"/>
          </a:xfrm>
        </p:spPr>
        <p:txBody>
          <a:bodyPr/>
          <a:lstStyle/>
          <a:p>
            <a:pPr algn="ctr"/>
            <a:r>
              <a:rPr lang="en-US" dirty="0">
                <a:latin typeface="Berlin Sans FB Demi" panose="020E0802020502020306" pitchFamily="34" charset="77"/>
              </a:rPr>
              <a:t>At what age does Myopia Stabilize</a:t>
            </a:r>
          </a:p>
        </p:txBody>
      </p:sp>
      <p:pic>
        <p:nvPicPr>
          <p:cNvPr id="5" name="Content Placeholder 4" descr="A graph of a number of people with age&#10;&#10;Description automatically generated">
            <a:extLst>
              <a:ext uri="{FF2B5EF4-FFF2-40B4-BE49-F238E27FC236}">
                <a16:creationId xmlns:a16="http://schemas.microsoft.com/office/drawing/2014/main" id="{D9B71817-1E43-FE48-13C0-113C0A091B57}"/>
              </a:ext>
            </a:extLst>
          </p:cNvPr>
          <p:cNvPicPr>
            <a:picLocks noGrp="1" noChangeAspect="1"/>
          </p:cNvPicPr>
          <p:nvPr>
            <p:ph idx="1"/>
          </p:nvPr>
        </p:nvPicPr>
        <p:blipFill>
          <a:blip r:embed="rId3"/>
          <a:stretch>
            <a:fillRect/>
          </a:stretch>
        </p:blipFill>
        <p:spPr>
          <a:xfrm>
            <a:off x="5119647" y="2484178"/>
            <a:ext cx="6588440" cy="4124659"/>
          </a:xfrm>
        </p:spPr>
      </p:pic>
      <p:pic>
        <p:nvPicPr>
          <p:cNvPr id="7" name="Picture 6">
            <a:extLst>
              <a:ext uri="{FF2B5EF4-FFF2-40B4-BE49-F238E27FC236}">
                <a16:creationId xmlns:a16="http://schemas.microsoft.com/office/drawing/2014/main" id="{12564599-747D-2512-F147-2D5B82E85FE3}"/>
              </a:ext>
            </a:extLst>
          </p:cNvPr>
          <p:cNvPicPr>
            <a:picLocks noChangeAspect="1"/>
          </p:cNvPicPr>
          <p:nvPr/>
        </p:nvPicPr>
        <p:blipFill>
          <a:blip r:embed="rId4"/>
          <a:srcRect r="6708"/>
          <a:stretch/>
        </p:blipFill>
        <p:spPr>
          <a:xfrm>
            <a:off x="667289" y="1298500"/>
            <a:ext cx="4080653" cy="5133277"/>
          </a:xfrm>
          <a:prstGeom prst="rect">
            <a:avLst/>
          </a:prstGeom>
          <a:ln>
            <a:solidFill>
              <a:schemeClr val="tx1"/>
            </a:solidFill>
          </a:ln>
        </p:spPr>
      </p:pic>
      <p:sp>
        <p:nvSpPr>
          <p:cNvPr id="8" name="TextBox 7">
            <a:extLst>
              <a:ext uri="{FF2B5EF4-FFF2-40B4-BE49-F238E27FC236}">
                <a16:creationId xmlns:a16="http://schemas.microsoft.com/office/drawing/2014/main" id="{1EC35D39-72E0-8CE4-6E44-1049DCA0A021}"/>
              </a:ext>
            </a:extLst>
          </p:cNvPr>
          <p:cNvSpPr txBox="1"/>
          <p:nvPr/>
        </p:nvSpPr>
        <p:spPr>
          <a:xfrm>
            <a:off x="6096000" y="1298500"/>
            <a:ext cx="6096000" cy="913199"/>
          </a:xfrm>
          <a:prstGeom prst="rect">
            <a:avLst/>
          </a:prstGeom>
          <a:noFill/>
        </p:spPr>
        <p:txBody>
          <a:bodyPr wrap="square">
            <a:spAutoFit/>
          </a:bodyPr>
          <a:lstStyle/>
          <a:p>
            <a:pPr defTabSz="1219121" fontAlgn="base">
              <a:spcBef>
                <a:spcPct val="0"/>
              </a:spcBef>
              <a:spcAft>
                <a:spcPct val="0"/>
              </a:spcAft>
              <a:defRPr/>
            </a:pPr>
            <a:r>
              <a:rPr lang="en-US" sz="2667" b="1" dirty="0">
                <a:solidFill>
                  <a:prstClr val="black"/>
                </a:solidFill>
                <a:latin typeface="Avenir Book" panose="02000503020000020003" pitchFamily="2" charset="0"/>
                <a:ea typeface="ＭＳ Ｐゴシック" charset="-128"/>
                <a:cs typeface="Arial"/>
                <a:sym typeface="Arial"/>
              </a:rPr>
              <a:t>Age 15:</a:t>
            </a:r>
            <a:r>
              <a:rPr lang="en-US" sz="2667" dirty="0">
                <a:solidFill>
                  <a:prstClr val="black"/>
                </a:solidFill>
                <a:latin typeface="Avenir Book" panose="02000503020000020003" pitchFamily="2" charset="0"/>
                <a:ea typeface="ＭＳ Ｐゴシック" charset="-128"/>
                <a:cs typeface="Arial"/>
                <a:sym typeface="Arial"/>
              </a:rPr>
              <a:t> 48%</a:t>
            </a:r>
          </a:p>
          <a:p>
            <a:pPr defTabSz="1219121" fontAlgn="base">
              <a:spcBef>
                <a:spcPct val="0"/>
              </a:spcBef>
              <a:spcAft>
                <a:spcPct val="0"/>
              </a:spcAft>
              <a:defRPr/>
            </a:pPr>
            <a:r>
              <a:rPr lang="en-US" sz="2667" b="1" dirty="0">
                <a:solidFill>
                  <a:prstClr val="black"/>
                </a:solidFill>
                <a:latin typeface="Avenir Book" panose="02000503020000020003" pitchFamily="2" charset="0"/>
                <a:ea typeface="ＭＳ Ｐゴシック" charset="-128"/>
                <a:cs typeface="Arial"/>
                <a:sym typeface="Arial"/>
              </a:rPr>
              <a:t>Age 18:</a:t>
            </a:r>
            <a:r>
              <a:rPr lang="en-US" sz="2667" dirty="0">
                <a:solidFill>
                  <a:prstClr val="black"/>
                </a:solidFill>
                <a:latin typeface="Avenir Book" panose="02000503020000020003" pitchFamily="2" charset="0"/>
                <a:ea typeface="ＭＳ Ｐゴシック" charset="-128"/>
                <a:cs typeface="Arial"/>
                <a:sym typeface="Arial"/>
              </a:rPr>
              <a:t> 77%</a:t>
            </a:r>
          </a:p>
        </p:txBody>
      </p:sp>
      <p:sp>
        <p:nvSpPr>
          <p:cNvPr id="11" name="TextBox 10">
            <a:extLst>
              <a:ext uri="{FF2B5EF4-FFF2-40B4-BE49-F238E27FC236}">
                <a16:creationId xmlns:a16="http://schemas.microsoft.com/office/drawing/2014/main" id="{475D9B8F-8C56-6188-34AB-85D115399D68}"/>
              </a:ext>
            </a:extLst>
          </p:cNvPr>
          <p:cNvSpPr txBox="1"/>
          <p:nvPr/>
        </p:nvSpPr>
        <p:spPr>
          <a:xfrm>
            <a:off x="8597860" y="1298500"/>
            <a:ext cx="6096000" cy="913199"/>
          </a:xfrm>
          <a:prstGeom prst="rect">
            <a:avLst/>
          </a:prstGeom>
          <a:noFill/>
        </p:spPr>
        <p:txBody>
          <a:bodyPr wrap="square">
            <a:spAutoFit/>
          </a:bodyPr>
          <a:lstStyle/>
          <a:p>
            <a:pPr defTabSz="1219121" fontAlgn="base">
              <a:spcBef>
                <a:spcPct val="0"/>
              </a:spcBef>
              <a:spcAft>
                <a:spcPct val="0"/>
              </a:spcAft>
              <a:defRPr/>
            </a:pPr>
            <a:r>
              <a:rPr lang="en-US" sz="2667" b="1" dirty="0">
                <a:solidFill>
                  <a:prstClr val="black"/>
                </a:solidFill>
                <a:latin typeface="Avenir Book" panose="02000503020000020003" pitchFamily="2" charset="0"/>
                <a:ea typeface="ＭＳ Ｐゴシック" charset="-128"/>
                <a:cs typeface="Arial"/>
                <a:sym typeface="Arial"/>
              </a:rPr>
              <a:t>Age 21:</a:t>
            </a:r>
            <a:r>
              <a:rPr lang="en-US" sz="2667" dirty="0">
                <a:solidFill>
                  <a:prstClr val="black"/>
                </a:solidFill>
                <a:latin typeface="Avenir Book" panose="02000503020000020003" pitchFamily="2" charset="0"/>
                <a:ea typeface="ＭＳ Ｐゴシック" charset="-128"/>
                <a:cs typeface="Arial"/>
                <a:sym typeface="Arial"/>
              </a:rPr>
              <a:t> 90%</a:t>
            </a:r>
          </a:p>
          <a:p>
            <a:pPr defTabSz="1219121" fontAlgn="base">
              <a:spcBef>
                <a:spcPct val="0"/>
              </a:spcBef>
              <a:spcAft>
                <a:spcPct val="0"/>
              </a:spcAft>
              <a:defRPr/>
            </a:pPr>
            <a:r>
              <a:rPr lang="en-US" sz="2667" b="1" dirty="0">
                <a:solidFill>
                  <a:prstClr val="black"/>
                </a:solidFill>
                <a:latin typeface="Avenir Book" panose="02000503020000020003" pitchFamily="2" charset="0"/>
                <a:ea typeface="ＭＳ Ｐゴシック" charset="-128"/>
                <a:cs typeface="Arial"/>
                <a:sym typeface="Arial"/>
              </a:rPr>
              <a:t>Age 24:</a:t>
            </a:r>
            <a:r>
              <a:rPr lang="en-US" sz="2667" dirty="0">
                <a:solidFill>
                  <a:prstClr val="black"/>
                </a:solidFill>
                <a:latin typeface="Avenir Book" panose="02000503020000020003" pitchFamily="2" charset="0"/>
                <a:ea typeface="ＭＳ Ｐゴシック" charset="-128"/>
                <a:cs typeface="Arial"/>
                <a:sym typeface="Arial"/>
              </a:rPr>
              <a:t> 96%</a:t>
            </a:r>
          </a:p>
        </p:txBody>
      </p:sp>
      <p:sp>
        <p:nvSpPr>
          <p:cNvPr id="3" name="TextBox 2">
            <a:extLst>
              <a:ext uri="{FF2B5EF4-FFF2-40B4-BE49-F238E27FC236}">
                <a16:creationId xmlns:a16="http://schemas.microsoft.com/office/drawing/2014/main" id="{16519DA4-2D49-41F1-2249-AC1F63CB533D}"/>
              </a:ext>
            </a:extLst>
          </p:cNvPr>
          <p:cNvSpPr txBox="1"/>
          <p:nvPr/>
        </p:nvSpPr>
        <p:spPr>
          <a:xfrm>
            <a:off x="4747942" y="6152518"/>
            <a:ext cx="1499128" cy="830997"/>
          </a:xfrm>
          <a:prstGeom prst="rect">
            <a:avLst/>
          </a:prstGeom>
          <a:noFill/>
        </p:spPr>
        <p:txBody>
          <a:bodyPr wrap="none" rtlCol="0">
            <a:spAutoFit/>
          </a:bodyPr>
          <a:lstStyle/>
          <a:p>
            <a:pPr defTabSz="914363">
              <a:defRPr/>
            </a:pPr>
            <a:r>
              <a:rPr lang="en-US" sz="4800" b="1" dirty="0">
                <a:solidFill>
                  <a:prstClr val="black"/>
                </a:solidFill>
                <a:latin typeface="Aptos" panose="02110004020202020204"/>
              </a:rPr>
              <a:t>2013</a:t>
            </a:r>
          </a:p>
        </p:txBody>
      </p:sp>
    </p:spTree>
    <p:extLst>
      <p:ext uri="{BB962C8B-B14F-4D97-AF65-F5344CB8AC3E}">
        <p14:creationId xmlns:p14="http://schemas.microsoft.com/office/powerpoint/2010/main" val="1321218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61492" y="701080"/>
            <a:ext cx="8739982" cy="413444"/>
          </a:xfrm>
          <a:prstGeom prst="rect">
            <a:avLst/>
          </a:prstGeom>
          <a:noFill/>
          <a:ln/>
        </p:spPr>
        <p:txBody>
          <a:bodyPr wrap="none" lIns="0" tIns="0" rIns="0" bIns="0" rtlCol="0" anchor="t"/>
          <a:lstStyle/>
          <a:p>
            <a:pPr defTabSz="761940">
              <a:lnSpc>
                <a:spcPts val="3250"/>
              </a:lnSpc>
            </a:pPr>
            <a:r>
              <a:rPr lang="en-US" sz="2583" dirty="0">
                <a:solidFill>
                  <a:srgbClr val="FEFEFE"/>
                </a:solidFill>
                <a:latin typeface="Instrument Sans Medium" pitchFamily="34" charset="0"/>
                <a:ea typeface="Instrument Sans Medium" pitchFamily="34" charset="-122"/>
                <a:cs typeface="Instrument Sans Medium" pitchFamily="34" charset="-120"/>
              </a:rPr>
              <a:t>Evidence Summary: Approved Myopia Control Modalities</a:t>
            </a:r>
            <a:endParaRPr lang="en-US" sz="2583" dirty="0">
              <a:solidFill>
                <a:prstClr val="black"/>
              </a:solidFill>
              <a:latin typeface="Calibri" panose="020F0502020204030204"/>
            </a:endParaRPr>
          </a:p>
        </p:txBody>
      </p:sp>
      <p:sp>
        <p:nvSpPr>
          <p:cNvPr id="3" name="Text 1"/>
          <p:cNvSpPr/>
          <p:nvPr/>
        </p:nvSpPr>
        <p:spPr>
          <a:xfrm>
            <a:off x="661492" y="1326158"/>
            <a:ext cx="10869018"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The following table summarizes landmark evidence, approximate efficacy ranges, and current U.S. regulatory status for each major myopia management treatment category.</a:t>
            </a:r>
            <a:endParaRPr lang="en-US" sz="1042" dirty="0">
              <a:solidFill>
                <a:prstClr val="black"/>
              </a:solidFill>
              <a:latin typeface="Calibri" panose="020F0502020204030204"/>
            </a:endParaRPr>
          </a:p>
        </p:txBody>
      </p:sp>
      <p:sp>
        <p:nvSpPr>
          <p:cNvPr id="4" name="Shape 2"/>
          <p:cNvSpPr/>
          <p:nvPr/>
        </p:nvSpPr>
        <p:spPr>
          <a:xfrm>
            <a:off x="661492" y="1635720"/>
            <a:ext cx="10869018" cy="4521200"/>
          </a:xfrm>
          <a:prstGeom prst="roundRect">
            <a:avLst>
              <a:gd name="adj" fmla="val 439"/>
            </a:avLst>
          </a:prstGeom>
          <a:noFill/>
          <a:ln w="7620">
            <a:solidFill>
              <a:srgbClr val="FFFFFF">
                <a:alpha val="24000"/>
              </a:srgbClr>
            </a:solidFill>
            <a:prstDash val="solid"/>
          </a:ln>
        </p:spPr>
        <p:txBody>
          <a:bodyPr/>
          <a:lstStyle/>
          <a:p>
            <a:pPr defTabSz="761940"/>
            <a:endParaRPr lang="en-US" sz="1500">
              <a:solidFill>
                <a:prstClr val="black"/>
              </a:solidFill>
              <a:latin typeface="Calibri" panose="020F0502020204030204"/>
            </a:endParaRPr>
          </a:p>
        </p:txBody>
      </p:sp>
      <p:sp>
        <p:nvSpPr>
          <p:cNvPr id="5" name="Shape 3"/>
          <p:cNvSpPr/>
          <p:nvPr/>
        </p:nvSpPr>
        <p:spPr>
          <a:xfrm>
            <a:off x="667842" y="1642070"/>
            <a:ext cx="10856318" cy="330200"/>
          </a:xfrm>
          <a:prstGeom prst="rect">
            <a:avLst/>
          </a:prstGeom>
          <a:solidFill>
            <a:srgbClr val="FFFFFF">
              <a:alpha val="4000"/>
            </a:srgbClr>
          </a:solidFill>
          <a:ln/>
        </p:spPr>
        <p:txBody>
          <a:bodyPr/>
          <a:lstStyle/>
          <a:p>
            <a:pPr defTabSz="761940"/>
            <a:endParaRPr lang="en-US" sz="1500">
              <a:solidFill>
                <a:prstClr val="black"/>
              </a:solidFill>
              <a:latin typeface="Calibri" panose="020F0502020204030204"/>
            </a:endParaRPr>
          </a:p>
        </p:txBody>
      </p:sp>
      <p:sp>
        <p:nvSpPr>
          <p:cNvPr id="6" name="Text 4"/>
          <p:cNvSpPr/>
          <p:nvPr/>
        </p:nvSpPr>
        <p:spPr>
          <a:xfrm>
            <a:off x="800399" y="1711920"/>
            <a:ext cx="1686421"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Modality</a:t>
            </a:r>
            <a:endParaRPr lang="en-US" sz="1042" dirty="0">
              <a:solidFill>
                <a:prstClr val="black"/>
              </a:solidFill>
              <a:latin typeface="Calibri" panose="020F0502020204030204"/>
            </a:endParaRPr>
          </a:p>
        </p:txBody>
      </p:sp>
      <p:sp>
        <p:nvSpPr>
          <p:cNvPr id="7" name="Text 5"/>
          <p:cNvSpPr/>
          <p:nvPr/>
        </p:nvSpPr>
        <p:spPr>
          <a:xfrm>
            <a:off x="2757686" y="1711920"/>
            <a:ext cx="2117428"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Landmark Evidence</a:t>
            </a:r>
            <a:endParaRPr lang="en-US" sz="1042" dirty="0">
              <a:solidFill>
                <a:prstClr val="black"/>
              </a:solidFill>
              <a:latin typeface="Calibri" panose="020F0502020204030204"/>
            </a:endParaRPr>
          </a:p>
        </p:txBody>
      </p:sp>
      <p:sp>
        <p:nvSpPr>
          <p:cNvPr id="8" name="Text 6"/>
          <p:cNvSpPr/>
          <p:nvPr/>
        </p:nvSpPr>
        <p:spPr>
          <a:xfrm>
            <a:off x="5145982" y="1711920"/>
            <a:ext cx="814685"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Follow-Up</a:t>
            </a:r>
            <a:endParaRPr lang="en-US" sz="1042" dirty="0">
              <a:solidFill>
                <a:prstClr val="black"/>
              </a:solidFill>
              <a:latin typeface="Calibri" panose="020F0502020204030204"/>
            </a:endParaRPr>
          </a:p>
        </p:txBody>
      </p:sp>
      <p:sp>
        <p:nvSpPr>
          <p:cNvPr id="9" name="Text 7"/>
          <p:cNvSpPr/>
          <p:nvPr/>
        </p:nvSpPr>
        <p:spPr>
          <a:xfrm>
            <a:off x="6231534" y="1711920"/>
            <a:ext cx="1574701"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Refractive Slowing</a:t>
            </a:r>
            <a:endParaRPr lang="en-US" sz="1042" dirty="0">
              <a:solidFill>
                <a:prstClr val="black"/>
              </a:solidFill>
              <a:latin typeface="Calibri" panose="020F0502020204030204"/>
            </a:endParaRPr>
          </a:p>
        </p:txBody>
      </p:sp>
      <p:sp>
        <p:nvSpPr>
          <p:cNvPr id="10" name="Text 8"/>
          <p:cNvSpPr/>
          <p:nvPr/>
        </p:nvSpPr>
        <p:spPr>
          <a:xfrm>
            <a:off x="8077102" y="1711920"/>
            <a:ext cx="1574701"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Axial Length Slowing</a:t>
            </a:r>
            <a:endParaRPr lang="en-US" sz="1042" dirty="0">
              <a:solidFill>
                <a:prstClr val="black"/>
              </a:solidFill>
              <a:latin typeface="Calibri" panose="020F0502020204030204"/>
            </a:endParaRPr>
          </a:p>
        </p:txBody>
      </p:sp>
      <p:sp>
        <p:nvSpPr>
          <p:cNvPr id="11" name="Text 9"/>
          <p:cNvSpPr/>
          <p:nvPr/>
        </p:nvSpPr>
        <p:spPr>
          <a:xfrm>
            <a:off x="9922669" y="1711920"/>
            <a:ext cx="1469232" cy="190500"/>
          </a:xfrm>
          <a:prstGeom prst="rect">
            <a:avLst/>
          </a:prstGeom>
          <a:noFill/>
          <a:ln/>
        </p:spPr>
        <p:txBody>
          <a:bodyPr wrap="none" lIns="0" tIns="0" rIns="0" bIns="0" rtlCol="0" anchor="t"/>
          <a:lstStyle/>
          <a:p>
            <a:pPr defTabSz="761940">
              <a:lnSpc>
                <a:spcPts val="1500"/>
              </a:lnSpc>
            </a:pPr>
            <a:r>
              <a:rPr lang="en-US" sz="1042" b="1" dirty="0">
                <a:solidFill>
                  <a:srgbClr val="BFBFBF"/>
                </a:solidFill>
                <a:latin typeface="Open Sans" pitchFamily="34" charset="0"/>
                <a:ea typeface="Open Sans" pitchFamily="34" charset="-122"/>
                <a:cs typeface="Open Sans" pitchFamily="34" charset="-120"/>
              </a:rPr>
              <a:t>FDA Status (U.S.)</a:t>
            </a:r>
            <a:endParaRPr lang="en-US" sz="1042" dirty="0">
              <a:solidFill>
                <a:prstClr val="black"/>
              </a:solidFill>
              <a:latin typeface="Calibri" panose="020F0502020204030204"/>
            </a:endParaRPr>
          </a:p>
        </p:txBody>
      </p:sp>
      <p:sp>
        <p:nvSpPr>
          <p:cNvPr id="12" name="Shape 10"/>
          <p:cNvSpPr/>
          <p:nvPr/>
        </p:nvSpPr>
        <p:spPr>
          <a:xfrm>
            <a:off x="667842" y="1972270"/>
            <a:ext cx="10856318" cy="1092200"/>
          </a:xfrm>
          <a:prstGeom prst="rect">
            <a:avLst/>
          </a:prstGeom>
          <a:solidFill>
            <a:srgbClr val="000000">
              <a:alpha val="4000"/>
            </a:srgbClr>
          </a:solidFill>
          <a:ln/>
        </p:spPr>
        <p:txBody>
          <a:bodyPr/>
          <a:lstStyle/>
          <a:p>
            <a:pPr defTabSz="761940"/>
            <a:endParaRPr lang="en-US" sz="1500">
              <a:solidFill>
                <a:prstClr val="black"/>
              </a:solidFill>
              <a:latin typeface="Calibri" panose="020F0502020204030204"/>
            </a:endParaRPr>
          </a:p>
        </p:txBody>
      </p:sp>
      <p:sp>
        <p:nvSpPr>
          <p:cNvPr id="13" name="Text 11"/>
          <p:cNvSpPr/>
          <p:nvPr/>
        </p:nvSpPr>
        <p:spPr>
          <a:xfrm>
            <a:off x="800399" y="2042120"/>
            <a:ext cx="1686421" cy="3810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Soft Multifocal Contact Lenses</a:t>
            </a:r>
            <a:endParaRPr lang="en-US" sz="1042" dirty="0">
              <a:solidFill>
                <a:prstClr val="black"/>
              </a:solidFill>
              <a:latin typeface="Calibri" panose="020F0502020204030204"/>
            </a:endParaRPr>
          </a:p>
        </p:txBody>
      </p:sp>
      <p:sp>
        <p:nvSpPr>
          <p:cNvPr id="14" name="Text 12"/>
          <p:cNvSpPr/>
          <p:nvPr/>
        </p:nvSpPr>
        <p:spPr>
          <a:xfrm>
            <a:off x="2757686" y="2042120"/>
            <a:ext cx="2117428"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FDA pivotal 3-year RCT (dual-focus daily); BLINK 3-year RCT (high-add multifocal)</a:t>
            </a:r>
            <a:endParaRPr lang="en-US" sz="1042" dirty="0">
              <a:solidFill>
                <a:prstClr val="black"/>
              </a:solidFill>
              <a:latin typeface="Calibri" panose="020F0502020204030204"/>
            </a:endParaRPr>
          </a:p>
        </p:txBody>
      </p:sp>
      <p:sp>
        <p:nvSpPr>
          <p:cNvPr id="15" name="Text 13"/>
          <p:cNvSpPr/>
          <p:nvPr/>
        </p:nvSpPr>
        <p:spPr>
          <a:xfrm>
            <a:off x="5145982" y="2042120"/>
            <a:ext cx="814685"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3 years</a:t>
            </a:r>
            <a:endParaRPr lang="en-US" sz="1042" dirty="0">
              <a:solidFill>
                <a:prstClr val="black"/>
              </a:solidFill>
              <a:latin typeface="Calibri" panose="020F0502020204030204"/>
            </a:endParaRPr>
          </a:p>
        </p:txBody>
      </p:sp>
      <p:sp>
        <p:nvSpPr>
          <p:cNvPr id="16" name="Text 14"/>
          <p:cNvSpPr/>
          <p:nvPr/>
        </p:nvSpPr>
        <p:spPr>
          <a:xfrm>
            <a:off x="6231534" y="2042120"/>
            <a:ext cx="157470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~43–59%</a:t>
            </a:r>
            <a:endParaRPr lang="en-US" sz="1042" dirty="0">
              <a:solidFill>
                <a:prstClr val="black"/>
              </a:solidFill>
              <a:latin typeface="Calibri" panose="020F0502020204030204"/>
            </a:endParaRPr>
          </a:p>
        </p:txBody>
      </p:sp>
      <p:sp>
        <p:nvSpPr>
          <p:cNvPr id="17" name="Text 15"/>
          <p:cNvSpPr/>
          <p:nvPr/>
        </p:nvSpPr>
        <p:spPr>
          <a:xfrm>
            <a:off x="8077102" y="2042120"/>
            <a:ext cx="157470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~35–52%</a:t>
            </a:r>
            <a:endParaRPr lang="en-US" sz="1042" dirty="0">
              <a:solidFill>
                <a:prstClr val="black"/>
              </a:solidFill>
              <a:latin typeface="Calibri" panose="020F0502020204030204"/>
            </a:endParaRPr>
          </a:p>
        </p:txBody>
      </p:sp>
      <p:sp>
        <p:nvSpPr>
          <p:cNvPr id="18" name="Text 16"/>
          <p:cNvSpPr/>
          <p:nvPr/>
        </p:nvSpPr>
        <p:spPr>
          <a:xfrm>
            <a:off x="9922669" y="2042120"/>
            <a:ext cx="1469232" cy="952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Yes — FDA device category for daily wear soft CL to reduce myopia progression in children</a:t>
            </a:r>
            <a:endParaRPr lang="en-US" sz="1042" dirty="0">
              <a:solidFill>
                <a:prstClr val="black"/>
              </a:solidFill>
              <a:latin typeface="Calibri" panose="020F0502020204030204"/>
            </a:endParaRPr>
          </a:p>
        </p:txBody>
      </p:sp>
      <p:sp>
        <p:nvSpPr>
          <p:cNvPr id="19" name="Shape 17"/>
          <p:cNvSpPr/>
          <p:nvPr/>
        </p:nvSpPr>
        <p:spPr>
          <a:xfrm>
            <a:off x="667842" y="3064470"/>
            <a:ext cx="10856318" cy="1092200"/>
          </a:xfrm>
          <a:prstGeom prst="rect">
            <a:avLst/>
          </a:prstGeom>
          <a:solidFill>
            <a:srgbClr val="FFFFFF">
              <a:alpha val="4000"/>
            </a:srgbClr>
          </a:solidFill>
          <a:ln/>
        </p:spPr>
        <p:txBody>
          <a:bodyPr/>
          <a:lstStyle/>
          <a:p>
            <a:pPr defTabSz="761940"/>
            <a:endParaRPr lang="en-US" sz="1500">
              <a:solidFill>
                <a:prstClr val="black"/>
              </a:solidFill>
              <a:latin typeface="Calibri" panose="020F0502020204030204"/>
            </a:endParaRPr>
          </a:p>
        </p:txBody>
      </p:sp>
      <p:sp>
        <p:nvSpPr>
          <p:cNvPr id="20" name="Text 18"/>
          <p:cNvSpPr/>
          <p:nvPr/>
        </p:nvSpPr>
        <p:spPr>
          <a:xfrm>
            <a:off x="800399" y="3134320"/>
            <a:ext cx="168642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Orthokeratology</a:t>
            </a:r>
            <a:endParaRPr lang="en-US" sz="1042" dirty="0">
              <a:solidFill>
                <a:prstClr val="black"/>
              </a:solidFill>
              <a:latin typeface="Calibri" panose="020F0502020204030204"/>
            </a:endParaRPr>
          </a:p>
        </p:txBody>
      </p:sp>
      <p:sp>
        <p:nvSpPr>
          <p:cNvPr id="21" name="Text 19"/>
          <p:cNvSpPr/>
          <p:nvPr/>
        </p:nvSpPr>
        <p:spPr>
          <a:xfrm>
            <a:off x="2757686" y="3134320"/>
            <a:ext cx="2117428" cy="3810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ROMIO 2-year randomized clinical trial</a:t>
            </a:r>
            <a:endParaRPr lang="en-US" sz="1042" dirty="0">
              <a:solidFill>
                <a:prstClr val="black"/>
              </a:solidFill>
              <a:latin typeface="Calibri" panose="020F0502020204030204"/>
            </a:endParaRPr>
          </a:p>
        </p:txBody>
      </p:sp>
      <p:sp>
        <p:nvSpPr>
          <p:cNvPr id="22" name="Text 20"/>
          <p:cNvSpPr/>
          <p:nvPr/>
        </p:nvSpPr>
        <p:spPr>
          <a:xfrm>
            <a:off x="5145982" y="3134320"/>
            <a:ext cx="814685"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2 years</a:t>
            </a:r>
            <a:endParaRPr lang="en-US" sz="1042" dirty="0">
              <a:solidFill>
                <a:prstClr val="black"/>
              </a:solidFill>
              <a:latin typeface="Calibri" panose="020F0502020204030204"/>
            </a:endParaRPr>
          </a:p>
        </p:txBody>
      </p:sp>
      <p:sp>
        <p:nvSpPr>
          <p:cNvPr id="23" name="Text 21"/>
          <p:cNvSpPr/>
          <p:nvPr/>
        </p:nvSpPr>
        <p:spPr>
          <a:xfrm>
            <a:off x="6231534" y="3134320"/>
            <a:ext cx="1574701"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Not ideal metric (corneal reshaping alters refraction directly)</a:t>
            </a:r>
            <a:endParaRPr lang="en-US" sz="1042" dirty="0">
              <a:solidFill>
                <a:prstClr val="black"/>
              </a:solidFill>
              <a:latin typeface="Calibri" panose="020F0502020204030204"/>
            </a:endParaRPr>
          </a:p>
        </p:txBody>
      </p:sp>
      <p:sp>
        <p:nvSpPr>
          <p:cNvPr id="24" name="Text 22"/>
          <p:cNvSpPr/>
          <p:nvPr/>
        </p:nvSpPr>
        <p:spPr>
          <a:xfrm>
            <a:off x="8077102" y="3134320"/>
            <a:ext cx="157470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~43%</a:t>
            </a:r>
            <a:endParaRPr lang="en-US" sz="1042" dirty="0">
              <a:solidFill>
                <a:prstClr val="black"/>
              </a:solidFill>
              <a:latin typeface="Calibri" panose="020F0502020204030204"/>
            </a:endParaRPr>
          </a:p>
        </p:txBody>
      </p:sp>
      <p:sp>
        <p:nvSpPr>
          <p:cNvPr id="25" name="Text 23"/>
          <p:cNvSpPr/>
          <p:nvPr/>
        </p:nvSpPr>
        <p:spPr>
          <a:xfrm>
            <a:off x="9922669" y="3134320"/>
            <a:ext cx="1469232" cy="952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No FDA approval for myopia control; approved for temporary reduction of refractive error only</a:t>
            </a:r>
            <a:endParaRPr lang="en-US" sz="1042" dirty="0">
              <a:solidFill>
                <a:prstClr val="black"/>
              </a:solidFill>
              <a:latin typeface="Calibri" panose="020F0502020204030204"/>
            </a:endParaRPr>
          </a:p>
        </p:txBody>
      </p:sp>
      <p:sp>
        <p:nvSpPr>
          <p:cNvPr id="26" name="Shape 24"/>
          <p:cNvSpPr/>
          <p:nvPr/>
        </p:nvSpPr>
        <p:spPr>
          <a:xfrm>
            <a:off x="667842" y="4156670"/>
            <a:ext cx="10856318" cy="901700"/>
          </a:xfrm>
          <a:prstGeom prst="rect">
            <a:avLst/>
          </a:prstGeom>
          <a:solidFill>
            <a:srgbClr val="000000">
              <a:alpha val="4000"/>
            </a:srgbClr>
          </a:solidFill>
          <a:ln/>
        </p:spPr>
        <p:txBody>
          <a:bodyPr/>
          <a:lstStyle/>
          <a:p>
            <a:pPr defTabSz="761940"/>
            <a:endParaRPr lang="en-US" sz="1500">
              <a:solidFill>
                <a:prstClr val="black"/>
              </a:solidFill>
              <a:latin typeface="Calibri" panose="020F0502020204030204"/>
            </a:endParaRPr>
          </a:p>
        </p:txBody>
      </p:sp>
      <p:sp>
        <p:nvSpPr>
          <p:cNvPr id="27" name="Text 25"/>
          <p:cNvSpPr/>
          <p:nvPr/>
        </p:nvSpPr>
        <p:spPr>
          <a:xfrm>
            <a:off x="800399" y="4226520"/>
            <a:ext cx="1686421" cy="3810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Myopia Control Spectacle Lenses</a:t>
            </a:r>
            <a:endParaRPr lang="en-US" sz="1042" dirty="0">
              <a:solidFill>
                <a:prstClr val="black"/>
              </a:solidFill>
              <a:latin typeface="Calibri" panose="020F0502020204030204"/>
            </a:endParaRPr>
          </a:p>
        </p:txBody>
      </p:sp>
      <p:sp>
        <p:nvSpPr>
          <p:cNvPr id="28" name="Text 26"/>
          <p:cNvSpPr/>
          <p:nvPr/>
        </p:nvSpPr>
        <p:spPr>
          <a:xfrm>
            <a:off x="2757686" y="4226520"/>
            <a:ext cx="2117428"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2-year DIMS RCT; FDA-reviewed spectacle data for 2025 authorization</a:t>
            </a:r>
            <a:endParaRPr lang="en-US" sz="1042" dirty="0">
              <a:solidFill>
                <a:prstClr val="black"/>
              </a:solidFill>
              <a:latin typeface="Calibri" panose="020F0502020204030204"/>
            </a:endParaRPr>
          </a:p>
        </p:txBody>
      </p:sp>
      <p:sp>
        <p:nvSpPr>
          <p:cNvPr id="29" name="Text 27"/>
          <p:cNvSpPr/>
          <p:nvPr/>
        </p:nvSpPr>
        <p:spPr>
          <a:xfrm>
            <a:off x="5145982" y="4226520"/>
            <a:ext cx="814685"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2 years</a:t>
            </a:r>
            <a:endParaRPr lang="en-US" sz="1042" dirty="0">
              <a:solidFill>
                <a:prstClr val="black"/>
              </a:solidFill>
              <a:latin typeface="Calibri" panose="020F0502020204030204"/>
            </a:endParaRPr>
          </a:p>
        </p:txBody>
      </p:sp>
      <p:sp>
        <p:nvSpPr>
          <p:cNvPr id="30" name="Text 28"/>
          <p:cNvSpPr/>
          <p:nvPr/>
        </p:nvSpPr>
        <p:spPr>
          <a:xfrm>
            <a:off x="6231534" y="4226520"/>
            <a:ext cx="157470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~52–71%</a:t>
            </a:r>
            <a:endParaRPr lang="en-US" sz="1042" dirty="0">
              <a:solidFill>
                <a:prstClr val="black"/>
              </a:solidFill>
              <a:latin typeface="Calibri" panose="020F0502020204030204"/>
            </a:endParaRPr>
          </a:p>
        </p:txBody>
      </p:sp>
      <p:sp>
        <p:nvSpPr>
          <p:cNvPr id="31" name="Text 29"/>
          <p:cNvSpPr/>
          <p:nvPr/>
        </p:nvSpPr>
        <p:spPr>
          <a:xfrm>
            <a:off x="8077102" y="4226520"/>
            <a:ext cx="157470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~53–62%</a:t>
            </a:r>
            <a:endParaRPr lang="en-US" sz="1042" dirty="0">
              <a:solidFill>
                <a:prstClr val="black"/>
              </a:solidFill>
              <a:latin typeface="Calibri" panose="020F0502020204030204"/>
            </a:endParaRPr>
          </a:p>
        </p:txBody>
      </p:sp>
      <p:sp>
        <p:nvSpPr>
          <p:cNvPr id="32" name="Text 30"/>
          <p:cNvSpPr/>
          <p:nvPr/>
        </p:nvSpPr>
        <p:spPr>
          <a:xfrm>
            <a:off x="9922669" y="4226520"/>
            <a:ext cx="1469232" cy="7620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Yes — FDA authorized first spectacle lenses to slow pediatric myopia (Sept. 25, 2025)</a:t>
            </a:r>
            <a:endParaRPr lang="en-US" sz="1042" dirty="0">
              <a:solidFill>
                <a:prstClr val="black"/>
              </a:solidFill>
              <a:latin typeface="Calibri" panose="020F0502020204030204"/>
            </a:endParaRPr>
          </a:p>
        </p:txBody>
      </p:sp>
      <p:sp>
        <p:nvSpPr>
          <p:cNvPr id="33" name="Shape 31"/>
          <p:cNvSpPr/>
          <p:nvPr/>
        </p:nvSpPr>
        <p:spPr>
          <a:xfrm>
            <a:off x="667842" y="5058370"/>
            <a:ext cx="10856318" cy="1092200"/>
          </a:xfrm>
          <a:prstGeom prst="rect">
            <a:avLst/>
          </a:prstGeom>
          <a:solidFill>
            <a:srgbClr val="FFFFFF">
              <a:alpha val="4000"/>
            </a:srgbClr>
          </a:solidFill>
          <a:ln/>
        </p:spPr>
        <p:txBody>
          <a:bodyPr/>
          <a:lstStyle/>
          <a:p>
            <a:pPr defTabSz="761940"/>
            <a:endParaRPr lang="en-US" sz="1500">
              <a:solidFill>
                <a:prstClr val="black"/>
              </a:solidFill>
              <a:latin typeface="Calibri" panose="020F0502020204030204"/>
            </a:endParaRPr>
          </a:p>
        </p:txBody>
      </p:sp>
      <p:sp>
        <p:nvSpPr>
          <p:cNvPr id="34" name="Text 32"/>
          <p:cNvSpPr/>
          <p:nvPr/>
        </p:nvSpPr>
        <p:spPr>
          <a:xfrm>
            <a:off x="800399" y="5128220"/>
            <a:ext cx="1686421"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Atropine</a:t>
            </a:r>
            <a:endParaRPr lang="en-US" sz="1042" dirty="0">
              <a:solidFill>
                <a:prstClr val="black"/>
              </a:solidFill>
              <a:latin typeface="Calibri" panose="020F0502020204030204"/>
            </a:endParaRPr>
          </a:p>
        </p:txBody>
      </p:sp>
      <p:sp>
        <p:nvSpPr>
          <p:cNvPr id="35" name="Text 33"/>
          <p:cNvSpPr/>
          <p:nvPr/>
        </p:nvSpPr>
        <p:spPr>
          <a:xfrm>
            <a:off x="2757686" y="5128220"/>
            <a:ext cx="2117428"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LAMP RCT and 3-year continuation/washout; mixed U.S. data for 0.01%</a:t>
            </a:r>
            <a:endParaRPr lang="en-US" sz="1042" dirty="0">
              <a:solidFill>
                <a:prstClr val="black"/>
              </a:solidFill>
              <a:latin typeface="Calibri" panose="020F0502020204030204"/>
            </a:endParaRPr>
          </a:p>
        </p:txBody>
      </p:sp>
      <p:sp>
        <p:nvSpPr>
          <p:cNvPr id="36" name="Text 34"/>
          <p:cNvSpPr/>
          <p:nvPr/>
        </p:nvSpPr>
        <p:spPr>
          <a:xfrm>
            <a:off x="5145982" y="5128220"/>
            <a:ext cx="814685" cy="190500"/>
          </a:xfrm>
          <a:prstGeom prst="rect">
            <a:avLst/>
          </a:prstGeom>
          <a:noFill/>
          <a:ln/>
        </p:spPr>
        <p:txBody>
          <a:bodyPr wrap="non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1–3 years</a:t>
            </a:r>
            <a:endParaRPr lang="en-US" sz="1042" dirty="0">
              <a:solidFill>
                <a:prstClr val="black"/>
              </a:solidFill>
              <a:latin typeface="Calibri" panose="020F0502020204030204"/>
            </a:endParaRPr>
          </a:p>
        </p:txBody>
      </p:sp>
      <p:sp>
        <p:nvSpPr>
          <p:cNvPr id="37" name="Text 35"/>
          <p:cNvSpPr/>
          <p:nvPr/>
        </p:nvSpPr>
        <p:spPr>
          <a:xfrm>
            <a:off x="6231534" y="5128220"/>
            <a:ext cx="1574701"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Dose-dependent: ~27% (0.01%) to ~67% (0.05%) at 1 year</a:t>
            </a:r>
            <a:endParaRPr lang="en-US" sz="1042" dirty="0">
              <a:solidFill>
                <a:prstClr val="black"/>
              </a:solidFill>
              <a:latin typeface="Calibri" panose="020F0502020204030204"/>
            </a:endParaRPr>
          </a:p>
        </p:txBody>
      </p:sp>
      <p:sp>
        <p:nvSpPr>
          <p:cNvPr id="38" name="Text 36"/>
          <p:cNvSpPr/>
          <p:nvPr/>
        </p:nvSpPr>
        <p:spPr>
          <a:xfrm>
            <a:off x="8077102" y="5128220"/>
            <a:ext cx="1574701" cy="571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Dose-dependent: ~12% (0.01%) to ~51% (0.05%) at 1 year</a:t>
            </a:r>
            <a:endParaRPr lang="en-US" sz="1042" dirty="0">
              <a:solidFill>
                <a:prstClr val="black"/>
              </a:solidFill>
              <a:latin typeface="Calibri" panose="020F0502020204030204"/>
            </a:endParaRPr>
          </a:p>
        </p:txBody>
      </p:sp>
      <p:sp>
        <p:nvSpPr>
          <p:cNvPr id="39" name="Text 37"/>
          <p:cNvSpPr/>
          <p:nvPr/>
        </p:nvSpPr>
        <p:spPr>
          <a:xfrm>
            <a:off x="9922669" y="5128220"/>
            <a:ext cx="1469232" cy="952500"/>
          </a:xfrm>
          <a:prstGeom prst="rect">
            <a:avLst/>
          </a:prstGeom>
          <a:noFill/>
          <a:ln/>
        </p:spPr>
        <p:txBody>
          <a:bodyPr wrap="square" lIns="0" tIns="0" rIns="0" bIns="0" rtlCol="0" anchor="t"/>
          <a:lstStyle/>
          <a:p>
            <a:pPr defTabSz="761940">
              <a:lnSpc>
                <a:spcPts val="1500"/>
              </a:lnSpc>
            </a:pPr>
            <a:r>
              <a:rPr lang="en-US" sz="1042" dirty="0">
                <a:solidFill>
                  <a:srgbClr val="BFBFBF"/>
                </a:solidFill>
                <a:latin typeface="Open Sans" pitchFamily="34" charset="0"/>
                <a:ea typeface="Open Sans" pitchFamily="34" charset="-122"/>
                <a:cs typeface="Open Sans" pitchFamily="34" charset="-120"/>
              </a:rPr>
              <a:t>No FDA-approved atropine for myopia control; branded low-dose application received CRL in 2025</a:t>
            </a:r>
            <a:endParaRPr lang="en-US" sz="1042" dirty="0">
              <a:solidFill>
                <a:prstClr val="black"/>
              </a:solidFill>
              <a:latin typeface="Calibri" panose="020F0502020204030204"/>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Myopia Management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500" y="1541541"/>
            <a:ext cx="9359900" cy="5220606"/>
          </a:xfrm>
          <a:prstGeom prst="rect">
            <a:avLst/>
          </a:prstGeom>
        </p:spPr>
      </p:pic>
    </p:spTree>
    <p:extLst>
      <p:ext uri="{BB962C8B-B14F-4D97-AF65-F5344CB8AC3E}">
        <p14:creationId xmlns:p14="http://schemas.microsoft.com/office/powerpoint/2010/main" val="2883586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52706C-A3CB-EA45-AE62-17D9DDB53F73}"/>
              </a:ext>
            </a:extLst>
          </p:cNvPr>
          <p:cNvSpPr>
            <a:spLocks noGrp="1"/>
          </p:cNvSpPr>
          <p:nvPr>
            <p:ph idx="1"/>
          </p:nvPr>
        </p:nvSpPr>
        <p:spPr>
          <a:xfrm>
            <a:off x="1981200" y="1739901"/>
            <a:ext cx="8102600" cy="1663700"/>
          </a:xfrm>
        </p:spPr>
        <p:txBody>
          <a:bodyPr>
            <a:normAutofit/>
          </a:bodyPr>
          <a:lstStyle/>
          <a:p>
            <a:r>
              <a:rPr lang="en-US" sz="2400" dirty="0"/>
              <a:t>First FDA approved contact lens that slows myopic progression in children ages 8-12</a:t>
            </a:r>
          </a:p>
          <a:p>
            <a:pPr lvl="1"/>
            <a:r>
              <a:rPr lang="en-US" dirty="0"/>
              <a:t>Approved on November 18, 2019</a:t>
            </a:r>
          </a:p>
          <a:p>
            <a:r>
              <a:rPr lang="en-US" sz="2400" dirty="0"/>
              <a:t>Launch in US March 2020</a:t>
            </a:r>
          </a:p>
        </p:txBody>
      </p:sp>
      <p:pic>
        <p:nvPicPr>
          <p:cNvPr id="5" name="Picture 4" descr="A picture containing device&#10;&#10;Description automatically generated">
            <a:extLst>
              <a:ext uri="{FF2B5EF4-FFF2-40B4-BE49-F238E27FC236}">
                <a16:creationId xmlns:a16="http://schemas.microsoft.com/office/drawing/2014/main" id="{5C89A397-6D7C-C345-A081-266440E91396}"/>
              </a:ext>
            </a:extLst>
          </p:cNvPr>
          <p:cNvPicPr>
            <a:picLocks noChangeAspect="1"/>
          </p:cNvPicPr>
          <p:nvPr/>
        </p:nvPicPr>
        <p:blipFill>
          <a:blip r:embed="rId3"/>
          <a:stretch>
            <a:fillRect/>
          </a:stretch>
        </p:blipFill>
        <p:spPr>
          <a:xfrm>
            <a:off x="3467101" y="3725865"/>
            <a:ext cx="5366638" cy="2616235"/>
          </a:xfrm>
          <a:prstGeom prst="rect">
            <a:avLst/>
          </a:prstGeom>
        </p:spPr>
      </p:pic>
      <p:sp>
        <p:nvSpPr>
          <p:cNvPr id="6" name="Title 5">
            <a:extLst>
              <a:ext uri="{FF2B5EF4-FFF2-40B4-BE49-F238E27FC236}">
                <a16:creationId xmlns:a16="http://schemas.microsoft.com/office/drawing/2014/main" id="{65916A96-99F5-234E-AC2C-4E4982D85FC6}"/>
              </a:ext>
            </a:extLst>
          </p:cNvPr>
          <p:cNvSpPr>
            <a:spLocks noGrp="1"/>
          </p:cNvSpPr>
          <p:nvPr>
            <p:ph type="title"/>
          </p:nvPr>
        </p:nvSpPr>
        <p:spPr/>
        <p:txBody>
          <a:bodyPr/>
          <a:lstStyle/>
          <a:p>
            <a:r>
              <a:rPr lang="en-US" dirty="0" err="1"/>
              <a:t>MiSight</a:t>
            </a:r>
            <a:endParaRPr lang="en-US" dirty="0"/>
          </a:p>
        </p:txBody>
      </p:sp>
    </p:spTree>
    <p:extLst>
      <p:ext uri="{BB962C8B-B14F-4D97-AF65-F5344CB8AC3E}">
        <p14:creationId xmlns:p14="http://schemas.microsoft.com/office/powerpoint/2010/main" val="13546493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7F256-3BEA-D748-B32A-E1B1325589AA}"/>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6115C0D9-B29C-9E46-9053-F70563586069}"/>
              </a:ext>
            </a:extLst>
          </p:cNvPr>
          <p:cNvPicPr>
            <a:picLocks noChangeAspect="1"/>
          </p:cNvPicPr>
          <p:nvPr/>
        </p:nvPicPr>
        <p:blipFill>
          <a:blip r:embed="rId2"/>
          <a:stretch>
            <a:fillRect/>
          </a:stretch>
        </p:blipFill>
        <p:spPr>
          <a:xfrm>
            <a:off x="1524000" y="247953"/>
            <a:ext cx="9144000" cy="6362095"/>
          </a:xfrm>
          <a:prstGeom prst="rect">
            <a:avLst/>
          </a:prstGeom>
        </p:spPr>
      </p:pic>
    </p:spTree>
    <p:extLst>
      <p:ext uri="{BB962C8B-B14F-4D97-AF65-F5344CB8AC3E}">
        <p14:creationId xmlns:p14="http://schemas.microsoft.com/office/powerpoint/2010/main" val="2124249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A0A2-8856-EB41-A46D-601218C6BDEF}"/>
              </a:ext>
            </a:extLst>
          </p:cNvPr>
          <p:cNvSpPr>
            <a:spLocks noGrp="1"/>
          </p:cNvSpPr>
          <p:nvPr>
            <p:ph type="title"/>
          </p:nvPr>
        </p:nvSpPr>
        <p:spPr/>
        <p:txBody>
          <a:bodyPr/>
          <a:lstStyle/>
          <a:p>
            <a:r>
              <a:rPr lang="en-US" dirty="0" err="1"/>
              <a:t>Misight</a:t>
            </a:r>
            <a:r>
              <a:rPr lang="en-US" dirty="0"/>
              <a:t> Data</a:t>
            </a:r>
          </a:p>
        </p:txBody>
      </p:sp>
      <p:pic>
        <p:nvPicPr>
          <p:cNvPr id="5" name="Picture 4">
            <a:extLst>
              <a:ext uri="{FF2B5EF4-FFF2-40B4-BE49-F238E27FC236}">
                <a16:creationId xmlns:a16="http://schemas.microsoft.com/office/drawing/2014/main" id="{17EEC214-B492-8346-A949-C7B350B932CF}"/>
              </a:ext>
            </a:extLst>
          </p:cNvPr>
          <p:cNvPicPr>
            <a:picLocks noChangeAspect="1"/>
          </p:cNvPicPr>
          <p:nvPr/>
        </p:nvPicPr>
        <p:blipFill>
          <a:blip r:embed="rId2"/>
          <a:stretch>
            <a:fillRect/>
          </a:stretch>
        </p:blipFill>
        <p:spPr>
          <a:xfrm>
            <a:off x="1807984" y="1993900"/>
            <a:ext cx="4288017" cy="3581400"/>
          </a:xfrm>
          <a:prstGeom prst="rect">
            <a:avLst/>
          </a:prstGeom>
        </p:spPr>
      </p:pic>
      <p:pic>
        <p:nvPicPr>
          <p:cNvPr id="7" name="Picture 6">
            <a:extLst>
              <a:ext uri="{FF2B5EF4-FFF2-40B4-BE49-F238E27FC236}">
                <a16:creationId xmlns:a16="http://schemas.microsoft.com/office/drawing/2014/main" id="{A8E2EFB2-F7D3-784F-B15C-5C5697E4965C}"/>
              </a:ext>
            </a:extLst>
          </p:cNvPr>
          <p:cNvPicPr>
            <a:picLocks noChangeAspect="1"/>
          </p:cNvPicPr>
          <p:nvPr/>
        </p:nvPicPr>
        <p:blipFill>
          <a:blip r:embed="rId3"/>
          <a:stretch>
            <a:fillRect/>
          </a:stretch>
        </p:blipFill>
        <p:spPr>
          <a:xfrm>
            <a:off x="6121400" y="1993900"/>
            <a:ext cx="4089400" cy="3545204"/>
          </a:xfrm>
          <a:prstGeom prst="rect">
            <a:avLst/>
          </a:prstGeom>
        </p:spPr>
      </p:pic>
    </p:spTree>
    <p:extLst>
      <p:ext uri="{BB962C8B-B14F-4D97-AF65-F5344CB8AC3E}">
        <p14:creationId xmlns:p14="http://schemas.microsoft.com/office/powerpoint/2010/main" val="27316986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7BED-3991-6F4F-AE1D-72BF67B7471D}"/>
              </a:ext>
            </a:extLst>
          </p:cNvPr>
          <p:cNvSpPr>
            <a:spLocks noGrp="1"/>
          </p:cNvSpPr>
          <p:nvPr>
            <p:ph type="title"/>
          </p:nvPr>
        </p:nvSpPr>
        <p:spPr/>
        <p:txBody>
          <a:bodyPr/>
          <a:lstStyle/>
          <a:p>
            <a:r>
              <a:rPr lang="en-US" dirty="0" err="1"/>
              <a:t>Misight</a:t>
            </a:r>
            <a:r>
              <a:rPr lang="en-US" dirty="0"/>
              <a:t> Data</a:t>
            </a:r>
          </a:p>
        </p:txBody>
      </p:sp>
      <p:pic>
        <p:nvPicPr>
          <p:cNvPr id="5" name="Picture 4">
            <a:extLst>
              <a:ext uri="{FF2B5EF4-FFF2-40B4-BE49-F238E27FC236}">
                <a16:creationId xmlns:a16="http://schemas.microsoft.com/office/drawing/2014/main" id="{7B9B6030-8C20-5A4F-8D39-3F624933C8A3}"/>
              </a:ext>
            </a:extLst>
          </p:cNvPr>
          <p:cNvPicPr>
            <a:picLocks noChangeAspect="1"/>
          </p:cNvPicPr>
          <p:nvPr/>
        </p:nvPicPr>
        <p:blipFill>
          <a:blip r:embed="rId2"/>
          <a:stretch>
            <a:fillRect/>
          </a:stretch>
        </p:blipFill>
        <p:spPr>
          <a:xfrm>
            <a:off x="1860550" y="1776949"/>
            <a:ext cx="8470900" cy="4362064"/>
          </a:xfrm>
          <a:prstGeom prst="rect">
            <a:avLst/>
          </a:prstGeom>
        </p:spPr>
      </p:pic>
      <p:sp>
        <p:nvSpPr>
          <p:cNvPr id="3" name="Arc 2">
            <a:extLst>
              <a:ext uri="{FF2B5EF4-FFF2-40B4-BE49-F238E27FC236}">
                <a16:creationId xmlns:a16="http://schemas.microsoft.com/office/drawing/2014/main" id="{D39D9074-1005-D146-B828-296DCCAE476D}"/>
              </a:ext>
            </a:extLst>
          </p:cNvPr>
          <p:cNvSpPr/>
          <p:nvPr/>
        </p:nvSpPr>
        <p:spPr>
          <a:xfrm rot="16200000">
            <a:off x="2411998" y="2905057"/>
            <a:ext cx="6010837" cy="4530671"/>
          </a:xfrm>
          <a:prstGeom prst="arc">
            <a:avLst>
              <a:gd name="adj1" fmla="val 16178838"/>
              <a:gd name="adj2" fmla="val 5215570"/>
            </a:avLst>
          </a:prstGeom>
          <a:ln>
            <a:solidFill>
              <a:srgbClr val="00B05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6" name="Arc 5">
            <a:extLst>
              <a:ext uri="{FF2B5EF4-FFF2-40B4-BE49-F238E27FC236}">
                <a16:creationId xmlns:a16="http://schemas.microsoft.com/office/drawing/2014/main" id="{AEA786EA-0EBD-8F46-B627-B648793DD323}"/>
              </a:ext>
            </a:extLst>
          </p:cNvPr>
          <p:cNvSpPr/>
          <p:nvPr/>
        </p:nvSpPr>
        <p:spPr>
          <a:xfrm rot="16200000">
            <a:off x="4796609" y="2905056"/>
            <a:ext cx="6010837" cy="4530671"/>
          </a:xfrm>
          <a:prstGeom prst="arc">
            <a:avLst>
              <a:gd name="adj1" fmla="val 16178838"/>
              <a:gd name="adj2" fmla="val 5215570"/>
            </a:avLst>
          </a:prstGeom>
          <a:ln>
            <a:solidFill>
              <a:schemeClr val="tx2">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631294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0EC2056-8278-463D-B4A3-F7F7036662B1}"/>
              </a:ext>
            </a:extLst>
          </p:cNvPr>
          <p:cNvSpPr>
            <a:spLocks noGrp="1"/>
          </p:cNvSpPr>
          <p:nvPr>
            <p:ph type="title"/>
          </p:nvPr>
        </p:nvSpPr>
        <p:spPr>
          <a:xfrm>
            <a:off x="3340101" y="207196"/>
            <a:ext cx="6032499" cy="1418405"/>
          </a:xfrm>
          <a:noFill/>
          <a:ln w="19050">
            <a:solidFill>
              <a:schemeClr val="tx1"/>
            </a:solidFill>
          </a:ln>
        </p:spPr>
        <p:txBody>
          <a:bodyPr vert="horz" wrap="square" lIns="91440" tIns="45720" rIns="91440" bIns="45720" numCol="1" rtlCol="0" anchor="ctr" anchorCtr="0" compatLnSpc="1">
            <a:prstTxWarp prst="textNoShape">
              <a:avLst/>
            </a:prstTxWarp>
            <a:normAutofit/>
          </a:bodyPr>
          <a:lstStyle/>
          <a:p>
            <a:r>
              <a:rPr lang="en-US" sz="4000" dirty="0"/>
              <a:t>Parameters</a:t>
            </a:r>
          </a:p>
        </p:txBody>
      </p:sp>
      <p:sp>
        <p:nvSpPr>
          <p:cNvPr id="3" name="Content Placeholder 2">
            <a:extLst>
              <a:ext uri="{FF2B5EF4-FFF2-40B4-BE49-F238E27FC236}">
                <a16:creationId xmlns:a16="http://schemas.microsoft.com/office/drawing/2014/main" id="{18E05733-B0EA-CC42-B84B-3BAC5F455758}"/>
              </a:ext>
            </a:extLst>
          </p:cNvPr>
          <p:cNvSpPr>
            <a:spLocks noGrp="1"/>
          </p:cNvSpPr>
          <p:nvPr>
            <p:ph sz="half" idx="1"/>
          </p:nvPr>
        </p:nvSpPr>
        <p:spPr>
          <a:xfrm>
            <a:off x="1854201" y="1895982"/>
            <a:ext cx="2675380" cy="3857118"/>
          </a:xfrm>
          <a:prstGeom prst="rect">
            <a:avLst/>
          </a:prstGeom>
        </p:spPr>
        <p:txBody>
          <a:bodyPr vert="horz" wrap="square" lIns="91440" tIns="45720" rIns="91440" bIns="45720" numCol="1" rtlCol="0" anchor="t" anchorCtr="0" compatLnSpc="1">
            <a:prstTxWarp prst="textNoShape">
              <a:avLst/>
            </a:prstTxWarp>
            <a:noAutofit/>
          </a:bodyPr>
          <a:lstStyle/>
          <a:p>
            <a:r>
              <a:rPr lang="en-US" sz="1800" dirty="0"/>
              <a:t>Daily wear, daily disposable lens</a:t>
            </a:r>
          </a:p>
          <a:p>
            <a:r>
              <a:rPr lang="en-US" sz="1800" dirty="0"/>
              <a:t>Material: </a:t>
            </a:r>
            <a:r>
              <a:rPr lang="en-US" sz="1800" dirty="0" err="1"/>
              <a:t>Omafilcon</a:t>
            </a:r>
            <a:r>
              <a:rPr lang="en-US" sz="1800" dirty="0"/>
              <a:t> A</a:t>
            </a:r>
          </a:p>
          <a:p>
            <a:r>
              <a:rPr lang="en-US" sz="1800" dirty="0"/>
              <a:t>8.7mm base curve, 14.2mm diameter</a:t>
            </a:r>
          </a:p>
          <a:p>
            <a:r>
              <a:rPr lang="en-US" sz="1800" dirty="0" err="1"/>
              <a:t>ActivControl</a:t>
            </a:r>
            <a:r>
              <a:rPr lang="en-US" sz="1800" dirty="0"/>
              <a:t> Technology</a:t>
            </a:r>
          </a:p>
          <a:p>
            <a:pPr lvl="1"/>
            <a:r>
              <a:rPr lang="en-US" sz="1800" dirty="0"/>
              <a:t>Central correction area of 3.36mm </a:t>
            </a:r>
          </a:p>
          <a:p>
            <a:pPr lvl="1"/>
            <a:r>
              <a:rPr lang="en-US" sz="1800" dirty="0"/>
              <a:t>Concentric zones of alternating distance and near powers</a:t>
            </a:r>
          </a:p>
          <a:p>
            <a:pPr lvl="1"/>
            <a:endParaRPr lang="en-US" sz="1800" dirty="0"/>
          </a:p>
        </p:txBody>
      </p:sp>
      <p:pic>
        <p:nvPicPr>
          <p:cNvPr id="5" name="Picture 4" descr="A picture containing device&#10;&#10;Description automatically generated">
            <a:extLst>
              <a:ext uri="{FF2B5EF4-FFF2-40B4-BE49-F238E27FC236}">
                <a16:creationId xmlns:a16="http://schemas.microsoft.com/office/drawing/2014/main" id="{CB72333A-6B1A-F546-8075-46A2EE3955C7}"/>
              </a:ext>
            </a:extLst>
          </p:cNvPr>
          <p:cNvPicPr>
            <a:picLocks noChangeAspect="1"/>
          </p:cNvPicPr>
          <p:nvPr/>
        </p:nvPicPr>
        <p:blipFill rotWithShape="1">
          <a:blip r:embed="rId3"/>
          <a:srcRect l="6502"/>
          <a:stretch/>
        </p:blipFill>
        <p:spPr>
          <a:xfrm>
            <a:off x="4529582" y="2494654"/>
            <a:ext cx="6138419" cy="3528829"/>
          </a:xfrm>
          <a:prstGeom prst="rect">
            <a:avLst/>
          </a:prstGeom>
          <a:noFill/>
        </p:spPr>
      </p:pic>
    </p:spTree>
    <p:extLst>
      <p:ext uri="{BB962C8B-B14F-4D97-AF65-F5344CB8AC3E}">
        <p14:creationId xmlns:p14="http://schemas.microsoft.com/office/powerpoint/2010/main" val="3720134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4E355-31C1-845D-017C-6386918BAF65}"/>
              </a:ext>
            </a:extLst>
          </p:cNvPr>
          <p:cNvSpPr>
            <a:spLocks noGrp="1"/>
          </p:cNvSpPr>
          <p:nvPr>
            <p:ph type="title"/>
          </p:nvPr>
        </p:nvSpPr>
        <p:spPr/>
        <p:txBody>
          <a:bodyPr/>
          <a:lstStyle/>
          <a:p>
            <a:r>
              <a:rPr lang="en-US" dirty="0"/>
              <a:t>Options for Myopia Progression Management</a:t>
            </a:r>
          </a:p>
        </p:txBody>
      </p:sp>
      <p:sp>
        <p:nvSpPr>
          <p:cNvPr id="3" name="Content Placeholder 2">
            <a:extLst>
              <a:ext uri="{FF2B5EF4-FFF2-40B4-BE49-F238E27FC236}">
                <a16:creationId xmlns:a16="http://schemas.microsoft.com/office/drawing/2014/main" id="{F8707D49-81E0-1424-6826-FA99CD15A8DE}"/>
              </a:ext>
            </a:extLst>
          </p:cNvPr>
          <p:cNvSpPr>
            <a:spLocks noGrp="1"/>
          </p:cNvSpPr>
          <p:nvPr>
            <p:ph idx="1"/>
          </p:nvPr>
        </p:nvSpPr>
        <p:spPr>
          <a:xfrm>
            <a:off x="656740" y="1980608"/>
            <a:ext cx="10878519" cy="4351338"/>
          </a:xfrm>
        </p:spPr>
        <p:txBody>
          <a:bodyPr>
            <a:normAutofit/>
          </a:bodyPr>
          <a:lstStyle/>
          <a:p>
            <a:r>
              <a:rPr lang="en-US" sz="4400" dirty="0" err="1"/>
              <a:t>MiSight</a:t>
            </a:r>
            <a:r>
              <a:rPr lang="en-US" sz="4400" dirty="0"/>
              <a:t> (FDA Approved)</a:t>
            </a:r>
          </a:p>
          <a:p>
            <a:r>
              <a:rPr lang="en-US" sz="4400" dirty="0"/>
              <a:t>Orthokeratology</a:t>
            </a:r>
          </a:p>
          <a:p>
            <a:r>
              <a:rPr lang="en-US" sz="4400" dirty="0" err="1"/>
              <a:t>NaturalVue</a:t>
            </a:r>
            <a:r>
              <a:rPr lang="en-US" sz="4400" dirty="0"/>
              <a:t> Multifocal</a:t>
            </a:r>
          </a:p>
          <a:p>
            <a:r>
              <a:rPr lang="en-US" sz="4400" dirty="0"/>
              <a:t>Hybrid Lens (Multifocal with distance center)</a:t>
            </a:r>
          </a:p>
          <a:p>
            <a:r>
              <a:rPr lang="en-US" sz="4400" dirty="0" err="1"/>
              <a:t>Biofinity</a:t>
            </a:r>
            <a:r>
              <a:rPr lang="en-US" sz="4400" dirty="0"/>
              <a:t> Multifocal (D Lens)</a:t>
            </a:r>
          </a:p>
        </p:txBody>
      </p:sp>
    </p:spTree>
    <p:extLst>
      <p:ext uri="{BB962C8B-B14F-4D97-AF65-F5344CB8AC3E}">
        <p14:creationId xmlns:p14="http://schemas.microsoft.com/office/powerpoint/2010/main" val="2249071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4">
            <a:extLst>
              <a:ext uri="{FF2B5EF4-FFF2-40B4-BE49-F238E27FC236}">
                <a16:creationId xmlns:a16="http://schemas.microsoft.com/office/drawing/2014/main" id="{0101F6E8-F0B1-0D06-BDF8-4FB53B9D5DA2}"/>
              </a:ext>
            </a:extLst>
          </p:cNvPr>
          <p:cNvSpPr txBox="1"/>
          <p:nvPr/>
        </p:nvSpPr>
        <p:spPr>
          <a:xfrm>
            <a:off x="6042961" y="1822584"/>
            <a:ext cx="3388414"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rPr>
              <a:t>Once started, normal</a:t>
            </a:r>
            <a:r>
              <a:rPr lang="en-US" sz="1600" kern="1200" noProof="0">
                <a:solidFill>
                  <a:schemeClr val="tx1"/>
                </a:solidFill>
              </a:rPr>
              <a:t> glasses alone are unable to break this cycle</a:t>
            </a:r>
            <a:endParaRPr lang="en-US" sz="1200" kern="1200" noProof="0">
              <a:solidFill>
                <a:schemeClr val="tx1"/>
              </a:solidFill>
            </a:endParaRPr>
          </a:p>
        </p:txBody>
      </p:sp>
      <p:sp>
        <p:nvSpPr>
          <p:cNvPr id="129" name="Freeform: Shape 128">
            <a:extLst>
              <a:ext uri="{FF2B5EF4-FFF2-40B4-BE49-F238E27FC236}">
                <a16:creationId xmlns:a16="http://schemas.microsoft.com/office/drawing/2014/main" id="{E9822740-8986-685F-0846-2B875E5A9D74}"/>
              </a:ext>
            </a:extLst>
          </p:cNvPr>
          <p:cNvSpPr/>
          <p:nvPr/>
        </p:nvSpPr>
        <p:spPr>
          <a:xfrm flipV="1">
            <a:off x="4408681" y="2468334"/>
            <a:ext cx="6572608" cy="498516"/>
          </a:xfrm>
          <a:custGeom>
            <a:avLst/>
            <a:gdLst>
              <a:gd name="connsiteX0" fmla="*/ 6432208 w 6572608"/>
              <a:gd name="connsiteY0" fmla="*/ 0 h 498516"/>
              <a:gd name="connsiteX1" fmla="*/ 6572608 w 6572608"/>
              <a:gd name="connsiteY1" fmla="*/ 0 h 498516"/>
              <a:gd name="connsiteX2" fmla="*/ 6572608 w 6572608"/>
              <a:gd name="connsiteY2" fmla="*/ 496454 h 498516"/>
              <a:gd name="connsiteX3" fmla="*/ 6551123 w 6572608"/>
              <a:gd name="connsiteY3" fmla="*/ 496454 h 498516"/>
              <a:gd name="connsiteX4" fmla="*/ 6551123 w 6572608"/>
              <a:gd name="connsiteY4" fmla="*/ 498516 h 498516"/>
              <a:gd name="connsiteX5" fmla="*/ 71123 w 6572608"/>
              <a:gd name="connsiteY5" fmla="*/ 498516 h 498516"/>
              <a:gd name="connsiteX6" fmla="*/ 71123 w 6572608"/>
              <a:gd name="connsiteY6" fmla="*/ 357009 h 498516"/>
              <a:gd name="connsiteX7" fmla="*/ 72390 w 6572608"/>
              <a:gd name="connsiteY7" fmla="*/ 357009 h 498516"/>
              <a:gd name="connsiteX8" fmla="*/ 72390 w 6572608"/>
              <a:gd name="connsiteY8" fmla="*/ 184394 h 498516"/>
              <a:gd name="connsiteX9" fmla="*/ 0 w 6572608"/>
              <a:gd name="connsiteY9" fmla="*/ 184394 h 498516"/>
              <a:gd name="connsiteX10" fmla="*/ 144780 w 6572608"/>
              <a:gd name="connsiteY10" fmla="*/ 1789 h 498516"/>
              <a:gd name="connsiteX11" fmla="*/ 289560 w 6572608"/>
              <a:gd name="connsiteY11" fmla="*/ 184394 h 498516"/>
              <a:gd name="connsiteX12" fmla="*/ 217170 w 6572608"/>
              <a:gd name="connsiteY12" fmla="*/ 184394 h 498516"/>
              <a:gd name="connsiteX13" fmla="*/ 217170 w 6572608"/>
              <a:gd name="connsiteY13" fmla="*/ 357009 h 498516"/>
              <a:gd name="connsiteX14" fmla="*/ 6432208 w 6572608"/>
              <a:gd name="connsiteY14" fmla="*/ 357009 h 498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572608" h="498516">
                <a:moveTo>
                  <a:pt x="6432208" y="0"/>
                </a:moveTo>
                <a:lnTo>
                  <a:pt x="6572608" y="0"/>
                </a:lnTo>
                <a:lnTo>
                  <a:pt x="6572608" y="496454"/>
                </a:lnTo>
                <a:lnTo>
                  <a:pt x="6551123" y="496454"/>
                </a:lnTo>
                <a:lnTo>
                  <a:pt x="6551123" y="498516"/>
                </a:lnTo>
                <a:lnTo>
                  <a:pt x="71123" y="498516"/>
                </a:lnTo>
                <a:lnTo>
                  <a:pt x="71123" y="357009"/>
                </a:lnTo>
                <a:lnTo>
                  <a:pt x="72390" y="357009"/>
                </a:lnTo>
                <a:lnTo>
                  <a:pt x="72390" y="184394"/>
                </a:lnTo>
                <a:lnTo>
                  <a:pt x="0" y="184394"/>
                </a:lnTo>
                <a:lnTo>
                  <a:pt x="144780" y="1789"/>
                </a:lnTo>
                <a:lnTo>
                  <a:pt x="289560" y="184394"/>
                </a:lnTo>
                <a:lnTo>
                  <a:pt x="217170" y="184394"/>
                </a:lnTo>
                <a:lnTo>
                  <a:pt x="217170" y="357009"/>
                </a:lnTo>
                <a:lnTo>
                  <a:pt x="6432208" y="357009"/>
                </a:lnTo>
                <a:close/>
              </a:path>
            </a:pathLst>
          </a:custGeom>
          <a:solidFill>
            <a:schemeClr val="bg2"/>
          </a:solidFill>
          <a:ln w="19050">
            <a:solidFill>
              <a:srgbClr val="B2B2B2"/>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9" name="Group 108">
            <a:extLst>
              <a:ext uri="{FF2B5EF4-FFF2-40B4-BE49-F238E27FC236}">
                <a16:creationId xmlns:a16="http://schemas.microsoft.com/office/drawing/2014/main" id="{FA069D13-0188-C57F-056B-53C24DB86A52}"/>
              </a:ext>
            </a:extLst>
          </p:cNvPr>
          <p:cNvGrpSpPr/>
          <p:nvPr/>
        </p:nvGrpSpPr>
        <p:grpSpPr>
          <a:xfrm>
            <a:off x="6798339" y="3080068"/>
            <a:ext cx="4754339" cy="916348"/>
            <a:chOff x="6796776" y="4056153"/>
            <a:chExt cx="4754339" cy="916348"/>
          </a:xfrm>
        </p:grpSpPr>
        <p:grpSp>
          <p:nvGrpSpPr>
            <p:cNvPr id="110" name="Group 109">
              <a:extLst>
                <a:ext uri="{FF2B5EF4-FFF2-40B4-BE49-F238E27FC236}">
                  <a16:creationId xmlns:a16="http://schemas.microsoft.com/office/drawing/2014/main" id="{4FF6A521-B421-C69A-425E-B4A5FA46F800}"/>
                </a:ext>
              </a:extLst>
            </p:cNvPr>
            <p:cNvGrpSpPr/>
            <p:nvPr/>
          </p:nvGrpSpPr>
          <p:grpSpPr>
            <a:xfrm>
              <a:off x="7106261" y="4056153"/>
              <a:ext cx="1260000" cy="916348"/>
              <a:chOff x="7223331" y="3128690"/>
              <a:chExt cx="1260000" cy="916348"/>
            </a:xfrm>
          </p:grpSpPr>
          <p:sp>
            <p:nvSpPr>
              <p:cNvPr id="120" name="Abgerundetes Rechteck 1023">
                <a:extLst>
                  <a:ext uri="{FF2B5EF4-FFF2-40B4-BE49-F238E27FC236}">
                    <a16:creationId xmlns:a16="http://schemas.microsoft.com/office/drawing/2014/main" id="{A974D395-8622-BDEF-DD2A-7880F305DC0A}"/>
                  </a:ext>
                </a:extLst>
              </p:cNvPr>
              <p:cNvSpPr/>
              <p:nvPr/>
            </p:nvSpPr>
            <p:spPr>
              <a:xfrm>
                <a:off x="7223331" y="3128690"/>
                <a:ext cx="1260000" cy="916348"/>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21" name="Abgerundetes Rechteck 4">
                <a:extLst>
                  <a:ext uri="{FF2B5EF4-FFF2-40B4-BE49-F238E27FC236}">
                    <a16:creationId xmlns:a16="http://schemas.microsoft.com/office/drawing/2014/main" id="{39EE72F0-36F9-15D1-7723-99BBCBD85E6D}"/>
                  </a:ext>
                </a:extLst>
              </p:cNvPr>
              <p:cNvSpPr txBox="1"/>
              <p:nvPr/>
            </p:nvSpPr>
            <p:spPr>
              <a:xfrm>
                <a:off x="7223331" y="3173422"/>
                <a:ext cx="1258542"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b="1" kern="1200" noProof="0">
                    <a:solidFill>
                      <a:srgbClr val="B2B2B2"/>
                    </a:solidFill>
                  </a:rPr>
                  <a:t>Dopamine shortage</a:t>
                </a:r>
                <a:endParaRPr lang="en-US" sz="1600" b="0" kern="1200" noProof="0">
                  <a:solidFill>
                    <a:srgbClr val="B2B2B2"/>
                  </a:solidFill>
                </a:endParaRPr>
              </a:p>
            </p:txBody>
          </p:sp>
        </p:grpSp>
        <p:grpSp>
          <p:nvGrpSpPr>
            <p:cNvPr id="111" name="Group 110">
              <a:extLst>
                <a:ext uri="{FF2B5EF4-FFF2-40B4-BE49-F238E27FC236}">
                  <a16:creationId xmlns:a16="http://schemas.microsoft.com/office/drawing/2014/main" id="{39D48124-C135-A0C5-A0B0-21CD912F5349}"/>
                </a:ext>
              </a:extLst>
            </p:cNvPr>
            <p:cNvGrpSpPr/>
            <p:nvPr/>
          </p:nvGrpSpPr>
          <p:grpSpPr>
            <a:xfrm>
              <a:off x="8697231" y="4056153"/>
              <a:ext cx="1260000" cy="916348"/>
              <a:chOff x="8809173" y="3473677"/>
              <a:chExt cx="1260000" cy="916348"/>
            </a:xfrm>
          </p:grpSpPr>
          <p:sp>
            <p:nvSpPr>
              <p:cNvPr id="118" name="Abgerundetes Rechteck 1023">
                <a:extLst>
                  <a:ext uri="{FF2B5EF4-FFF2-40B4-BE49-F238E27FC236}">
                    <a16:creationId xmlns:a16="http://schemas.microsoft.com/office/drawing/2014/main" id="{686B88AB-48BE-ECF8-ECD7-ADE6438074E6}"/>
                  </a:ext>
                </a:extLst>
              </p:cNvPr>
              <p:cNvSpPr/>
              <p:nvPr/>
            </p:nvSpPr>
            <p:spPr>
              <a:xfrm>
                <a:off x="8809173" y="3473677"/>
                <a:ext cx="1260000" cy="916348"/>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9" name="Abgerundetes Rechteck 4">
                <a:extLst>
                  <a:ext uri="{FF2B5EF4-FFF2-40B4-BE49-F238E27FC236}">
                    <a16:creationId xmlns:a16="http://schemas.microsoft.com/office/drawing/2014/main" id="{22FCD97C-DF20-2782-DB2F-810E4804EE9E}"/>
                  </a:ext>
                </a:extLst>
              </p:cNvPr>
              <p:cNvSpPr txBox="1"/>
              <p:nvPr/>
            </p:nvSpPr>
            <p:spPr>
              <a:xfrm>
                <a:off x="8809173" y="3518409"/>
                <a:ext cx="1260000"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b="1">
                    <a:solidFill>
                      <a:srgbClr val="B2B2B2"/>
                    </a:solidFill>
                  </a:rPr>
                  <a:t>Scleral</a:t>
                </a:r>
                <a:r>
                  <a:rPr lang="en-US" sz="1600" b="1" kern="1200" noProof="0">
                    <a:solidFill>
                      <a:schemeClr val="tx1"/>
                    </a:solidFill>
                  </a:rPr>
                  <a:t> </a:t>
                </a:r>
                <a:r>
                  <a:rPr lang="en-US" sz="1600" b="1">
                    <a:solidFill>
                      <a:srgbClr val="B2B2B2"/>
                    </a:solidFill>
                  </a:rPr>
                  <a:t>remodeling</a:t>
                </a:r>
              </a:p>
            </p:txBody>
          </p:sp>
        </p:grpSp>
        <p:grpSp>
          <p:nvGrpSpPr>
            <p:cNvPr id="112" name="Group 111">
              <a:extLst>
                <a:ext uri="{FF2B5EF4-FFF2-40B4-BE49-F238E27FC236}">
                  <a16:creationId xmlns:a16="http://schemas.microsoft.com/office/drawing/2014/main" id="{FCA3B6E0-AC95-4C37-65A4-C6A2244D87D1}"/>
                </a:ext>
              </a:extLst>
            </p:cNvPr>
            <p:cNvGrpSpPr/>
            <p:nvPr/>
          </p:nvGrpSpPr>
          <p:grpSpPr>
            <a:xfrm>
              <a:off x="10288199" y="4056153"/>
              <a:ext cx="1262916" cy="916348"/>
              <a:chOff x="10290339" y="3473677"/>
              <a:chExt cx="1262916" cy="916348"/>
            </a:xfrm>
          </p:grpSpPr>
          <p:sp>
            <p:nvSpPr>
              <p:cNvPr id="116" name="Abgerundetes Rechteck 1023">
                <a:extLst>
                  <a:ext uri="{FF2B5EF4-FFF2-40B4-BE49-F238E27FC236}">
                    <a16:creationId xmlns:a16="http://schemas.microsoft.com/office/drawing/2014/main" id="{C141A5D7-9880-A56C-5A23-E2AE7835980D}"/>
                  </a:ext>
                </a:extLst>
              </p:cNvPr>
              <p:cNvSpPr/>
              <p:nvPr/>
            </p:nvSpPr>
            <p:spPr>
              <a:xfrm>
                <a:off x="10291797" y="3473677"/>
                <a:ext cx="1260000" cy="916348"/>
              </a:xfrm>
              <a:prstGeom prst="roundRect">
                <a:avLst/>
              </a:prstGeom>
              <a:solidFill>
                <a:srgbClr val="EAEAEA"/>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17" name="Abgerundetes Rechteck 4">
                <a:extLst>
                  <a:ext uri="{FF2B5EF4-FFF2-40B4-BE49-F238E27FC236}">
                    <a16:creationId xmlns:a16="http://schemas.microsoft.com/office/drawing/2014/main" id="{09885BAE-E221-9D19-7650-4C3FD8EDD1E4}"/>
                  </a:ext>
                </a:extLst>
              </p:cNvPr>
              <p:cNvSpPr txBox="1"/>
              <p:nvPr/>
            </p:nvSpPr>
            <p:spPr>
              <a:xfrm>
                <a:off x="10290339" y="3518409"/>
                <a:ext cx="1262916"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b="1">
                    <a:solidFill>
                      <a:srgbClr val="B2B2B2"/>
                    </a:solidFill>
                  </a:rPr>
                  <a:t>Axial</a:t>
                </a:r>
                <a:r>
                  <a:rPr lang="en-US" sz="1600" b="1">
                    <a:solidFill>
                      <a:schemeClr val="tx1"/>
                    </a:solidFill>
                  </a:rPr>
                  <a:t> </a:t>
                </a:r>
                <a:r>
                  <a:rPr lang="en-US" sz="1600" b="1">
                    <a:solidFill>
                      <a:srgbClr val="B2B2B2"/>
                    </a:solidFill>
                  </a:rPr>
                  <a:t>elongation</a:t>
                </a:r>
              </a:p>
            </p:txBody>
          </p:sp>
        </p:grpSp>
        <p:sp>
          <p:nvSpPr>
            <p:cNvPr id="113" name="Arrow: Right 112">
              <a:extLst>
                <a:ext uri="{FF2B5EF4-FFF2-40B4-BE49-F238E27FC236}">
                  <a16:creationId xmlns:a16="http://schemas.microsoft.com/office/drawing/2014/main" id="{826314C0-774A-81A6-B2CA-6898C29F29A5}"/>
                </a:ext>
              </a:extLst>
            </p:cNvPr>
            <p:cNvSpPr/>
            <p:nvPr/>
          </p:nvSpPr>
          <p:spPr>
            <a:xfrm>
              <a:off x="6796776" y="4369547"/>
              <a:ext cx="288000" cy="289560"/>
            </a:xfrm>
            <a:prstGeom prst="rightArrow">
              <a:avLst>
                <a:gd name="adj1" fmla="val 50000"/>
                <a:gd name="adj2" fmla="val 63063"/>
              </a:avLst>
            </a:prstGeom>
            <a:noFill/>
            <a:ln w="19050">
              <a:solidFill>
                <a:srgbClr val="B2B2B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Arrow: Right 113">
              <a:extLst>
                <a:ext uri="{FF2B5EF4-FFF2-40B4-BE49-F238E27FC236}">
                  <a16:creationId xmlns:a16="http://schemas.microsoft.com/office/drawing/2014/main" id="{3506895B-0809-0CD0-5BC4-43E50B772833}"/>
                </a:ext>
              </a:extLst>
            </p:cNvPr>
            <p:cNvSpPr/>
            <p:nvPr/>
          </p:nvSpPr>
          <p:spPr>
            <a:xfrm>
              <a:off x="8387746" y="4369547"/>
              <a:ext cx="288000" cy="289560"/>
            </a:xfrm>
            <a:prstGeom prst="rightArrow">
              <a:avLst>
                <a:gd name="adj1" fmla="val 50000"/>
                <a:gd name="adj2" fmla="val 63063"/>
              </a:avLst>
            </a:prstGeom>
            <a:noFill/>
            <a:ln w="19050">
              <a:solidFill>
                <a:srgbClr val="B2B2B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15" name="Arrow: Right 114">
              <a:extLst>
                <a:ext uri="{FF2B5EF4-FFF2-40B4-BE49-F238E27FC236}">
                  <a16:creationId xmlns:a16="http://schemas.microsoft.com/office/drawing/2014/main" id="{6A4E2E5F-8C4E-B256-2DFA-B5D07B5F26E6}"/>
                </a:ext>
              </a:extLst>
            </p:cNvPr>
            <p:cNvSpPr/>
            <p:nvPr/>
          </p:nvSpPr>
          <p:spPr>
            <a:xfrm>
              <a:off x="9978716" y="4369547"/>
              <a:ext cx="288000" cy="289560"/>
            </a:xfrm>
            <a:prstGeom prst="rightArrow">
              <a:avLst>
                <a:gd name="adj1" fmla="val 50000"/>
                <a:gd name="adj2" fmla="val 63063"/>
              </a:avLst>
            </a:prstGeom>
            <a:noFill/>
            <a:ln w="19050">
              <a:solidFill>
                <a:srgbClr val="B2B2B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grpSp>
      <p:sp>
        <p:nvSpPr>
          <p:cNvPr id="4" name="Title 3">
            <a:extLst>
              <a:ext uri="{FF2B5EF4-FFF2-40B4-BE49-F238E27FC236}">
                <a16:creationId xmlns:a16="http://schemas.microsoft.com/office/drawing/2014/main" id="{2E0823DC-3354-AD2E-7A96-D995F21AABB2}"/>
              </a:ext>
            </a:extLst>
          </p:cNvPr>
          <p:cNvSpPr>
            <a:spLocks noGrp="1"/>
          </p:cNvSpPr>
          <p:nvPr>
            <p:ph type="title"/>
          </p:nvPr>
        </p:nvSpPr>
        <p:spPr>
          <a:xfrm>
            <a:off x="381600" y="388800"/>
            <a:ext cx="10420350" cy="688182"/>
          </a:xfrm>
        </p:spPr>
        <p:txBody>
          <a:bodyPr>
            <a:noAutofit/>
          </a:bodyPr>
          <a:lstStyle/>
          <a:p>
            <a:r>
              <a:rPr lang="en-US" sz="3200" dirty="0"/>
              <a:t>Myopia develops when normal eye growth regulation is disrupted</a:t>
            </a:r>
          </a:p>
        </p:txBody>
      </p:sp>
      <p:sp>
        <p:nvSpPr>
          <p:cNvPr id="5" name="TextBox 9">
            <a:extLst>
              <a:ext uri="{FF2B5EF4-FFF2-40B4-BE49-F238E27FC236}">
                <a16:creationId xmlns:a16="http://schemas.microsoft.com/office/drawing/2014/main" id="{D4F102E2-1386-5B9A-A2C2-EF9AFC6AC358}"/>
              </a:ext>
            </a:extLst>
          </p:cNvPr>
          <p:cNvSpPr txBox="1"/>
          <p:nvPr/>
        </p:nvSpPr>
        <p:spPr>
          <a:xfrm>
            <a:off x="402548" y="1260966"/>
            <a:ext cx="9502922" cy="400110"/>
          </a:xfrm>
          <a:prstGeom prst="rect">
            <a:avLst/>
          </a:prstGeom>
          <a:noFill/>
        </p:spPr>
        <p:txBody>
          <a:bodyPr wrap="none" rtlCol="0">
            <a:spAutoFit/>
          </a:bodyPr>
          <a:lstStyle/>
          <a:p>
            <a:r>
              <a:rPr lang="en-CA" sz="2000" dirty="0">
                <a:solidFill>
                  <a:schemeClr val="accent2"/>
                </a:solidFill>
                <a:latin typeface="Nunito SemiBold" pitchFamily="2" charset="0"/>
              </a:rPr>
              <a:t>Time outdoors prevents shortage of dopamine, a key regulator of eye growth</a:t>
            </a:r>
            <a:endParaRPr lang="en-CA" sz="2000" baseline="30000" dirty="0">
              <a:solidFill>
                <a:schemeClr val="accent2"/>
              </a:solidFill>
              <a:latin typeface="Nunito SemiBold" pitchFamily="2" charset="0"/>
            </a:endParaRPr>
          </a:p>
        </p:txBody>
      </p:sp>
      <p:grpSp>
        <p:nvGrpSpPr>
          <p:cNvPr id="44" name="Group 43">
            <a:extLst>
              <a:ext uri="{FF2B5EF4-FFF2-40B4-BE49-F238E27FC236}">
                <a16:creationId xmlns:a16="http://schemas.microsoft.com/office/drawing/2014/main" id="{423A73CB-B4E1-F4F9-0C2F-EDFA9168FE88}"/>
              </a:ext>
            </a:extLst>
          </p:cNvPr>
          <p:cNvGrpSpPr/>
          <p:nvPr/>
        </p:nvGrpSpPr>
        <p:grpSpPr>
          <a:xfrm>
            <a:off x="3922863" y="3079758"/>
            <a:ext cx="1260000" cy="916348"/>
            <a:chOff x="3917211" y="3473677"/>
            <a:chExt cx="1260000" cy="916348"/>
          </a:xfrm>
          <a:solidFill>
            <a:srgbClr val="CBDBE5"/>
          </a:solidFill>
        </p:grpSpPr>
        <p:sp>
          <p:nvSpPr>
            <p:cNvPr id="6" name="Abgerundetes Rechteck 1023">
              <a:extLst>
                <a:ext uri="{FF2B5EF4-FFF2-40B4-BE49-F238E27FC236}">
                  <a16:creationId xmlns:a16="http://schemas.microsoft.com/office/drawing/2014/main" id="{DC41C2E2-80B7-6150-016E-7AF6787CD45F}"/>
                </a:ext>
              </a:extLst>
            </p:cNvPr>
            <p:cNvSpPr/>
            <p:nvPr/>
          </p:nvSpPr>
          <p:spPr>
            <a:xfrm>
              <a:off x="3917211" y="3473677"/>
              <a:ext cx="1260000" cy="916348"/>
            </a:xfrm>
            <a:prstGeom prst="roundRect">
              <a:avLst/>
            </a:prstGeom>
            <a:gr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7" name="Abgerundetes Rechteck 4">
              <a:extLst>
                <a:ext uri="{FF2B5EF4-FFF2-40B4-BE49-F238E27FC236}">
                  <a16:creationId xmlns:a16="http://schemas.microsoft.com/office/drawing/2014/main" id="{CFC539E8-50CC-E629-E564-0E95BC3D489E}"/>
                </a:ext>
              </a:extLst>
            </p:cNvPr>
            <p:cNvSpPr txBox="1"/>
            <p:nvPr/>
          </p:nvSpPr>
          <p:spPr>
            <a:xfrm>
              <a:off x="4020959" y="3518409"/>
              <a:ext cx="1052505" cy="82688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kern="1200" noProof="0">
                  <a:solidFill>
                    <a:schemeClr val="tx1"/>
                  </a:solidFill>
                  <a:latin typeface="Nunito SemiBold" pitchFamily="2" charset="0"/>
                </a:rPr>
                <a:t>Blurry vision</a:t>
              </a:r>
            </a:p>
          </p:txBody>
        </p:sp>
      </p:grpSp>
      <p:grpSp>
        <p:nvGrpSpPr>
          <p:cNvPr id="45" name="Group 44">
            <a:extLst>
              <a:ext uri="{FF2B5EF4-FFF2-40B4-BE49-F238E27FC236}">
                <a16:creationId xmlns:a16="http://schemas.microsoft.com/office/drawing/2014/main" id="{24D10759-29F8-A51D-0E87-D510F5198DCC}"/>
              </a:ext>
            </a:extLst>
          </p:cNvPr>
          <p:cNvGrpSpPr/>
          <p:nvPr/>
        </p:nvGrpSpPr>
        <p:grpSpPr>
          <a:xfrm>
            <a:off x="5513833" y="3079758"/>
            <a:ext cx="1261458" cy="916348"/>
            <a:chOff x="5429912" y="3522753"/>
            <a:chExt cx="1261458" cy="916348"/>
          </a:xfrm>
        </p:grpSpPr>
        <p:sp>
          <p:nvSpPr>
            <p:cNvPr id="12" name="Abgerundetes Rechteck 1023">
              <a:extLst>
                <a:ext uri="{FF2B5EF4-FFF2-40B4-BE49-F238E27FC236}">
                  <a16:creationId xmlns:a16="http://schemas.microsoft.com/office/drawing/2014/main" id="{85C455F8-DA67-EE4D-288D-3F54900EBFF5}"/>
                </a:ext>
              </a:extLst>
            </p:cNvPr>
            <p:cNvSpPr/>
            <p:nvPr/>
          </p:nvSpPr>
          <p:spPr>
            <a:xfrm>
              <a:off x="5431370" y="3522753"/>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3" name="Abgerundetes Rechteck 4">
              <a:extLst>
                <a:ext uri="{FF2B5EF4-FFF2-40B4-BE49-F238E27FC236}">
                  <a16:creationId xmlns:a16="http://schemas.microsoft.com/office/drawing/2014/main" id="{22DE0989-C000-0B05-B642-FD54B2DE96DF}"/>
                </a:ext>
              </a:extLst>
            </p:cNvPr>
            <p:cNvSpPr txBox="1"/>
            <p:nvPr/>
          </p:nvSpPr>
          <p:spPr>
            <a:xfrm>
              <a:off x="5429912" y="3567485"/>
              <a:ext cx="1260000"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Altered</a:t>
              </a:r>
              <a:r>
                <a:rPr lang="en-US" sz="1600" b="1" kern="1200" noProof="0">
                  <a:solidFill>
                    <a:schemeClr val="tx1"/>
                  </a:solidFill>
                </a:rPr>
                <a:t> </a:t>
              </a:r>
              <a:r>
                <a:rPr lang="en-US" sz="1600">
                  <a:solidFill>
                    <a:schemeClr val="tx1"/>
                  </a:solidFill>
                  <a:latin typeface="Nunito SemiBold" pitchFamily="2" charset="0"/>
                </a:rPr>
                <a:t>retinal</a:t>
              </a:r>
              <a:r>
                <a:rPr lang="en-US" sz="1600" b="1" kern="1200" noProof="0">
                  <a:solidFill>
                    <a:schemeClr val="tx1"/>
                  </a:solidFill>
                </a:rPr>
                <a:t> </a:t>
              </a:r>
              <a:r>
                <a:rPr lang="en-US" sz="1600">
                  <a:solidFill>
                    <a:schemeClr val="tx1"/>
                  </a:solidFill>
                  <a:latin typeface="Nunito SemiBold" pitchFamily="2" charset="0"/>
                </a:rPr>
                <a:t>processing</a:t>
              </a:r>
            </a:p>
          </p:txBody>
        </p:sp>
      </p:grpSp>
      <p:sp>
        <p:nvSpPr>
          <p:cNvPr id="46" name="Arrow: Right 45">
            <a:extLst>
              <a:ext uri="{FF2B5EF4-FFF2-40B4-BE49-F238E27FC236}">
                <a16:creationId xmlns:a16="http://schemas.microsoft.com/office/drawing/2014/main" id="{4272B7A6-9914-5226-5CC1-DE3CB8F72800}"/>
              </a:ext>
            </a:extLst>
          </p:cNvPr>
          <p:cNvSpPr/>
          <p:nvPr/>
        </p:nvSpPr>
        <p:spPr>
          <a:xfrm>
            <a:off x="5204348" y="3393152"/>
            <a:ext cx="288000" cy="289560"/>
          </a:xfrm>
          <a:prstGeom prst="rightArrow">
            <a:avLst>
              <a:gd name="adj1" fmla="val 50000"/>
              <a:gd name="adj2" fmla="val 63063"/>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8" name="Group 107">
            <a:extLst>
              <a:ext uri="{FF2B5EF4-FFF2-40B4-BE49-F238E27FC236}">
                <a16:creationId xmlns:a16="http://schemas.microsoft.com/office/drawing/2014/main" id="{FA7674D7-4534-3502-BB7D-9E09C1C6BD74}"/>
              </a:ext>
            </a:extLst>
          </p:cNvPr>
          <p:cNvGrpSpPr/>
          <p:nvPr/>
        </p:nvGrpSpPr>
        <p:grpSpPr>
          <a:xfrm>
            <a:off x="6796776" y="3079758"/>
            <a:ext cx="4754339" cy="916348"/>
            <a:chOff x="6796776" y="4056153"/>
            <a:chExt cx="4754339" cy="916348"/>
          </a:xfrm>
        </p:grpSpPr>
        <p:grpSp>
          <p:nvGrpSpPr>
            <p:cNvPr id="42" name="Group 41">
              <a:extLst>
                <a:ext uri="{FF2B5EF4-FFF2-40B4-BE49-F238E27FC236}">
                  <a16:creationId xmlns:a16="http://schemas.microsoft.com/office/drawing/2014/main" id="{21D2DEAA-FC95-3926-94E4-DA210F70E2A0}"/>
                </a:ext>
              </a:extLst>
            </p:cNvPr>
            <p:cNvGrpSpPr/>
            <p:nvPr/>
          </p:nvGrpSpPr>
          <p:grpSpPr>
            <a:xfrm>
              <a:off x="7106261" y="4056153"/>
              <a:ext cx="1260000" cy="916348"/>
              <a:chOff x="7223331" y="3128690"/>
              <a:chExt cx="1260000" cy="916348"/>
            </a:xfrm>
          </p:grpSpPr>
          <p:sp>
            <p:nvSpPr>
              <p:cNvPr id="16" name="Abgerundetes Rechteck 1023">
                <a:extLst>
                  <a:ext uri="{FF2B5EF4-FFF2-40B4-BE49-F238E27FC236}">
                    <a16:creationId xmlns:a16="http://schemas.microsoft.com/office/drawing/2014/main" id="{63616CB4-FDE0-F317-6058-930A72F9C083}"/>
                  </a:ext>
                </a:extLst>
              </p:cNvPr>
              <p:cNvSpPr/>
              <p:nvPr/>
            </p:nvSpPr>
            <p:spPr>
              <a:xfrm>
                <a:off x="7223331" y="3128690"/>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7" name="Abgerundetes Rechteck 4">
                <a:extLst>
                  <a:ext uri="{FF2B5EF4-FFF2-40B4-BE49-F238E27FC236}">
                    <a16:creationId xmlns:a16="http://schemas.microsoft.com/office/drawing/2014/main" id="{4E4278CA-9EA9-C4CA-CF07-00E4AE53298F}"/>
                  </a:ext>
                </a:extLst>
              </p:cNvPr>
              <p:cNvSpPr txBox="1"/>
              <p:nvPr/>
            </p:nvSpPr>
            <p:spPr>
              <a:xfrm>
                <a:off x="7223331" y="3173422"/>
                <a:ext cx="1258542"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Dopamine</a:t>
                </a:r>
                <a:r>
                  <a:rPr lang="en-US" sz="1600" b="1" kern="1200" noProof="0">
                    <a:solidFill>
                      <a:schemeClr val="tx1"/>
                    </a:solidFill>
                  </a:rPr>
                  <a:t> </a:t>
                </a:r>
                <a:r>
                  <a:rPr lang="en-US" sz="1600">
                    <a:solidFill>
                      <a:schemeClr val="tx1"/>
                    </a:solidFill>
                    <a:latin typeface="Nunito SemiBold" pitchFamily="2" charset="0"/>
                  </a:rPr>
                  <a:t>shortage</a:t>
                </a:r>
              </a:p>
            </p:txBody>
          </p:sp>
        </p:grpSp>
        <p:grpSp>
          <p:nvGrpSpPr>
            <p:cNvPr id="41" name="Group 40">
              <a:extLst>
                <a:ext uri="{FF2B5EF4-FFF2-40B4-BE49-F238E27FC236}">
                  <a16:creationId xmlns:a16="http://schemas.microsoft.com/office/drawing/2014/main" id="{DD58606D-57FF-BECA-E436-FA3D768CAF20}"/>
                </a:ext>
              </a:extLst>
            </p:cNvPr>
            <p:cNvGrpSpPr/>
            <p:nvPr/>
          </p:nvGrpSpPr>
          <p:grpSpPr>
            <a:xfrm>
              <a:off x="8697231" y="4056153"/>
              <a:ext cx="1260000" cy="916348"/>
              <a:chOff x="8809173" y="3473677"/>
              <a:chExt cx="1260000" cy="916348"/>
            </a:xfrm>
          </p:grpSpPr>
          <p:sp>
            <p:nvSpPr>
              <p:cNvPr id="19" name="Abgerundetes Rechteck 1023">
                <a:extLst>
                  <a:ext uri="{FF2B5EF4-FFF2-40B4-BE49-F238E27FC236}">
                    <a16:creationId xmlns:a16="http://schemas.microsoft.com/office/drawing/2014/main" id="{712E42D8-FFAE-40F6-8DB2-F6A13ECA3E34}"/>
                  </a:ext>
                </a:extLst>
              </p:cNvPr>
              <p:cNvSpPr/>
              <p:nvPr/>
            </p:nvSpPr>
            <p:spPr>
              <a:xfrm>
                <a:off x="8809173" y="3473677"/>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0" name="Abgerundetes Rechteck 4">
                <a:extLst>
                  <a:ext uri="{FF2B5EF4-FFF2-40B4-BE49-F238E27FC236}">
                    <a16:creationId xmlns:a16="http://schemas.microsoft.com/office/drawing/2014/main" id="{D49C735A-C96E-AE1E-DBC1-D766D4883AE0}"/>
                  </a:ext>
                </a:extLst>
              </p:cNvPr>
              <p:cNvSpPr txBox="1"/>
              <p:nvPr/>
            </p:nvSpPr>
            <p:spPr>
              <a:xfrm>
                <a:off x="8809173" y="3518409"/>
                <a:ext cx="1260000"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Scleral</a:t>
                </a:r>
                <a:r>
                  <a:rPr lang="en-US" sz="1600" b="1" kern="1200" noProof="0">
                    <a:solidFill>
                      <a:schemeClr val="tx1"/>
                    </a:solidFill>
                  </a:rPr>
                  <a:t> </a:t>
                </a:r>
                <a:r>
                  <a:rPr lang="en-US" sz="1600">
                    <a:solidFill>
                      <a:schemeClr val="tx1"/>
                    </a:solidFill>
                    <a:latin typeface="Nunito SemiBold" pitchFamily="2" charset="0"/>
                  </a:rPr>
                  <a:t>remodeling</a:t>
                </a:r>
              </a:p>
            </p:txBody>
          </p:sp>
        </p:grpSp>
        <p:grpSp>
          <p:nvGrpSpPr>
            <p:cNvPr id="40" name="Group 39">
              <a:extLst>
                <a:ext uri="{FF2B5EF4-FFF2-40B4-BE49-F238E27FC236}">
                  <a16:creationId xmlns:a16="http://schemas.microsoft.com/office/drawing/2014/main" id="{500683A2-C7DC-63A7-7852-76E363A875DC}"/>
                </a:ext>
              </a:extLst>
            </p:cNvPr>
            <p:cNvGrpSpPr/>
            <p:nvPr/>
          </p:nvGrpSpPr>
          <p:grpSpPr>
            <a:xfrm>
              <a:off x="10288199" y="4056153"/>
              <a:ext cx="1262916" cy="916348"/>
              <a:chOff x="10290339" y="3473677"/>
              <a:chExt cx="1262916" cy="916348"/>
            </a:xfrm>
          </p:grpSpPr>
          <p:sp>
            <p:nvSpPr>
              <p:cNvPr id="22" name="Abgerundetes Rechteck 1023">
                <a:extLst>
                  <a:ext uri="{FF2B5EF4-FFF2-40B4-BE49-F238E27FC236}">
                    <a16:creationId xmlns:a16="http://schemas.microsoft.com/office/drawing/2014/main" id="{59D1646B-171B-5B85-83EB-35D54FD40783}"/>
                  </a:ext>
                </a:extLst>
              </p:cNvPr>
              <p:cNvSpPr/>
              <p:nvPr/>
            </p:nvSpPr>
            <p:spPr>
              <a:xfrm>
                <a:off x="10291797" y="3473677"/>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23" name="Abgerundetes Rechteck 4">
                <a:extLst>
                  <a:ext uri="{FF2B5EF4-FFF2-40B4-BE49-F238E27FC236}">
                    <a16:creationId xmlns:a16="http://schemas.microsoft.com/office/drawing/2014/main" id="{FD13A2DF-15B1-6216-4EC9-D77082B03B92}"/>
                  </a:ext>
                </a:extLst>
              </p:cNvPr>
              <p:cNvSpPr txBox="1"/>
              <p:nvPr/>
            </p:nvSpPr>
            <p:spPr>
              <a:xfrm>
                <a:off x="10290339" y="3518409"/>
                <a:ext cx="1262916"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Axial</a:t>
                </a:r>
                <a:r>
                  <a:rPr lang="en-US" sz="1600" b="1">
                    <a:solidFill>
                      <a:schemeClr val="tx1"/>
                    </a:solidFill>
                  </a:rPr>
                  <a:t> </a:t>
                </a:r>
                <a:r>
                  <a:rPr lang="en-US" sz="1600">
                    <a:solidFill>
                      <a:schemeClr val="tx1"/>
                    </a:solidFill>
                    <a:latin typeface="Nunito SemiBold" pitchFamily="2" charset="0"/>
                  </a:rPr>
                  <a:t>elongation</a:t>
                </a:r>
              </a:p>
            </p:txBody>
          </p:sp>
        </p:grpSp>
        <p:sp>
          <p:nvSpPr>
            <p:cNvPr id="62" name="Arrow: Right 61">
              <a:extLst>
                <a:ext uri="{FF2B5EF4-FFF2-40B4-BE49-F238E27FC236}">
                  <a16:creationId xmlns:a16="http://schemas.microsoft.com/office/drawing/2014/main" id="{F614129B-43A6-D651-D753-4B6AC4E27424}"/>
                </a:ext>
              </a:extLst>
            </p:cNvPr>
            <p:cNvSpPr/>
            <p:nvPr/>
          </p:nvSpPr>
          <p:spPr>
            <a:xfrm>
              <a:off x="6796776" y="4369547"/>
              <a:ext cx="288000" cy="289560"/>
            </a:xfrm>
            <a:prstGeom prst="rightArrow">
              <a:avLst>
                <a:gd name="adj1" fmla="val 50000"/>
                <a:gd name="adj2" fmla="val 63063"/>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Right 62">
              <a:extLst>
                <a:ext uri="{FF2B5EF4-FFF2-40B4-BE49-F238E27FC236}">
                  <a16:creationId xmlns:a16="http://schemas.microsoft.com/office/drawing/2014/main" id="{1E98ED72-EF7A-2A96-8EC9-9BD10ABA64EA}"/>
                </a:ext>
              </a:extLst>
            </p:cNvPr>
            <p:cNvSpPr/>
            <p:nvPr/>
          </p:nvSpPr>
          <p:spPr>
            <a:xfrm>
              <a:off x="8387746" y="4369547"/>
              <a:ext cx="288000" cy="289560"/>
            </a:xfrm>
            <a:prstGeom prst="rightArrow">
              <a:avLst>
                <a:gd name="adj1" fmla="val 50000"/>
                <a:gd name="adj2" fmla="val 63063"/>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4" name="Arrow: Right 63">
              <a:extLst>
                <a:ext uri="{FF2B5EF4-FFF2-40B4-BE49-F238E27FC236}">
                  <a16:creationId xmlns:a16="http://schemas.microsoft.com/office/drawing/2014/main" id="{84F31826-32BE-4AE8-0359-506B74512A9A}"/>
                </a:ext>
              </a:extLst>
            </p:cNvPr>
            <p:cNvSpPr/>
            <p:nvPr/>
          </p:nvSpPr>
          <p:spPr>
            <a:xfrm>
              <a:off x="9978716" y="4369547"/>
              <a:ext cx="288000" cy="289560"/>
            </a:xfrm>
            <a:prstGeom prst="rightArrow">
              <a:avLst>
                <a:gd name="adj1" fmla="val 50000"/>
                <a:gd name="adj2" fmla="val 63063"/>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grpSp>
      <p:grpSp>
        <p:nvGrpSpPr>
          <p:cNvPr id="68" name="Group 67">
            <a:extLst>
              <a:ext uri="{FF2B5EF4-FFF2-40B4-BE49-F238E27FC236}">
                <a16:creationId xmlns:a16="http://schemas.microsoft.com/office/drawing/2014/main" id="{76C30CF5-AE9B-A5F6-859D-4B2D735CAF50}"/>
              </a:ext>
            </a:extLst>
          </p:cNvPr>
          <p:cNvGrpSpPr/>
          <p:nvPr/>
        </p:nvGrpSpPr>
        <p:grpSpPr>
          <a:xfrm flipV="1">
            <a:off x="4414492" y="2580271"/>
            <a:ext cx="6572608" cy="498516"/>
            <a:chOff x="4408083" y="4432196"/>
            <a:chExt cx="6572608" cy="498516"/>
          </a:xfrm>
        </p:grpSpPr>
        <p:sp>
          <p:nvSpPr>
            <p:cNvPr id="66" name="Rectangle 65">
              <a:extLst>
                <a:ext uri="{FF2B5EF4-FFF2-40B4-BE49-F238E27FC236}">
                  <a16:creationId xmlns:a16="http://schemas.microsoft.com/office/drawing/2014/main" id="{33475B67-576A-C7E6-6E8E-B84F33CE1097}"/>
                </a:ext>
              </a:extLst>
            </p:cNvPr>
            <p:cNvSpPr/>
            <p:nvPr/>
          </p:nvSpPr>
          <p:spPr>
            <a:xfrm>
              <a:off x="4479206" y="4789205"/>
              <a:ext cx="6480000" cy="141507"/>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Arrow: Right 64">
              <a:extLst>
                <a:ext uri="{FF2B5EF4-FFF2-40B4-BE49-F238E27FC236}">
                  <a16:creationId xmlns:a16="http://schemas.microsoft.com/office/drawing/2014/main" id="{F7BC834E-C4AF-3C54-F51A-F7318A22DDB3}"/>
                </a:ext>
              </a:extLst>
            </p:cNvPr>
            <p:cNvSpPr/>
            <p:nvPr/>
          </p:nvSpPr>
          <p:spPr>
            <a:xfrm rot="16200000">
              <a:off x="4309218" y="4532849"/>
              <a:ext cx="487290" cy="289560"/>
            </a:xfrm>
            <a:prstGeom prst="rightArrow">
              <a:avLst>
                <a:gd name="adj1" fmla="val 50000"/>
                <a:gd name="adj2" fmla="val 63063"/>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437F8066-D613-02E5-8D18-3C6969CF9E12}"/>
                </a:ext>
              </a:extLst>
            </p:cNvPr>
            <p:cNvSpPr/>
            <p:nvPr/>
          </p:nvSpPr>
          <p:spPr>
            <a:xfrm rot="5400000">
              <a:off x="10662264" y="4610223"/>
              <a:ext cx="496454" cy="140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102">
            <a:extLst>
              <a:ext uri="{FF2B5EF4-FFF2-40B4-BE49-F238E27FC236}">
                <a16:creationId xmlns:a16="http://schemas.microsoft.com/office/drawing/2014/main" id="{A5512ABF-DF33-097A-E697-C7CEDC6F7177}"/>
              </a:ext>
            </a:extLst>
          </p:cNvPr>
          <p:cNvGrpSpPr/>
          <p:nvPr/>
        </p:nvGrpSpPr>
        <p:grpSpPr>
          <a:xfrm>
            <a:off x="412791" y="1977852"/>
            <a:ext cx="3217217" cy="3237764"/>
            <a:chOff x="402548" y="2014167"/>
            <a:chExt cx="3217217" cy="3237764"/>
          </a:xfrm>
        </p:grpSpPr>
        <p:grpSp>
          <p:nvGrpSpPr>
            <p:cNvPr id="25" name="Group 24">
              <a:extLst>
                <a:ext uri="{FF2B5EF4-FFF2-40B4-BE49-F238E27FC236}">
                  <a16:creationId xmlns:a16="http://schemas.microsoft.com/office/drawing/2014/main" id="{BDC11E50-BC4A-7A51-E64D-42C819A94B02}"/>
                </a:ext>
              </a:extLst>
            </p:cNvPr>
            <p:cNvGrpSpPr/>
            <p:nvPr/>
          </p:nvGrpSpPr>
          <p:grpSpPr>
            <a:xfrm>
              <a:off x="402548" y="2445726"/>
              <a:ext cx="3146677" cy="2335862"/>
              <a:chOff x="9070697" y="4005450"/>
              <a:chExt cx="2864598" cy="2126466"/>
            </a:xfrm>
          </p:grpSpPr>
          <p:grpSp>
            <p:nvGrpSpPr>
              <p:cNvPr id="27" name="Group 26">
                <a:extLst>
                  <a:ext uri="{FF2B5EF4-FFF2-40B4-BE49-F238E27FC236}">
                    <a16:creationId xmlns:a16="http://schemas.microsoft.com/office/drawing/2014/main" id="{87E01CB9-3B78-7FC3-97DD-863E43890111}"/>
                  </a:ext>
                </a:extLst>
              </p:cNvPr>
              <p:cNvGrpSpPr/>
              <p:nvPr/>
            </p:nvGrpSpPr>
            <p:grpSpPr>
              <a:xfrm>
                <a:off x="9070697" y="4674150"/>
                <a:ext cx="2864598" cy="1457766"/>
                <a:chOff x="9070697" y="4674150"/>
                <a:chExt cx="2864598" cy="1457766"/>
              </a:xfrm>
            </p:grpSpPr>
            <p:grpSp>
              <p:nvGrpSpPr>
                <p:cNvPr id="29" name="Group 28">
                  <a:extLst>
                    <a:ext uri="{FF2B5EF4-FFF2-40B4-BE49-F238E27FC236}">
                      <a16:creationId xmlns:a16="http://schemas.microsoft.com/office/drawing/2014/main" id="{0DEB99FF-56BE-82FB-DAF3-DDC40129876F}"/>
                    </a:ext>
                  </a:extLst>
                </p:cNvPr>
                <p:cNvGrpSpPr/>
                <p:nvPr/>
              </p:nvGrpSpPr>
              <p:grpSpPr>
                <a:xfrm>
                  <a:off x="9897614" y="4674150"/>
                  <a:ext cx="2037681" cy="1457766"/>
                  <a:chOff x="3872347" y="1773939"/>
                  <a:chExt cx="1779852" cy="1273314"/>
                </a:xfrm>
              </p:grpSpPr>
              <p:grpSp>
                <p:nvGrpSpPr>
                  <p:cNvPr id="36" name="Group 35">
                    <a:extLst>
                      <a:ext uri="{FF2B5EF4-FFF2-40B4-BE49-F238E27FC236}">
                        <a16:creationId xmlns:a16="http://schemas.microsoft.com/office/drawing/2014/main" id="{6EC695D4-CFC3-7677-82AF-BF495F066FAA}"/>
                      </a:ext>
                    </a:extLst>
                  </p:cNvPr>
                  <p:cNvGrpSpPr/>
                  <p:nvPr/>
                </p:nvGrpSpPr>
                <p:grpSpPr>
                  <a:xfrm>
                    <a:off x="3872347" y="1773939"/>
                    <a:ext cx="1779852" cy="1273314"/>
                    <a:chOff x="5646450" y="3897045"/>
                    <a:chExt cx="1779852" cy="1273314"/>
                  </a:xfrm>
                </p:grpSpPr>
                <p:pic>
                  <p:nvPicPr>
                    <p:cNvPr id="38" name="Content Placeholder 7" descr="Shape, circle&#10;&#10;Description automatically generated">
                      <a:extLst>
                        <a:ext uri="{FF2B5EF4-FFF2-40B4-BE49-F238E27FC236}">
                          <a16:creationId xmlns:a16="http://schemas.microsoft.com/office/drawing/2014/main" id="{7BD2E213-DDE8-D8C8-C52D-187F623C0466}"/>
                        </a:ext>
                      </a:extLst>
                    </p:cNvPr>
                    <p:cNvPicPr>
                      <a:picLocks noChangeAspect="1"/>
                    </p:cNvPicPr>
                    <p:nvPr/>
                  </p:nvPicPr>
                  <p:blipFill rotWithShape="1">
                    <a:blip r:embed="rId2">
                      <a:extLst>
                        <a:ext uri="{28A0092B-C50C-407E-A947-70E740481C1C}">
                          <a14:useLocalDpi xmlns:a14="http://schemas.microsoft.com/office/drawing/2010/main" val="0"/>
                        </a:ext>
                      </a:extLst>
                    </a:blip>
                    <a:srcRect l="1" r="53159"/>
                    <a:stretch/>
                  </p:blipFill>
                  <p:spPr>
                    <a:xfrm>
                      <a:off x="5646450" y="3897045"/>
                      <a:ext cx="747736" cy="1273314"/>
                    </a:xfrm>
                    <a:prstGeom prst="rect">
                      <a:avLst/>
                    </a:prstGeom>
                  </p:spPr>
                </p:pic>
                <p:pic>
                  <p:nvPicPr>
                    <p:cNvPr id="39" name="Content Placeholder 7" descr="Shape, circle&#10;&#10;Description automatically generated">
                      <a:extLst>
                        <a:ext uri="{FF2B5EF4-FFF2-40B4-BE49-F238E27FC236}">
                          <a16:creationId xmlns:a16="http://schemas.microsoft.com/office/drawing/2014/main" id="{5DEB8C6B-A544-F990-F5D3-EC8C80CD7AC7}"/>
                        </a:ext>
                      </a:extLst>
                    </p:cNvPr>
                    <p:cNvPicPr>
                      <a:picLocks noChangeAspect="1"/>
                    </p:cNvPicPr>
                    <p:nvPr/>
                  </p:nvPicPr>
                  <p:blipFill rotWithShape="1">
                    <a:blip r:embed="rId2">
                      <a:extLst>
                        <a:ext uri="{28A0092B-C50C-407E-A947-70E740481C1C}">
                          <a14:useLocalDpi xmlns:a14="http://schemas.microsoft.com/office/drawing/2010/main" val="0"/>
                        </a:ext>
                      </a:extLst>
                    </a:blip>
                    <a:srcRect l="46458"/>
                    <a:stretch/>
                  </p:blipFill>
                  <p:spPr>
                    <a:xfrm>
                      <a:off x="6394185" y="3897045"/>
                      <a:ext cx="1032117" cy="1273314"/>
                    </a:xfrm>
                    <a:prstGeom prst="rect">
                      <a:avLst/>
                    </a:prstGeom>
                  </p:spPr>
                </p:pic>
              </p:grpSp>
              <p:pic>
                <p:nvPicPr>
                  <p:cNvPr id="37" name="Picture 36">
                    <a:extLst>
                      <a:ext uri="{FF2B5EF4-FFF2-40B4-BE49-F238E27FC236}">
                        <a16:creationId xmlns:a16="http://schemas.microsoft.com/office/drawing/2014/main" id="{CA5704E0-077E-AD5A-0CB5-73480145E5C3}"/>
                      </a:ext>
                    </a:extLst>
                  </p:cNvPr>
                  <p:cNvPicPr>
                    <a:picLocks noChangeAspect="1"/>
                  </p:cNvPicPr>
                  <p:nvPr/>
                </p:nvPicPr>
                <p:blipFill rotWithShape="1">
                  <a:blip r:embed="rId3"/>
                  <a:srcRect l="50000"/>
                  <a:stretch/>
                </p:blipFill>
                <p:spPr>
                  <a:xfrm>
                    <a:off x="4620081" y="1883246"/>
                    <a:ext cx="527349" cy="1054699"/>
                  </a:xfrm>
                  <a:prstGeom prst="rect">
                    <a:avLst/>
                  </a:prstGeom>
                </p:spPr>
              </p:pic>
            </p:grpSp>
            <p:sp>
              <p:nvSpPr>
                <p:cNvPr id="30" name="Freeform: Shape 29">
                  <a:extLst>
                    <a:ext uri="{FF2B5EF4-FFF2-40B4-BE49-F238E27FC236}">
                      <a16:creationId xmlns:a16="http://schemas.microsoft.com/office/drawing/2014/main" id="{A87AA442-8133-D42C-B916-EF86F1BA56A8}"/>
                    </a:ext>
                  </a:extLst>
                </p:cNvPr>
                <p:cNvSpPr/>
                <p:nvPr/>
              </p:nvSpPr>
              <p:spPr>
                <a:xfrm>
                  <a:off x="10783995" y="5214539"/>
                  <a:ext cx="597599" cy="245029"/>
                </a:xfrm>
                <a:custGeom>
                  <a:avLst/>
                  <a:gdLst>
                    <a:gd name="connsiteX0" fmla="*/ 881005 w 919882"/>
                    <a:gd name="connsiteY0" fmla="*/ 0 h 214025"/>
                    <a:gd name="connsiteX1" fmla="*/ 919882 w 919882"/>
                    <a:gd name="connsiteY1" fmla="*/ 106060 h 214025"/>
                    <a:gd name="connsiteX2" fmla="*/ 881005 w 919882"/>
                    <a:gd name="connsiteY2" fmla="*/ 212120 h 214025"/>
                    <a:gd name="connsiteX3" fmla="*/ 874230 w 919882"/>
                    <a:gd name="connsiteY3" fmla="*/ 208389 h 214025"/>
                    <a:gd name="connsiteX4" fmla="*/ 874230 w 919882"/>
                    <a:gd name="connsiteY4" fmla="*/ 214025 h 214025"/>
                    <a:gd name="connsiteX5" fmla="*/ 0 w 919882"/>
                    <a:gd name="connsiteY5" fmla="*/ 107013 h 214025"/>
                    <a:gd name="connsiteX6" fmla="*/ 874230 w 919882"/>
                    <a:gd name="connsiteY6" fmla="*/ 1 h 214025"/>
                    <a:gd name="connsiteX7" fmla="*/ 874230 w 919882"/>
                    <a:gd name="connsiteY7" fmla="*/ 3732 h 21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9882" h="214025">
                      <a:moveTo>
                        <a:pt x="881005" y="0"/>
                      </a:moveTo>
                      <a:cubicBezTo>
                        <a:pt x="902476" y="0"/>
                        <a:pt x="919882" y="47485"/>
                        <a:pt x="919882" y="106060"/>
                      </a:cubicBezTo>
                      <a:cubicBezTo>
                        <a:pt x="919882" y="164635"/>
                        <a:pt x="902476" y="212120"/>
                        <a:pt x="881005" y="212120"/>
                      </a:cubicBezTo>
                      <a:lnTo>
                        <a:pt x="874230" y="208389"/>
                      </a:lnTo>
                      <a:lnTo>
                        <a:pt x="874230" y="214025"/>
                      </a:lnTo>
                      <a:lnTo>
                        <a:pt x="0" y="107013"/>
                      </a:lnTo>
                      <a:lnTo>
                        <a:pt x="874230" y="1"/>
                      </a:lnTo>
                      <a:lnTo>
                        <a:pt x="874230" y="3732"/>
                      </a:lnTo>
                      <a:close/>
                    </a:path>
                  </a:pathLst>
                </a:custGeom>
                <a:solidFill>
                  <a:srgbClr val="FFFFC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6FFFE"/>
                    </a:solidFill>
                    <a:effectLst/>
                    <a:uLnTx/>
                    <a:uFillTx/>
                    <a:latin typeface="Nunito"/>
                    <a:ea typeface="+mn-ea"/>
                    <a:cs typeface="+mn-cs"/>
                  </a:endParaRPr>
                </a:p>
              </p:txBody>
            </p:sp>
            <p:sp>
              <p:nvSpPr>
                <p:cNvPr id="31" name="Freeform: Shape 30">
                  <a:extLst>
                    <a:ext uri="{FF2B5EF4-FFF2-40B4-BE49-F238E27FC236}">
                      <a16:creationId xmlns:a16="http://schemas.microsoft.com/office/drawing/2014/main" id="{47C18ADE-0994-5C4A-E366-150DF65CE6E9}"/>
                    </a:ext>
                  </a:extLst>
                </p:cNvPr>
                <p:cNvSpPr/>
                <p:nvPr/>
              </p:nvSpPr>
              <p:spPr>
                <a:xfrm>
                  <a:off x="9312812" y="5256008"/>
                  <a:ext cx="1448694" cy="162089"/>
                </a:xfrm>
                <a:custGeom>
                  <a:avLst/>
                  <a:gdLst>
                    <a:gd name="connsiteX0" fmla="*/ 0 w 1199164"/>
                    <a:gd name="connsiteY0" fmla="*/ 0 h 141580"/>
                    <a:gd name="connsiteX1" fmla="*/ 762000 w 1199164"/>
                    <a:gd name="connsiteY1" fmla="*/ 0 h 141580"/>
                    <a:gd name="connsiteX2" fmla="*/ 1199164 w 1199164"/>
                    <a:gd name="connsiteY2" fmla="*/ 70790 h 141580"/>
                    <a:gd name="connsiteX3" fmla="*/ 762000 w 1199164"/>
                    <a:gd name="connsiteY3" fmla="*/ 141580 h 141580"/>
                    <a:gd name="connsiteX4" fmla="*/ 0 w 1199164"/>
                    <a:gd name="connsiteY4" fmla="*/ 141580 h 1415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99164" h="141580">
                      <a:moveTo>
                        <a:pt x="0" y="0"/>
                      </a:moveTo>
                      <a:lnTo>
                        <a:pt x="762000" y="0"/>
                      </a:lnTo>
                      <a:lnTo>
                        <a:pt x="1199164" y="70790"/>
                      </a:lnTo>
                      <a:lnTo>
                        <a:pt x="762000" y="141580"/>
                      </a:lnTo>
                      <a:lnTo>
                        <a:pt x="0" y="141580"/>
                      </a:lnTo>
                      <a:close/>
                    </a:path>
                  </a:pathLst>
                </a:custGeom>
                <a:solidFill>
                  <a:srgbClr val="FFFFCC">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srgbClr val="F6FFFE"/>
                    </a:solidFill>
                    <a:effectLst/>
                    <a:uLnTx/>
                    <a:uFillTx/>
                    <a:latin typeface="Nunito"/>
                    <a:ea typeface="+mn-ea"/>
                    <a:cs typeface="+mn-cs"/>
                  </a:endParaRPr>
                </a:p>
              </p:txBody>
            </p:sp>
            <p:sp>
              <p:nvSpPr>
                <p:cNvPr id="32" name="Arrow: Right 31">
                  <a:extLst>
                    <a:ext uri="{FF2B5EF4-FFF2-40B4-BE49-F238E27FC236}">
                      <a16:creationId xmlns:a16="http://schemas.microsoft.com/office/drawing/2014/main" id="{059E6FC8-FA6D-7272-5B1B-A5466116C86A}"/>
                    </a:ext>
                  </a:extLst>
                </p:cNvPr>
                <p:cNvSpPr/>
                <p:nvPr/>
              </p:nvSpPr>
              <p:spPr>
                <a:xfrm>
                  <a:off x="11375321" y="5149475"/>
                  <a:ext cx="213593" cy="111902"/>
                </a:xfrm>
                <a:prstGeom prst="rightArrow">
                  <a:avLst/>
                </a:prstGeom>
                <a:solidFill>
                  <a:srgbClr val="00B050"/>
                </a:solidFill>
                <a:ln w="1270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rgbClr val="F6FFFE"/>
                    </a:solidFill>
                    <a:effectLst/>
                    <a:uLnTx/>
                    <a:uFillTx/>
                    <a:latin typeface="Nunito"/>
                    <a:ea typeface="+mn-ea"/>
                    <a:cs typeface="+mn-cs"/>
                  </a:endParaRPr>
                </a:p>
              </p:txBody>
            </p:sp>
            <p:sp>
              <p:nvSpPr>
                <p:cNvPr id="33" name="Arrow: Right 32">
                  <a:extLst>
                    <a:ext uri="{FF2B5EF4-FFF2-40B4-BE49-F238E27FC236}">
                      <a16:creationId xmlns:a16="http://schemas.microsoft.com/office/drawing/2014/main" id="{0F8148F4-D1FC-24C4-5E97-2F8ADE0D6562}"/>
                    </a:ext>
                  </a:extLst>
                </p:cNvPr>
                <p:cNvSpPr/>
                <p:nvPr/>
              </p:nvSpPr>
              <p:spPr>
                <a:xfrm>
                  <a:off x="11375322" y="5476599"/>
                  <a:ext cx="213593" cy="111902"/>
                </a:xfrm>
                <a:prstGeom prst="rightArrow">
                  <a:avLst/>
                </a:prstGeom>
                <a:solidFill>
                  <a:srgbClr val="00B050"/>
                </a:solidFill>
                <a:ln w="12700" cap="flat" cmpd="sng" algn="ctr">
                  <a:solidFill>
                    <a:srgbClr val="00B05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rgbClr val="F6FFFE"/>
                    </a:solidFill>
                    <a:effectLst/>
                    <a:uLnTx/>
                    <a:uFillTx/>
                    <a:latin typeface="Nunito"/>
                    <a:ea typeface="+mn-ea"/>
                    <a:cs typeface="+mn-cs"/>
                  </a:endParaRPr>
                </a:p>
              </p:txBody>
            </p:sp>
            <p:pic>
              <p:nvPicPr>
                <p:cNvPr id="34" name="Picture 33">
                  <a:extLst>
                    <a:ext uri="{FF2B5EF4-FFF2-40B4-BE49-F238E27FC236}">
                      <a16:creationId xmlns:a16="http://schemas.microsoft.com/office/drawing/2014/main" id="{CD11CB98-AEDF-E025-4E30-7E7C1FC1301A}"/>
                    </a:ext>
                  </a:extLst>
                </p:cNvPr>
                <p:cNvPicPr>
                  <a:picLocks noChangeAspect="1"/>
                </p:cNvPicPr>
                <p:nvPr/>
              </p:nvPicPr>
              <p:blipFill>
                <a:blip r:embed="rId4">
                  <a:extLst>
                    <a:ext uri="{BEBA8EAE-BF5A-486C-A8C5-ECC9F3942E4B}">
                      <a14:imgProps xmlns:a14="http://schemas.microsoft.com/office/drawing/2010/main">
                        <a14:imgLayer r:embed="rId5">
                          <a14:imgEffect>
                            <a14:artisticBlur radius="4"/>
                          </a14:imgEffect>
                        </a14:imgLayer>
                      </a14:imgProps>
                    </a:ext>
                  </a:extLst>
                </a:blip>
                <a:stretch>
                  <a:fillRect/>
                </a:stretch>
              </p:blipFill>
              <p:spPr>
                <a:xfrm rot="10560000">
                  <a:off x="11134400" y="5227524"/>
                  <a:ext cx="289892" cy="304270"/>
                </a:xfrm>
                <a:prstGeom prst="rect">
                  <a:avLst/>
                </a:prstGeom>
              </p:spPr>
            </p:pic>
            <p:pic>
              <p:nvPicPr>
                <p:cNvPr id="35" name="Graphic 9" descr="Forest scene with solid fill">
                  <a:extLst>
                    <a:ext uri="{FF2B5EF4-FFF2-40B4-BE49-F238E27FC236}">
                      <a16:creationId xmlns:a16="http://schemas.microsoft.com/office/drawing/2014/main" id="{8F66CD3E-09A0-1A36-1E32-83E71F14DE4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70697" y="5193066"/>
                  <a:ext cx="289892" cy="289892"/>
                </a:xfrm>
                <a:prstGeom prst="rect">
                  <a:avLst/>
                </a:prstGeom>
              </p:spPr>
            </p:pic>
          </p:grpSp>
          <p:pic>
            <p:nvPicPr>
              <p:cNvPr id="28" name="Picture 16">
                <a:extLst>
                  <a:ext uri="{FF2B5EF4-FFF2-40B4-BE49-F238E27FC236}">
                    <a16:creationId xmlns:a16="http://schemas.microsoft.com/office/drawing/2014/main" id="{87E775BC-C7BE-72EC-6711-5C90D541EE5C}"/>
                  </a:ext>
                </a:extLst>
              </p:cNvPr>
              <p:cNvPicPr>
                <a:picLocks noChangeAspect="1"/>
              </p:cNvPicPr>
              <p:nvPr/>
            </p:nvPicPr>
            <p:blipFill>
              <a:blip r:embed="rId4">
                <a:extLst>
                  <a:ext uri="{BEBA8EAE-BF5A-486C-A8C5-ECC9F3942E4B}">
                    <a14:imgProps xmlns:a14="http://schemas.microsoft.com/office/drawing/2010/main">
                      <a14:imgLayer r:embed="rId5">
                        <a14:imgEffect>
                          <a14:artisticBlur radius="4"/>
                        </a14:imgEffect>
                      </a14:imgLayer>
                    </a14:imgProps>
                  </a:ext>
                </a:extLst>
              </a:blip>
              <a:stretch>
                <a:fillRect/>
              </a:stretch>
            </p:blipFill>
            <p:spPr>
              <a:xfrm>
                <a:off x="10429910" y="4005450"/>
                <a:ext cx="577439" cy="577439"/>
              </a:xfrm>
              <a:prstGeom prst="rect">
                <a:avLst/>
              </a:prstGeom>
            </p:spPr>
          </p:pic>
        </p:grpSp>
        <p:sp>
          <p:nvSpPr>
            <p:cNvPr id="69" name="Textfeld 46">
              <a:extLst>
                <a:ext uri="{FF2B5EF4-FFF2-40B4-BE49-F238E27FC236}">
                  <a16:creationId xmlns:a16="http://schemas.microsoft.com/office/drawing/2014/main" id="{AF2112E6-2B8A-2D78-CC76-627E855CB52F}"/>
                </a:ext>
              </a:extLst>
            </p:cNvPr>
            <p:cNvSpPr txBox="1"/>
            <p:nvPr/>
          </p:nvSpPr>
          <p:spPr>
            <a:xfrm>
              <a:off x="945964" y="2014167"/>
              <a:ext cx="2573863" cy="313350"/>
            </a:xfrm>
            <a:prstGeom prst="rect">
              <a:avLst/>
            </a:prstGeom>
            <a:noFill/>
          </p:spPr>
          <p:txBody>
            <a:bodyPr wrap="square" lIns="72000" tIns="36000" rIns="36000" bIns="0" rtlCol="0">
              <a:spAutoFit/>
            </a:bodyPr>
            <a:lstStyle/>
            <a:p>
              <a:pPr algn="ctr"/>
              <a:r>
                <a:rPr lang="en-US" dirty="0">
                  <a:latin typeface="Nunito SemiBold" pitchFamily="2" charset="0"/>
                </a:rPr>
                <a:t>Anatomy of the eye</a:t>
              </a:r>
            </a:p>
          </p:txBody>
        </p:sp>
        <p:sp>
          <p:nvSpPr>
            <p:cNvPr id="70" name="Textfeld 48">
              <a:extLst>
                <a:ext uri="{FF2B5EF4-FFF2-40B4-BE49-F238E27FC236}">
                  <a16:creationId xmlns:a16="http://schemas.microsoft.com/office/drawing/2014/main" id="{84265B70-3B42-050C-7006-62BDDF08B2EF}"/>
                </a:ext>
              </a:extLst>
            </p:cNvPr>
            <p:cNvSpPr txBox="1"/>
            <p:nvPr/>
          </p:nvSpPr>
          <p:spPr>
            <a:xfrm>
              <a:off x="3061869" y="3027942"/>
              <a:ext cx="557896" cy="221018"/>
            </a:xfrm>
            <a:prstGeom prst="rect">
              <a:avLst/>
            </a:prstGeom>
            <a:noFill/>
          </p:spPr>
          <p:txBody>
            <a:bodyPr wrap="none" lIns="72000" tIns="36000" rIns="36000" bIns="0" rtlCol="0">
              <a:spAutoFit/>
            </a:bodyPr>
            <a:lstStyle/>
            <a:p>
              <a:r>
                <a:rPr lang="en-US" sz="1200">
                  <a:latin typeface="Nunito SemiBold" pitchFamily="2" charset="0"/>
                </a:rPr>
                <a:t>Sclera</a:t>
              </a:r>
            </a:p>
          </p:txBody>
        </p:sp>
        <p:cxnSp>
          <p:nvCxnSpPr>
            <p:cNvPr id="71" name="Gerade Verbindung mit Pfeil 51">
              <a:extLst>
                <a:ext uri="{FF2B5EF4-FFF2-40B4-BE49-F238E27FC236}">
                  <a16:creationId xmlns:a16="http://schemas.microsoft.com/office/drawing/2014/main" id="{4CFA77F1-E510-6ACB-630D-0ED850FD578C}"/>
                </a:ext>
              </a:extLst>
            </p:cNvPr>
            <p:cNvCxnSpPr>
              <a:cxnSpLocks/>
            </p:cNvCxnSpPr>
            <p:nvPr/>
          </p:nvCxnSpPr>
          <p:spPr>
            <a:xfrm flipH="1">
              <a:off x="2883571" y="3287067"/>
              <a:ext cx="285166" cy="10001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3" name="Textfeld 48">
              <a:extLst>
                <a:ext uri="{FF2B5EF4-FFF2-40B4-BE49-F238E27FC236}">
                  <a16:creationId xmlns:a16="http://schemas.microsoft.com/office/drawing/2014/main" id="{4DF1BB8C-E449-8F5D-727C-DF7D50D04E05}"/>
                </a:ext>
              </a:extLst>
            </p:cNvPr>
            <p:cNvSpPr txBox="1"/>
            <p:nvPr/>
          </p:nvSpPr>
          <p:spPr>
            <a:xfrm>
              <a:off x="2589919" y="4896098"/>
              <a:ext cx="843230" cy="221018"/>
            </a:xfrm>
            <a:prstGeom prst="rect">
              <a:avLst/>
            </a:prstGeom>
            <a:noFill/>
          </p:spPr>
          <p:txBody>
            <a:bodyPr wrap="none" lIns="72000" tIns="36000" rIns="36000" bIns="0" rtlCol="0">
              <a:spAutoFit/>
            </a:bodyPr>
            <a:lstStyle/>
            <a:p>
              <a:r>
                <a:rPr lang="en-US" sz="1200">
                  <a:latin typeface="Nunito SemiBold" pitchFamily="2" charset="0"/>
                </a:rPr>
                <a:t>Blind spot</a:t>
              </a:r>
            </a:p>
          </p:txBody>
        </p:sp>
        <p:cxnSp>
          <p:nvCxnSpPr>
            <p:cNvPr id="74" name="Gerade Verbindung mit Pfeil 51">
              <a:extLst>
                <a:ext uri="{FF2B5EF4-FFF2-40B4-BE49-F238E27FC236}">
                  <a16:creationId xmlns:a16="http://schemas.microsoft.com/office/drawing/2014/main" id="{3512CF10-1BB9-CB4B-E843-F8561DCACA47}"/>
                </a:ext>
              </a:extLst>
            </p:cNvPr>
            <p:cNvCxnSpPr>
              <a:cxnSpLocks/>
            </p:cNvCxnSpPr>
            <p:nvPr/>
          </p:nvCxnSpPr>
          <p:spPr>
            <a:xfrm flipH="1" flipV="1">
              <a:off x="2948622" y="4266622"/>
              <a:ext cx="58173" cy="59235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7" name="Textfeld 48">
              <a:extLst>
                <a:ext uri="{FF2B5EF4-FFF2-40B4-BE49-F238E27FC236}">
                  <a16:creationId xmlns:a16="http://schemas.microsoft.com/office/drawing/2014/main" id="{6C3A94A6-6CF2-0E85-6B78-04FD46CCEC94}"/>
                </a:ext>
              </a:extLst>
            </p:cNvPr>
            <p:cNvSpPr txBox="1"/>
            <p:nvPr/>
          </p:nvSpPr>
          <p:spPr>
            <a:xfrm>
              <a:off x="1947536" y="5030913"/>
              <a:ext cx="570720" cy="221018"/>
            </a:xfrm>
            <a:prstGeom prst="rect">
              <a:avLst/>
            </a:prstGeom>
            <a:noFill/>
          </p:spPr>
          <p:txBody>
            <a:bodyPr wrap="none" lIns="72000" tIns="36000" rIns="36000" bIns="0" rtlCol="0">
              <a:spAutoFit/>
            </a:bodyPr>
            <a:lstStyle/>
            <a:p>
              <a:r>
                <a:rPr lang="en-US" sz="1200">
                  <a:latin typeface="Nunito SemiBold" pitchFamily="2" charset="0"/>
                </a:rPr>
                <a:t>Retina</a:t>
              </a:r>
            </a:p>
          </p:txBody>
        </p:sp>
        <p:cxnSp>
          <p:nvCxnSpPr>
            <p:cNvPr id="78" name="Gerade Verbindung mit Pfeil 51">
              <a:extLst>
                <a:ext uri="{FF2B5EF4-FFF2-40B4-BE49-F238E27FC236}">
                  <a16:creationId xmlns:a16="http://schemas.microsoft.com/office/drawing/2014/main" id="{68A97AFA-3CAB-10A1-3706-5656371A55B6}"/>
                </a:ext>
              </a:extLst>
            </p:cNvPr>
            <p:cNvCxnSpPr>
              <a:cxnSpLocks/>
            </p:cNvCxnSpPr>
            <p:nvPr/>
          </p:nvCxnSpPr>
          <p:spPr>
            <a:xfrm flipV="1">
              <a:off x="2232896" y="4645488"/>
              <a:ext cx="5553" cy="3854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 name="Group 105">
            <a:extLst>
              <a:ext uri="{FF2B5EF4-FFF2-40B4-BE49-F238E27FC236}">
                <a16:creationId xmlns:a16="http://schemas.microsoft.com/office/drawing/2014/main" id="{07B8C57D-D0ED-773F-0F5C-C49BE5F96CB2}"/>
              </a:ext>
            </a:extLst>
          </p:cNvPr>
          <p:cNvGrpSpPr/>
          <p:nvPr/>
        </p:nvGrpSpPr>
        <p:grpSpPr>
          <a:xfrm>
            <a:off x="4353532" y="5142262"/>
            <a:ext cx="5125009" cy="1191557"/>
            <a:chOff x="4331411" y="2334310"/>
            <a:chExt cx="5125009" cy="1191557"/>
          </a:xfrm>
        </p:grpSpPr>
        <p:cxnSp>
          <p:nvCxnSpPr>
            <p:cNvPr id="92" name="Gerade Verbindung mit Pfeil 1026">
              <a:extLst>
                <a:ext uri="{FF2B5EF4-FFF2-40B4-BE49-F238E27FC236}">
                  <a16:creationId xmlns:a16="http://schemas.microsoft.com/office/drawing/2014/main" id="{972A85EC-3CCA-80E1-AEAF-F6E473B9FAC1}"/>
                </a:ext>
              </a:extLst>
            </p:cNvPr>
            <p:cNvCxnSpPr>
              <a:cxnSpLocks/>
            </p:cNvCxnSpPr>
            <p:nvPr/>
          </p:nvCxnSpPr>
          <p:spPr>
            <a:xfrm rot="5400000" flipV="1">
              <a:off x="6166149" y="2734066"/>
              <a:ext cx="0" cy="396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nvGrpSpPr>
            <p:cNvPr id="83" name="Group 82">
              <a:extLst>
                <a:ext uri="{FF2B5EF4-FFF2-40B4-BE49-F238E27FC236}">
                  <a16:creationId xmlns:a16="http://schemas.microsoft.com/office/drawing/2014/main" id="{80E4027D-D4C1-DBC7-8411-B6A9255A4324}"/>
                </a:ext>
              </a:extLst>
            </p:cNvPr>
            <p:cNvGrpSpPr/>
            <p:nvPr/>
          </p:nvGrpSpPr>
          <p:grpSpPr>
            <a:xfrm>
              <a:off x="4566966" y="2457549"/>
              <a:ext cx="1404000" cy="949035"/>
              <a:chOff x="9354868" y="1958923"/>
              <a:chExt cx="1645818" cy="1112491"/>
            </a:xfrm>
          </p:grpSpPr>
          <p:pic>
            <p:nvPicPr>
              <p:cNvPr id="90" name="Picture 2" descr="Real Life – Walking on sunshine - Positively Naperville">
                <a:extLst>
                  <a:ext uri="{FF2B5EF4-FFF2-40B4-BE49-F238E27FC236}">
                    <a16:creationId xmlns:a16="http://schemas.microsoft.com/office/drawing/2014/main" id="{49985804-586B-314C-2169-5C8F57C01A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54868" y="1958923"/>
                <a:ext cx="1645818" cy="1112491"/>
              </a:xfrm>
              <a:prstGeom prst="rect">
                <a:avLst/>
              </a:prstGeom>
              <a:noFill/>
              <a:effectLst>
                <a:softEdge rad="75578"/>
              </a:effectLst>
              <a:extLst>
                <a:ext uri="{909E8E84-426E-40DD-AFC4-6F175D3DCCD1}">
                  <a14:hiddenFill xmlns:a14="http://schemas.microsoft.com/office/drawing/2010/main">
                    <a:solidFill>
                      <a:srgbClr val="FFFFFF"/>
                    </a:solidFill>
                  </a14:hiddenFill>
                </a:ext>
              </a:extLst>
            </p:spPr>
          </p:pic>
          <p:sp>
            <p:nvSpPr>
              <p:cNvPr id="91" name="Textfeld 1042">
                <a:extLst>
                  <a:ext uri="{FF2B5EF4-FFF2-40B4-BE49-F238E27FC236}">
                    <a16:creationId xmlns:a16="http://schemas.microsoft.com/office/drawing/2014/main" id="{DF446AAB-815C-756E-3C48-BADB688C05BD}"/>
                  </a:ext>
                </a:extLst>
              </p:cNvPr>
              <p:cNvSpPr txBox="1"/>
              <p:nvPr/>
            </p:nvSpPr>
            <p:spPr>
              <a:xfrm>
                <a:off x="9402622" y="2102143"/>
                <a:ext cx="1550313" cy="295163"/>
              </a:xfrm>
              <a:prstGeom prst="rect">
                <a:avLst/>
              </a:prstGeom>
              <a:noFill/>
            </p:spPr>
            <p:txBody>
              <a:bodyPr wrap="none" lIns="72000" tIns="36000" rIns="36000" bIns="0" rtlCol="0">
                <a:spAutoFit/>
              </a:bodyPr>
              <a:lstStyle/>
              <a:p>
                <a:r>
                  <a:rPr lang="en-US" sz="1400" b="1">
                    <a:solidFill>
                      <a:srgbClr val="FFFF00"/>
                    </a:solidFill>
                  </a:rPr>
                  <a:t>Time outdoors</a:t>
                </a:r>
              </a:p>
            </p:txBody>
          </p:sp>
        </p:grpSp>
        <p:sp>
          <p:nvSpPr>
            <p:cNvPr id="96" name="Rectangle 95">
              <a:extLst>
                <a:ext uri="{FF2B5EF4-FFF2-40B4-BE49-F238E27FC236}">
                  <a16:creationId xmlns:a16="http://schemas.microsoft.com/office/drawing/2014/main" id="{DD44C029-D40D-D4BA-98ED-12CF2720FC27}"/>
                </a:ext>
              </a:extLst>
            </p:cNvPr>
            <p:cNvSpPr/>
            <p:nvPr/>
          </p:nvSpPr>
          <p:spPr>
            <a:xfrm>
              <a:off x="4331411" y="2334310"/>
              <a:ext cx="5125009" cy="1191557"/>
            </a:xfrm>
            <a:prstGeom prst="rect">
              <a:avLst/>
            </a:prstGeom>
            <a:noFill/>
            <a:ln w="1905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7" name="Group 96">
              <a:extLst>
                <a:ext uri="{FF2B5EF4-FFF2-40B4-BE49-F238E27FC236}">
                  <a16:creationId xmlns:a16="http://schemas.microsoft.com/office/drawing/2014/main" id="{057EE4A7-C854-31A4-EAED-B055CC15BDBD}"/>
                </a:ext>
              </a:extLst>
            </p:cNvPr>
            <p:cNvGrpSpPr/>
            <p:nvPr/>
          </p:nvGrpSpPr>
          <p:grpSpPr>
            <a:xfrm>
              <a:off x="8013154" y="2473892"/>
              <a:ext cx="1261458" cy="916348"/>
              <a:chOff x="5429912" y="3522753"/>
              <a:chExt cx="1261458" cy="916348"/>
            </a:xfrm>
          </p:grpSpPr>
          <p:sp>
            <p:nvSpPr>
              <p:cNvPr id="98" name="Abgerundetes Rechteck 1023">
                <a:extLst>
                  <a:ext uri="{FF2B5EF4-FFF2-40B4-BE49-F238E27FC236}">
                    <a16:creationId xmlns:a16="http://schemas.microsoft.com/office/drawing/2014/main" id="{59AC7E56-856F-30B7-AFDE-4042E960FC29}"/>
                  </a:ext>
                </a:extLst>
              </p:cNvPr>
              <p:cNvSpPr/>
              <p:nvPr/>
            </p:nvSpPr>
            <p:spPr>
              <a:xfrm>
                <a:off x="5431370" y="3522753"/>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9" name="Abgerundetes Rechteck 4">
                <a:extLst>
                  <a:ext uri="{FF2B5EF4-FFF2-40B4-BE49-F238E27FC236}">
                    <a16:creationId xmlns:a16="http://schemas.microsoft.com/office/drawing/2014/main" id="{76B95EFB-7CAB-D424-935B-58579B9B33F6}"/>
                  </a:ext>
                </a:extLst>
              </p:cNvPr>
              <p:cNvSpPr txBox="1"/>
              <p:nvPr/>
            </p:nvSpPr>
            <p:spPr>
              <a:xfrm>
                <a:off x="5429912" y="3567485"/>
                <a:ext cx="1260000"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Dopamine</a:t>
                </a:r>
                <a:r>
                  <a:rPr lang="en-US" sz="1600" b="1" kern="1200" noProof="0">
                    <a:solidFill>
                      <a:schemeClr val="tx1"/>
                    </a:solidFill>
                  </a:rPr>
                  <a:t> </a:t>
                </a:r>
                <a:r>
                  <a:rPr lang="en-US" sz="1600">
                    <a:solidFill>
                      <a:schemeClr val="tx1"/>
                    </a:solidFill>
                    <a:latin typeface="Nunito SemiBold" pitchFamily="2" charset="0"/>
                  </a:rPr>
                  <a:t>release</a:t>
                </a:r>
              </a:p>
            </p:txBody>
          </p:sp>
        </p:grpSp>
        <p:grpSp>
          <p:nvGrpSpPr>
            <p:cNvPr id="100" name="Group 99">
              <a:extLst>
                <a:ext uri="{FF2B5EF4-FFF2-40B4-BE49-F238E27FC236}">
                  <a16:creationId xmlns:a16="http://schemas.microsoft.com/office/drawing/2014/main" id="{024B1AA6-BD31-50C5-3454-A4BB48C82D93}"/>
                </a:ext>
              </a:extLst>
            </p:cNvPr>
            <p:cNvGrpSpPr/>
            <p:nvPr/>
          </p:nvGrpSpPr>
          <p:grpSpPr>
            <a:xfrm>
              <a:off x="6361331" y="2473892"/>
              <a:ext cx="1261458" cy="916348"/>
              <a:chOff x="5429912" y="3522753"/>
              <a:chExt cx="1261458" cy="916348"/>
            </a:xfrm>
          </p:grpSpPr>
          <p:sp>
            <p:nvSpPr>
              <p:cNvPr id="101" name="Abgerundetes Rechteck 1023">
                <a:extLst>
                  <a:ext uri="{FF2B5EF4-FFF2-40B4-BE49-F238E27FC236}">
                    <a16:creationId xmlns:a16="http://schemas.microsoft.com/office/drawing/2014/main" id="{18035D96-C758-79DD-0EF3-AE0C07806637}"/>
                  </a:ext>
                </a:extLst>
              </p:cNvPr>
              <p:cNvSpPr/>
              <p:nvPr/>
            </p:nvSpPr>
            <p:spPr>
              <a:xfrm>
                <a:off x="5431370" y="3522753"/>
                <a:ext cx="1260000" cy="916348"/>
              </a:xfrm>
              <a:prstGeom prst="roundRect">
                <a:avLst/>
              </a:prstGeom>
              <a:solidFill>
                <a:srgbClr val="CBDBE5"/>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102" name="Abgerundetes Rechteck 4">
                <a:extLst>
                  <a:ext uri="{FF2B5EF4-FFF2-40B4-BE49-F238E27FC236}">
                    <a16:creationId xmlns:a16="http://schemas.microsoft.com/office/drawing/2014/main" id="{1FDABCD8-A3D9-5A41-8E00-56A8E8477E20}"/>
                  </a:ext>
                </a:extLst>
              </p:cNvPr>
              <p:cNvSpPr txBox="1"/>
              <p:nvPr/>
            </p:nvSpPr>
            <p:spPr>
              <a:xfrm>
                <a:off x="5429912" y="3567485"/>
                <a:ext cx="1260000" cy="82688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600">
                    <a:solidFill>
                      <a:schemeClr val="tx1"/>
                    </a:solidFill>
                    <a:latin typeface="Nunito SemiBold" pitchFamily="2" charset="0"/>
                  </a:rPr>
                  <a:t>Melanopsin</a:t>
                </a:r>
              </a:p>
              <a:p>
                <a:pPr marL="0" lvl="0" indent="0" algn="ctr" defTabSz="800100">
                  <a:lnSpc>
                    <a:spcPct val="90000"/>
                  </a:lnSpc>
                  <a:spcBef>
                    <a:spcPct val="0"/>
                  </a:spcBef>
                  <a:spcAft>
                    <a:spcPct val="35000"/>
                  </a:spcAft>
                  <a:buNone/>
                </a:pPr>
                <a:r>
                  <a:rPr lang="en-US" sz="1200">
                    <a:solidFill>
                      <a:schemeClr val="tx1"/>
                    </a:solidFill>
                    <a:latin typeface="Nunito SemiBold" pitchFamily="2" charset="0"/>
                  </a:rPr>
                  <a:t>(photopigment)</a:t>
                </a:r>
                <a:endParaRPr lang="en-US" sz="1200" kern="1200" noProof="0">
                  <a:solidFill>
                    <a:schemeClr val="tx1"/>
                  </a:solidFill>
                  <a:latin typeface="Nunito SemiBold" pitchFamily="2" charset="0"/>
                </a:endParaRPr>
              </a:p>
            </p:txBody>
          </p:sp>
        </p:grpSp>
        <p:cxnSp>
          <p:nvCxnSpPr>
            <p:cNvPr id="105" name="Gerade Verbindung mit Pfeil 1026">
              <a:extLst>
                <a:ext uri="{FF2B5EF4-FFF2-40B4-BE49-F238E27FC236}">
                  <a16:creationId xmlns:a16="http://schemas.microsoft.com/office/drawing/2014/main" id="{EED6BC09-6643-58DD-9B38-1668ED931F6E}"/>
                </a:ext>
              </a:extLst>
            </p:cNvPr>
            <p:cNvCxnSpPr>
              <a:cxnSpLocks/>
            </p:cNvCxnSpPr>
            <p:nvPr/>
          </p:nvCxnSpPr>
          <p:spPr>
            <a:xfrm rot="5400000" flipV="1">
              <a:off x="7817971" y="2734066"/>
              <a:ext cx="0" cy="396000"/>
            </a:xfrm>
            <a:prstGeom prst="straightConnector1">
              <a:avLst/>
            </a:prstGeom>
            <a:ln w="50800">
              <a:solidFill>
                <a:srgbClr val="0000FF"/>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A9C43D53-80DE-3EE0-8AF8-50F815868FDB}"/>
              </a:ext>
            </a:extLst>
          </p:cNvPr>
          <p:cNvGrpSpPr/>
          <p:nvPr/>
        </p:nvGrpSpPr>
        <p:grpSpPr>
          <a:xfrm>
            <a:off x="6771257" y="4119267"/>
            <a:ext cx="4778400" cy="916348"/>
            <a:chOff x="6771257" y="3295244"/>
            <a:chExt cx="4778400" cy="916348"/>
          </a:xfrm>
        </p:grpSpPr>
        <p:sp>
          <p:nvSpPr>
            <p:cNvPr id="10" name="TextBox 9">
              <a:extLst>
                <a:ext uri="{FF2B5EF4-FFF2-40B4-BE49-F238E27FC236}">
                  <a16:creationId xmlns:a16="http://schemas.microsoft.com/office/drawing/2014/main" id="{181D2D3C-4C60-E2C5-824F-0C9FCBB78493}"/>
                </a:ext>
              </a:extLst>
            </p:cNvPr>
            <p:cNvSpPr txBox="1"/>
            <p:nvPr/>
          </p:nvSpPr>
          <p:spPr>
            <a:xfrm>
              <a:off x="7003221" y="3626724"/>
              <a:ext cx="4546436" cy="338554"/>
            </a:xfrm>
            <a:prstGeom prst="rect">
              <a:avLst/>
            </a:prstGeom>
            <a:noFill/>
          </p:spPr>
          <p:txBody>
            <a:bodyPr wrap="square" rtlCol="0">
              <a:spAutoFit/>
            </a:bodyPr>
            <a:lstStyle/>
            <a:p>
              <a:r>
                <a:rPr lang="en-US" sz="1600"/>
                <a:t>Opportunity to break the cycle of progression</a:t>
              </a:r>
            </a:p>
          </p:txBody>
        </p:sp>
        <p:sp>
          <p:nvSpPr>
            <p:cNvPr id="11" name="Arrow: Right 10">
              <a:extLst>
                <a:ext uri="{FF2B5EF4-FFF2-40B4-BE49-F238E27FC236}">
                  <a16:creationId xmlns:a16="http://schemas.microsoft.com/office/drawing/2014/main" id="{381F4CB9-AEDD-55C2-5E4C-387FB0D934D8}"/>
                </a:ext>
              </a:extLst>
            </p:cNvPr>
            <p:cNvSpPr/>
            <p:nvPr/>
          </p:nvSpPr>
          <p:spPr>
            <a:xfrm rot="16200000" flipV="1">
              <a:off x="6457863" y="3608638"/>
              <a:ext cx="916348" cy="289560"/>
            </a:xfrm>
            <a:prstGeom prst="rightArrow">
              <a:avLst>
                <a:gd name="adj1" fmla="val 50000"/>
                <a:gd name="adj2" fmla="val 63063"/>
              </a:avLst>
            </a:prstGeom>
            <a:solidFill>
              <a:srgbClr val="0000FF"/>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tar: 7 Points 1">
            <a:extLst>
              <a:ext uri="{FF2B5EF4-FFF2-40B4-BE49-F238E27FC236}">
                <a16:creationId xmlns:a16="http://schemas.microsoft.com/office/drawing/2014/main" id="{86BF15E8-C77F-2E98-7290-A07D44240B68}"/>
              </a:ext>
            </a:extLst>
          </p:cNvPr>
          <p:cNvSpPr/>
          <p:nvPr/>
        </p:nvSpPr>
        <p:spPr>
          <a:xfrm>
            <a:off x="9883922" y="5047665"/>
            <a:ext cx="2015978" cy="1286154"/>
          </a:xfrm>
          <a:prstGeom prst="star7">
            <a:avLst/>
          </a:prstGeom>
          <a:solidFill>
            <a:srgbClr val="FFFF00"/>
          </a:solidFill>
          <a:ln>
            <a:solidFill>
              <a:schemeClr val="accent1"/>
            </a:solidFill>
          </a:ln>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t" anchorCtr="0">
            <a:noAutofit/>
          </a:bodyPr>
          <a:lstStyle/>
          <a:p>
            <a:pPr algn="ctr" defTabSz="800100">
              <a:lnSpc>
                <a:spcPct val="90000"/>
              </a:lnSpc>
              <a:spcBef>
                <a:spcPct val="0"/>
              </a:spcBef>
              <a:spcAft>
                <a:spcPct val="35000"/>
              </a:spcAft>
            </a:pPr>
            <a:r>
              <a:rPr lang="en-US" sz="1200">
                <a:solidFill>
                  <a:schemeClr val="tx1"/>
                </a:solidFill>
                <a:latin typeface="Nunito SemiBold" pitchFamily="2" charset="0"/>
              </a:rPr>
              <a:t>Dopamine is a key regulator of eye growth</a:t>
            </a:r>
          </a:p>
        </p:txBody>
      </p:sp>
    </p:spTree>
    <p:extLst>
      <p:ext uri="{BB962C8B-B14F-4D97-AF65-F5344CB8AC3E}">
        <p14:creationId xmlns:p14="http://schemas.microsoft.com/office/powerpoint/2010/main" val="2143925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9"/>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08"/>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8"/>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2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CD45FDC-376E-0835-6583-F28F7DFA1999}"/>
              </a:ext>
            </a:extLst>
          </p:cNvPr>
          <p:cNvSpPr>
            <a:spLocks noGrp="1"/>
          </p:cNvSpPr>
          <p:nvPr>
            <p:ph type="sldNum" sz="quarter" idx="12"/>
          </p:nvPr>
        </p:nvSpPr>
        <p:spPr/>
        <p:txBody>
          <a:bodyPr/>
          <a:lstStyle/>
          <a:p>
            <a:fld id="{E29B5C81-0872-44C7-A158-625CAAFC6488}" type="slidenum">
              <a:rPr lang="en-CA" smtClean="0"/>
              <a:pPr/>
              <a:t>33</a:t>
            </a:fld>
            <a:endParaRPr lang="en-CA" dirty="0"/>
          </a:p>
        </p:txBody>
      </p:sp>
      <p:sp>
        <p:nvSpPr>
          <p:cNvPr id="4" name="Title 3">
            <a:extLst>
              <a:ext uri="{FF2B5EF4-FFF2-40B4-BE49-F238E27FC236}">
                <a16:creationId xmlns:a16="http://schemas.microsoft.com/office/drawing/2014/main" id="{AA6FD3AC-D366-1A42-4C0E-66EC092FE4DA}"/>
              </a:ext>
            </a:extLst>
          </p:cNvPr>
          <p:cNvSpPr>
            <a:spLocks noGrp="1"/>
          </p:cNvSpPr>
          <p:nvPr>
            <p:ph type="title"/>
          </p:nvPr>
        </p:nvSpPr>
        <p:spPr>
          <a:xfrm>
            <a:off x="796264" y="152002"/>
            <a:ext cx="10515600" cy="1325563"/>
          </a:xfrm>
        </p:spPr>
        <p:txBody>
          <a:bodyPr>
            <a:normAutofit/>
          </a:bodyPr>
          <a:lstStyle/>
          <a:p>
            <a:r>
              <a:rPr lang="en-CA" dirty="0"/>
              <a:t>MyopiaX</a:t>
            </a:r>
            <a:r>
              <a:rPr lang="en-CA" baseline="30000" dirty="0"/>
              <a:t>®</a:t>
            </a:r>
            <a:r>
              <a:rPr lang="en-CA" dirty="0"/>
              <a:t> regulates the eye’s innate growth mechanisms with blue light</a:t>
            </a:r>
          </a:p>
        </p:txBody>
      </p:sp>
      <p:grpSp>
        <p:nvGrpSpPr>
          <p:cNvPr id="60" name="Group 59">
            <a:extLst>
              <a:ext uri="{FF2B5EF4-FFF2-40B4-BE49-F238E27FC236}">
                <a16:creationId xmlns:a16="http://schemas.microsoft.com/office/drawing/2014/main" id="{93728ABC-EFF9-58A7-A10D-0BA9147618EC}"/>
              </a:ext>
            </a:extLst>
          </p:cNvPr>
          <p:cNvGrpSpPr/>
          <p:nvPr/>
        </p:nvGrpSpPr>
        <p:grpSpPr>
          <a:xfrm>
            <a:off x="645245" y="3024939"/>
            <a:ext cx="2531416" cy="1532280"/>
            <a:chOff x="253924" y="817818"/>
            <a:chExt cx="2531416" cy="1532280"/>
          </a:xfrm>
        </p:grpSpPr>
        <p:grpSp>
          <p:nvGrpSpPr>
            <p:cNvPr id="61" name="Group 60">
              <a:extLst>
                <a:ext uri="{FF2B5EF4-FFF2-40B4-BE49-F238E27FC236}">
                  <a16:creationId xmlns:a16="http://schemas.microsoft.com/office/drawing/2014/main" id="{3658C423-2EF1-6CB3-634B-344FD53C8BA4}"/>
                </a:ext>
              </a:extLst>
            </p:cNvPr>
            <p:cNvGrpSpPr/>
            <p:nvPr/>
          </p:nvGrpSpPr>
          <p:grpSpPr>
            <a:xfrm>
              <a:off x="253924" y="817818"/>
              <a:ext cx="2531416" cy="1532280"/>
              <a:chOff x="901488" y="850322"/>
              <a:chExt cx="2426461" cy="1468754"/>
            </a:xfrm>
          </p:grpSpPr>
          <p:pic>
            <p:nvPicPr>
              <p:cNvPr id="63" name="Picture 62" descr="A picture containing mirror&#10;&#10;Description automatically generated">
                <a:extLst>
                  <a:ext uri="{FF2B5EF4-FFF2-40B4-BE49-F238E27FC236}">
                    <a16:creationId xmlns:a16="http://schemas.microsoft.com/office/drawing/2014/main" id="{3809F2E6-84FE-11E3-67FE-2ECD39BBFC03}"/>
                  </a:ext>
                </a:extLst>
              </p:cNvPr>
              <p:cNvPicPr>
                <a:picLocks noChangeAspect="1"/>
              </p:cNvPicPr>
              <p:nvPr/>
            </p:nvPicPr>
            <p:blipFill>
              <a:blip r:embed="rId2"/>
              <a:stretch>
                <a:fillRect/>
              </a:stretch>
            </p:blipFill>
            <p:spPr>
              <a:xfrm>
                <a:off x="1483546" y="850322"/>
                <a:ext cx="1844403" cy="1468754"/>
              </a:xfrm>
              <a:prstGeom prst="rect">
                <a:avLst/>
              </a:prstGeom>
            </p:spPr>
          </p:pic>
          <p:sp>
            <p:nvSpPr>
              <p:cNvPr id="64" name="Rectangle 63">
                <a:extLst>
                  <a:ext uri="{FF2B5EF4-FFF2-40B4-BE49-F238E27FC236}">
                    <a16:creationId xmlns:a16="http://schemas.microsoft.com/office/drawing/2014/main" id="{DC045E0F-F312-5A65-9317-014B2B7FE18F}"/>
                  </a:ext>
                </a:extLst>
              </p:cNvPr>
              <p:cNvSpPr/>
              <p:nvPr/>
            </p:nvSpPr>
            <p:spPr>
              <a:xfrm rot="16200000" flipH="1">
                <a:off x="1401100" y="996132"/>
                <a:ext cx="36000" cy="1035223"/>
              </a:xfrm>
              <a:prstGeom prst="rect">
                <a:avLst/>
              </a:prstGeom>
              <a:solidFill>
                <a:srgbClr val="3333FF"/>
              </a:solidFill>
              <a:ln w="12700" cap="flat" cmpd="sng" algn="ctr">
                <a:solidFill>
                  <a:srgbClr val="3333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5" name="Isosceles Triangle 64">
                <a:extLst>
                  <a:ext uri="{FF2B5EF4-FFF2-40B4-BE49-F238E27FC236}">
                    <a16:creationId xmlns:a16="http://schemas.microsoft.com/office/drawing/2014/main" id="{475D294A-C231-F4AE-72B8-AC16151288A0}"/>
                  </a:ext>
                </a:extLst>
              </p:cNvPr>
              <p:cNvSpPr/>
              <p:nvPr/>
            </p:nvSpPr>
            <p:spPr>
              <a:xfrm rot="6680344" flipH="1">
                <a:off x="2387747" y="1179767"/>
                <a:ext cx="36000" cy="1044000"/>
              </a:xfrm>
              <a:prstGeom prst="triangle">
                <a:avLst/>
              </a:prstGeom>
              <a:solidFill>
                <a:srgbClr val="3333FF"/>
              </a:solidFill>
              <a:ln w="12700" cap="flat" cmpd="sng" algn="ctr">
                <a:solidFill>
                  <a:srgbClr val="3333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2" name="Rectangle: Rounded Corners 61">
              <a:extLst>
                <a:ext uri="{FF2B5EF4-FFF2-40B4-BE49-F238E27FC236}">
                  <a16:creationId xmlns:a16="http://schemas.microsoft.com/office/drawing/2014/main" id="{5DA99210-F514-DF22-856E-4C6E7CBE10CA}"/>
                </a:ext>
              </a:extLst>
            </p:cNvPr>
            <p:cNvSpPr/>
            <p:nvPr/>
          </p:nvSpPr>
          <p:spPr>
            <a:xfrm>
              <a:off x="2208180" y="1787750"/>
              <a:ext cx="221881" cy="221881"/>
            </a:xfrm>
            <a:prstGeom prst="roundRect">
              <a:avLst>
                <a:gd name="adj" fmla="val 25595"/>
              </a:avLst>
            </a:prstGeom>
            <a:no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6" name="Oval 65">
            <a:extLst>
              <a:ext uri="{FF2B5EF4-FFF2-40B4-BE49-F238E27FC236}">
                <a16:creationId xmlns:a16="http://schemas.microsoft.com/office/drawing/2014/main" id="{B5447017-CF5E-13C1-0999-72AF58AB0E63}"/>
              </a:ext>
            </a:extLst>
          </p:cNvPr>
          <p:cNvSpPr/>
          <p:nvPr/>
        </p:nvSpPr>
        <p:spPr>
          <a:xfrm>
            <a:off x="5246307" y="1960446"/>
            <a:ext cx="436297" cy="277958"/>
          </a:xfrm>
          <a:prstGeom prst="ellipse">
            <a:avLst/>
          </a:prstGeom>
          <a:solidFill>
            <a:srgbClr val="7030A0"/>
          </a:solidFill>
          <a:ln w="127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Freeform: Shape 66">
            <a:extLst>
              <a:ext uri="{FF2B5EF4-FFF2-40B4-BE49-F238E27FC236}">
                <a16:creationId xmlns:a16="http://schemas.microsoft.com/office/drawing/2014/main" id="{8C5A6989-D6E0-A225-C22F-190FF0D852ED}"/>
              </a:ext>
            </a:extLst>
          </p:cNvPr>
          <p:cNvSpPr/>
          <p:nvPr/>
        </p:nvSpPr>
        <p:spPr>
          <a:xfrm>
            <a:off x="4925356" y="2071650"/>
            <a:ext cx="1338293" cy="310055"/>
          </a:xfrm>
          <a:custGeom>
            <a:avLst/>
            <a:gdLst>
              <a:gd name="connsiteX0" fmla="*/ 0 w 1121833"/>
              <a:gd name="connsiteY0" fmla="*/ 0 h 310055"/>
              <a:gd name="connsiteX1" fmla="*/ 228600 w 1121833"/>
              <a:gd name="connsiteY1" fmla="*/ 269875 h 310055"/>
              <a:gd name="connsiteX2" fmla="*/ 1121833 w 1121833"/>
              <a:gd name="connsiteY2" fmla="*/ 303741 h 310055"/>
            </a:gdLst>
            <a:ahLst/>
            <a:cxnLst>
              <a:cxn ang="0">
                <a:pos x="connsiteX0" y="connsiteY0"/>
              </a:cxn>
              <a:cxn ang="0">
                <a:pos x="connsiteX1" y="connsiteY1"/>
              </a:cxn>
              <a:cxn ang="0">
                <a:pos x="connsiteX2" y="connsiteY2"/>
              </a:cxn>
            </a:cxnLst>
            <a:rect l="l" t="t" r="r" b="b"/>
            <a:pathLst>
              <a:path w="1121833" h="310055">
                <a:moveTo>
                  <a:pt x="0" y="0"/>
                </a:moveTo>
                <a:cubicBezTo>
                  <a:pt x="20814" y="109626"/>
                  <a:pt x="41628" y="219252"/>
                  <a:pt x="228600" y="269875"/>
                </a:cubicBezTo>
                <a:cubicBezTo>
                  <a:pt x="415572" y="320498"/>
                  <a:pt x="768702" y="312119"/>
                  <a:pt x="1121833" y="303741"/>
                </a:cubicBezTo>
              </a:path>
            </a:pathLst>
          </a:custGeom>
          <a:noFill/>
          <a:ln w="38100" cap="flat"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8" name="Freeform: Shape 67">
            <a:extLst>
              <a:ext uri="{FF2B5EF4-FFF2-40B4-BE49-F238E27FC236}">
                <a16:creationId xmlns:a16="http://schemas.microsoft.com/office/drawing/2014/main" id="{3C230CA5-64E5-AE78-024E-664FF0916E10}"/>
              </a:ext>
            </a:extLst>
          </p:cNvPr>
          <p:cNvSpPr/>
          <p:nvPr/>
        </p:nvSpPr>
        <p:spPr>
          <a:xfrm rot="871820">
            <a:off x="4574139" y="1923318"/>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9" name="Freeform: Shape 68">
            <a:extLst>
              <a:ext uri="{FF2B5EF4-FFF2-40B4-BE49-F238E27FC236}">
                <a16:creationId xmlns:a16="http://schemas.microsoft.com/office/drawing/2014/main" id="{B5D26DA0-5896-D478-6DED-02B70FAEDFB6}"/>
              </a:ext>
            </a:extLst>
          </p:cNvPr>
          <p:cNvSpPr/>
          <p:nvPr/>
        </p:nvSpPr>
        <p:spPr>
          <a:xfrm rot="871820">
            <a:off x="4648505" y="1923317"/>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Shape 69">
            <a:extLst>
              <a:ext uri="{FF2B5EF4-FFF2-40B4-BE49-F238E27FC236}">
                <a16:creationId xmlns:a16="http://schemas.microsoft.com/office/drawing/2014/main" id="{9935C98A-DECA-A160-349F-4B661CB9CD83}"/>
              </a:ext>
            </a:extLst>
          </p:cNvPr>
          <p:cNvSpPr/>
          <p:nvPr/>
        </p:nvSpPr>
        <p:spPr>
          <a:xfrm rot="871820">
            <a:off x="4499771" y="1923317"/>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cxnSp>
        <p:nvCxnSpPr>
          <p:cNvPr id="71" name="Straight Connector 70">
            <a:extLst>
              <a:ext uri="{FF2B5EF4-FFF2-40B4-BE49-F238E27FC236}">
                <a16:creationId xmlns:a16="http://schemas.microsoft.com/office/drawing/2014/main" id="{999588BD-FE39-6F67-79BA-70550D9761C7}"/>
              </a:ext>
            </a:extLst>
          </p:cNvPr>
          <p:cNvCxnSpPr>
            <a:cxnSpLocks/>
          </p:cNvCxnSpPr>
          <p:nvPr/>
        </p:nvCxnSpPr>
        <p:spPr>
          <a:xfrm>
            <a:off x="4803247" y="2080487"/>
            <a:ext cx="467670" cy="0"/>
          </a:xfrm>
          <a:prstGeom prst="line">
            <a:avLst/>
          </a:prstGeom>
          <a:noFill/>
          <a:ln w="38100" cap="flat" cmpd="sng" algn="ctr">
            <a:solidFill>
              <a:srgbClr val="7030A0"/>
            </a:solidFill>
            <a:prstDash val="solid"/>
            <a:miter lim="800000"/>
          </a:ln>
          <a:effectLst/>
        </p:spPr>
      </p:cxnSp>
      <p:sp>
        <p:nvSpPr>
          <p:cNvPr id="72" name="TextBox 71">
            <a:extLst>
              <a:ext uri="{FF2B5EF4-FFF2-40B4-BE49-F238E27FC236}">
                <a16:creationId xmlns:a16="http://schemas.microsoft.com/office/drawing/2014/main" id="{4B63784D-7F1B-0C32-93B5-397E1FBD2C37}"/>
              </a:ext>
            </a:extLst>
          </p:cNvPr>
          <p:cNvSpPr txBox="1"/>
          <p:nvPr/>
        </p:nvSpPr>
        <p:spPr>
          <a:xfrm>
            <a:off x="5183625" y="1983253"/>
            <a:ext cx="556563" cy="246221"/>
          </a:xfrm>
          <a:prstGeom prst="rect">
            <a:avLst/>
          </a:prstGeom>
          <a:noFill/>
        </p:spPr>
        <p:txBody>
          <a:bodyPr wrap="square" rtlCol="0">
            <a:spAutoFit/>
          </a:bodyPr>
          <a:lstStyle/>
          <a:p>
            <a:pPr algn="ctr"/>
            <a:r>
              <a:rPr lang="en-CA" sz="1000" dirty="0">
                <a:solidFill>
                  <a:prstClr val="white"/>
                </a:solidFill>
                <a:latin typeface="Nunito SemiBold" pitchFamily="2" charset="0"/>
              </a:rPr>
              <a:t>ipRGC</a:t>
            </a:r>
          </a:p>
        </p:txBody>
      </p:sp>
      <p:cxnSp>
        <p:nvCxnSpPr>
          <p:cNvPr id="73" name="Straight Connector 72">
            <a:extLst>
              <a:ext uri="{FF2B5EF4-FFF2-40B4-BE49-F238E27FC236}">
                <a16:creationId xmlns:a16="http://schemas.microsoft.com/office/drawing/2014/main" id="{AD9A4D7B-0DCE-5C48-F4B8-E0800572E53A}"/>
              </a:ext>
            </a:extLst>
          </p:cNvPr>
          <p:cNvCxnSpPr>
            <a:cxnSpLocks/>
          </p:cNvCxnSpPr>
          <p:nvPr/>
        </p:nvCxnSpPr>
        <p:spPr>
          <a:xfrm flipV="1">
            <a:off x="6260671" y="2297414"/>
            <a:ext cx="87455" cy="76248"/>
          </a:xfrm>
          <a:prstGeom prst="line">
            <a:avLst/>
          </a:prstGeom>
          <a:noFill/>
          <a:ln w="28575" cap="flat" cmpd="sng" algn="ctr">
            <a:solidFill>
              <a:srgbClr val="7030A0"/>
            </a:solidFill>
            <a:prstDash val="solid"/>
            <a:miter lim="800000"/>
          </a:ln>
          <a:effectLst/>
        </p:spPr>
      </p:cxnSp>
      <p:cxnSp>
        <p:nvCxnSpPr>
          <p:cNvPr id="74" name="Straight Connector 73">
            <a:extLst>
              <a:ext uri="{FF2B5EF4-FFF2-40B4-BE49-F238E27FC236}">
                <a16:creationId xmlns:a16="http://schemas.microsoft.com/office/drawing/2014/main" id="{5D708A62-7D86-A7FA-63EE-EB2EFA1E103F}"/>
              </a:ext>
            </a:extLst>
          </p:cNvPr>
          <p:cNvCxnSpPr>
            <a:cxnSpLocks/>
          </p:cNvCxnSpPr>
          <p:nvPr/>
        </p:nvCxnSpPr>
        <p:spPr>
          <a:xfrm flipH="1" flipV="1">
            <a:off x="6257999" y="2381705"/>
            <a:ext cx="87455" cy="76248"/>
          </a:xfrm>
          <a:prstGeom prst="line">
            <a:avLst/>
          </a:prstGeom>
          <a:noFill/>
          <a:ln w="28575" cap="flat" cmpd="sng" algn="ctr">
            <a:solidFill>
              <a:srgbClr val="7030A0"/>
            </a:solidFill>
            <a:prstDash val="solid"/>
            <a:miter lim="800000"/>
          </a:ln>
          <a:effectLst/>
        </p:spPr>
      </p:cxnSp>
      <p:grpSp>
        <p:nvGrpSpPr>
          <p:cNvPr id="75" name="Group 74">
            <a:extLst>
              <a:ext uri="{FF2B5EF4-FFF2-40B4-BE49-F238E27FC236}">
                <a16:creationId xmlns:a16="http://schemas.microsoft.com/office/drawing/2014/main" id="{7971D98F-A4D7-3656-2350-B90DC92757E5}"/>
              </a:ext>
            </a:extLst>
          </p:cNvPr>
          <p:cNvGrpSpPr/>
          <p:nvPr/>
        </p:nvGrpSpPr>
        <p:grpSpPr>
          <a:xfrm>
            <a:off x="6397231" y="2189405"/>
            <a:ext cx="668454" cy="512076"/>
            <a:chOff x="4491282" y="936725"/>
            <a:chExt cx="668454" cy="512076"/>
          </a:xfrm>
        </p:grpSpPr>
        <p:grpSp>
          <p:nvGrpSpPr>
            <p:cNvPr id="76" name="Group 75">
              <a:extLst>
                <a:ext uri="{FF2B5EF4-FFF2-40B4-BE49-F238E27FC236}">
                  <a16:creationId xmlns:a16="http://schemas.microsoft.com/office/drawing/2014/main" id="{3A9952BB-EED2-B3CE-10CA-45CE502AAE39}"/>
                </a:ext>
              </a:extLst>
            </p:cNvPr>
            <p:cNvGrpSpPr/>
            <p:nvPr/>
          </p:nvGrpSpPr>
          <p:grpSpPr>
            <a:xfrm>
              <a:off x="4540970" y="936725"/>
              <a:ext cx="618766" cy="512076"/>
              <a:chOff x="4540970" y="936725"/>
              <a:chExt cx="618766" cy="512076"/>
            </a:xfrm>
          </p:grpSpPr>
          <p:sp>
            <p:nvSpPr>
              <p:cNvPr id="78" name="Oval 77">
                <a:extLst>
                  <a:ext uri="{FF2B5EF4-FFF2-40B4-BE49-F238E27FC236}">
                    <a16:creationId xmlns:a16="http://schemas.microsoft.com/office/drawing/2014/main" id="{150BF57B-6C8B-70A8-EBE2-7EC99D0A3000}"/>
                  </a:ext>
                </a:extLst>
              </p:cNvPr>
              <p:cNvSpPr/>
              <p:nvPr/>
            </p:nvSpPr>
            <p:spPr>
              <a:xfrm>
                <a:off x="4540970" y="936725"/>
                <a:ext cx="362611" cy="362611"/>
              </a:xfrm>
              <a:prstGeom prst="ellipse">
                <a:avLst/>
              </a:prstGeom>
              <a:solidFill>
                <a:srgbClr val="70AD47">
                  <a:lumMod val="60000"/>
                  <a:lumOff val="40000"/>
                </a:srgbClr>
              </a:solidFill>
              <a:ln w="12700" cap="flat" cmpd="sng" algn="ctr">
                <a:solidFill>
                  <a:srgbClr val="70AD47">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79" name="Straight Connector 78">
                <a:extLst>
                  <a:ext uri="{FF2B5EF4-FFF2-40B4-BE49-F238E27FC236}">
                    <a16:creationId xmlns:a16="http://schemas.microsoft.com/office/drawing/2014/main" id="{E96CE1B7-B641-C13B-4298-1B8A607A461E}"/>
                  </a:ext>
                </a:extLst>
              </p:cNvPr>
              <p:cNvCxnSpPr/>
              <p:nvPr/>
            </p:nvCxnSpPr>
            <p:spPr>
              <a:xfrm>
                <a:off x="4903581" y="1129658"/>
                <a:ext cx="180000" cy="0"/>
              </a:xfrm>
              <a:prstGeom prst="line">
                <a:avLst/>
              </a:prstGeom>
              <a:noFill/>
              <a:ln w="28575" cap="flat" cmpd="sng" algn="ctr">
                <a:solidFill>
                  <a:srgbClr val="70AD47">
                    <a:lumMod val="60000"/>
                    <a:lumOff val="40000"/>
                  </a:srgbClr>
                </a:solidFill>
                <a:prstDash val="solid"/>
                <a:miter lim="800000"/>
              </a:ln>
              <a:effectLst/>
            </p:spPr>
          </p:cxnSp>
          <p:sp>
            <p:nvSpPr>
              <p:cNvPr id="80" name="Oval 79">
                <a:extLst>
                  <a:ext uri="{FF2B5EF4-FFF2-40B4-BE49-F238E27FC236}">
                    <a16:creationId xmlns:a16="http://schemas.microsoft.com/office/drawing/2014/main" id="{30EDC24C-3406-0FA5-56CC-26FCE41D5927}"/>
                  </a:ext>
                </a:extLst>
              </p:cNvPr>
              <p:cNvSpPr/>
              <p:nvPr/>
            </p:nvSpPr>
            <p:spPr>
              <a:xfrm>
                <a:off x="5080067" y="1092055"/>
                <a:ext cx="79669" cy="79270"/>
              </a:xfrm>
              <a:prstGeom prst="ellipse">
                <a:avLst/>
              </a:prstGeom>
              <a:solidFill>
                <a:srgbClr val="70AD47">
                  <a:lumMod val="60000"/>
                  <a:lumOff val="40000"/>
                </a:srgbClr>
              </a:solidFill>
              <a:ln w="12700" cap="flat" cmpd="sng" algn="ctr">
                <a:solidFill>
                  <a:srgbClr val="70AD47">
                    <a:lumMod val="60000"/>
                    <a:lumOff val="4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1" name="Freeform: Shape 80">
                <a:extLst>
                  <a:ext uri="{FF2B5EF4-FFF2-40B4-BE49-F238E27FC236}">
                    <a16:creationId xmlns:a16="http://schemas.microsoft.com/office/drawing/2014/main" id="{2A0EAA31-3CF5-3079-D91A-2962515C67FC}"/>
                  </a:ext>
                </a:extLst>
              </p:cNvPr>
              <p:cNvSpPr/>
              <p:nvPr/>
            </p:nvSpPr>
            <p:spPr>
              <a:xfrm>
                <a:off x="4960543" y="1240291"/>
                <a:ext cx="44368" cy="44369"/>
              </a:xfrm>
              <a:custGeom>
                <a:avLst/>
                <a:gdLst>
                  <a:gd name="connsiteX0" fmla="*/ 30322 w 66678"/>
                  <a:gd name="connsiteY0" fmla="*/ 66540 h 66679"/>
                  <a:gd name="connsiteX1" fmla="*/ 66540 w 66678"/>
                  <a:gd name="connsiteY1" fmla="*/ 36357 h 66679"/>
                  <a:gd name="connsiteX2" fmla="*/ 36356 w 66678"/>
                  <a:gd name="connsiteY2" fmla="*/ 139 h 66679"/>
                  <a:gd name="connsiteX3" fmla="*/ 139 w 66678"/>
                  <a:gd name="connsiteY3" fmla="*/ 30322 h 66679"/>
                  <a:gd name="connsiteX4" fmla="*/ 30318 w 66678"/>
                  <a:gd name="connsiteY4" fmla="*/ 66540 h 66679"/>
                  <a:gd name="connsiteX5" fmla="*/ 30322 w 66678"/>
                  <a:gd name="connsiteY5" fmla="*/ 66540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0"/>
                    </a:moveTo>
                    <a:cubicBezTo>
                      <a:pt x="48659" y="68207"/>
                      <a:pt x="64874" y="54693"/>
                      <a:pt x="66540" y="36357"/>
                    </a:cubicBezTo>
                    <a:cubicBezTo>
                      <a:pt x="68206" y="18020"/>
                      <a:pt x="54693" y="1805"/>
                      <a:pt x="36356" y="139"/>
                    </a:cubicBezTo>
                    <a:cubicBezTo>
                      <a:pt x="18020" y="-1527"/>
                      <a:pt x="1805" y="11986"/>
                      <a:pt x="139" y="30322"/>
                    </a:cubicBezTo>
                    <a:cubicBezTo>
                      <a:pt x="-1529" y="48657"/>
                      <a:pt x="11984" y="64873"/>
                      <a:pt x="30318" y="66540"/>
                    </a:cubicBezTo>
                    <a:cubicBezTo>
                      <a:pt x="30320" y="66540"/>
                      <a:pt x="30321" y="66540"/>
                      <a:pt x="30322" y="66540"/>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sp>
            <p:nvSpPr>
              <p:cNvPr id="82" name="Freeform: Shape 81">
                <a:extLst>
                  <a:ext uri="{FF2B5EF4-FFF2-40B4-BE49-F238E27FC236}">
                    <a16:creationId xmlns:a16="http://schemas.microsoft.com/office/drawing/2014/main" id="{42027701-9BC9-D9D6-90C2-925991B289FA}"/>
                  </a:ext>
                </a:extLst>
              </p:cNvPr>
              <p:cNvSpPr/>
              <p:nvPr/>
            </p:nvSpPr>
            <p:spPr>
              <a:xfrm>
                <a:off x="4943963" y="1303025"/>
                <a:ext cx="44368" cy="44369"/>
              </a:xfrm>
              <a:custGeom>
                <a:avLst/>
                <a:gdLst>
                  <a:gd name="connsiteX0" fmla="*/ 30322 w 66678"/>
                  <a:gd name="connsiteY0" fmla="*/ 66541 h 66679"/>
                  <a:gd name="connsiteX1" fmla="*/ 66540 w 66678"/>
                  <a:gd name="connsiteY1" fmla="*/ 36357 h 66679"/>
                  <a:gd name="connsiteX2" fmla="*/ 36357 w 66678"/>
                  <a:gd name="connsiteY2" fmla="*/ 139 h 66679"/>
                  <a:gd name="connsiteX3" fmla="*/ 139 w 66678"/>
                  <a:gd name="connsiteY3" fmla="*/ 30322 h 66679"/>
                  <a:gd name="connsiteX4" fmla="*/ 30322 w 66678"/>
                  <a:gd name="connsiteY4" fmla="*/ 66541 h 66679"/>
                  <a:gd name="connsiteX5" fmla="*/ 30322 w 66678"/>
                  <a:gd name="connsiteY5" fmla="*/ 66541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1"/>
                    </a:moveTo>
                    <a:cubicBezTo>
                      <a:pt x="48658" y="68207"/>
                      <a:pt x="64874" y="54693"/>
                      <a:pt x="66540" y="36357"/>
                    </a:cubicBezTo>
                    <a:cubicBezTo>
                      <a:pt x="68207" y="18021"/>
                      <a:pt x="54693" y="1805"/>
                      <a:pt x="36357" y="139"/>
                    </a:cubicBezTo>
                    <a:cubicBezTo>
                      <a:pt x="18021" y="-1528"/>
                      <a:pt x="1806" y="11985"/>
                      <a:pt x="139" y="30322"/>
                    </a:cubicBezTo>
                    <a:cubicBezTo>
                      <a:pt x="-1528" y="48657"/>
                      <a:pt x="11985" y="64874"/>
                      <a:pt x="30322" y="66541"/>
                    </a:cubicBezTo>
                    <a:cubicBezTo>
                      <a:pt x="30322" y="66541"/>
                      <a:pt x="30322" y="66541"/>
                      <a:pt x="30322" y="66541"/>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sp>
            <p:nvSpPr>
              <p:cNvPr id="83" name="Freeform: Shape 82">
                <a:extLst>
                  <a:ext uri="{FF2B5EF4-FFF2-40B4-BE49-F238E27FC236}">
                    <a16:creationId xmlns:a16="http://schemas.microsoft.com/office/drawing/2014/main" id="{B94164D3-CE7E-9EAD-11FE-1C908055662B}"/>
                  </a:ext>
                </a:extLst>
              </p:cNvPr>
              <p:cNvSpPr/>
              <p:nvPr/>
            </p:nvSpPr>
            <p:spPr>
              <a:xfrm>
                <a:off x="5007979" y="1274920"/>
                <a:ext cx="44368" cy="44369"/>
              </a:xfrm>
              <a:custGeom>
                <a:avLst/>
                <a:gdLst>
                  <a:gd name="connsiteX0" fmla="*/ 30322 w 66678"/>
                  <a:gd name="connsiteY0" fmla="*/ 66541 h 66679"/>
                  <a:gd name="connsiteX1" fmla="*/ 66540 w 66678"/>
                  <a:gd name="connsiteY1" fmla="*/ 36357 h 66679"/>
                  <a:gd name="connsiteX2" fmla="*/ 36357 w 66678"/>
                  <a:gd name="connsiteY2" fmla="*/ 139 h 66679"/>
                  <a:gd name="connsiteX3" fmla="*/ 139 w 66678"/>
                  <a:gd name="connsiteY3" fmla="*/ 30322 h 66679"/>
                  <a:gd name="connsiteX4" fmla="*/ 30322 w 66678"/>
                  <a:gd name="connsiteY4" fmla="*/ 66541 h 66679"/>
                  <a:gd name="connsiteX5" fmla="*/ 30322 w 66678"/>
                  <a:gd name="connsiteY5" fmla="*/ 66541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1"/>
                    </a:moveTo>
                    <a:cubicBezTo>
                      <a:pt x="48658" y="68207"/>
                      <a:pt x="64874" y="54693"/>
                      <a:pt x="66540" y="36357"/>
                    </a:cubicBezTo>
                    <a:cubicBezTo>
                      <a:pt x="68207" y="18021"/>
                      <a:pt x="54693" y="1805"/>
                      <a:pt x="36357" y="139"/>
                    </a:cubicBezTo>
                    <a:cubicBezTo>
                      <a:pt x="18021" y="-1528"/>
                      <a:pt x="1806" y="11985"/>
                      <a:pt x="139" y="30322"/>
                    </a:cubicBezTo>
                    <a:cubicBezTo>
                      <a:pt x="-1528" y="48657"/>
                      <a:pt x="11985" y="64874"/>
                      <a:pt x="30322" y="66541"/>
                    </a:cubicBezTo>
                    <a:cubicBezTo>
                      <a:pt x="30322" y="66541"/>
                      <a:pt x="30322" y="66541"/>
                      <a:pt x="30322" y="66541"/>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sp>
            <p:nvSpPr>
              <p:cNvPr id="84" name="Freeform: Shape 83">
                <a:extLst>
                  <a:ext uri="{FF2B5EF4-FFF2-40B4-BE49-F238E27FC236}">
                    <a16:creationId xmlns:a16="http://schemas.microsoft.com/office/drawing/2014/main" id="{F527E326-11ED-4437-6987-47BFB388D9E5}"/>
                  </a:ext>
                </a:extLst>
              </p:cNvPr>
              <p:cNvSpPr/>
              <p:nvPr/>
            </p:nvSpPr>
            <p:spPr>
              <a:xfrm>
                <a:off x="5045370" y="1404432"/>
                <a:ext cx="44368" cy="44369"/>
              </a:xfrm>
              <a:custGeom>
                <a:avLst/>
                <a:gdLst>
                  <a:gd name="connsiteX0" fmla="*/ 30322 w 66678"/>
                  <a:gd name="connsiteY0" fmla="*/ 66541 h 66679"/>
                  <a:gd name="connsiteX1" fmla="*/ 66540 w 66678"/>
                  <a:gd name="connsiteY1" fmla="*/ 36357 h 66679"/>
                  <a:gd name="connsiteX2" fmla="*/ 36357 w 66678"/>
                  <a:gd name="connsiteY2" fmla="*/ 139 h 66679"/>
                  <a:gd name="connsiteX3" fmla="*/ 139 w 66678"/>
                  <a:gd name="connsiteY3" fmla="*/ 30322 h 66679"/>
                  <a:gd name="connsiteX4" fmla="*/ 30322 w 66678"/>
                  <a:gd name="connsiteY4" fmla="*/ 66541 h 66679"/>
                  <a:gd name="connsiteX5" fmla="*/ 30322 w 66678"/>
                  <a:gd name="connsiteY5" fmla="*/ 66541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1"/>
                    </a:moveTo>
                    <a:cubicBezTo>
                      <a:pt x="48658" y="68207"/>
                      <a:pt x="64874" y="54693"/>
                      <a:pt x="66540" y="36357"/>
                    </a:cubicBezTo>
                    <a:cubicBezTo>
                      <a:pt x="68207" y="18021"/>
                      <a:pt x="54693" y="1805"/>
                      <a:pt x="36357" y="139"/>
                    </a:cubicBezTo>
                    <a:cubicBezTo>
                      <a:pt x="18021" y="-1528"/>
                      <a:pt x="1806" y="11985"/>
                      <a:pt x="139" y="30322"/>
                    </a:cubicBezTo>
                    <a:cubicBezTo>
                      <a:pt x="-1528" y="48657"/>
                      <a:pt x="11985" y="64874"/>
                      <a:pt x="30322" y="66541"/>
                    </a:cubicBezTo>
                    <a:cubicBezTo>
                      <a:pt x="30322" y="66541"/>
                      <a:pt x="30322" y="66541"/>
                      <a:pt x="30322" y="66541"/>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sp>
            <p:nvSpPr>
              <p:cNvPr id="85" name="Freeform: Shape 84">
                <a:extLst>
                  <a:ext uri="{FF2B5EF4-FFF2-40B4-BE49-F238E27FC236}">
                    <a16:creationId xmlns:a16="http://schemas.microsoft.com/office/drawing/2014/main" id="{D5A5AD56-7C6E-EA7E-FF8C-3FF7C5B0A071}"/>
                  </a:ext>
                </a:extLst>
              </p:cNvPr>
              <p:cNvSpPr/>
              <p:nvPr/>
            </p:nvSpPr>
            <p:spPr>
              <a:xfrm>
                <a:off x="4829676" y="1303024"/>
                <a:ext cx="44368" cy="44369"/>
              </a:xfrm>
              <a:custGeom>
                <a:avLst/>
                <a:gdLst>
                  <a:gd name="connsiteX0" fmla="*/ 30322 w 66678"/>
                  <a:gd name="connsiteY0" fmla="*/ 66541 h 66679"/>
                  <a:gd name="connsiteX1" fmla="*/ 66540 w 66678"/>
                  <a:gd name="connsiteY1" fmla="*/ 36357 h 66679"/>
                  <a:gd name="connsiteX2" fmla="*/ 36357 w 66678"/>
                  <a:gd name="connsiteY2" fmla="*/ 139 h 66679"/>
                  <a:gd name="connsiteX3" fmla="*/ 139 w 66678"/>
                  <a:gd name="connsiteY3" fmla="*/ 30322 h 66679"/>
                  <a:gd name="connsiteX4" fmla="*/ 30322 w 66678"/>
                  <a:gd name="connsiteY4" fmla="*/ 66541 h 66679"/>
                  <a:gd name="connsiteX5" fmla="*/ 30322 w 66678"/>
                  <a:gd name="connsiteY5" fmla="*/ 66541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1"/>
                    </a:moveTo>
                    <a:cubicBezTo>
                      <a:pt x="48658" y="68207"/>
                      <a:pt x="64874" y="54693"/>
                      <a:pt x="66540" y="36357"/>
                    </a:cubicBezTo>
                    <a:cubicBezTo>
                      <a:pt x="68207" y="18021"/>
                      <a:pt x="54693" y="1805"/>
                      <a:pt x="36357" y="139"/>
                    </a:cubicBezTo>
                    <a:cubicBezTo>
                      <a:pt x="18021" y="-1528"/>
                      <a:pt x="1806" y="11985"/>
                      <a:pt x="139" y="30322"/>
                    </a:cubicBezTo>
                    <a:cubicBezTo>
                      <a:pt x="-1528" y="48657"/>
                      <a:pt x="11985" y="64874"/>
                      <a:pt x="30322" y="66541"/>
                    </a:cubicBezTo>
                    <a:cubicBezTo>
                      <a:pt x="30322" y="66541"/>
                      <a:pt x="30322" y="66541"/>
                      <a:pt x="30322" y="66541"/>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sp>
            <p:nvSpPr>
              <p:cNvPr id="86" name="Freeform: Shape 85">
                <a:extLst>
                  <a:ext uri="{FF2B5EF4-FFF2-40B4-BE49-F238E27FC236}">
                    <a16:creationId xmlns:a16="http://schemas.microsoft.com/office/drawing/2014/main" id="{3D1389D0-1ADB-30CB-77FF-B54E1B153989}"/>
                  </a:ext>
                </a:extLst>
              </p:cNvPr>
              <p:cNvSpPr/>
              <p:nvPr/>
            </p:nvSpPr>
            <p:spPr>
              <a:xfrm>
                <a:off x="4931084" y="1404432"/>
                <a:ext cx="44368" cy="44369"/>
              </a:xfrm>
              <a:custGeom>
                <a:avLst/>
                <a:gdLst>
                  <a:gd name="connsiteX0" fmla="*/ 30322 w 66678"/>
                  <a:gd name="connsiteY0" fmla="*/ 66541 h 66679"/>
                  <a:gd name="connsiteX1" fmla="*/ 66540 w 66678"/>
                  <a:gd name="connsiteY1" fmla="*/ 36357 h 66679"/>
                  <a:gd name="connsiteX2" fmla="*/ 36357 w 66678"/>
                  <a:gd name="connsiteY2" fmla="*/ 139 h 66679"/>
                  <a:gd name="connsiteX3" fmla="*/ 139 w 66678"/>
                  <a:gd name="connsiteY3" fmla="*/ 30322 h 66679"/>
                  <a:gd name="connsiteX4" fmla="*/ 30322 w 66678"/>
                  <a:gd name="connsiteY4" fmla="*/ 66541 h 66679"/>
                  <a:gd name="connsiteX5" fmla="*/ 30322 w 66678"/>
                  <a:gd name="connsiteY5" fmla="*/ 66541 h 66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78" h="66679">
                    <a:moveTo>
                      <a:pt x="30322" y="66541"/>
                    </a:moveTo>
                    <a:cubicBezTo>
                      <a:pt x="48658" y="68207"/>
                      <a:pt x="64874" y="54693"/>
                      <a:pt x="66540" y="36357"/>
                    </a:cubicBezTo>
                    <a:cubicBezTo>
                      <a:pt x="68207" y="18021"/>
                      <a:pt x="54693" y="1805"/>
                      <a:pt x="36357" y="139"/>
                    </a:cubicBezTo>
                    <a:cubicBezTo>
                      <a:pt x="18021" y="-1528"/>
                      <a:pt x="1806" y="11985"/>
                      <a:pt x="139" y="30322"/>
                    </a:cubicBezTo>
                    <a:cubicBezTo>
                      <a:pt x="-1528" y="48657"/>
                      <a:pt x="11985" y="64874"/>
                      <a:pt x="30322" y="66541"/>
                    </a:cubicBezTo>
                    <a:cubicBezTo>
                      <a:pt x="30322" y="66541"/>
                      <a:pt x="30322" y="66541"/>
                      <a:pt x="30322" y="66541"/>
                    </a:cubicBezTo>
                    <a:close/>
                  </a:path>
                </a:pathLst>
              </a:custGeom>
              <a:solidFill>
                <a:srgbClr val="FF9A01"/>
              </a:solidFill>
              <a:ln w="9525" cap="flat">
                <a:no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black"/>
                  </a:solidFill>
                  <a:effectLst/>
                  <a:uLnTx/>
                  <a:uFillTx/>
                  <a:latin typeface="Calibri" panose="020F0502020204030204"/>
                </a:endParaRPr>
              </a:p>
            </p:txBody>
          </p:sp>
        </p:grpSp>
        <p:sp>
          <p:nvSpPr>
            <p:cNvPr id="77" name="TextBox 76">
              <a:extLst>
                <a:ext uri="{FF2B5EF4-FFF2-40B4-BE49-F238E27FC236}">
                  <a16:creationId xmlns:a16="http://schemas.microsoft.com/office/drawing/2014/main" id="{0EF0847D-D20D-D3AE-94C2-53C20AF4D776}"/>
                </a:ext>
              </a:extLst>
            </p:cNvPr>
            <p:cNvSpPr txBox="1"/>
            <p:nvPr/>
          </p:nvSpPr>
          <p:spPr>
            <a:xfrm>
              <a:off x="4491282" y="1026867"/>
              <a:ext cx="461986" cy="246221"/>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CA" sz="1000" b="0" i="0" u="none" strike="noStrike" kern="0" cap="none" spc="0" normalizeH="0" baseline="0" noProof="0" dirty="0">
                  <a:ln>
                    <a:noFill/>
                  </a:ln>
                  <a:solidFill>
                    <a:sysClr val="windowText" lastClr="000000"/>
                  </a:solidFill>
                  <a:effectLst/>
                  <a:uLnTx/>
                  <a:uFillTx/>
                  <a:latin typeface="Nunito SemiBold" pitchFamily="2" charset="0"/>
                </a:rPr>
                <a:t>DAC</a:t>
              </a:r>
            </a:p>
          </p:txBody>
        </p:sp>
      </p:grpSp>
      <p:sp>
        <p:nvSpPr>
          <p:cNvPr id="87" name="TextBox 86">
            <a:extLst>
              <a:ext uri="{FF2B5EF4-FFF2-40B4-BE49-F238E27FC236}">
                <a16:creationId xmlns:a16="http://schemas.microsoft.com/office/drawing/2014/main" id="{843A182D-B15B-8DC9-C608-93DAB5BEA752}"/>
              </a:ext>
            </a:extLst>
          </p:cNvPr>
          <p:cNvSpPr txBox="1"/>
          <p:nvPr/>
        </p:nvSpPr>
        <p:spPr>
          <a:xfrm>
            <a:off x="5120492" y="3113126"/>
            <a:ext cx="761748" cy="246221"/>
          </a:xfrm>
          <a:prstGeom prst="rect">
            <a:avLst/>
          </a:prstGeom>
          <a:noFill/>
        </p:spPr>
        <p:txBody>
          <a:bodyPr wrap="none" rtlCol="0">
            <a:spAutoFit/>
          </a:bodyPr>
          <a:lstStyle/>
          <a:p>
            <a:pPr algn="ctr"/>
            <a:r>
              <a:rPr lang="en-CA" sz="1000" dirty="0">
                <a:solidFill>
                  <a:sysClr val="windowText" lastClr="000000"/>
                </a:solidFill>
              </a:rPr>
              <a:t>blind spot</a:t>
            </a:r>
          </a:p>
        </p:txBody>
      </p:sp>
      <p:pic>
        <p:nvPicPr>
          <p:cNvPr id="88" name="Graphic 87" descr="Badge 3 with solid fill">
            <a:extLst>
              <a:ext uri="{FF2B5EF4-FFF2-40B4-BE49-F238E27FC236}">
                <a16:creationId xmlns:a16="http://schemas.microsoft.com/office/drawing/2014/main" id="{6A272094-99EA-EEDE-4DB3-825E1D60FD7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26429" y="1967184"/>
            <a:ext cx="288000" cy="288000"/>
          </a:xfrm>
          <a:prstGeom prst="rect">
            <a:avLst/>
          </a:prstGeom>
        </p:spPr>
      </p:pic>
      <p:grpSp>
        <p:nvGrpSpPr>
          <p:cNvPr id="89" name="Group 88">
            <a:extLst>
              <a:ext uri="{FF2B5EF4-FFF2-40B4-BE49-F238E27FC236}">
                <a16:creationId xmlns:a16="http://schemas.microsoft.com/office/drawing/2014/main" id="{44E37D14-9F30-42B6-C74A-5AB42793360D}"/>
              </a:ext>
            </a:extLst>
          </p:cNvPr>
          <p:cNvGrpSpPr/>
          <p:nvPr/>
        </p:nvGrpSpPr>
        <p:grpSpPr>
          <a:xfrm flipV="1">
            <a:off x="4499178" y="3016132"/>
            <a:ext cx="664487" cy="1044253"/>
            <a:chOff x="3231872" y="827734"/>
            <a:chExt cx="664487" cy="1044253"/>
          </a:xfrm>
        </p:grpSpPr>
        <p:sp>
          <p:nvSpPr>
            <p:cNvPr id="90" name="Freeform: Shape 89">
              <a:extLst>
                <a:ext uri="{FF2B5EF4-FFF2-40B4-BE49-F238E27FC236}">
                  <a16:creationId xmlns:a16="http://schemas.microsoft.com/office/drawing/2014/main" id="{96510D21-CD30-1FA0-3816-1BAB03A07556}"/>
                </a:ext>
              </a:extLst>
            </p:cNvPr>
            <p:cNvSpPr/>
            <p:nvPr/>
          </p:nvSpPr>
          <p:spPr>
            <a:xfrm rot="871820">
              <a:off x="3306240" y="827735"/>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7030A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1" name="Freeform: Shape 90">
              <a:extLst>
                <a:ext uri="{FF2B5EF4-FFF2-40B4-BE49-F238E27FC236}">
                  <a16:creationId xmlns:a16="http://schemas.microsoft.com/office/drawing/2014/main" id="{4AF5552F-4101-D5AA-A945-023163D0E784}"/>
                </a:ext>
              </a:extLst>
            </p:cNvPr>
            <p:cNvSpPr/>
            <p:nvPr/>
          </p:nvSpPr>
          <p:spPr>
            <a:xfrm rot="871820">
              <a:off x="3380606" y="827734"/>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2" name="Freeform: Shape 91">
              <a:extLst>
                <a:ext uri="{FF2B5EF4-FFF2-40B4-BE49-F238E27FC236}">
                  <a16:creationId xmlns:a16="http://schemas.microsoft.com/office/drawing/2014/main" id="{838A695E-507F-9CE1-8013-4E929023A5F0}"/>
                </a:ext>
              </a:extLst>
            </p:cNvPr>
            <p:cNvSpPr/>
            <p:nvPr/>
          </p:nvSpPr>
          <p:spPr>
            <a:xfrm rot="871820">
              <a:off x="3231872" y="827734"/>
              <a:ext cx="515753" cy="1044252"/>
            </a:xfrm>
            <a:custGeom>
              <a:avLst/>
              <a:gdLst>
                <a:gd name="connsiteX0" fmla="*/ 0 w 1219200"/>
                <a:gd name="connsiteY0" fmla="*/ 0 h 2468530"/>
                <a:gd name="connsiteX1" fmla="*/ 298450 w 1219200"/>
                <a:gd name="connsiteY1" fmla="*/ 1060450 h 2468530"/>
                <a:gd name="connsiteX2" fmla="*/ 654050 w 1219200"/>
                <a:gd name="connsiteY2" fmla="*/ 2273300 h 2468530"/>
                <a:gd name="connsiteX3" fmla="*/ 1219200 w 1219200"/>
                <a:gd name="connsiteY3" fmla="*/ 2451100 h 2468530"/>
              </a:gdLst>
              <a:ahLst/>
              <a:cxnLst>
                <a:cxn ang="0">
                  <a:pos x="connsiteX0" y="connsiteY0"/>
                </a:cxn>
                <a:cxn ang="0">
                  <a:pos x="connsiteX1" y="connsiteY1"/>
                </a:cxn>
                <a:cxn ang="0">
                  <a:pos x="connsiteX2" y="connsiteY2"/>
                </a:cxn>
                <a:cxn ang="0">
                  <a:pos x="connsiteX3" y="connsiteY3"/>
                </a:cxn>
              </a:cxnLst>
              <a:rect l="l" t="t" r="r" b="b"/>
              <a:pathLst>
                <a:path w="1219200" h="2468530">
                  <a:moveTo>
                    <a:pt x="0" y="0"/>
                  </a:moveTo>
                  <a:cubicBezTo>
                    <a:pt x="94721" y="340783"/>
                    <a:pt x="189442" y="681567"/>
                    <a:pt x="298450" y="1060450"/>
                  </a:cubicBezTo>
                  <a:cubicBezTo>
                    <a:pt x="407458" y="1439333"/>
                    <a:pt x="500592" y="2041525"/>
                    <a:pt x="654050" y="2273300"/>
                  </a:cubicBezTo>
                  <a:cubicBezTo>
                    <a:pt x="807508" y="2505075"/>
                    <a:pt x="1013354" y="2478087"/>
                    <a:pt x="1219200" y="2451100"/>
                  </a:cubicBezTo>
                </a:path>
              </a:pathLst>
            </a:custGeom>
            <a:noFill/>
            <a:ln w="38100" cap="rnd"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3" name="Oval 92">
            <a:extLst>
              <a:ext uri="{FF2B5EF4-FFF2-40B4-BE49-F238E27FC236}">
                <a16:creationId xmlns:a16="http://schemas.microsoft.com/office/drawing/2014/main" id="{258CA6BA-2A3E-E59D-5F81-8800BB94F194}"/>
              </a:ext>
            </a:extLst>
          </p:cNvPr>
          <p:cNvSpPr/>
          <p:nvPr/>
        </p:nvSpPr>
        <p:spPr>
          <a:xfrm>
            <a:off x="4780599" y="2827559"/>
            <a:ext cx="273190" cy="369223"/>
          </a:xfrm>
          <a:prstGeom prst="ellipse">
            <a:avLst/>
          </a:prstGeom>
          <a:noFill/>
          <a:ln w="19050" cap="flat" cmpd="sng" algn="ctr">
            <a:solidFill>
              <a:srgbClr val="000000"/>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4" name="Isosceles Triangle 93">
            <a:extLst>
              <a:ext uri="{FF2B5EF4-FFF2-40B4-BE49-F238E27FC236}">
                <a16:creationId xmlns:a16="http://schemas.microsoft.com/office/drawing/2014/main" id="{2B781622-7F3F-CC64-57A1-266545BD853A}"/>
              </a:ext>
            </a:extLst>
          </p:cNvPr>
          <p:cNvSpPr/>
          <p:nvPr/>
        </p:nvSpPr>
        <p:spPr>
          <a:xfrm rot="5400000">
            <a:off x="4182885" y="2240390"/>
            <a:ext cx="175152" cy="1563062"/>
          </a:xfrm>
          <a:prstGeom prst="triangle">
            <a:avLst/>
          </a:prstGeom>
          <a:solidFill>
            <a:srgbClr val="3333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5" name="Rectangle 94">
            <a:extLst>
              <a:ext uri="{FF2B5EF4-FFF2-40B4-BE49-F238E27FC236}">
                <a16:creationId xmlns:a16="http://schemas.microsoft.com/office/drawing/2014/main" id="{FD0D48C1-506D-8F2D-5302-49DBF06F338C}"/>
              </a:ext>
            </a:extLst>
          </p:cNvPr>
          <p:cNvSpPr/>
          <p:nvPr/>
        </p:nvSpPr>
        <p:spPr>
          <a:xfrm>
            <a:off x="4602580" y="1832719"/>
            <a:ext cx="214466" cy="22233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6" name="Rectangle 95">
            <a:extLst>
              <a:ext uri="{FF2B5EF4-FFF2-40B4-BE49-F238E27FC236}">
                <a16:creationId xmlns:a16="http://schemas.microsoft.com/office/drawing/2014/main" id="{806FCD77-0016-F37C-8E0C-C363ECC4D5AD}"/>
              </a:ext>
            </a:extLst>
          </p:cNvPr>
          <p:cNvSpPr/>
          <p:nvPr/>
        </p:nvSpPr>
        <p:spPr>
          <a:xfrm>
            <a:off x="4573306" y="3443472"/>
            <a:ext cx="253899" cy="695214"/>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97" name="Graphic 96" descr="Badge with solid fill">
            <a:extLst>
              <a:ext uri="{FF2B5EF4-FFF2-40B4-BE49-F238E27FC236}">
                <a16:creationId xmlns:a16="http://schemas.microsoft.com/office/drawing/2014/main" id="{7F00E825-2891-7F0C-4F1D-403B25FC2CE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0087" y="3574714"/>
            <a:ext cx="288000" cy="288000"/>
          </a:xfrm>
          <a:prstGeom prst="rect">
            <a:avLst/>
          </a:prstGeom>
        </p:spPr>
      </p:pic>
      <p:pic>
        <p:nvPicPr>
          <p:cNvPr id="98" name="Graphic 97" descr="Badge 4 with solid fill">
            <a:extLst>
              <a:ext uri="{FF2B5EF4-FFF2-40B4-BE49-F238E27FC236}">
                <a16:creationId xmlns:a16="http://schemas.microsoft.com/office/drawing/2014/main" id="{590F5895-A24B-1F0E-9540-3A1405C7C3E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9155" y="2831854"/>
            <a:ext cx="288000" cy="288000"/>
          </a:xfrm>
          <a:prstGeom prst="rect">
            <a:avLst/>
          </a:prstGeom>
        </p:spPr>
      </p:pic>
      <p:pic>
        <p:nvPicPr>
          <p:cNvPr id="99" name="Graphic 98" descr="Badge 1 with solid fill">
            <a:extLst>
              <a:ext uri="{FF2B5EF4-FFF2-40B4-BE49-F238E27FC236}">
                <a16:creationId xmlns:a16="http://schemas.microsoft.com/office/drawing/2014/main" id="{2F4C53BA-C92E-3B94-F9D3-A32483C8731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97804" y="3821413"/>
            <a:ext cx="288000" cy="288000"/>
          </a:xfrm>
          <a:prstGeom prst="rect">
            <a:avLst/>
          </a:prstGeom>
        </p:spPr>
      </p:pic>
      <p:sp>
        <p:nvSpPr>
          <p:cNvPr id="100" name="Rectangle: Rounded Corners 99">
            <a:extLst>
              <a:ext uri="{FF2B5EF4-FFF2-40B4-BE49-F238E27FC236}">
                <a16:creationId xmlns:a16="http://schemas.microsoft.com/office/drawing/2014/main" id="{818CBB98-6E57-B8BB-ED88-6A430689A15E}"/>
              </a:ext>
            </a:extLst>
          </p:cNvPr>
          <p:cNvSpPr/>
          <p:nvPr/>
        </p:nvSpPr>
        <p:spPr>
          <a:xfrm>
            <a:off x="3363807" y="1787524"/>
            <a:ext cx="8150333" cy="2153294"/>
          </a:xfrm>
          <a:prstGeom prst="roundRect">
            <a:avLst>
              <a:gd name="adj" fmla="val 10134"/>
            </a:avLst>
          </a:prstGeom>
          <a:no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1" name="Group 100">
            <a:extLst>
              <a:ext uri="{FF2B5EF4-FFF2-40B4-BE49-F238E27FC236}">
                <a16:creationId xmlns:a16="http://schemas.microsoft.com/office/drawing/2014/main" id="{BAE35D16-73DB-18C0-8418-9821D3648BA7}"/>
              </a:ext>
            </a:extLst>
          </p:cNvPr>
          <p:cNvGrpSpPr/>
          <p:nvPr/>
        </p:nvGrpSpPr>
        <p:grpSpPr>
          <a:xfrm>
            <a:off x="8352477" y="2681609"/>
            <a:ext cx="1034408" cy="365125"/>
            <a:chOff x="6404229" y="4472150"/>
            <a:chExt cx="2093596" cy="738997"/>
          </a:xfrm>
        </p:grpSpPr>
        <p:grpSp>
          <p:nvGrpSpPr>
            <p:cNvPr id="102" name="Group 101">
              <a:extLst>
                <a:ext uri="{FF2B5EF4-FFF2-40B4-BE49-F238E27FC236}">
                  <a16:creationId xmlns:a16="http://schemas.microsoft.com/office/drawing/2014/main" id="{5AA33BA9-AE2C-E341-99BA-98489040A1FF}"/>
                </a:ext>
              </a:extLst>
            </p:cNvPr>
            <p:cNvGrpSpPr/>
            <p:nvPr/>
          </p:nvGrpSpPr>
          <p:grpSpPr>
            <a:xfrm>
              <a:off x="6404229" y="4472150"/>
              <a:ext cx="2093596" cy="738997"/>
              <a:chOff x="6404229" y="4472150"/>
              <a:chExt cx="2093596" cy="738997"/>
            </a:xfrm>
          </p:grpSpPr>
          <p:sp>
            <p:nvSpPr>
              <p:cNvPr id="105" name="Freeform: Shape 104">
                <a:extLst>
                  <a:ext uri="{FF2B5EF4-FFF2-40B4-BE49-F238E27FC236}">
                    <a16:creationId xmlns:a16="http://schemas.microsoft.com/office/drawing/2014/main" id="{804639A4-F7D0-C1AE-882D-1D91065C903A}"/>
                  </a:ext>
                </a:extLst>
              </p:cNvPr>
              <p:cNvSpPr/>
              <p:nvPr/>
            </p:nvSpPr>
            <p:spPr>
              <a:xfrm>
                <a:off x="6404229" y="4472150"/>
                <a:ext cx="2093595" cy="436698"/>
              </a:xfrm>
              <a:custGeom>
                <a:avLst/>
                <a:gdLst>
                  <a:gd name="connsiteX0" fmla="*/ 0 w 2093595"/>
                  <a:gd name="connsiteY0" fmla="*/ 0 h 436698"/>
                  <a:gd name="connsiteX1" fmla="*/ 1046224 w 2093595"/>
                  <a:gd name="connsiteY1" fmla="*/ 109728 h 436698"/>
                  <a:gd name="connsiteX2" fmla="*/ 2092448 w 2093595"/>
                  <a:gd name="connsiteY2" fmla="*/ 0 h 436698"/>
                  <a:gd name="connsiteX3" fmla="*/ 2093594 w 2093595"/>
                  <a:gd name="connsiteY3" fmla="*/ 0 h 436698"/>
                  <a:gd name="connsiteX4" fmla="*/ 2093594 w 2093595"/>
                  <a:gd name="connsiteY4" fmla="*/ 326969 h 436698"/>
                  <a:gd name="connsiteX5" fmla="*/ 2093595 w 2093595"/>
                  <a:gd name="connsiteY5" fmla="*/ 326970 h 436698"/>
                  <a:gd name="connsiteX6" fmla="*/ 1047371 w 2093595"/>
                  <a:gd name="connsiteY6" fmla="*/ 436698 h 436698"/>
                  <a:gd name="connsiteX7" fmla="*/ 1147 w 2093595"/>
                  <a:gd name="connsiteY7" fmla="*/ 326970 h 436698"/>
                  <a:gd name="connsiteX8" fmla="*/ 0 w 2093595"/>
                  <a:gd name="connsiteY8" fmla="*/ 326970 h 43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595" h="436698">
                    <a:moveTo>
                      <a:pt x="0" y="0"/>
                    </a:moveTo>
                    <a:cubicBezTo>
                      <a:pt x="0" y="60601"/>
                      <a:pt x="468410" y="109728"/>
                      <a:pt x="1046224" y="109728"/>
                    </a:cubicBezTo>
                    <a:cubicBezTo>
                      <a:pt x="1624038" y="109728"/>
                      <a:pt x="2092448" y="60601"/>
                      <a:pt x="2092448" y="0"/>
                    </a:cubicBezTo>
                    <a:lnTo>
                      <a:pt x="2093594" y="0"/>
                    </a:lnTo>
                    <a:lnTo>
                      <a:pt x="2093594" y="326969"/>
                    </a:lnTo>
                    <a:lnTo>
                      <a:pt x="2093595" y="326970"/>
                    </a:lnTo>
                    <a:cubicBezTo>
                      <a:pt x="2093595" y="387571"/>
                      <a:pt x="1625185" y="436698"/>
                      <a:pt x="1047371" y="436698"/>
                    </a:cubicBezTo>
                    <a:cubicBezTo>
                      <a:pt x="469557" y="436698"/>
                      <a:pt x="1147" y="387571"/>
                      <a:pt x="1147" y="326970"/>
                    </a:cubicBezTo>
                    <a:lnTo>
                      <a:pt x="0" y="326970"/>
                    </a:lnTo>
                    <a:close/>
                  </a:path>
                </a:pathLst>
              </a:custGeom>
              <a:solidFill>
                <a:srgbClr val="FFB380"/>
              </a:solidFill>
              <a:ln w="6350" cap="flat" cmpd="sng" algn="ctr">
                <a:solidFill>
                  <a:srgbClr val="FFB380"/>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6" name="Freeform: Shape 105">
                <a:extLst>
                  <a:ext uri="{FF2B5EF4-FFF2-40B4-BE49-F238E27FC236}">
                    <a16:creationId xmlns:a16="http://schemas.microsoft.com/office/drawing/2014/main" id="{896C4C6E-970A-E5B6-8AE4-FC9B7344FB54}"/>
                  </a:ext>
                </a:extLst>
              </p:cNvPr>
              <p:cNvSpPr/>
              <p:nvPr/>
            </p:nvSpPr>
            <p:spPr>
              <a:xfrm>
                <a:off x="6404229" y="4578907"/>
                <a:ext cx="2093595" cy="436698"/>
              </a:xfrm>
              <a:custGeom>
                <a:avLst/>
                <a:gdLst>
                  <a:gd name="connsiteX0" fmla="*/ 0 w 2093595"/>
                  <a:gd name="connsiteY0" fmla="*/ 0 h 436698"/>
                  <a:gd name="connsiteX1" fmla="*/ 1046224 w 2093595"/>
                  <a:gd name="connsiteY1" fmla="*/ 109728 h 436698"/>
                  <a:gd name="connsiteX2" fmla="*/ 2092448 w 2093595"/>
                  <a:gd name="connsiteY2" fmla="*/ 0 h 436698"/>
                  <a:gd name="connsiteX3" fmla="*/ 2093594 w 2093595"/>
                  <a:gd name="connsiteY3" fmla="*/ 0 h 436698"/>
                  <a:gd name="connsiteX4" fmla="*/ 2093594 w 2093595"/>
                  <a:gd name="connsiteY4" fmla="*/ 326969 h 436698"/>
                  <a:gd name="connsiteX5" fmla="*/ 2093595 w 2093595"/>
                  <a:gd name="connsiteY5" fmla="*/ 326970 h 436698"/>
                  <a:gd name="connsiteX6" fmla="*/ 1047371 w 2093595"/>
                  <a:gd name="connsiteY6" fmla="*/ 436698 h 436698"/>
                  <a:gd name="connsiteX7" fmla="*/ 1147 w 2093595"/>
                  <a:gd name="connsiteY7" fmla="*/ 326970 h 436698"/>
                  <a:gd name="connsiteX8" fmla="*/ 0 w 2093595"/>
                  <a:gd name="connsiteY8" fmla="*/ 326970 h 43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595" h="436698">
                    <a:moveTo>
                      <a:pt x="0" y="0"/>
                    </a:moveTo>
                    <a:cubicBezTo>
                      <a:pt x="0" y="60601"/>
                      <a:pt x="468410" y="109728"/>
                      <a:pt x="1046224" y="109728"/>
                    </a:cubicBezTo>
                    <a:cubicBezTo>
                      <a:pt x="1624038" y="109728"/>
                      <a:pt x="2092448" y="60601"/>
                      <a:pt x="2092448" y="0"/>
                    </a:cubicBezTo>
                    <a:lnTo>
                      <a:pt x="2093594" y="0"/>
                    </a:lnTo>
                    <a:lnTo>
                      <a:pt x="2093594" y="326969"/>
                    </a:lnTo>
                    <a:lnTo>
                      <a:pt x="2093595" y="326970"/>
                    </a:lnTo>
                    <a:cubicBezTo>
                      <a:pt x="2093595" y="387571"/>
                      <a:pt x="1625185" y="436698"/>
                      <a:pt x="1047371" y="436698"/>
                    </a:cubicBezTo>
                    <a:cubicBezTo>
                      <a:pt x="469557" y="436698"/>
                      <a:pt x="1147" y="387571"/>
                      <a:pt x="1147" y="326970"/>
                    </a:cubicBezTo>
                    <a:lnTo>
                      <a:pt x="0" y="326970"/>
                    </a:lnTo>
                    <a:close/>
                  </a:path>
                </a:pathLst>
              </a:custGeom>
              <a:solidFill>
                <a:srgbClr val="C65555"/>
              </a:solidFill>
              <a:ln w="6350" cap="flat" cmpd="sng" algn="ctr">
                <a:solidFill>
                  <a:srgbClr val="C65555"/>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7" name="Freeform: Shape 106">
                <a:extLst>
                  <a:ext uri="{FF2B5EF4-FFF2-40B4-BE49-F238E27FC236}">
                    <a16:creationId xmlns:a16="http://schemas.microsoft.com/office/drawing/2014/main" id="{9BCFF9FB-B275-D060-3847-0501C33219C4}"/>
                  </a:ext>
                </a:extLst>
              </p:cNvPr>
              <p:cNvSpPr/>
              <p:nvPr/>
            </p:nvSpPr>
            <p:spPr>
              <a:xfrm>
                <a:off x="6404230" y="4774449"/>
                <a:ext cx="2093595" cy="436698"/>
              </a:xfrm>
              <a:custGeom>
                <a:avLst/>
                <a:gdLst>
                  <a:gd name="connsiteX0" fmla="*/ 0 w 2093595"/>
                  <a:gd name="connsiteY0" fmla="*/ 0 h 436698"/>
                  <a:gd name="connsiteX1" fmla="*/ 1046224 w 2093595"/>
                  <a:gd name="connsiteY1" fmla="*/ 109728 h 436698"/>
                  <a:gd name="connsiteX2" fmla="*/ 2092448 w 2093595"/>
                  <a:gd name="connsiteY2" fmla="*/ 0 h 436698"/>
                  <a:gd name="connsiteX3" fmla="*/ 2093594 w 2093595"/>
                  <a:gd name="connsiteY3" fmla="*/ 0 h 436698"/>
                  <a:gd name="connsiteX4" fmla="*/ 2093594 w 2093595"/>
                  <a:gd name="connsiteY4" fmla="*/ 326969 h 436698"/>
                  <a:gd name="connsiteX5" fmla="*/ 2093595 w 2093595"/>
                  <a:gd name="connsiteY5" fmla="*/ 326970 h 436698"/>
                  <a:gd name="connsiteX6" fmla="*/ 1047371 w 2093595"/>
                  <a:gd name="connsiteY6" fmla="*/ 436698 h 436698"/>
                  <a:gd name="connsiteX7" fmla="*/ 1147 w 2093595"/>
                  <a:gd name="connsiteY7" fmla="*/ 326970 h 436698"/>
                  <a:gd name="connsiteX8" fmla="*/ 0 w 2093595"/>
                  <a:gd name="connsiteY8" fmla="*/ 326970 h 436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93595" h="436698">
                    <a:moveTo>
                      <a:pt x="0" y="0"/>
                    </a:moveTo>
                    <a:cubicBezTo>
                      <a:pt x="0" y="60601"/>
                      <a:pt x="468410" y="109728"/>
                      <a:pt x="1046224" y="109728"/>
                    </a:cubicBezTo>
                    <a:cubicBezTo>
                      <a:pt x="1624038" y="109728"/>
                      <a:pt x="2092448" y="60601"/>
                      <a:pt x="2092448" y="0"/>
                    </a:cubicBezTo>
                    <a:lnTo>
                      <a:pt x="2093594" y="0"/>
                    </a:lnTo>
                    <a:lnTo>
                      <a:pt x="2093594" y="326969"/>
                    </a:lnTo>
                    <a:lnTo>
                      <a:pt x="2093595" y="326970"/>
                    </a:lnTo>
                    <a:cubicBezTo>
                      <a:pt x="2093595" y="387571"/>
                      <a:pt x="1625185" y="436698"/>
                      <a:pt x="1047371" y="436698"/>
                    </a:cubicBezTo>
                    <a:cubicBezTo>
                      <a:pt x="469557" y="436698"/>
                      <a:pt x="1147" y="387571"/>
                      <a:pt x="1147" y="326970"/>
                    </a:cubicBezTo>
                    <a:lnTo>
                      <a:pt x="0" y="326970"/>
                    </a:lnTo>
                    <a:close/>
                  </a:path>
                </a:pathLst>
              </a:custGeom>
              <a:solidFill>
                <a:srgbClr val="F8F8F8"/>
              </a:solidFill>
              <a:ln w="6350" cap="flat" cmpd="sng" algn="ctr">
                <a:solidFill>
                  <a:srgbClr val="000000"/>
                </a:soli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03" name="Arrow: Down 102">
              <a:extLst>
                <a:ext uri="{FF2B5EF4-FFF2-40B4-BE49-F238E27FC236}">
                  <a16:creationId xmlns:a16="http://schemas.microsoft.com/office/drawing/2014/main" id="{A8C3D70B-BB99-23A0-1416-CAF435EB85C3}"/>
                </a:ext>
              </a:extLst>
            </p:cNvPr>
            <p:cNvSpPr/>
            <p:nvPr/>
          </p:nvSpPr>
          <p:spPr>
            <a:xfrm flipV="1">
              <a:off x="7040434" y="4709679"/>
              <a:ext cx="83820" cy="129540"/>
            </a:xfrm>
            <a:prstGeom prst="downArrow">
              <a:avLst>
                <a:gd name="adj1" fmla="val 50000"/>
                <a:gd name="adj2" fmla="val 50000"/>
              </a:avLst>
            </a:prstGeom>
            <a:solidFill>
              <a:srgbClr val="000000"/>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4" name="Arrow: Down 103">
              <a:extLst>
                <a:ext uri="{FF2B5EF4-FFF2-40B4-BE49-F238E27FC236}">
                  <a16:creationId xmlns:a16="http://schemas.microsoft.com/office/drawing/2014/main" id="{A290CDED-8C3E-D988-1F86-E1F73A530B73}"/>
                </a:ext>
              </a:extLst>
            </p:cNvPr>
            <p:cNvSpPr/>
            <p:nvPr/>
          </p:nvSpPr>
          <p:spPr>
            <a:xfrm flipV="1">
              <a:off x="7852599" y="4709679"/>
              <a:ext cx="83820" cy="129540"/>
            </a:xfrm>
            <a:prstGeom prst="downArrow">
              <a:avLst>
                <a:gd name="adj1" fmla="val 50000"/>
                <a:gd name="adj2" fmla="val 50000"/>
              </a:avLst>
            </a:prstGeom>
            <a:solidFill>
              <a:srgbClr val="000000"/>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pic>
        <p:nvPicPr>
          <p:cNvPr id="108" name="Picture 107" descr="A picture containing mirror&#10;&#10;Description automatically generated">
            <a:extLst>
              <a:ext uri="{FF2B5EF4-FFF2-40B4-BE49-F238E27FC236}">
                <a16:creationId xmlns:a16="http://schemas.microsoft.com/office/drawing/2014/main" id="{69C3F5BE-F705-E5B4-6792-FAF56A39C736}"/>
              </a:ext>
            </a:extLst>
          </p:cNvPr>
          <p:cNvPicPr>
            <a:picLocks noChangeAspect="1"/>
          </p:cNvPicPr>
          <p:nvPr/>
        </p:nvPicPr>
        <p:blipFill>
          <a:blip r:embed="rId2"/>
          <a:stretch>
            <a:fillRect/>
          </a:stretch>
        </p:blipFill>
        <p:spPr>
          <a:xfrm>
            <a:off x="9946870" y="2456054"/>
            <a:ext cx="1024997" cy="816234"/>
          </a:xfrm>
          <a:prstGeom prst="rect">
            <a:avLst/>
          </a:prstGeom>
        </p:spPr>
      </p:pic>
      <p:sp>
        <p:nvSpPr>
          <p:cNvPr id="109" name="Arrow: Left-Right 108">
            <a:extLst>
              <a:ext uri="{FF2B5EF4-FFF2-40B4-BE49-F238E27FC236}">
                <a16:creationId xmlns:a16="http://schemas.microsoft.com/office/drawing/2014/main" id="{24587D70-10E4-8818-714B-173FE3DFAC81}"/>
              </a:ext>
            </a:extLst>
          </p:cNvPr>
          <p:cNvSpPr/>
          <p:nvPr/>
        </p:nvSpPr>
        <p:spPr>
          <a:xfrm flipV="1">
            <a:off x="9958299" y="2827559"/>
            <a:ext cx="864000" cy="45719"/>
          </a:xfrm>
          <a:prstGeom prst="leftRightArrow">
            <a:avLst>
              <a:gd name="adj1" fmla="val 50000"/>
              <a:gd name="adj2" fmla="val 65641"/>
            </a:avLst>
          </a:prstGeom>
          <a:solidFill>
            <a:srgbClr val="000000"/>
          </a:solidFill>
          <a:ln w="12700" cap="flat" cmpd="sng" algn="ctr">
            <a:solidFill>
              <a:srgbClr val="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10" name="Graphic 109">
            <a:extLst>
              <a:ext uri="{FF2B5EF4-FFF2-40B4-BE49-F238E27FC236}">
                <a16:creationId xmlns:a16="http://schemas.microsoft.com/office/drawing/2014/main" id="{A3EAEB28-F3C1-5B89-4A9E-DAEC3ED5FF8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0280589" y="3402699"/>
            <a:ext cx="288000" cy="288000"/>
          </a:xfrm>
          <a:prstGeom prst="rect">
            <a:avLst/>
          </a:prstGeom>
        </p:spPr>
      </p:pic>
      <p:pic>
        <p:nvPicPr>
          <p:cNvPr id="111" name="Graphic 110">
            <a:extLst>
              <a:ext uri="{FF2B5EF4-FFF2-40B4-BE49-F238E27FC236}">
                <a16:creationId xmlns:a16="http://schemas.microsoft.com/office/drawing/2014/main" id="{18AAC4E8-90D0-E367-2196-C20055291358}"/>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725681" y="3143347"/>
            <a:ext cx="288000" cy="288000"/>
          </a:xfrm>
          <a:prstGeom prst="rect">
            <a:avLst/>
          </a:prstGeom>
        </p:spPr>
      </p:pic>
      <p:sp>
        <p:nvSpPr>
          <p:cNvPr id="112" name="Isosceles Triangle 111">
            <a:extLst>
              <a:ext uri="{FF2B5EF4-FFF2-40B4-BE49-F238E27FC236}">
                <a16:creationId xmlns:a16="http://schemas.microsoft.com/office/drawing/2014/main" id="{1450D2E1-E4C5-E892-DBD3-26D89EFA85B8}"/>
              </a:ext>
            </a:extLst>
          </p:cNvPr>
          <p:cNvSpPr/>
          <p:nvPr/>
        </p:nvSpPr>
        <p:spPr>
          <a:xfrm rot="5400000">
            <a:off x="7270309" y="2679138"/>
            <a:ext cx="978694" cy="207606"/>
          </a:xfrm>
          <a:prstGeom prst="triangle">
            <a:avLst/>
          </a:prstGeom>
          <a:noFill/>
          <a:ln w="19050" cap="flat" cmpd="sng" algn="ctr">
            <a:solidFill>
              <a:srgbClr val="44546A"/>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113" name="Straight Connector 112">
            <a:extLst>
              <a:ext uri="{FF2B5EF4-FFF2-40B4-BE49-F238E27FC236}">
                <a16:creationId xmlns:a16="http://schemas.microsoft.com/office/drawing/2014/main" id="{9BDB1743-585C-D4D6-BDC7-F6F453D87233}"/>
              </a:ext>
            </a:extLst>
          </p:cNvPr>
          <p:cNvCxnSpPr>
            <a:cxnSpLocks/>
            <a:stCxn id="62" idx="0"/>
          </p:cNvCxnSpPr>
          <p:nvPr/>
        </p:nvCxnSpPr>
        <p:spPr>
          <a:xfrm flipV="1">
            <a:off x="2710442" y="3272288"/>
            <a:ext cx="653365" cy="722583"/>
          </a:xfrm>
          <a:prstGeom prst="line">
            <a:avLst/>
          </a:prstGeom>
          <a:noFill/>
          <a:ln w="12700" cap="flat" cmpd="sng" algn="ctr">
            <a:solidFill>
              <a:srgbClr val="000000"/>
            </a:solidFill>
            <a:prstDash val="solid"/>
            <a:miter lim="800000"/>
          </a:ln>
          <a:effectLst/>
        </p:spPr>
      </p:cxnSp>
      <p:cxnSp>
        <p:nvCxnSpPr>
          <p:cNvPr id="114" name="Straight Connector 113">
            <a:extLst>
              <a:ext uri="{FF2B5EF4-FFF2-40B4-BE49-F238E27FC236}">
                <a16:creationId xmlns:a16="http://schemas.microsoft.com/office/drawing/2014/main" id="{2724FBE4-CA11-D17B-943F-64D2B23A71F0}"/>
              </a:ext>
            </a:extLst>
          </p:cNvPr>
          <p:cNvCxnSpPr>
            <a:cxnSpLocks/>
            <a:stCxn id="62" idx="3"/>
          </p:cNvCxnSpPr>
          <p:nvPr/>
        </p:nvCxnSpPr>
        <p:spPr>
          <a:xfrm flipV="1">
            <a:off x="2821382" y="3940818"/>
            <a:ext cx="1387534" cy="164994"/>
          </a:xfrm>
          <a:prstGeom prst="line">
            <a:avLst/>
          </a:prstGeom>
          <a:noFill/>
          <a:ln w="12700" cap="flat" cmpd="sng" algn="ctr">
            <a:solidFill>
              <a:srgbClr val="000000"/>
            </a:solidFill>
            <a:prstDash val="solid"/>
            <a:miter lim="800000"/>
          </a:ln>
          <a:effectLst/>
        </p:spPr>
      </p:cxnSp>
      <p:sp>
        <p:nvSpPr>
          <p:cNvPr id="116" name="TextBox 115">
            <a:extLst>
              <a:ext uri="{FF2B5EF4-FFF2-40B4-BE49-F238E27FC236}">
                <a16:creationId xmlns:a16="http://schemas.microsoft.com/office/drawing/2014/main" id="{520F9468-1C21-B217-2377-226E7D337ED9}"/>
              </a:ext>
            </a:extLst>
          </p:cNvPr>
          <p:cNvSpPr txBox="1"/>
          <p:nvPr/>
        </p:nvSpPr>
        <p:spPr>
          <a:xfrm>
            <a:off x="356470" y="1350607"/>
            <a:ext cx="11429999" cy="400110"/>
          </a:xfrm>
          <a:prstGeom prst="rect">
            <a:avLst/>
          </a:prstGeom>
          <a:noFill/>
        </p:spPr>
        <p:txBody>
          <a:bodyPr wrap="square">
            <a:spAutoFit/>
          </a:bodyPr>
          <a:lstStyle/>
          <a:p>
            <a:r>
              <a:rPr lang="en-CA" sz="2000" dirty="0">
                <a:solidFill>
                  <a:schemeClr val="accent2"/>
                </a:solidFill>
                <a:latin typeface="Nunito SemiBold" pitchFamily="2" charset="0"/>
              </a:rPr>
              <a:t>Scientific evidence supports the use of targeted light stimulation to slow myopia progression</a:t>
            </a:r>
          </a:p>
        </p:txBody>
      </p:sp>
      <p:grpSp>
        <p:nvGrpSpPr>
          <p:cNvPr id="130" name="Group 129">
            <a:extLst>
              <a:ext uri="{FF2B5EF4-FFF2-40B4-BE49-F238E27FC236}">
                <a16:creationId xmlns:a16="http://schemas.microsoft.com/office/drawing/2014/main" id="{9E40ABA7-D90A-3066-5F15-88DD3CBFEE93}"/>
              </a:ext>
            </a:extLst>
          </p:cNvPr>
          <p:cNvGrpSpPr/>
          <p:nvPr/>
        </p:nvGrpSpPr>
        <p:grpSpPr>
          <a:xfrm>
            <a:off x="621605" y="4881902"/>
            <a:ext cx="1702496" cy="1021577"/>
            <a:chOff x="621605" y="5015252"/>
            <a:chExt cx="1702496" cy="1021577"/>
          </a:xfrm>
        </p:grpSpPr>
        <p:sp>
          <p:nvSpPr>
            <p:cNvPr id="118" name="TextBox 117">
              <a:extLst>
                <a:ext uri="{FF2B5EF4-FFF2-40B4-BE49-F238E27FC236}">
                  <a16:creationId xmlns:a16="http://schemas.microsoft.com/office/drawing/2014/main" id="{C298832E-9053-A2D3-CF20-1BFC10E0FCF3}"/>
                </a:ext>
              </a:extLst>
            </p:cNvPr>
            <p:cNvSpPr txBox="1"/>
            <p:nvPr/>
          </p:nvSpPr>
          <p:spPr>
            <a:xfrm>
              <a:off x="621605" y="5298165"/>
              <a:ext cx="1702496" cy="738664"/>
            </a:xfrm>
            <a:prstGeom prst="rect">
              <a:avLst/>
            </a:prstGeom>
            <a:noFill/>
          </p:spPr>
          <p:txBody>
            <a:bodyPr wrap="square">
              <a:spAutoFit/>
            </a:bodyPr>
            <a:lstStyle/>
            <a:p>
              <a:pPr algn="ctr">
                <a:spcBef>
                  <a:spcPts val="800"/>
                </a:spcBef>
                <a:spcAft>
                  <a:spcPts val="800"/>
                </a:spcAft>
              </a:pPr>
              <a:r>
                <a:rPr lang="en-CA" sz="1400" dirty="0">
                  <a:solidFill>
                    <a:srgbClr val="000000"/>
                  </a:solidFill>
                </a:rPr>
                <a:t>MyopiaX delivers a blue light to the blind spot</a:t>
              </a:r>
            </a:p>
          </p:txBody>
        </p:sp>
        <p:pic>
          <p:nvPicPr>
            <p:cNvPr id="119" name="Graphic 118" descr="Badge 1 with solid fill">
              <a:extLst>
                <a:ext uri="{FF2B5EF4-FFF2-40B4-BE49-F238E27FC236}">
                  <a16:creationId xmlns:a16="http://schemas.microsoft.com/office/drawing/2014/main" id="{35AB9C0A-8694-B80A-44B2-E04565E834ED}"/>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328853" y="5015252"/>
              <a:ext cx="288000" cy="288000"/>
            </a:xfrm>
            <a:prstGeom prst="rect">
              <a:avLst/>
            </a:prstGeom>
          </p:spPr>
        </p:pic>
      </p:grpSp>
      <p:grpSp>
        <p:nvGrpSpPr>
          <p:cNvPr id="131" name="Group 130">
            <a:extLst>
              <a:ext uri="{FF2B5EF4-FFF2-40B4-BE49-F238E27FC236}">
                <a16:creationId xmlns:a16="http://schemas.microsoft.com/office/drawing/2014/main" id="{8589D669-01D4-FB08-6B51-8709DAE1DCCF}"/>
              </a:ext>
            </a:extLst>
          </p:cNvPr>
          <p:cNvGrpSpPr/>
          <p:nvPr/>
        </p:nvGrpSpPr>
        <p:grpSpPr>
          <a:xfrm>
            <a:off x="2455730" y="4881902"/>
            <a:ext cx="1763905" cy="1021577"/>
            <a:chOff x="2538396" y="5015252"/>
            <a:chExt cx="1763905" cy="1021577"/>
          </a:xfrm>
        </p:grpSpPr>
        <p:sp>
          <p:nvSpPr>
            <p:cNvPr id="120" name="TextBox 119">
              <a:extLst>
                <a:ext uri="{FF2B5EF4-FFF2-40B4-BE49-F238E27FC236}">
                  <a16:creationId xmlns:a16="http://schemas.microsoft.com/office/drawing/2014/main" id="{40BA14A1-5675-CD06-C4C9-FABCBBBD99D9}"/>
                </a:ext>
              </a:extLst>
            </p:cNvPr>
            <p:cNvSpPr txBox="1"/>
            <p:nvPr/>
          </p:nvSpPr>
          <p:spPr>
            <a:xfrm>
              <a:off x="2538396" y="5298165"/>
              <a:ext cx="1763905" cy="738664"/>
            </a:xfrm>
            <a:prstGeom prst="rect">
              <a:avLst/>
            </a:prstGeom>
            <a:noFill/>
          </p:spPr>
          <p:txBody>
            <a:bodyPr wrap="square">
              <a:spAutoFit/>
            </a:bodyPr>
            <a:lstStyle/>
            <a:p>
              <a:pPr algn="ctr">
                <a:spcBef>
                  <a:spcPts val="800"/>
                </a:spcBef>
                <a:spcAft>
                  <a:spcPts val="800"/>
                </a:spcAft>
              </a:pPr>
              <a:r>
                <a:rPr lang="en-CA" sz="1400" dirty="0">
                  <a:solidFill>
                    <a:srgbClr val="000000"/>
                  </a:solidFill>
                </a:rPr>
                <a:t>Blue light activates melanopsin at the blind spot</a:t>
              </a:r>
            </a:p>
          </p:txBody>
        </p:sp>
        <p:pic>
          <p:nvPicPr>
            <p:cNvPr id="121" name="Graphic 120">
              <a:extLst>
                <a:ext uri="{FF2B5EF4-FFF2-40B4-BE49-F238E27FC236}">
                  <a16:creationId xmlns:a16="http://schemas.microsoft.com/office/drawing/2014/main" id="{44078A8B-A94A-83A7-DA68-0249EE39DD3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276348" y="5015252"/>
              <a:ext cx="288000" cy="288000"/>
            </a:xfrm>
            <a:prstGeom prst="rect">
              <a:avLst/>
            </a:prstGeom>
          </p:spPr>
        </p:pic>
      </p:grpSp>
      <p:grpSp>
        <p:nvGrpSpPr>
          <p:cNvPr id="134" name="Group 133">
            <a:extLst>
              <a:ext uri="{FF2B5EF4-FFF2-40B4-BE49-F238E27FC236}">
                <a16:creationId xmlns:a16="http://schemas.microsoft.com/office/drawing/2014/main" id="{8D73DD5C-B596-20BD-F393-A996856DFDFC}"/>
              </a:ext>
            </a:extLst>
          </p:cNvPr>
          <p:cNvGrpSpPr/>
          <p:nvPr/>
        </p:nvGrpSpPr>
        <p:grpSpPr>
          <a:xfrm>
            <a:off x="8019818" y="4881902"/>
            <a:ext cx="1880965" cy="1021577"/>
            <a:chOff x="7863459" y="5015252"/>
            <a:chExt cx="1880965" cy="1021577"/>
          </a:xfrm>
        </p:grpSpPr>
        <p:sp>
          <p:nvSpPr>
            <p:cNvPr id="124" name="TextBox 123">
              <a:extLst>
                <a:ext uri="{FF2B5EF4-FFF2-40B4-BE49-F238E27FC236}">
                  <a16:creationId xmlns:a16="http://schemas.microsoft.com/office/drawing/2014/main" id="{52358DB6-65AD-C477-9D8C-508A232F4643}"/>
                </a:ext>
              </a:extLst>
            </p:cNvPr>
            <p:cNvSpPr txBox="1"/>
            <p:nvPr/>
          </p:nvSpPr>
          <p:spPr>
            <a:xfrm>
              <a:off x="7863459" y="5298165"/>
              <a:ext cx="1880965" cy="738664"/>
            </a:xfrm>
            <a:prstGeom prst="rect">
              <a:avLst/>
            </a:prstGeom>
            <a:noFill/>
          </p:spPr>
          <p:txBody>
            <a:bodyPr wrap="square">
              <a:spAutoFit/>
            </a:bodyPr>
            <a:lstStyle>
              <a:defPPr>
                <a:defRPr lang="en-US"/>
              </a:defPPr>
              <a:lvl1pPr algn="ctr">
                <a:spcBef>
                  <a:spcPts val="800"/>
                </a:spcBef>
                <a:spcAft>
                  <a:spcPts val="800"/>
                </a:spcAft>
                <a:defRPr sz="1400"/>
              </a:lvl1pPr>
            </a:lstStyle>
            <a:p>
              <a:r>
                <a:rPr lang="en-CA" dirty="0"/>
                <a:t>elevated dopamine triggers ChT increase</a:t>
              </a:r>
            </a:p>
          </p:txBody>
        </p:sp>
        <p:pic>
          <p:nvPicPr>
            <p:cNvPr id="125" name="Graphic 124">
              <a:extLst>
                <a:ext uri="{FF2B5EF4-FFF2-40B4-BE49-F238E27FC236}">
                  <a16:creationId xmlns:a16="http://schemas.microsoft.com/office/drawing/2014/main" id="{9CA53986-C4F4-25B8-7A89-353B541CB9D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p:blipFill>
          <p:spPr>
            <a:xfrm>
              <a:off x="8659941" y="5015252"/>
              <a:ext cx="288000" cy="288000"/>
            </a:xfrm>
            <a:prstGeom prst="rect">
              <a:avLst/>
            </a:prstGeom>
          </p:spPr>
        </p:pic>
      </p:grpSp>
      <p:grpSp>
        <p:nvGrpSpPr>
          <p:cNvPr id="135" name="Group 134">
            <a:extLst>
              <a:ext uri="{FF2B5EF4-FFF2-40B4-BE49-F238E27FC236}">
                <a16:creationId xmlns:a16="http://schemas.microsoft.com/office/drawing/2014/main" id="{77CE52BC-C780-0EA0-F9CD-9D72DFAF6B2B}"/>
              </a:ext>
            </a:extLst>
          </p:cNvPr>
          <p:cNvGrpSpPr/>
          <p:nvPr/>
        </p:nvGrpSpPr>
        <p:grpSpPr>
          <a:xfrm>
            <a:off x="10032414" y="4881902"/>
            <a:ext cx="1702800" cy="1021577"/>
            <a:chOff x="10032414" y="5015252"/>
            <a:chExt cx="1702800" cy="1021577"/>
          </a:xfrm>
        </p:grpSpPr>
        <p:sp>
          <p:nvSpPr>
            <p:cNvPr id="126" name="TextBox 125">
              <a:extLst>
                <a:ext uri="{FF2B5EF4-FFF2-40B4-BE49-F238E27FC236}">
                  <a16:creationId xmlns:a16="http://schemas.microsoft.com/office/drawing/2014/main" id="{EA88E8DE-2ECF-7E53-03C6-026A86C608CF}"/>
                </a:ext>
              </a:extLst>
            </p:cNvPr>
            <p:cNvSpPr txBox="1"/>
            <p:nvPr/>
          </p:nvSpPr>
          <p:spPr>
            <a:xfrm>
              <a:off x="10032414" y="5298165"/>
              <a:ext cx="1702800" cy="738664"/>
            </a:xfrm>
            <a:prstGeom prst="rect">
              <a:avLst/>
            </a:prstGeom>
            <a:noFill/>
          </p:spPr>
          <p:txBody>
            <a:bodyPr wrap="square">
              <a:spAutoFit/>
            </a:bodyPr>
            <a:lstStyle>
              <a:defPPr>
                <a:defRPr lang="en-US"/>
              </a:defPPr>
              <a:lvl1pPr algn="ctr">
                <a:spcBef>
                  <a:spcPts val="800"/>
                </a:spcBef>
                <a:spcAft>
                  <a:spcPts val="800"/>
                </a:spcAft>
                <a:defRPr sz="1400"/>
              </a:lvl1pPr>
            </a:lstStyle>
            <a:p>
              <a:r>
                <a:rPr lang="en-CA" dirty="0"/>
                <a:t>increased ChT supports reduced axial length</a:t>
              </a:r>
            </a:p>
          </p:txBody>
        </p:sp>
        <p:pic>
          <p:nvPicPr>
            <p:cNvPr id="127" name="Graphic 126">
              <a:extLst>
                <a:ext uri="{FF2B5EF4-FFF2-40B4-BE49-F238E27FC236}">
                  <a16:creationId xmlns:a16="http://schemas.microsoft.com/office/drawing/2014/main" id="{5BE8EBBB-DB0D-D355-78A7-01550A8E5F7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10739814" y="5015252"/>
              <a:ext cx="288000" cy="288000"/>
            </a:xfrm>
            <a:prstGeom prst="rect">
              <a:avLst/>
            </a:prstGeom>
          </p:spPr>
        </p:pic>
      </p:grpSp>
      <p:grpSp>
        <p:nvGrpSpPr>
          <p:cNvPr id="132" name="Group 131">
            <a:extLst>
              <a:ext uri="{FF2B5EF4-FFF2-40B4-BE49-F238E27FC236}">
                <a16:creationId xmlns:a16="http://schemas.microsoft.com/office/drawing/2014/main" id="{5E3EA034-9654-C83E-20DB-2E40BA7277BD}"/>
              </a:ext>
            </a:extLst>
          </p:cNvPr>
          <p:cNvGrpSpPr/>
          <p:nvPr/>
        </p:nvGrpSpPr>
        <p:grpSpPr>
          <a:xfrm>
            <a:off x="4351264" y="4881902"/>
            <a:ext cx="1702800" cy="1021577"/>
            <a:chOff x="4428359" y="5015252"/>
            <a:chExt cx="1702800" cy="1021577"/>
          </a:xfrm>
        </p:grpSpPr>
        <p:sp>
          <p:nvSpPr>
            <p:cNvPr id="122" name="TextBox 121">
              <a:extLst>
                <a:ext uri="{FF2B5EF4-FFF2-40B4-BE49-F238E27FC236}">
                  <a16:creationId xmlns:a16="http://schemas.microsoft.com/office/drawing/2014/main" id="{A98CC150-BE8A-7776-7D89-3DE4CBBEF040}"/>
                </a:ext>
              </a:extLst>
            </p:cNvPr>
            <p:cNvSpPr txBox="1"/>
            <p:nvPr/>
          </p:nvSpPr>
          <p:spPr>
            <a:xfrm>
              <a:off x="4428359" y="5298165"/>
              <a:ext cx="1702800" cy="738664"/>
            </a:xfrm>
            <a:prstGeom prst="rect">
              <a:avLst/>
            </a:prstGeom>
            <a:noFill/>
          </p:spPr>
          <p:txBody>
            <a:bodyPr wrap="square">
              <a:spAutoFit/>
            </a:bodyPr>
            <a:lstStyle/>
            <a:p>
              <a:pPr algn="ctr">
                <a:spcBef>
                  <a:spcPts val="800"/>
                </a:spcBef>
                <a:spcAft>
                  <a:spcPts val="800"/>
                </a:spcAft>
              </a:pPr>
              <a:r>
                <a:rPr lang="en-CA" sz="1400" dirty="0"/>
                <a:t>Melanopsin-expressing ipRGCs signal to DACs</a:t>
              </a:r>
            </a:p>
          </p:txBody>
        </p:sp>
        <p:pic>
          <p:nvPicPr>
            <p:cNvPr id="128" name="Graphic 127">
              <a:extLst>
                <a:ext uri="{FF2B5EF4-FFF2-40B4-BE49-F238E27FC236}">
                  <a16:creationId xmlns:a16="http://schemas.microsoft.com/office/drawing/2014/main" id="{50FBC058-E429-D2CA-4375-1E3A0DD3FE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35759" y="5015252"/>
              <a:ext cx="288000" cy="288000"/>
            </a:xfrm>
            <a:prstGeom prst="rect">
              <a:avLst/>
            </a:prstGeom>
          </p:spPr>
        </p:pic>
      </p:grpSp>
      <p:grpSp>
        <p:nvGrpSpPr>
          <p:cNvPr id="133" name="Group 132">
            <a:extLst>
              <a:ext uri="{FF2B5EF4-FFF2-40B4-BE49-F238E27FC236}">
                <a16:creationId xmlns:a16="http://schemas.microsoft.com/office/drawing/2014/main" id="{071C01CC-E744-1739-127A-1A0A65501B54}"/>
              </a:ext>
            </a:extLst>
          </p:cNvPr>
          <p:cNvGrpSpPr/>
          <p:nvPr/>
        </p:nvGrpSpPr>
        <p:grpSpPr>
          <a:xfrm>
            <a:off x="6185693" y="4881902"/>
            <a:ext cx="1702496" cy="806133"/>
            <a:chOff x="6211268" y="5015252"/>
            <a:chExt cx="1702496" cy="806133"/>
          </a:xfrm>
        </p:grpSpPr>
        <p:sp>
          <p:nvSpPr>
            <p:cNvPr id="123" name="TextBox 122">
              <a:extLst>
                <a:ext uri="{FF2B5EF4-FFF2-40B4-BE49-F238E27FC236}">
                  <a16:creationId xmlns:a16="http://schemas.microsoft.com/office/drawing/2014/main" id="{5A1AA750-9602-EE18-4F8D-FC5C643575B1}"/>
                </a:ext>
              </a:extLst>
            </p:cNvPr>
            <p:cNvSpPr txBox="1"/>
            <p:nvPr/>
          </p:nvSpPr>
          <p:spPr>
            <a:xfrm>
              <a:off x="6211268" y="5298165"/>
              <a:ext cx="1702496" cy="523220"/>
            </a:xfrm>
            <a:prstGeom prst="rect">
              <a:avLst/>
            </a:prstGeom>
            <a:noFill/>
          </p:spPr>
          <p:txBody>
            <a:bodyPr wrap="square">
              <a:spAutoFit/>
            </a:bodyPr>
            <a:lstStyle>
              <a:defPPr>
                <a:defRPr lang="en-US"/>
              </a:defPPr>
              <a:lvl1pPr algn="ctr">
                <a:spcBef>
                  <a:spcPts val="800"/>
                </a:spcBef>
                <a:spcAft>
                  <a:spcPts val="800"/>
                </a:spcAft>
                <a:defRPr sz="1400"/>
              </a:lvl1pPr>
            </a:lstStyle>
            <a:p>
              <a:r>
                <a:rPr lang="en-CA" dirty="0"/>
                <a:t>DACs increase dopamine release</a:t>
              </a:r>
            </a:p>
          </p:txBody>
        </p:sp>
        <p:pic>
          <p:nvPicPr>
            <p:cNvPr id="129" name="Graphic 128">
              <a:extLst>
                <a:ext uri="{FF2B5EF4-FFF2-40B4-BE49-F238E27FC236}">
                  <a16:creationId xmlns:a16="http://schemas.microsoft.com/office/drawing/2014/main" id="{1CB3046F-5A15-AB5D-BDF1-CB607F14E09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6918516" y="5015252"/>
              <a:ext cx="288000" cy="288000"/>
            </a:xfrm>
            <a:prstGeom prst="rect">
              <a:avLst/>
            </a:prstGeom>
          </p:spPr>
        </p:pic>
      </p:grpSp>
      <p:sp>
        <p:nvSpPr>
          <p:cNvPr id="136" name="TextBox 135">
            <a:extLst>
              <a:ext uri="{FF2B5EF4-FFF2-40B4-BE49-F238E27FC236}">
                <a16:creationId xmlns:a16="http://schemas.microsoft.com/office/drawing/2014/main" id="{1DE5505A-CFB8-1256-5861-D6AB922CD907}"/>
              </a:ext>
            </a:extLst>
          </p:cNvPr>
          <p:cNvSpPr txBox="1"/>
          <p:nvPr/>
        </p:nvSpPr>
        <p:spPr>
          <a:xfrm>
            <a:off x="2437572" y="5870504"/>
            <a:ext cx="1800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1" u="none" strike="noStrike" kern="1200" cap="none" spc="0" normalizeH="0" baseline="0" noProof="0" dirty="0">
                <a:ln>
                  <a:noFill/>
                </a:ln>
                <a:solidFill>
                  <a:srgbClr val="000000"/>
                </a:solidFill>
                <a:effectLst/>
                <a:uLnTx/>
                <a:uFillTx/>
                <a:latin typeface="Nunito"/>
                <a:ea typeface="+mn-ea"/>
                <a:cs typeface="+mn-cs"/>
              </a:rPr>
              <a:t>Schilling et al. (2020)</a:t>
            </a:r>
          </a:p>
        </p:txBody>
      </p:sp>
      <p:sp>
        <p:nvSpPr>
          <p:cNvPr id="137" name="TextBox 136">
            <a:extLst>
              <a:ext uri="{FF2B5EF4-FFF2-40B4-BE49-F238E27FC236}">
                <a16:creationId xmlns:a16="http://schemas.microsoft.com/office/drawing/2014/main" id="{EC5AFA0D-4E10-4ED6-3942-A2B7781B26DF}"/>
              </a:ext>
            </a:extLst>
          </p:cNvPr>
          <p:cNvSpPr txBox="1"/>
          <p:nvPr/>
        </p:nvSpPr>
        <p:spPr>
          <a:xfrm>
            <a:off x="4302554" y="5870504"/>
            <a:ext cx="18002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1" u="none" strike="noStrike" kern="1200" cap="none" spc="0" normalizeH="0" baseline="0" noProof="0" dirty="0">
                <a:ln>
                  <a:noFill/>
                </a:ln>
                <a:solidFill>
                  <a:srgbClr val="000000"/>
                </a:solidFill>
                <a:effectLst/>
                <a:uLnTx/>
                <a:uFillTx/>
                <a:latin typeface="Nunito"/>
                <a:ea typeface="+mn-ea"/>
                <a:cs typeface="+mn-cs"/>
              </a:rPr>
              <a:t>Amorim de Sousa et al. (2021)</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200" i="1" dirty="0">
                <a:solidFill>
                  <a:srgbClr val="000000"/>
                </a:solidFill>
                <a:latin typeface="Nunito"/>
              </a:rPr>
              <a:t>Schilling et al. (2022)</a:t>
            </a:r>
            <a:endParaRPr kumimoji="0" lang="en-CA" sz="1200" b="0" i="1" u="none" strike="noStrike" kern="1200" cap="none" spc="0" normalizeH="0" baseline="0" noProof="0" dirty="0">
              <a:ln>
                <a:noFill/>
              </a:ln>
              <a:solidFill>
                <a:srgbClr val="000000"/>
              </a:solidFill>
              <a:effectLst/>
              <a:uLnTx/>
              <a:uFillTx/>
              <a:latin typeface="Nunito"/>
              <a:ea typeface="+mn-ea"/>
              <a:cs typeface="+mn-cs"/>
            </a:endParaRPr>
          </a:p>
        </p:txBody>
      </p:sp>
      <p:sp>
        <p:nvSpPr>
          <p:cNvPr id="138" name="TextBox 137">
            <a:extLst>
              <a:ext uri="{FF2B5EF4-FFF2-40B4-BE49-F238E27FC236}">
                <a16:creationId xmlns:a16="http://schemas.microsoft.com/office/drawing/2014/main" id="{34AA1D9D-5A7B-72BE-0FDC-3EBCFD83197B}"/>
              </a:ext>
            </a:extLst>
          </p:cNvPr>
          <p:cNvSpPr txBox="1"/>
          <p:nvPr/>
        </p:nvSpPr>
        <p:spPr>
          <a:xfrm>
            <a:off x="6147045" y="5870504"/>
            <a:ext cx="180021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1" u="none" strike="noStrike" kern="1200" cap="none" spc="0" normalizeH="0" baseline="0" noProof="0" dirty="0">
                <a:ln>
                  <a:noFill/>
                </a:ln>
                <a:solidFill>
                  <a:srgbClr val="000000"/>
                </a:solidFill>
                <a:effectLst/>
                <a:uLnTx/>
                <a:uFillTx/>
                <a:latin typeface="Nunito"/>
                <a:ea typeface="+mn-ea"/>
                <a:cs typeface="+mn-cs"/>
              </a:rPr>
              <a:t>Schilling et al. (2023)</a:t>
            </a:r>
          </a:p>
        </p:txBody>
      </p:sp>
      <p:sp>
        <p:nvSpPr>
          <p:cNvPr id="139" name="TextBox 138">
            <a:extLst>
              <a:ext uri="{FF2B5EF4-FFF2-40B4-BE49-F238E27FC236}">
                <a16:creationId xmlns:a16="http://schemas.microsoft.com/office/drawing/2014/main" id="{C5005414-7377-3812-79C7-F8749C84E237}"/>
              </a:ext>
            </a:extLst>
          </p:cNvPr>
          <p:cNvSpPr txBox="1"/>
          <p:nvPr/>
        </p:nvSpPr>
        <p:spPr>
          <a:xfrm>
            <a:off x="8113571" y="5870504"/>
            <a:ext cx="1800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1" u="none" strike="noStrike" kern="1200" cap="none" spc="0" normalizeH="0" baseline="0" noProof="0" dirty="0">
                <a:ln>
                  <a:noFill/>
                </a:ln>
                <a:solidFill>
                  <a:srgbClr val="000000"/>
                </a:solidFill>
                <a:effectLst/>
                <a:uLnTx/>
                <a:uFillTx/>
                <a:latin typeface="Nunito"/>
                <a:ea typeface="+mn-ea"/>
                <a:cs typeface="+mn-cs"/>
              </a:rPr>
              <a:t>Chakraborty et al. (2024, abstract)</a:t>
            </a:r>
          </a:p>
        </p:txBody>
      </p:sp>
      <p:sp>
        <p:nvSpPr>
          <p:cNvPr id="140" name="TextBox 139">
            <a:extLst>
              <a:ext uri="{FF2B5EF4-FFF2-40B4-BE49-F238E27FC236}">
                <a16:creationId xmlns:a16="http://schemas.microsoft.com/office/drawing/2014/main" id="{C26FB5DD-7884-E47F-81CF-C3C36994E68A}"/>
              </a:ext>
            </a:extLst>
          </p:cNvPr>
          <p:cNvSpPr txBox="1"/>
          <p:nvPr/>
        </p:nvSpPr>
        <p:spPr>
          <a:xfrm>
            <a:off x="9983690" y="5870504"/>
            <a:ext cx="180021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CA" sz="1200" b="0" i="1" u="none" strike="noStrike" kern="1200" cap="none" spc="0" normalizeH="0" baseline="0" noProof="0" dirty="0">
                <a:ln>
                  <a:noFill/>
                </a:ln>
                <a:solidFill>
                  <a:srgbClr val="000000"/>
                </a:solidFill>
                <a:effectLst/>
                <a:uLnTx/>
                <a:uFillTx/>
                <a:latin typeface="Nunito"/>
                <a:ea typeface="+mn-ea"/>
                <a:cs typeface="+mn-cs"/>
              </a:rPr>
              <a:t>Chakraborty et al. (2024, abstract)</a:t>
            </a:r>
          </a:p>
        </p:txBody>
      </p:sp>
    </p:spTree>
    <p:extLst>
      <p:ext uri="{BB962C8B-B14F-4D97-AF65-F5344CB8AC3E}">
        <p14:creationId xmlns:p14="http://schemas.microsoft.com/office/powerpoint/2010/main" val="1097543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3ABD3B-025E-314B-98F5-CCB4E778C294}"/>
              </a:ext>
            </a:extLst>
          </p:cNvPr>
          <p:cNvPicPr>
            <a:picLocks noChangeAspect="1"/>
          </p:cNvPicPr>
          <p:nvPr/>
        </p:nvPicPr>
        <p:blipFill>
          <a:blip r:embed="rId2"/>
          <a:stretch>
            <a:fillRect/>
          </a:stretch>
        </p:blipFill>
        <p:spPr>
          <a:xfrm>
            <a:off x="3316638" y="1037095"/>
            <a:ext cx="5331417" cy="5331417"/>
          </a:xfrm>
          <a:prstGeom prst="rect">
            <a:avLst/>
          </a:prstGeom>
        </p:spPr>
      </p:pic>
    </p:spTree>
    <p:extLst>
      <p:ext uri="{BB962C8B-B14F-4D97-AF65-F5344CB8AC3E}">
        <p14:creationId xmlns:p14="http://schemas.microsoft.com/office/powerpoint/2010/main" val="2357023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11F0E28-DE13-3443-845A-233EE4DDBD18}"/>
              </a:ext>
            </a:extLst>
          </p:cNvPr>
          <p:cNvSpPr/>
          <p:nvPr/>
        </p:nvSpPr>
        <p:spPr>
          <a:xfrm>
            <a:off x="0" y="-114300"/>
            <a:ext cx="13004800" cy="7086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Box 3"/>
          <p:cNvSpPr txBox="1"/>
          <p:nvPr/>
        </p:nvSpPr>
        <p:spPr>
          <a:xfrm>
            <a:off x="1524001" y="76200"/>
            <a:ext cx="9144000" cy="2246769"/>
          </a:xfrm>
          <a:prstGeom prst="rect">
            <a:avLst/>
          </a:prstGeom>
          <a:noFill/>
        </p:spPr>
        <p:txBody>
          <a:bodyPr wrap="square" rtlCol="0">
            <a:spAutoFit/>
          </a:bodyPr>
          <a:lstStyle/>
          <a:p>
            <a:pPr algn="ctr"/>
            <a:r>
              <a:rPr lang="en-US" sz="3600" b="1" dirty="0">
                <a:solidFill>
                  <a:srgbClr val="FFFF00"/>
                </a:solidFill>
              </a:rPr>
              <a:t>Atom 2 Study</a:t>
            </a:r>
          </a:p>
          <a:p>
            <a:pPr algn="ctr"/>
            <a:r>
              <a:rPr lang="en-US" sz="3200" b="1" i="1" dirty="0" err="1">
                <a:solidFill>
                  <a:srgbClr val="00FF00"/>
                </a:solidFill>
              </a:rPr>
              <a:t>Chia</a:t>
            </a:r>
            <a:r>
              <a:rPr lang="en-US" sz="3200" b="1" i="1" dirty="0">
                <a:solidFill>
                  <a:srgbClr val="00FF00"/>
                </a:solidFill>
              </a:rPr>
              <a:t>, et.al. Ophthalmology 2011</a:t>
            </a:r>
          </a:p>
          <a:p>
            <a:pPr algn="ctr"/>
            <a:r>
              <a:rPr lang="en-US" sz="2800" b="1" i="1" dirty="0">
                <a:solidFill>
                  <a:srgbClr val="FF0000"/>
                </a:solidFill>
              </a:rPr>
              <a:t>Atropine for the Treatment of Childhood Myopia </a:t>
            </a:r>
            <a:r>
              <a:rPr lang="en-US" sz="2800" b="1" dirty="0">
                <a:solidFill>
                  <a:srgbClr val="FF0000"/>
                </a:solidFill>
              </a:rPr>
              <a:t> </a:t>
            </a:r>
          </a:p>
          <a:p>
            <a:endParaRPr lang="en-US" sz="4400" b="1" dirty="0"/>
          </a:p>
        </p:txBody>
      </p:sp>
      <p:sp>
        <p:nvSpPr>
          <p:cNvPr id="5" name="TextBox 4"/>
          <p:cNvSpPr txBox="1"/>
          <p:nvPr/>
        </p:nvSpPr>
        <p:spPr>
          <a:xfrm>
            <a:off x="1676400" y="1524002"/>
            <a:ext cx="8991600" cy="6155531"/>
          </a:xfrm>
          <a:prstGeom prst="rect">
            <a:avLst/>
          </a:prstGeom>
          <a:noFill/>
        </p:spPr>
        <p:txBody>
          <a:bodyPr wrap="square" rtlCol="0">
            <a:spAutoFit/>
          </a:bodyPr>
          <a:lstStyle/>
          <a:p>
            <a:r>
              <a:rPr lang="en-US" sz="2800" b="1" dirty="0">
                <a:solidFill>
                  <a:srgbClr val="FFFFFF"/>
                </a:solidFill>
                <a:cs typeface="Arial" pitchFamily="34" charset="0"/>
              </a:rPr>
              <a:t>  400 </a:t>
            </a:r>
            <a:r>
              <a:rPr lang="en-US" sz="2400" b="1" dirty="0">
                <a:solidFill>
                  <a:srgbClr val="FFFFFF"/>
                </a:solidFill>
                <a:cs typeface="Arial" pitchFamily="34" charset="0"/>
              </a:rPr>
              <a:t>children</a:t>
            </a:r>
            <a:r>
              <a:rPr lang="en-US" sz="2800" b="1" dirty="0">
                <a:solidFill>
                  <a:srgbClr val="FFFFFF"/>
                </a:solidFill>
                <a:cs typeface="Arial" pitchFamily="34" charset="0"/>
              </a:rPr>
              <a:t> ages 6 – 12 with greater than -2.50 D. </a:t>
            </a:r>
          </a:p>
          <a:p>
            <a:r>
              <a:rPr lang="en-US" sz="2400" b="1" dirty="0">
                <a:solidFill>
                  <a:srgbClr val="FFFFFF"/>
                </a:solidFill>
                <a:cs typeface="Arial" pitchFamily="34" charset="0"/>
              </a:rPr>
              <a:t>			         </a:t>
            </a:r>
            <a:r>
              <a:rPr lang="en-US" sz="2400" b="1" dirty="0">
                <a:cs typeface="Arial" pitchFamily="34" charset="0"/>
              </a:rPr>
              <a:t>Myopia                    %</a:t>
            </a:r>
          </a:p>
          <a:p>
            <a:r>
              <a:rPr lang="en-US" sz="2400" b="1" dirty="0">
                <a:solidFill>
                  <a:srgbClr val="00FF00"/>
                </a:solidFill>
                <a:cs typeface="Arial" pitchFamily="34" charset="0"/>
              </a:rPr>
              <a:t>ATOM 1 		              	     </a:t>
            </a:r>
            <a:r>
              <a:rPr lang="en-US" sz="2400" b="1" dirty="0">
                <a:cs typeface="Arial" pitchFamily="34" charset="0"/>
              </a:rPr>
              <a:t>Progression        </a:t>
            </a:r>
            <a:r>
              <a:rPr lang="en-US" sz="2600" b="1" dirty="0">
                <a:cs typeface="Arial" pitchFamily="34" charset="0"/>
              </a:rPr>
              <a:t>Reduction</a:t>
            </a:r>
          </a:p>
          <a:p>
            <a:r>
              <a:rPr lang="en-US" sz="2600" b="1" dirty="0">
                <a:solidFill>
                  <a:srgbClr val="FFFFFF"/>
                </a:solidFill>
                <a:cs typeface="Arial" pitchFamily="34" charset="0"/>
              </a:rPr>
              <a:t>Placebo		                   </a:t>
            </a:r>
            <a:r>
              <a:rPr lang="en-US" sz="2600" b="1" dirty="0">
                <a:solidFill>
                  <a:srgbClr val="00FF00"/>
                </a:solidFill>
                <a:cs typeface="Arial" pitchFamily="34" charset="0"/>
              </a:rPr>
              <a:t>-1.20 D.</a:t>
            </a:r>
          </a:p>
          <a:p>
            <a:r>
              <a:rPr lang="en-US" sz="2600" b="1" dirty="0">
                <a:solidFill>
                  <a:srgbClr val="FFFFFF"/>
                </a:solidFill>
                <a:cs typeface="Arial" pitchFamily="34" charset="0"/>
              </a:rPr>
              <a:t>Atropine 1%	                   </a:t>
            </a:r>
            <a:r>
              <a:rPr lang="en-US" sz="2600" b="1" dirty="0">
                <a:solidFill>
                  <a:srgbClr val="00FF00"/>
                </a:solidFill>
                <a:cs typeface="Arial" pitchFamily="34" charset="0"/>
              </a:rPr>
              <a:t>-0.28 D.                  77%</a:t>
            </a:r>
          </a:p>
          <a:p>
            <a:endParaRPr lang="en-US" sz="2600" b="1" dirty="0">
              <a:solidFill>
                <a:srgbClr val="00FF00"/>
              </a:solidFill>
              <a:cs typeface="Arial" pitchFamily="34" charset="0"/>
            </a:endParaRPr>
          </a:p>
          <a:p>
            <a:r>
              <a:rPr lang="en-US" sz="2600" b="1" dirty="0">
                <a:solidFill>
                  <a:srgbClr val="00FF00"/>
                </a:solidFill>
                <a:cs typeface="Arial" pitchFamily="34" charset="0"/>
              </a:rPr>
              <a:t>ATOM 2 </a:t>
            </a:r>
          </a:p>
          <a:p>
            <a:r>
              <a:rPr lang="en-US" sz="2600" b="1" dirty="0">
                <a:solidFill>
                  <a:srgbClr val="FFFFFF"/>
                </a:solidFill>
                <a:cs typeface="Arial" pitchFamily="34" charset="0"/>
              </a:rPr>
              <a:t>Atropine .5%    </a:t>
            </a:r>
          </a:p>
          <a:p>
            <a:r>
              <a:rPr lang="en-US" sz="2600" b="1" dirty="0">
                <a:solidFill>
                  <a:srgbClr val="FFFF00"/>
                </a:solidFill>
                <a:cs typeface="Arial" pitchFamily="34" charset="0"/>
              </a:rPr>
              <a:t>(2 x less concentration)</a:t>
            </a:r>
            <a:r>
              <a:rPr lang="en-US" sz="2600" b="1" dirty="0">
                <a:solidFill>
                  <a:srgbClr val="FFFFFF"/>
                </a:solidFill>
                <a:cs typeface="Arial" pitchFamily="34" charset="0"/>
              </a:rPr>
              <a:t>      </a:t>
            </a:r>
            <a:r>
              <a:rPr lang="en-US" sz="2600" b="1" dirty="0">
                <a:solidFill>
                  <a:srgbClr val="00FF00"/>
                </a:solidFill>
                <a:cs typeface="Arial" pitchFamily="34" charset="0"/>
              </a:rPr>
              <a:t>-0.30 D.                  75%</a:t>
            </a:r>
          </a:p>
          <a:p>
            <a:r>
              <a:rPr lang="en-US" sz="2600" b="1" dirty="0">
                <a:solidFill>
                  <a:srgbClr val="FFFFFF"/>
                </a:solidFill>
                <a:cs typeface="Arial" pitchFamily="34" charset="0"/>
              </a:rPr>
              <a:t>Atropine .1%	 </a:t>
            </a:r>
            <a:r>
              <a:rPr lang="en-US" sz="2600" b="1" dirty="0">
                <a:solidFill>
                  <a:srgbClr val="FFFF00"/>
                </a:solidFill>
                <a:cs typeface="Arial" pitchFamily="34" charset="0"/>
              </a:rPr>
              <a:t>  </a:t>
            </a:r>
          </a:p>
          <a:p>
            <a:r>
              <a:rPr lang="en-US" sz="2600" b="1" dirty="0">
                <a:solidFill>
                  <a:srgbClr val="FFFF00"/>
                </a:solidFill>
                <a:cs typeface="Arial" pitchFamily="34" charset="0"/>
              </a:rPr>
              <a:t>(10 x less concentration)    </a:t>
            </a:r>
            <a:r>
              <a:rPr lang="en-US" sz="2600" b="1" dirty="0">
                <a:solidFill>
                  <a:srgbClr val="00FF00"/>
                </a:solidFill>
                <a:cs typeface="Arial" pitchFamily="34" charset="0"/>
              </a:rPr>
              <a:t>-0.38 D.                  68%</a:t>
            </a:r>
          </a:p>
          <a:p>
            <a:r>
              <a:rPr lang="en-US" sz="2600" b="1" dirty="0">
                <a:solidFill>
                  <a:srgbClr val="FFFFFF"/>
                </a:solidFill>
                <a:cs typeface="Arial" pitchFamily="34" charset="0"/>
              </a:rPr>
              <a:t>Atropine .01%  </a:t>
            </a:r>
          </a:p>
          <a:p>
            <a:r>
              <a:rPr lang="en-US" sz="2600" b="1" dirty="0">
                <a:solidFill>
                  <a:srgbClr val="FFFF00"/>
                </a:solidFill>
                <a:cs typeface="Arial" pitchFamily="34" charset="0"/>
              </a:rPr>
              <a:t>(100 x less concentration)</a:t>
            </a:r>
            <a:r>
              <a:rPr lang="en-US" sz="2600" b="1" dirty="0">
                <a:solidFill>
                  <a:srgbClr val="FFFFFF"/>
                </a:solidFill>
                <a:cs typeface="Arial" pitchFamily="34" charset="0"/>
              </a:rPr>
              <a:t>  </a:t>
            </a:r>
            <a:r>
              <a:rPr lang="en-US" sz="2600" b="1" dirty="0">
                <a:solidFill>
                  <a:srgbClr val="00FF00"/>
                </a:solidFill>
                <a:cs typeface="Arial" pitchFamily="34" charset="0"/>
              </a:rPr>
              <a:t>-0.49 D.                  59%</a:t>
            </a:r>
            <a:endParaRPr lang="en-US" sz="2800" b="1" dirty="0">
              <a:solidFill>
                <a:srgbClr val="FFFFFF"/>
              </a:solidFill>
              <a:cs typeface="Arial" pitchFamily="34" charset="0"/>
            </a:endParaRPr>
          </a:p>
          <a:p>
            <a:endParaRPr lang="en-US" sz="2800" b="1" dirty="0">
              <a:solidFill>
                <a:srgbClr val="FFFFFF"/>
              </a:solidFill>
              <a:cs typeface="Arial" pitchFamily="34" charset="0"/>
            </a:endParaRPr>
          </a:p>
          <a:p>
            <a:endParaRPr lang="en-US" sz="2800" b="1" dirty="0">
              <a:solidFill>
                <a:srgbClr val="FFFFFF"/>
              </a:solidFill>
              <a:cs typeface="Arial" pitchFamily="34" charset="0"/>
            </a:endParaRPr>
          </a:p>
        </p:txBody>
      </p:sp>
      <p:sp>
        <p:nvSpPr>
          <p:cNvPr id="7" name="Rectangle 6"/>
          <p:cNvSpPr/>
          <p:nvPr/>
        </p:nvSpPr>
        <p:spPr bwMode="auto">
          <a:xfrm>
            <a:off x="1752600" y="5943600"/>
            <a:ext cx="8763000" cy="838200"/>
          </a:xfrm>
          <a:prstGeom prst="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hangingPunct="0"/>
            <a:endParaRPr lang="en-US" sz="2800">
              <a:solidFill>
                <a:srgbClr val="FFFF00"/>
              </a:solidFill>
              <a:latin typeface="Times New Roman" pitchFamily="18" charset="0"/>
            </a:endParaRPr>
          </a:p>
        </p:txBody>
      </p:sp>
      <p:pic>
        <p:nvPicPr>
          <p:cNvPr id="10" name="Picture 9">
            <a:extLst>
              <a:ext uri="{FF2B5EF4-FFF2-40B4-BE49-F238E27FC236}">
                <a16:creationId xmlns:a16="http://schemas.microsoft.com/office/drawing/2014/main" id="{882D0B51-1E2C-9649-A762-6BA0BAF3E7FD}"/>
              </a:ext>
            </a:extLst>
          </p:cNvPr>
          <p:cNvPicPr>
            <a:picLocks noChangeAspect="1"/>
          </p:cNvPicPr>
          <p:nvPr/>
        </p:nvPicPr>
        <p:blipFill>
          <a:blip r:embed="rId3"/>
          <a:stretch>
            <a:fillRect/>
          </a:stretch>
        </p:blipFill>
        <p:spPr>
          <a:xfrm>
            <a:off x="10668000" y="5316769"/>
            <a:ext cx="964904" cy="964904"/>
          </a:xfrm>
          <a:prstGeom prst="rect">
            <a:avLst/>
          </a:prstGeom>
          <a:ln>
            <a:solidFill>
              <a:schemeClr val="bg1"/>
            </a:solidFill>
          </a:ln>
        </p:spPr>
      </p:pic>
    </p:spTree>
    <p:extLst>
      <p:ext uri="{BB962C8B-B14F-4D97-AF65-F5344CB8AC3E}">
        <p14:creationId xmlns:p14="http://schemas.microsoft.com/office/powerpoint/2010/main" val="2544905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C71CAB2-BCA3-294E-A61F-9C0A1195090D}"/>
              </a:ext>
            </a:extLst>
          </p:cNvPr>
          <p:cNvSpPr/>
          <p:nvPr/>
        </p:nvSpPr>
        <p:spPr>
          <a:xfrm>
            <a:off x="-203200" y="-114300"/>
            <a:ext cx="13004800" cy="70866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Picture 3"/>
          <p:cNvPicPr>
            <a:picLocks noChangeAspect="1"/>
          </p:cNvPicPr>
          <p:nvPr/>
        </p:nvPicPr>
        <p:blipFill rotWithShape="1">
          <a:blip r:embed="rId3"/>
          <a:srcRect l="24507" t="15366" r="21972" b="47558"/>
          <a:stretch/>
        </p:blipFill>
        <p:spPr>
          <a:xfrm>
            <a:off x="1717530" y="90152"/>
            <a:ext cx="8795927" cy="3425781"/>
          </a:xfrm>
          <a:prstGeom prst="rect">
            <a:avLst/>
          </a:prstGeom>
        </p:spPr>
      </p:pic>
      <p:pic>
        <p:nvPicPr>
          <p:cNvPr id="7" name="Picture 6"/>
          <p:cNvPicPr>
            <a:picLocks noChangeAspect="1"/>
          </p:cNvPicPr>
          <p:nvPr/>
        </p:nvPicPr>
        <p:blipFill rotWithShape="1">
          <a:blip r:embed="rId4"/>
          <a:srcRect l="24507" t="23383" r="22395" b="65344"/>
          <a:stretch/>
        </p:blipFill>
        <p:spPr>
          <a:xfrm>
            <a:off x="1717530" y="3438658"/>
            <a:ext cx="8795927" cy="1056069"/>
          </a:xfrm>
          <a:prstGeom prst="rect">
            <a:avLst/>
          </a:prstGeom>
        </p:spPr>
      </p:pic>
      <p:sp>
        <p:nvSpPr>
          <p:cNvPr id="9" name="TextBox 8"/>
          <p:cNvSpPr txBox="1"/>
          <p:nvPr/>
        </p:nvSpPr>
        <p:spPr>
          <a:xfrm>
            <a:off x="4666445" y="425002"/>
            <a:ext cx="2858796" cy="461665"/>
          </a:xfrm>
          <a:prstGeom prst="rect">
            <a:avLst/>
          </a:prstGeom>
          <a:noFill/>
        </p:spPr>
        <p:txBody>
          <a:bodyPr wrap="none" rtlCol="0">
            <a:spAutoFit/>
          </a:bodyPr>
          <a:lstStyle/>
          <a:p>
            <a:r>
              <a:rPr lang="en-US" sz="2400" b="1" dirty="0">
                <a:solidFill>
                  <a:prstClr val="black"/>
                </a:solidFill>
                <a:latin typeface="Calibri" panose="020F0502020204030204"/>
              </a:rPr>
              <a:t>Ophthalmology 2018</a:t>
            </a:r>
          </a:p>
        </p:txBody>
      </p:sp>
      <p:sp>
        <p:nvSpPr>
          <p:cNvPr id="2" name="TextBox 1"/>
          <p:cNvSpPr txBox="1"/>
          <p:nvPr/>
        </p:nvSpPr>
        <p:spPr>
          <a:xfrm>
            <a:off x="1698037" y="4494727"/>
            <a:ext cx="8795927" cy="1959062"/>
          </a:xfrm>
          <a:prstGeom prst="rect">
            <a:avLst/>
          </a:prstGeom>
          <a:noFill/>
        </p:spPr>
        <p:txBody>
          <a:bodyPr wrap="square" rtlCol="0">
            <a:spAutoFit/>
          </a:bodyPr>
          <a:lstStyle/>
          <a:p>
            <a:r>
              <a:rPr lang="en-US" sz="1733" b="1" dirty="0">
                <a:solidFill>
                  <a:prstClr val="white"/>
                </a:solidFill>
                <a:cs typeface="Arial" panose="020B0604020202020204" pitchFamily="34" charset="0"/>
              </a:rPr>
              <a:t>Conclusions: </a:t>
            </a:r>
            <a:r>
              <a:rPr lang="en-US" sz="1733" b="1" dirty="0">
                <a:solidFill>
                  <a:srgbClr val="FFFF00"/>
                </a:solidFill>
                <a:cs typeface="Arial" panose="020B0604020202020204" pitchFamily="34" charset="0"/>
              </a:rPr>
              <a:t>The 0.05%, 0.025% and 0.01% atropine eye drops reduced myopia progression along a concentration-dependent response.</a:t>
            </a:r>
          </a:p>
          <a:p>
            <a:endParaRPr lang="en-US" sz="1733" b="1" dirty="0">
              <a:solidFill>
                <a:srgbClr val="FFFF00"/>
              </a:solidFill>
              <a:cs typeface="Arial" panose="020B0604020202020204" pitchFamily="34" charset="0"/>
            </a:endParaRPr>
          </a:p>
          <a:p>
            <a:r>
              <a:rPr lang="en-US" sz="1733" b="1" dirty="0">
                <a:solidFill>
                  <a:srgbClr val="00FF00"/>
                </a:solidFill>
                <a:cs typeface="Arial" panose="020B0604020202020204" pitchFamily="34" charset="0"/>
              </a:rPr>
              <a:t>All concentrations were well tolerated without an adverse effect on vision or quality of life.  </a:t>
            </a:r>
          </a:p>
          <a:p>
            <a:endParaRPr lang="en-US" sz="1733" b="1" dirty="0">
              <a:solidFill>
                <a:srgbClr val="00FF00"/>
              </a:solidFill>
              <a:cs typeface="Arial" panose="020B0604020202020204" pitchFamily="34" charset="0"/>
            </a:endParaRPr>
          </a:p>
          <a:p>
            <a:r>
              <a:rPr lang="en-US" sz="1733" b="1" dirty="0">
                <a:solidFill>
                  <a:srgbClr val="FF0000"/>
                </a:solidFill>
                <a:cs typeface="Arial" panose="020B0604020202020204" pitchFamily="34" charset="0"/>
              </a:rPr>
              <a:t>Of the 3 concentrations used… 0.05% atropine was most effective in controlling axial length elongation over a period of one year.  </a:t>
            </a:r>
          </a:p>
        </p:txBody>
      </p:sp>
      <p:pic>
        <p:nvPicPr>
          <p:cNvPr id="6" name="Picture 5">
            <a:extLst>
              <a:ext uri="{FF2B5EF4-FFF2-40B4-BE49-F238E27FC236}">
                <a16:creationId xmlns:a16="http://schemas.microsoft.com/office/drawing/2014/main" id="{01E65E32-D2ED-2F48-9B2E-08026F3E5EEC}"/>
              </a:ext>
            </a:extLst>
          </p:cNvPr>
          <p:cNvPicPr>
            <a:picLocks noChangeAspect="1"/>
          </p:cNvPicPr>
          <p:nvPr/>
        </p:nvPicPr>
        <p:blipFill>
          <a:blip r:embed="rId5"/>
          <a:stretch>
            <a:fillRect/>
          </a:stretch>
        </p:blipFill>
        <p:spPr>
          <a:xfrm>
            <a:off x="10668000" y="5316769"/>
            <a:ext cx="964904" cy="964904"/>
          </a:xfrm>
          <a:prstGeom prst="rect">
            <a:avLst/>
          </a:prstGeom>
          <a:ln>
            <a:solidFill>
              <a:schemeClr val="bg1"/>
            </a:solidFill>
          </a:ln>
        </p:spPr>
      </p:pic>
    </p:spTree>
    <p:extLst>
      <p:ext uri="{BB962C8B-B14F-4D97-AF65-F5344CB8AC3E}">
        <p14:creationId xmlns:p14="http://schemas.microsoft.com/office/powerpoint/2010/main" val="21099641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22395" t="15617" r="22957" b="17997"/>
          <a:stretch/>
        </p:blipFill>
        <p:spPr>
          <a:xfrm>
            <a:off x="1676401" y="457201"/>
            <a:ext cx="8806041" cy="6014433"/>
          </a:xfrm>
          <a:prstGeom prst="rect">
            <a:avLst/>
          </a:prstGeom>
        </p:spPr>
      </p:pic>
      <p:sp>
        <p:nvSpPr>
          <p:cNvPr id="3" name="TextBox 2"/>
          <p:cNvSpPr txBox="1"/>
          <p:nvPr/>
        </p:nvSpPr>
        <p:spPr>
          <a:xfrm>
            <a:off x="9089568" y="745073"/>
            <a:ext cx="1079142" cy="420564"/>
          </a:xfrm>
          <a:prstGeom prst="rect">
            <a:avLst/>
          </a:prstGeom>
          <a:noFill/>
        </p:spPr>
        <p:txBody>
          <a:bodyPr wrap="none" rtlCol="0">
            <a:spAutoFit/>
          </a:bodyPr>
          <a:lstStyle/>
          <a:p>
            <a:r>
              <a:rPr lang="en-US" sz="2133" b="1" dirty="0">
                <a:solidFill>
                  <a:prstClr val="black"/>
                </a:solidFill>
                <a:cs typeface="Arial" panose="020B0604020202020204" pitchFamily="34" charset="0"/>
              </a:rPr>
              <a:t>Placebo</a:t>
            </a:r>
          </a:p>
        </p:txBody>
      </p:sp>
      <p:sp>
        <p:nvSpPr>
          <p:cNvPr id="4" name="TextBox 3"/>
          <p:cNvSpPr txBox="1"/>
          <p:nvPr/>
        </p:nvSpPr>
        <p:spPr>
          <a:xfrm>
            <a:off x="9496025" y="1300765"/>
            <a:ext cx="870751" cy="420564"/>
          </a:xfrm>
          <a:prstGeom prst="rect">
            <a:avLst/>
          </a:prstGeom>
          <a:noFill/>
        </p:spPr>
        <p:txBody>
          <a:bodyPr wrap="none" rtlCol="0">
            <a:spAutoFit/>
          </a:bodyPr>
          <a:lstStyle/>
          <a:p>
            <a:r>
              <a:rPr lang="en-US" sz="2133" b="1" dirty="0">
                <a:solidFill>
                  <a:prstClr val="black"/>
                </a:solidFill>
                <a:cs typeface="Arial" panose="020B0604020202020204" pitchFamily="34" charset="0"/>
              </a:rPr>
              <a:t>0.01%</a:t>
            </a:r>
          </a:p>
        </p:txBody>
      </p:sp>
      <p:sp>
        <p:nvSpPr>
          <p:cNvPr id="5" name="TextBox 4"/>
          <p:cNvSpPr txBox="1"/>
          <p:nvPr/>
        </p:nvSpPr>
        <p:spPr>
          <a:xfrm>
            <a:off x="9418751" y="1964877"/>
            <a:ext cx="1008609" cy="420564"/>
          </a:xfrm>
          <a:prstGeom prst="rect">
            <a:avLst/>
          </a:prstGeom>
          <a:noFill/>
        </p:spPr>
        <p:txBody>
          <a:bodyPr wrap="none" rtlCol="0">
            <a:spAutoFit/>
          </a:bodyPr>
          <a:lstStyle/>
          <a:p>
            <a:r>
              <a:rPr lang="en-US" sz="2133" b="1" dirty="0">
                <a:solidFill>
                  <a:prstClr val="black"/>
                </a:solidFill>
                <a:cs typeface="Arial" panose="020B0604020202020204" pitchFamily="34" charset="0"/>
              </a:rPr>
              <a:t>0.025%</a:t>
            </a:r>
          </a:p>
        </p:txBody>
      </p:sp>
      <p:sp>
        <p:nvSpPr>
          <p:cNvPr id="6" name="Rectangle 5"/>
          <p:cNvSpPr/>
          <p:nvPr/>
        </p:nvSpPr>
        <p:spPr>
          <a:xfrm>
            <a:off x="9570504" y="2746272"/>
            <a:ext cx="870751" cy="420564"/>
          </a:xfrm>
          <a:prstGeom prst="rect">
            <a:avLst/>
          </a:prstGeom>
        </p:spPr>
        <p:txBody>
          <a:bodyPr wrap="none">
            <a:spAutoFit/>
          </a:bodyPr>
          <a:lstStyle/>
          <a:p>
            <a:r>
              <a:rPr lang="en-US" sz="2133" b="1" dirty="0">
                <a:solidFill>
                  <a:prstClr val="black"/>
                </a:solidFill>
                <a:cs typeface="Arial" panose="020B0604020202020204" pitchFamily="34" charset="0"/>
              </a:rPr>
              <a:t>0.05%</a:t>
            </a:r>
          </a:p>
        </p:txBody>
      </p:sp>
      <p:sp>
        <p:nvSpPr>
          <p:cNvPr id="7" name="TextBox 6"/>
          <p:cNvSpPr txBox="1"/>
          <p:nvPr/>
        </p:nvSpPr>
        <p:spPr>
          <a:xfrm>
            <a:off x="3821784" y="768574"/>
            <a:ext cx="2537681" cy="1200329"/>
          </a:xfrm>
          <a:prstGeom prst="rect">
            <a:avLst/>
          </a:prstGeom>
          <a:noFill/>
        </p:spPr>
        <p:txBody>
          <a:bodyPr wrap="none" rtlCol="0">
            <a:spAutoFit/>
          </a:bodyPr>
          <a:lstStyle/>
          <a:p>
            <a:pPr algn="ctr"/>
            <a:r>
              <a:rPr lang="en-US" sz="3600" b="1" dirty="0">
                <a:solidFill>
                  <a:prstClr val="black"/>
                </a:solidFill>
                <a:cs typeface="Arial" panose="020B0604020202020204" pitchFamily="34" charset="0"/>
              </a:rPr>
              <a:t>Change in </a:t>
            </a:r>
          </a:p>
          <a:p>
            <a:pPr algn="ctr"/>
            <a:r>
              <a:rPr lang="en-US" sz="3600" b="1" dirty="0">
                <a:solidFill>
                  <a:prstClr val="black"/>
                </a:solidFill>
                <a:cs typeface="Arial" panose="020B0604020202020204" pitchFamily="34" charset="0"/>
              </a:rPr>
              <a:t>Axial Length</a:t>
            </a:r>
          </a:p>
        </p:txBody>
      </p:sp>
      <p:pic>
        <p:nvPicPr>
          <p:cNvPr id="8" name="Picture 7">
            <a:extLst>
              <a:ext uri="{FF2B5EF4-FFF2-40B4-BE49-F238E27FC236}">
                <a16:creationId xmlns:a16="http://schemas.microsoft.com/office/drawing/2014/main" id="{132A5CC3-6A80-2E4E-802C-D486EBAAB23D}"/>
              </a:ext>
            </a:extLst>
          </p:cNvPr>
          <p:cNvPicPr>
            <a:picLocks noChangeAspect="1"/>
          </p:cNvPicPr>
          <p:nvPr/>
        </p:nvPicPr>
        <p:blipFill>
          <a:blip r:embed="rId4"/>
          <a:stretch>
            <a:fillRect/>
          </a:stretch>
        </p:blipFill>
        <p:spPr>
          <a:xfrm>
            <a:off x="10668000" y="5316769"/>
            <a:ext cx="964904" cy="964904"/>
          </a:xfrm>
          <a:prstGeom prst="rect">
            <a:avLst/>
          </a:prstGeom>
          <a:ln>
            <a:solidFill>
              <a:schemeClr val="bg1"/>
            </a:solidFill>
          </a:ln>
        </p:spPr>
      </p:pic>
    </p:spTree>
    <p:extLst>
      <p:ext uri="{BB962C8B-B14F-4D97-AF65-F5344CB8AC3E}">
        <p14:creationId xmlns:p14="http://schemas.microsoft.com/office/powerpoint/2010/main" val="3211635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0AC901A-3536-0FC5-42DB-7B5FE38068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9B5C81-0872-44C7-A158-625CAAFC6488}" type="slidenum">
              <a:rPr kumimoji="0" lang="en-CA" sz="1200" b="0" i="0" u="none" strike="noStrike" kern="1200" cap="none" spc="0" normalizeH="0" baseline="0" noProof="0" smtClean="0">
                <a:ln>
                  <a:noFill/>
                </a:ln>
                <a:solidFill>
                  <a:srgbClr val="000000"/>
                </a:solidFill>
                <a:effectLst/>
                <a:uLnTx/>
                <a:uFillTx/>
                <a:latin typeface="Nunito Light"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CA" sz="1200" b="0" i="0" u="none" strike="noStrike" kern="1200" cap="none" spc="0" normalizeH="0" baseline="0" noProof="0">
              <a:ln>
                <a:noFill/>
              </a:ln>
              <a:solidFill>
                <a:srgbClr val="000000"/>
              </a:solidFill>
              <a:effectLst/>
              <a:uLnTx/>
              <a:uFillTx/>
              <a:latin typeface="Nunito Light" pitchFamily="2" charset="0"/>
              <a:ea typeface="+mn-ea"/>
              <a:cs typeface="+mn-cs"/>
            </a:endParaRPr>
          </a:p>
        </p:txBody>
      </p:sp>
      <p:sp>
        <p:nvSpPr>
          <p:cNvPr id="11" name="Title 1">
            <a:extLst>
              <a:ext uri="{FF2B5EF4-FFF2-40B4-BE49-F238E27FC236}">
                <a16:creationId xmlns:a16="http://schemas.microsoft.com/office/drawing/2014/main" id="{696BE275-CF57-4529-B20B-656272ABB1EA}"/>
              </a:ext>
            </a:extLst>
          </p:cNvPr>
          <p:cNvSpPr txBox="1">
            <a:spLocks/>
          </p:cNvSpPr>
          <p:nvPr/>
        </p:nvSpPr>
        <p:spPr>
          <a:xfrm>
            <a:off x="380999" y="387112"/>
            <a:ext cx="11543145" cy="68818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rgbClr val="00BBF0"/>
                </a:solidFill>
                <a:latin typeface="Open Sans ExtraBold" pitchFamily="2" charset="0"/>
                <a:ea typeface="Open Sans ExtraBold" pitchFamily="2" charset="0"/>
                <a:cs typeface="Open Sans ExtraBold" pitchFamily="2"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CA" sz="3200" b="0" i="0" u="none" strike="noStrike" kern="1200" cap="none" spc="0" normalizeH="0" baseline="0" noProof="0" dirty="0">
                <a:ln>
                  <a:noFill/>
                </a:ln>
                <a:solidFill>
                  <a:srgbClr val="000000"/>
                </a:solidFill>
                <a:effectLst/>
                <a:uLnTx/>
                <a:uFillTx/>
                <a:latin typeface="Open Sans ExtraBold" pitchFamily="2" charset="0"/>
                <a:ea typeface="Open Sans ExtraBold" pitchFamily="2" charset="0"/>
                <a:cs typeface="Open Sans ExtraBold" pitchFamily="2" charset="0"/>
              </a:rPr>
              <a:t>MyopiaX</a:t>
            </a:r>
            <a:r>
              <a:rPr kumimoji="0" lang="en-CA" sz="3200" b="0" i="0" u="none" strike="noStrike" kern="1200" cap="none" spc="0" normalizeH="0" baseline="30000" noProof="0" dirty="0">
                <a:ln>
                  <a:noFill/>
                </a:ln>
                <a:solidFill>
                  <a:srgbClr val="000000"/>
                </a:solidFill>
                <a:effectLst/>
                <a:uLnTx/>
                <a:uFillTx/>
                <a:latin typeface="Open Sans ExtraBold" pitchFamily="2" charset="0"/>
                <a:ea typeface="Open Sans ExtraBold" pitchFamily="2" charset="0"/>
                <a:cs typeface="Open Sans ExtraBold" pitchFamily="2" charset="0"/>
              </a:rPr>
              <a:t>®</a:t>
            </a:r>
            <a:r>
              <a:rPr kumimoji="0" lang="en-CA" sz="3200" b="0" i="0" u="none" strike="noStrike" kern="1200" cap="none" spc="0" normalizeH="0" baseline="0" noProof="0" dirty="0">
                <a:ln>
                  <a:noFill/>
                </a:ln>
                <a:solidFill>
                  <a:srgbClr val="000000"/>
                </a:solidFill>
                <a:effectLst/>
                <a:uLnTx/>
                <a:uFillTx/>
                <a:latin typeface="Open Sans ExtraBold" pitchFamily="2" charset="0"/>
                <a:ea typeface="Open Sans ExtraBold" pitchFamily="2" charset="0"/>
                <a:cs typeface="Open Sans ExtraBold" pitchFamily="2" charset="0"/>
              </a:rPr>
              <a:t> is a groundbreaking approach to manage progression of myopia</a:t>
            </a:r>
          </a:p>
        </p:txBody>
      </p:sp>
      <p:sp>
        <p:nvSpPr>
          <p:cNvPr id="12" name="TextBox 11">
            <a:extLst>
              <a:ext uri="{FF2B5EF4-FFF2-40B4-BE49-F238E27FC236}">
                <a16:creationId xmlns:a16="http://schemas.microsoft.com/office/drawing/2014/main" id="{EBC7F434-54D7-ACF0-4F3B-7429881B18BC}"/>
              </a:ext>
            </a:extLst>
          </p:cNvPr>
          <p:cNvSpPr txBox="1"/>
          <p:nvPr/>
        </p:nvSpPr>
        <p:spPr>
          <a:xfrm>
            <a:off x="380999" y="1262341"/>
            <a:ext cx="11638781" cy="400110"/>
          </a:xfrm>
          <a:prstGeom prst="rect">
            <a:avLst/>
          </a:prstGeom>
          <a:noFill/>
        </p:spPr>
        <p:txBody>
          <a:bodyPr wrap="square" rtlCol="0">
            <a:spAutoFit/>
          </a:bodyPr>
          <a:lstStyle/>
          <a:p>
            <a:r>
              <a:rPr lang="en-CA" sz="2000">
                <a:solidFill>
                  <a:srgbClr val="008CB4"/>
                </a:solidFill>
                <a:latin typeface="Nunito SemiBold" pitchFamily="2" charset="0"/>
              </a:rPr>
              <a:t>Targetedcontrol</a:t>
            </a:r>
            <a:r>
              <a:rPr lang="en-CA" sz="2000" dirty="0">
                <a:solidFill>
                  <a:srgbClr val="008CB4"/>
                </a:solidFill>
                <a:latin typeface="Nunito SemiBold" pitchFamily="2" charset="0"/>
              </a:rPr>
              <a:t> of progression through a novel mechanism and acceptance by children/parents</a:t>
            </a:r>
            <a:endParaRPr lang="en-CA" sz="2000" baseline="30000" dirty="0">
              <a:solidFill>
                <a:srgbClr val="008CB4"/>
              </a:solidFill>
              <a:latin typeface="Nunito SemiBold" pitchFamily="2" charset="0"/>
            </a:endParaRPr>
          </a:p>
        </p:txBody>
      </p:sp>
      <p:sp>
        <p:nvSpPr>
          <p:cNvPr id="16" name="TextBox 15">
            <a:extLst>
              <a:ext uri="{FF2B5EF4-FFF2-40B4-BE49-F238E27FC236}">
                <a16:creationId xmlns:a16="http://schemas.microsoft.com/office/drawing/2014/main" id="{D0A8B41C-083B-7085-35A3-6F6EB0B18442}"/>
              </a:ext>
            </a:extLst>
          </p:cNvPr>
          <p:cNvSpPr txBox="1"/>
          <p:nvPr/>
        </p:nvSpPr>
        <p:spPr>
          <a:xfrm>
            <a:off x="1398423" y="1967875"/>
            <a:ext cx="6267901" cy="707886"/>
          </a:xfrm>
          <a:prstGeom prst="rect">
            <a:avLst/>
          </a:prstGeom>
          <a:noFill/>
        </p:spPr>
        <p:txBody>
          <a:bodyPr wrap="square" lIns="91440" tIns="45720" rIns="91440" bIns="45720" anchor="t">
            <a:spAutoFit/>
          </a:bodyPr>
          <a:lstStyle/>
          <a:p>
            <a:pPr algn="ctr"/>
            <a:r>
              <a:rPr lang="en-CA" sz="2000" dirty="0">
                <a:solidFill>
                  <a:srgbClr val="000000"/>
                </a:solidFill>
                <a:latin typeface="Nunito SemiBold"/>
              </a:rPr>
              <a:t>MyopiaX</a:t>
            </a:r>
            <a:r>
              <a:rPr lang="en-CA" sz="2000" baseline="30000" dirty="0">
                <a:solidFill>
                  <a:srgbClr val="000000"/>
                </a:solidFill>
                <a:latin typeface="Nunito SemiBold"/>
              </a:rPr>
              <a:t>®</a:t>
            </a:r>
            <a:r>
              <a:rPr lang="en-CA" sz="2000" dirty="0">
                <a:solidFill>
                  <a:srgbClr val="000000"/>
                </a:solidFill>
                <a:latin typeface="Nunito SemiBold"/>
              </a:rPr>
              <a:t> delivers the blue light stimulus alongside a game app run on a standard smartphone	</a:t>
            </a:r>
          </a:p>
        </p:txBody>
      </p:sp>
      <p:sp>
        <p:nvSpPr>
          <p:cNvPr id="17" name="TextBox 16">
            <a:extLst>
              <a:ext uri="{FF2B5EF4-FFF2-40B4-BE49-F238E27FC236}">
                <a16:creationId xmlns:a16="http://schemas.microsoft.com/office/drawing/2014/main" id="{5CE6A30B-33DE-2D57-562A-E8EC1F773E15}"/>
              </a:ext>
            </a:extLst>
          </p:cNvPr>
          <p:cNvSpPr txBox="1"/>
          <p:nvPr/>
        </p:nvSpPr>
        <p:spPr>
          <a:xfrm>
            <a:off x="1656526" y="4682972"/>
            <a:ext cx="6107296" cy="661720"/>
          </a:xfrm>
          <a:prstGeom prst="rect">
            <a:avLst/>
          </a:prstGeom>
          <a:noFill/>
        </p:spPr>
        <p:txBody>
          <a:bodyPr wrap="square" lIns="91440" tIns="45720" rIns="91440" bIns="45720" rtlCol="0" anchor="t">
            <a:spAutoFit/>
          </a:bodyPr>
          <a:lstStyle/>
          <a:p>
            <a:pPr>
              <a:spcAft>
                <a:spcPts val="600"/>
              </a:spcAft>
            </a:pPr>
            <a:r>
              <a:rPr lang="en-CA" dirty="0">
                <a:solidFill>
                  <a:srgbClr val="000000"/>
                </a:solidFill>
                <a:latin typeface="Nunito SemiBold"/>
              </a:rPr>
              <a:t>Accessible</a:t>
            </a:r>
          </a:p>
          <a:p>
            <a:pPr marL="176213" indent="-180000">
              <a:spcAft>
                <a:spcPts val="600"/>
              </a:spcAft>
              <a:buFont typeface="Arial" panose="020B0604020202020204" pitchFamily="34" charset="0"/>
              <a:buChar char="•"/>
              <a:tabLst>
                <a:tab pos="0" algn="l"/>
              </a:tabLst>
            </a:pPr>
            <a:r>
              <a:rPr lang="en-CA" sz="1400" dirty="0">
                <a:solidFill>
                  <a:srgbClr val="000000"/>
                </a:solidFill>
                <a:latin typeface="Nunito SemiBold"/>
              </a:rPr>
              <a:t>Compatibility with consumer electronics reduces barriers to access</a:t>
            </a:r>
          </a:p>
        </p:txBody>
      </p:sp>
      <p:grpSp>
        <p:nvGrpSpPr>
          <p:cNvPr id="18" name="Group 17">
            <a:extLst>
              <a:ext uri="{FF2B5EF4-FFF2-40B4-BE49-F238E27FC236}">
                <a16:creationId xmlns:a16="http://schemas.microsoft.com/office/drawing/2014/main" id="{0AAFD80B-4551-D10F-9D73-8897C9EB2427}"/>
              </a:ext>
            </a:extLst>
          </p:cNvPr>
          <p:cNvGrpSpPr/>
          <p:nvPr/>
        </p:nvGrpSpPr>
        <p:grpSpPr>
          <a:xfrm>
            <a:off x="928742" y="3803004"/>
            <a:ext cx="612000" cy="612000"/>
            <a:chOff x="738847" y="4257720"/>
            <a:chExt cx="766800" cy="766800"/>
          </a:xfrm>
        </p:grpSpPr>
        <p:sp>
          <p:nvSpPr>
            <p:cNvPr id="19" name="Oval 18">
              <a:extLst>
                <a:ext uri="{FF2B5EF4-FFF2-40B4-BE49-F238E27FC236}">
                  <a16:creationId xmlns:a16="http://schemas.microsoft.com/office/drawing/2014/main" id="{63833488-6D39-92E0-C43F-F4148614EA20}"/>
                </a:ext>
              </a:extLst>
            </p:cNvPr>
            <p:cNvSpPr/>
            <p:nvPr/>
          </p:nvSpPr>
          <p:spPr>
            <a:xfrm>
              <a:off x="738847" y="4257720"/>
              <a:ext cx="766800" cy="766800"/>
            </a:xfrm>
            <a:prstGeom prst="ellipse">
              <a:avLst/>
            </a:prstGeom>
            <a:solidFill>
              <a:srgbClr val="CBDB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pic>
          <p:nvPicPr>
            <p:cNvPr id="20" name="Graphic 19" descr="Single gear outline">
              <a:extLst>
                <a:ext uri="{FF2B5EF4-FFF2-40B4-BE49-F238E27FC236}">
                  <a16:creationId xmlns:a16="http://schemas.microsoft.com/office/drawing/2014/main" id="{A8457BEE-11A0-EA77-2AB2-0371A9C92D5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6665" y="4315538"/>
              <a:ext cx="651164" cy="651164"/>
            </a:xfrm>
            <a:prstGeom prst="rect">
              <a:avLst/>
            </a:prstGeom>
          </p:spPr>
        </p:pic>
      </p:grpSp>
      <p:grpSp>
        <p:nvGrpSpPr>
          <p:cNvPr id="21" name="Group 20">
            <a:extLst>
              <a:ext uri="{FF2B5EF4-FFF2-40B4-BE49-F238E27FC236}">
                <a16:creationId xmlns:a16="http://schemas.microsoft.com/office/drawing/2014/main" id="{30CC7AA8-B419-E366-1722-60AFE624D96F}"/>
              </a:ext>
            </a:extLst>
          </p:cNvPr>
          <p:cNvGrpSpPr/>
          <p:nvPr/>
        </p:nvGrpSpPr>
        <p:grpSpPr>
          <a:xfrm>
            <a:off x="928742" y="4707832"/>
            <a:ext cx="612000" cy="612000"/>
            <a:chOff x="738847" y="5438845"/>
            <a:chExt cx="766800" cy="766800"/>
          </a:xfrm>
        </p:grpSpPr>
        <p:sp>
          <p:nvSpPr>
            <p:cNvPr id="22" name="Oval 21">
              <a:extLst>
                <a:ext uri="{FF2B5EF4-FFF2-40B4-BE49-F238E27FC236}">
                  <a16:creationId xmlns:a16="http://schemas.microsoft.com/office/drawing/2014/main" id="{55FFA251-ABEF-B9C6-8D40-49B4DFA0A4BE}"/>
                </a:ext>
              </a:extLst>
            </p:cNvPr>
            <p:cNvSpPr/>
            <p:nvPr/>
          </p:nvSpPr>
          <p:spPr>
            <a:xfrm>
              <a:off x="738847" y="5438845"/>
              <a:ext cx="766800" cy="766800"/>
            </a:xfrm>
            <a:prstGeom prst="ellipse">
              <a:avLst/>
            </a:prstGeom>
            <a:solidFill>
              <a:srgbClr val="CBDB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3" name="Graphic 22" descr="Smart Phone outline">
              <a:extLst>
                <a:ext uri="{FF2B5EF4-FFF2-40B4-BE49-F238E27FC236}">
                  <a16:creationId xmlns:a16="http://schemas.microsoft.com/office/drawing/2014/main" id="{4D119C50-F283-9523-7FF8-CCC5FB0D21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74837" y="5578414"/>
              <a:ext cx="494821" cy="494821"/>
            </a:xfrm>
            <a:prstGeom prst="rect">
              <a:avLst/>
            </a:prstGeom>
          </p:spPr>
        </p:pic>
      </p:grpSp>
      <p:sp>
        <p:nvSpPr>
          <p:cNvPr id="24" name="TextBox 23">
            <a:extLst>
              <a:ext uri="{FF2B5EF4-FFF2-40B4-BE49-F238E27FC236}">
                <a16:creationId xmlns:a16="http://schemas.microsoft.com/office/drawing/2014/main" id="{B5003900-AB26-3961-996B-849356E5B285}"/>
              </a:ext>
            </a:extLst>
          </p:cNvPr>
          <p:cNvSpPr txBox="1"/>
          <p:nvPr/>
        </p:nvSpPr>
        <p:spPr>
          <a:xfrm>
            <a:off x="1656526" y="2801502"/>
            <a:ext cx="5955286" cy="877163"/>
          </a:xfrm>
          <a:prstGeom prst="rect">
            <a:avLst/>
          </a:prstGeom>
          <a:noFill/>
        </p:spPr>
        <p:txBody>
          <a:bodyPr wrap="square" lIns="91440" tIns="45720" rIns="91440" bIns="45720" rtlCol="0" anchor="t">
            <a:spAutoFit/>
          </a:bodyPr>
          <a:lstStyle/>
          <a:p>
            <a:pPr>
              <a:spcAft>
                <a:spcPts val="600"/>
              </a:spcAft>
            </a:pPr>
            <a:r>
              <a:rPr lang="en-CA" dirty="0">
                <a:solidFill>
                  <a:srgbClr val="000000"/>
                </a:solidFill>
                <a:latin typeface="Nunito SemiBold"/>
              </a:rPr>
              <a:t>Safe</a:t>
            </a:r>
          </a:p>
          <a:p>
            <a:pPr marL="176213" indent="-180000">
              <a:spcAft>
                <a:spcPts val="600"/>
              </a:spcAft>
              <a:buFont typeface="Arial" panose="020B0604020202020204" pitchFamily="34" charset="0"/>
              <a:buChar char="•"/>
              <a:tabLst>
                <a:tab pos="0" algn="l"/>
              </a:tabLst>
            </a:pPr>
            <a:r>
              <a:rPr lang="en-US" sz="1400" dirty="0">
                <a:solidFill>
                  <a:srgbClr val="000000"/>
                </a:solidFill>
                <a:latin typeface="Nunito SemiBold"/>
              </a:rPr>
              <a:t>Positive safety profile: light stimulus is targeted and low-intensity. No safety signals in ongoing pediatric clinical study</a:t>
            </a:r>
            <a:endParaRPr lang="en-CA" sz="1400" dirty="0">
              <a:solidFill>
                <a:srgbClr val="000000"/>
              </a:solidFill>
              <a:latin typeface="Nunito SemiBold"/>
            </a:endParaRPr>
          </a:p>
        </p:txBody>
      </p:sp>
      <p:grpSp>
        <p:nvGrpSpPr>
          <p:cNvPr id="25" name="Group 24">
            <a:extLst>
              <a:ext uri="{FF2B5EF4-FFF2-40B4-BE49-F238E27FC236}">
                <a16:creationId xmlns:a16="http://schemas.microsoft.com/office/drawing/2014/main" id="{B17E7B08-2CA5-5F4F-0745-862D45447BA6}"/>
              </a:ext>
            </a:extLst>
          </p:cNvPr>
          <p:cNvGrpSpPr/>
          <p:nvPr/>
        </p:nvGrpSpPr>
        <p:grpSpPr>
          <a:xfrm>
            <a:off x="928742" y="2898176"/>
            <a:ext cx="612000" cy="612000"/>
            <a:chOff x="236202" y="3614049"/>
            <a:chExt cx="766800" cy="766800"/>
          </a:xfrm>
        </p:grpSpPr>
        <p:sp>
          <p:nvSpPr>
            <p:cNvPr id="26" name="Oval 25">
              <a:extLst>
                <a:ext uri="{FF2B5EF4-FFF2-40B4-BE49-F238E27FC236}">
                  <a16:creationId xmlns:a16="http://schemas.microsoft.com/office/drawing/2014/main" id="{C6C190C9-15F0-64C1-E91E-5B395CF49E9D}"/>
                </a:ext>
              </a:extLst>
            </p:cNvPr>
            <p:cNvSpPr/>
            <p:nvPr/>
          </p:nvSpPr>
          <p:spPr>
            <a:xfrm>
              <a:off x="236202" y="3614049"/>
              <a:ext cx="766800" cy="766800"/>
            </a:xfrm>
            <a:prstGeom prst="ellipse">
              <a:avLst/>
            </a:prstGeom>
            <a:solidFill>
              <a:srgbClr val="CBDB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7" name="Graphic 26">
              <a:extLst>
                <a:ext uri="{FF2B5EF4-FFF2-40B4-BE49-F238E27FC236}">
                  <a16:creationId xmlns:a16="http://schemas.microsoft.com/office/drawing/2014/main" id="{A7F0BD80-9BF0-EC76-B771-93F4881C222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294020" y="3671867"/>
              <a:ext cx="651164" cy="651164"/>
            </a:xfrm>
            <a:prstGeom prst="rect">
              <a:avLst/>
            </a:prstGeom>
          </p:spPr>
        </p:pic>
      </p:grpSp>
      <p:sp>
        <p:nvSpPr>
          <p:cNvPr id="31" name="TextBox 30">
            <a:extLst>
              <a:ext uri="{FF2B5EF4-FFF2-40B4-BE49-F238E27FC236}">
                <a16:creationId xmlns:a16="http://schemas.microsoft.com/office/drawing/2014/main" id="{BE63397F-0350-6F56-A62B-802BCCB1EE8F}"/>
              </a:ext>
            </a:extLst>
          </p:cNvPr>
          <p:cNvSpPr txBox="1"/>
          <p:nvPr/>
        </p:nvSpPr>
        <p:spPr>
          <a:xfrm>
            <a:off x="1656525" y="3849959"/>
            <a:ext cx="6677937" cy="661720"/>
          </a:xfrm>
          <a:prstGeom prst="rect">
            <a:avLst/>
          </a:prstGeom>
          <a:noFill/>
        </p:spPr>
        <p:txBody>
          <a:bodyPr wrap="square" lIns="91440" tIns="45720" rIns="91440" bIns="45720" rtlCol="0" anchor="t">
            <a:spAutoFit/>
          </a:bodyPr>
          <a:lstStyle/>
          <a:p>
            <a:pPr>
              <a:spcAft>
                <a:spcPts val="600"/>
              </a:spcAft>
            </a:pPr>
            <a:r>
              <a:rPr lang="en-CA" dirty="0">
                <a:solidFill>
                  <a:srgbClr val="000000"/>
                </a:solidFill>
                <a:latin typeface="Nunito SemiBold"/>
              </a:rPr>
              <a:t>Customizable and engaging for children</a:t>
            </a:r>
          </a:p>
          <a:p>
            <a:pPr marL="176213" indent="-180000">
              <a:spcAft>
                <a:spcPts val="600"/>
              </a:spcAft>
              <a:buFont typeface="Arial" panose="020B0604020202020204" pitchFamily="34" charset="0"/>
              <a:buChar char="•"/>
              <a:tabLst>
                <a:tab pos="0" algn="l"/>
              </a:tabLst>
            </a:pPr>
            <a:r>
              <a:rPr lang="en-CA" sz="1400" dirty="0">
                <a:solidFill>
                  <a:srgbClr val="000000"/>
                </a:solidFill>
                <a:latin typeface="Nunito SemiBold"/>
              </a:rPr>
              <a:t>Supports individualized medical settings and games designed for children</a:t>
            </a:r>
          </a:p>
        </p:txBody>
      </p:sp>
      <p:grpSp>
        <p:nvGrpSpPr>
          <p:cNvPr id="39" name="Group 38">
            <a:extLst>
              <a:ext uri="{FF2B5EF4-FFF2-40B4-BE49-F238E27FC236}">
                <a16:creationId xmlns:a16="http://schemas.microsoft.com/office/drawing/2014/main" id="{A71BA088-9F62-E450-21BD-0F74F9722046}"/>
              </a:ext>
            </a:extLst>
          </p:cNvPr>
          <p:cNvGrpSpPr/>
          <p:nvPr/>
        </p:nvGrpSpPr>
        <p:grpSpPr>
          <a:xfrm>
            <a:off x="676274" y="5638060"/>
            <a:ext cx="7419974" cy="832827"/>
            <a:chOff x="7255236" y="1730651"/>
            <a:chExt cx="4061724" cy="707886"/>
          </a:xfrm>
        </p:grpSpPr>
        <p:sp>
          <p:nvSpPr>
            <p:cNvPr id="38" name="Rectangle 37">
              <a:extLst>
                <a:ext uri="{FF2B5EF4-FFF2-40B4-BE49-F238E27FC236}">
                  <a16:creationId xmlns:a16="http://schemas.microsoft.com/office/drawing/2014/main" id="{75DFD372-CCED-0082-7CCA-CBA3AE24978C}"/>
                </a:ext>
              </a:extLst>
            </p:cNvPr>
            <p:cNvSpPr/>
            <p:nvPr/>
          </p:nvSpPr>
          <p:spPr>
            <a:xfrm>
              <a:off x="7255236" y="1730651"/>
              <a:ext cx="4061724" cy="707886"/>
            </a:xfrm>
            <a:prstGeom prst="rect">
              <a:avLst/>
            </a:prstGeom>
            <a:solidFill>
              <a:srgbClr val="FFFFFF"/>
            </a:solidFill>
            <a:ln w="19050" cap="flat" cmpd="sng" algn="ctr">
              <a:solidFill>
                <a:srgbClr val="008CB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CA" sz="1800" b="0" i="0" u="none" strike="noStrike" kern="0" cap="none" spc="0" normalizeH="0" baseline="0" noProof="0">
                <a:ln>
                  <a:noFill/>
                </a:ln>
                <a:solidFill>
                  <a:srgbClr val="FFFFFF"/>
                </a:solidFill>
                <a:effectLst/>
                <a:uLnTx/>
                <a:uFillTx/>
                <a:latin typeface="Nunito"/>
                <a:ea typeface="+mn-ea"/>
                <a:cs typeface="+mn-cs"/>
              </a:endParaRPr>
            </a:p>
          </p:txBody>
        </p:sp>
        <p:sp>
          <p:nvSpPr>
            <p:cNvPr id="35" name="TextBox 34">
              <a:extLst>
                <a:ext uri="{FF2B5EF4-FFF2-40B4-BE49-F238E27FC236}">
                  <a16:creationId xmlns:a16="http://schemas.microsoft.com/office/drawing/2014/main" id="{C8B2F592-7B4C-E284-37F6-F9040C5224AC}"/>
                </a:ext>
              </a:extLst>
            </p:cNvPr>
            <p:cNvSpPr txBox="1"/>
            <p:nvPr/>
          </p:nvSpPr>
          <p:spPr>
            <a:xfrm>
              <a:off x="7286705" y="1809910"/>
              <a:ext cx="3998786" cy="549368"/>
            </a:xfrm>
            <a:prstGeom prst="rect">
              <a:avLst/>
            </a:prstGeom>
            <a:noFill/>
          </p:spPr>
          <p:txBody>
            <a:bodyPr wrap="square" rtlCol="0">
              <a:spAutoFit/>
            </a:bodyPr>
            <a:lstStyle/>
            <a:p>
              <a:pPr algn="ctr"/>
              <a:r>
                <a:rPr lang="en-CA" b="1" dirty="0">
                  <a:solidFill>
                    <a:srgbClr val="000000"/>
                  </a:solidFill>
                </a:rPr>
                <a:t>MyopiaX-1 first-in-human clinical trial of MyopiaX has achieved its 6-month readout and is scheduled to complete in September 2024</a:t>
              </a:r>
            </a:p>
          </p:txBody>
        </p:sp>
      </p:grpSp>
    </p:spTree>
    <p:extLst>
      <p:ext uri="{BB962C8B-B14F-4D97-AF65-F5344CB8AC3E}">
        <p14:creationId xmlns:p14="http://schemas.microsoft.com/office/powerpoint/2010/main" val="200163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B82BC-7439-472C-B214-074A474E7634}"/>
              </a:ext>
            </a:extLst>
          </p:cNvPr>
          <p:cNvSpPr>
            <a:spLocks noGrp="1"/>
          </p:cNvSpPr>
          <p:nvPr>
            <p:ph type="title"/>
          </p:nvPr>
        </p:nvSpPr>
        <p:spPr>
          <a:xfrm>
            <a:off x="227249" y="-21141"/>
            <a:ext cx="10631938" cy="929396"/>
          </a:xfrm>
        </p:spPr>
        <p:txBody>
          <a:bodyPr>
            <a:noAutofit/>
          </a:bodyPr>
          <a:lstStyle/>
          <a:p>
            <a:r>
              <a:rPr lang="en-US" sz="3000" b="1" dirty="0">
                <a:solidFill>
                  <a:schemeClr val="tx1">
                    <a:lumMod val="65000"/>
                    <a:lumOff val="35000"/>
                  </a:schemeClr>
                </a:solidFill>
                <a:latin typeface="OpenSans-Bold"/>
              </a:rPr>
              <a:t>Compounding Pharmacies</a:t>
            </a:r>
            <a:endParaRPr lang="en-US" sz="3000" dirty="0">
              <a:solidFill>
                <a:schemeClr val="tx1">
                  <a:lumMod val="65000"/>
                  <a:lumOff val="35000"/>
                </a:schemeClr>
              </a:solidFill>
              <a:latin typeface="OpenSans-Bold"/>
            </a:endParaRPr>
          </a:p>
        </p:txBody>
      </p:sp>
      <p:sp>
        <p:nvSpPr>
          <p:cNvPr id="5" name="Slide Number Placeholder 3">
            <a:extLst>
              <a:ext uri="{FF2B5EF4-FFF2-40B4-BE49-F238E27FC236}">
                <a16:creationId xmlns:a16="http://schemas.microsoft.com/office/drawing/2014/main" id="{ED0FD557-36F0-A4F0-99F4-BAED5170C36C}"/>
              </a:ext>
            </a:extLst>
          </p:cNvPr>
          <p:cNvSpPr>
            <a:spLocks noGrp="1"/>
          </p:cNvSpPr>
          <p:nvPr>
            <p:ph type="sldNum" sz="quarter" idx="12"/>
          </p:nvPr>
        </p:nvSpPr>
        <p:spPr>
          <a:xfrm>
            <a:off x="8610600" y="6356350"/>
            <a:ext cx="2743200" cy="365125"/>
          </a:xfrm>
        </p:spPr>
        <p:txBody>
          <a:bodyPr/>
          <a:lstStyle/>
          <a:p>
            <a:fld id="{B46392B1-0DC1-4005-84F4-CA94BFF2064D}" type="slidenum">
              <a:rPr lang="en-US" smtClean="0"/>
              <a:t>39</a:t>
            </a:fld>
            <a:endParaRPr lang="en-US"/>
          </a:p>
        </p:txBody>
      </p:sp>
      <p:pic>
        <p:nvPicPr>
          <p:cNvPr id="6" name="Picture 5" descr="A blue and white sign with white text&#10;&#10;Description automatically generated">
            <a:extLst>
              <a:ext uri="{FF2B5EF4-FFF2-40B4-BE49-F238E27FC236}">
                <a16:creationId xmlns:a16="http://schemas.microsoft.com/office/drawing/2014/main" id="{04A983BF-D145-FE95-02A9-C60D8D1065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51796" y="1473780"/>
            <a:ext cx="3534012" cy="781354"/>
          </a:xfrm>
          <a:prstGeom prst="rect">
            <a:avLst/>
          </a:prstGeom>
        </p:spPr>
      </p:pic>
      <p:pic>
        <p:nvPicPr>
          <p:cNvPr id="7" name="Picture 6" descr="A close up of a text&#10;&#10;Description automatically generated">
            <a:extLst>
              <a:ext uri="{FF2B5EF4-FFF2-40B4-BE49-F238E27FC236}">
                <a16:creationId xmlns:a16="http://schemas.microsoft.com/office/drawing/2014/main" id="{341FC074-2B5D-568C-DF75-DFA3FDBC376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28633" y="2647757"/>
            <a:ext cx="3762407" cy="615527"/>
          </a:xfrm>
          <a:prstGeom prst="rect">
            <a:avLst/>
          </a:prstGeom>
        </p:spPr>
      </p:pic>
      <p:sp>
        <p:nvSpPr>
          <p:cNvPr id="8" name="TextBox 7">
            <a:extLst>
              <a:ext uri="{FF2B5EF4-FFF2-40B4-BE49-F238E27FC236}">
                <a16:creationId xmlns:a16="http://schemas.microsoft.com/office/drawing/2014/main" id="{C2569541-47B8-5415-4E28-1D50F17AF60D}"/>
              </a:ext>
            </a:extLst>
          </p:cNvPr>
          <p:cNvSpPr txBox="1"/>
          <p:nvPr/>
        </p:nvSpPr>
        <p:spPr>
          <a:xfrm>
            <a:off x="2718322" y="2293814"/>
            <a:ext cx="627095" cy="353943"/>
          </a:xfrm>
          <a:prstGeom prst="rect">
            <a:avLst/>
          </a:prstGeom>
          <a:noFill/>
        </p:spPr>
        <p:txBody>
          <a:bodyPr wrap="none" rtlCol="0">
            <a:spAutoFit/>
          </a:bodyPr>
          <a:lstStyle/>
          <a:p>
            <a:r>
              <a:rPr lang="en-US" sz="1700" b="1" dirty="0">
                <a:solidFill>
                  <a:schemeClr val="tx1"/>
                </a:solidFill>
              </a:rPr>
              <a:t>2023</a:t>
            </a:r>
          </a:p>
        </p:txBody>
      </p:sp>
      <p:grpSp>
        <p:nvGrpSpPr>
          <p:cNvPr id="11" name="Group 10">
            <a:extLst>
              <a:ext uri="{FF2B5EF4-FFF2-40B4-BE49-F238E27FC236}">
                <a16:creationId xmlns:a16="http://schemas.microsoft.com/office/drawing/2014/main" id="{5C62FBC8-8E79-1637-F078-2725635F96F7}"/>
              </a:ext>
            </a:extLst>
          </p:cNvPr>
          <p:cNvGrpSpPr/>
          <p:nvPr/>
        </p:nvGrpSpPr>
        <p:grpSpPr>
          <a:xfrm>
            <a:off x="1348145" y="3487697"/>
            <a:ext cx="3523381" cy="2868653"/>
            <a:chOff x="4141365" y="3318829"/>
            <a:chExt cx="3523381" cy="2868653"/>
          </a:xfrm>
          <a:effectLst>
            <a:outerShdw blurRad="50800" dist="38100" dir="5400000" algn="t" rotWithShape="0">
              <a:prstClr val="black">
                <a:alpha val="40000"/>
              </a:prstClr>
            </a:outerShdw>
          </a:effectLst>
        </p:grpSpPr>
        <p:sp>
          <p:nvSpPr>
            <p:cNvPr id="9" name="Rectangle 8">
              <a:extLst>
                <a:ext uri="{FF2B5EF4-FFF2-40B4-BE49-F238E27FC236}">
                  <a16:creationId xmlns:a16="http://schemas.microsoft.com/office/drawing/2014/main" id="{BD1FD6D3-D7C5-930B-2B8A-F4B66E05ECC9}"/>
                </a:ext>
              </a:extLst>
            </p:cNvPr>
            <p:cNvSpPr/>
            <p:nvPr/>
          </p:nvSpPr>
          <p:spPr>
            <a:xfrm>
              <a:off x="4141365" y="3318829"/>
              <a:ext cx="3523381" cy="615553"/>
            </a:xfrm>
            <a:prstGeom prst="rect">
              <a:avLst/>
            </a:prstGeom>
            <a:solidFill>
              <a:schemeClr val="bg1"/>
            </a:solidFill>
            <a:ln w="28575">
              <a:solidFill>
                <a:schemeClr val="tx1"/>
              </a:solidFill>
            </a:ln>
          </p:spPr>
          <p:txBody>
            <a:bodyPr wrap="square">
              <a:spAutoFit/>
            </a:bodyPr>
            <a:lstStyle/>
            <a:p>
              <a:pPr marL="0" marR="0" lvl="0" indent="0" algn="ctr" defTabSz="914317"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chemeClr val="tx1"/>
                  </a:solidFill>
                  <a:effectLst/>
                  <a:uLnTx/>
                  <a:uFillTx/>
                  <a:latin typeface="OpenSans "/>
                </a:rPr>
                <a:t>Analyzed samples obtained from compounding pharmacies</a:t>
              </a:r>
              <a:endParaRPr kumimoji="0" lang="en-US" sz="1700" b="0" i="0" u="none" strike="noStrike" kern="1200" cap="none" spc="0" normalizeH="0" baseline="0" noProof="0" dirty="0">
                <a:ln>
                  <a:noFill/>
                </a:ln>
                <a:solidFill>
                  <a:schemeClr val="tx1"/>
                </a:solidFill>
                <a:effectLst/>
                <a:uLnTx/>
                <a:uFillTx/>
                <a:latin typeface="OpenSans "/>
              </a:endParaRPr>
            </a:p>
          </p:txBody>
        </p:sp>
        <p:sp>
          <p:nvSpPr>
            <p:cNvPr id="10" name="Content Placeholder 1">
              <a:extLst>
                <a:ext uri="{FF2B5EF4-FFF2-40B4-BE49-F238E27FC236}">
                  <a16:creationId xmlns:a16="http://schemas.microsoft.com/office/drawing/2014/main" id="{E76BA96E-9B86-D5BF-BFE7-BBA71B6AA318}"/>
                </a:ext>
              </a:extLst>
            </p:cNvPr>
            <p:cNvSpPr txBox="1">
              <a:spLocks/>
            </p:cNvSpPr>
            <p:nvPr/>
          </p:nvSpPr>
          <p:spPr>
            <a:xfrm>
              <a:off x="4141365" y="3903604"/>
              <a:ext cx="3516083" cy="2283878"/>
            </a:xfrm>
            <a:prstGeom prst="rect">
              <a:avLst/>
            </a:prstGeom>
            <a:solidFill>
              <a:schemeClr val="bg1"/>
            </a:solidFill>
            <a:ln w="28575">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3">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3">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3">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3">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9728" indent="0" algn="ctr">
                <a:lnSpc>
                  <a:spcPct val="100000"/>
                </a:lnSpc>
                <a:spcBef>
                  <a:spcPts val="0"/>
                </a:spcBef>
                <a:buFont typeface="Arial" panose="020B0604020202020204" pitchFamily="34" charset="0"/>
                <a:buNone/>
              </a:pPr>
              <a:r>
                <a:rPr lang="en-US" sz="1600" b="1" u="sng" dirty="0">
                  <a:solidFill>
                    <a:schemeClr val="bg2">
                      <a:lumMod val="50000"/>
                    </a:schemeClr>
                  </a:solidFill>
                  <a:latin typeface="OpenSans "/>
                </a:rPr>
                <a:t>Results:</a:t>
              </a:r>
            </a:p>
            <a:p>
              <a:pPr>
                <a:lnSpc>
                  <a:spcPct val="100000"/>
                </a:lnSpc>
                <a:spcBef>
                  <a:spcPts val="0"/>
                </a:spcBef>
              </a:pPr>
              <a:r>
                <a:rPr lang="en-US" sz="1600" dirty="0">
                  <a:solidFill>
                    <a:schemeClr val="bg2">
                      <a:lumMod val="50000"/>
                    </a:schemeClr>
                  </a:solidFill>
                  <a:latin typeface="OpenSans "/>
                </a:rPr>
                <a:t>Shelf life ranged from 7 - 175 days</a:t>
              </a:r>
            </a:p>
            <a:p>
              <a:pPr>
                <a:lnSpc>
                  <a:spcPct val="100000"/>
                </a:lnSpc>
                <a:spcBef>
                  <a:spcPts val="0"/>
                </a:spcBef>
              </a:pPr>
              <a:r>
                <a:rPr lang="en-US" sz="1600" dirty="0">
                  <a:solidFill>
                    <a:schemeClr val="bg2">
                      <a:lumMod val="50000"/>
                    </a:schemeClr>
                  </a:solidFill>
                  <a:latin typeface="OpenSans "/>
                </a:rPr>
                <a:t>pH range from 5.5 - 7.8</a:t>
              </a:r>
            </a:p>
            <a:p>
              <a:pPr>
                <a:lnSpc>
                  <a:spcPct val="100000"/>
                </a:lnSpc>
                <a:spcBef>
                  <a:spcPts val="0"/>
                </a:spcBef>
              </a:pPr>
              <a:r>
                <a:rPr lang="en-US" sz="1600" dirty="0">
                  <a:solidFill>
                    <a:schemeClr val="bg2">
                      <a:lumMod val="50000"/>
                    </a:schemeClr>
                  </a:solidFill>
                  <a:latin typeface="OpenSans "/>
                </a:rPr>
                <a:t>25% samples &lt;90% concentration stated on bottle</a:t>
              </a:r>
            </a:p>
            <a:p>
              <a:pPr>
                <a:lnSpc>
                  <a:spcPct val="100000"/>
                </a:lnSpc>
                <a:spcBef>
                  <a:spcPts val="0"/>
                </a:spcBef>
              </a:pPr>
              <a:r>
                <a:rPr lang="en-US" sz="1600" b="1" dirty="0">
                  <a:solidFill>
                    <a:schemeClr val="bg2">
                      <a:lumMod val="50000"/>
                    </a:schemeClr>
                  </a:solidFill>
                  <a:latin typeface="OpenSans "/>
                </a:rPr>
                <a:t>27% of products </a:t>
              </a:r>
              <a:r>
                <a:rPr lang="en-US" sz="1600" b="1" u="sng" dirty="0">
                  <a:solidFill>
                    <a:schemeClr val="bg2">
                      <a:lumMod val="50000"/>
                    </a:schemeClr>
                  </a:solidFill>
                  <a:latin typeface="OpenSans "/>
                </a:rPr>
                <a:t>did not</a:t>
              </a:r>
              <a:r>
                <a:rPr lang="en-US" sz="1600" b="1" dirty="0">
                  <a:solidFill>
                    <a:schemeClr val="bg2">
                      <a:lumMod val="50000"/>
                    </a:schemeClr>
                  </a:solidFill>
                  <a:latin typeface="OpenSans "/>
                </a:rPr>
                <a:t> include preservatives!</a:t>
              </a:r>
            </a:p>
          </p:txBody>
        </p:sp>
      </p:grpSp>
      <p:sp>
        <p:nvSpPr>
          <p:cNvPr id="15" name="Freeform 14">
            <a:extLst>
              <a:ext uri="{FF2B5EF4-FFF2-40B4-BE49-F238E27FC236}">
                <a16:creationId xmlns:a16="http://schemas.microsoft.com/office/drawing/2014/main" id="{2B5FA600-61AC-78D1-F336-8014C83D00AE}"/>
              </a:ext>
            </a:extLst>
          </p:cNvPr>
          <p:cNvSpPr/>
          <p:nvPr/>
        </p:nvSpPr>
        <p:spPr>
          <a:xfrm>
            <a:off x="6375497" y="1482015"/>
            <a:ext cx="3943576" cy="4671842"/>
          </a:xfrm>
          <a:custGeom>
            <a:avLst/>
            <a:gdLst>
              <a:gd name="connsiteX0" fmla="*/ 0 w 4707579"/>
              <a:gd name="connsiteY0" fmla="*/ 83949 h 503685"/>
              <a:gd name="connsiteX1" fmla="*/ 83949 w 4707579"/>
              <a:gd name="connsiteY1" fmla="*/ 0 h 503685"/>
              <a:gd name="connsiteX2" fmla="*/ 4623630 w 4707579"/>
              <a:gd name="connsiteY2" fmla="*/ 0 h 503685"/>
              <a:gd name="connsiteX3" fmla="*/ 4707579 w 4707579"/>
              <a:gd name="connsiteY3" fmla="*/ 83949 h 503685"/>
              <a:gd name="connsiteX4" fmla="*/ 4707579 w 4707579"/>
              <a:gd name="connsiteY4" fmla="*/ 419736 h 503685"/>
              <a:gd name="connsiteX5" fmla="*/ 4623630 w 4707579"/>
              <a:gd name="connsiteY5" fmla="*/ 503685 h 503685"/>
              <a:gd name="connsiteX6" fmla="*/ 83949 w 4707579"/>
              <a:gd name="connsiteY6" fmla="*/ 503685 h 503685"/>
              <a:gd name="connsiteX7" fmla="*/ 0 w 4707579"/>
              <a:gd name="connsiteY7" fmla="*/ 419736 h 503685"/>
              <a:gd name="connsiteX8" fmla="*/ 0 w 4707579"/>
              <a:gd name="connsiteY8" fmla="*/ 83949 h 503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07579" h="503685">
                <a:moveTo>
                  <a:pt x="0" y="83949"/>
                </a:moveTo>
                <a:cubicBezTo>
                  <a:pt x="0" y="37585"/>
                  <a:pt x="37585" y="0"/>
                  <a:pt x="83949" y="0"/>
                </a:cubicBezTo>
                <a:lnTo>
                  <a:pt x="4623630" y="0"/>
                </a:lnTo>
                <a:cubicBezTo>
                  <a:pt x="4669994" y="0"/>
                  <a:pt x="4707579" y="37585"/>
                  <a:pt x="4707579" y="83949"/>
                </a:cubicBezTo>
                <a:lnTo>
                  <a:pt x="4707579" y="419736"/>
                </a:lnTo>
                <a:cubicBezTo>
                  <a:pt x="4707579" y="466100"/>
                  <a:pt x="4669994" y="503685"/>
                  <a:pt x="4623630" y="503685"/>
                </a:cubicBezTo>
                <a:lnTo>
                  <a:pt x="83949" y="503685"/>
                </a:lnTo>
                <a:cubicBezTo>
                  <a:pt x="37585" y="503685"/>
                  <a:pt x="0" y="466100"/>
                  <a:pt x="0" y="419736"/>
                </a:cubicBezTo>
                <a:lnTo>
                  <a:pt x="0" y="83949"/>
                </a:lnTo>
                <a:close/>
              </a:path>
            </a:pathLst>
          </a:custGeom>
          <a:effectLst>
            <a:outerShdw blurRad="50800" dist="38100" dir="5400000" algn="t"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98" tIns="104598" rIns="104598" bIns="104598" numCol="1" spcCol="1270" anchor="t" anchorCtr="0">
            <a:noAutofit/>
          </a:bodyPr>
          <a:lstStyle/>
          <a:p>
            <a:pPr marL="0" lvl="0" indent="0" algn="ctr" defTabSz="933450">
              <a:lnSpc>
                <a:spcPct val="90000"/>
              </a:lnSpc>
              <a:spcBef>
                <a:spcPct val="0"/>
              </a:spcBef>
              <a:spcAft>
                <a:spcPct val="35000"/>
              </a:spcAft>
              <a:buNone/>
            </a:pPr>
            <a:endParaRPr lang="en-US" b="1" u="sng" kern="1200" dirty="0">
              <a:latin typeface="OpenSans "/>
            </a:endParaRPr>
          </a:p>
          <a:p>
            <a:pPr marL="0" lvl="0" indent="0" algn="ctr" defTabSz="933450">
              <a:lnSpc>
                <a:spcPct val="90000"/>
              </a:lnSpc>
              <a:spcBef>
                <a:spcPct val="0"/>
              </a:spcBef>
              <a:spcAft>
                <a:spcPct val="35000"/>
              </a:spcAft>
              <a:buNone/>
            </a:pPr>
            <a:endParaRPr lang="en-US" b="1" u="sng" kern="1200" dirty="0">
              <a:latin typeface="OpenSans "/>
            </a:endParaRPr>
          </a:p>
          <a:p>
            <a:pPr marL="0" lvl="0" indent="0" algn="ctr" defTabSz="933450">
              <a:lnSpc>
                <a:spcPct val="90000"/>
              </a:lnSpc>
              <a:spcBef>
                <a:spcPct val="0"/>
              </a:spcBef>
              <a:spcAft>
                <a:spcPct val="35000"/>
              </a:spcAft>
              <a:buNone/>
            </a:pPr>
            <a:r>
              <a:rPr lang="en-US" b="1" u="sng" kern="1200" dirty="0">
                <a:latin typeface="OpenSans "/>
              </a:rPr>
              <a:t>Compounded LDA Challenges:</a:t>
            </a:r>
          </a:p>
          <a:p>
            <a:pPr marL="285750" indent="-285750" defTabSz="933450">
              <a:lnSpc>
                <a:spcPct val="90000"/>
              </a:lnSpc>
              <a:spcBef>
                <a:spcPct val="0"/>
              </a:spcBef>
              <a:spcAft>
                <a:spcPct val="35000"/>
              </a:spcAft>
              <a:buFont typeface="Arial" panose="020B0604020202020204" pitchFamily="34" charset="0"/>
              <a:buChar char="•"/>
            </a:pPr>
            <a:r>
              <a:rPr lang="en-US" sz="1600" kern="1200" dirty="0">
                <a:latin typeface="OpenSans "/>
              </a:rPr>
              <a:t>Higher pH results in an unstable product</a:t>
            </a:r>
            <a:endParaRPr lang="en-US" sz="1600" dirty="0">
              <a:latin typeface="OpenSans "/>
            </a:endParaRPr>
          </a:p>
          <a:p>
            <a:pPr marL="285750" indent="-285750" defTabSz="933450">
              <a:lnSpc>
                <a:spcPct val="90000"/>
              </a:lnSpc>
              <a:spcBef>
                <a:spcPct val="0"/>
              </a:spcBef>
              <a:spcAft>
                <a:spcPct val="35000"/>
              </a:spcAft>
              <a:buFont typeface="Arial" panose="020B0604020202020204" pitchFamily="34" charset="0"/>
              <a:buChar char="•"/>
            </a:pPr>
            <a:r>
              <a:rPr lang="en-US" sz="1600" dirty="0">
                <a:latin typeface="OpenSans "/>
              </a:rPr>
              <a:t>Lack of regulation, no FDA oversight</a:t>
            </a:r>
          </a:p>
          <a:p>
            <a:pPr marL="285750" indent="-285750" defTabSz="933450">
              <a:lnSpc>
                <a:spcPct val="90000"/>
              </a:lnSpc>
              <a:spcBef>
                <a:spcPct val="0"/>
              </a:spcBef>
              <a:spcAft>
                <a:spcPct val="35000"/>
              </a:spcAft>
              <a:buFont typeface="Arial" panose="020B0604020202020204" pitchFamily="34" charset="0"/>
              <a:buChar char="•"/>
            </a:pPr>
            <a:r>
              <a:rPr lang="en-US" sz="1600" dirty="0">
                <a:latin typeface="OpenSans "/>
              </a:rPr>
              <a:t>Nobody knows what’s in the bottle (no product label, is it preserved?)</a:t>
            </a:r>
          </a:p>
          <a:p>
            <a:pPr marL="285750" lvl="0" indent="-285750" algn="l" defTabSz="933450">
              <a:lnSpc>
                <a:spcPct val="90000"/>
              </a:lnSpc>
              <a:spcBef>
                <a:spcPct val="0"/>
              </a:spcBef>
              <a:spcAft>
                <a:spcPct val="35000"/>
              </a:spcAft>
              <a:buFont typeface="Arial" panose="020B0604020202020204" pitchFamily="34" charset="0"/>
              <a:buChar char="•"/>
            </a:pPr>
            <a:r>
              <a:rPr lang="en-US" sz="1600" dirty="0">
                <a:latin typeface="OpenSans "/>
              </a:rPr>
              <a:t>Inconsistent product quality. Variability of products concerning for all stakeholders</a:t>
            </a:r>
          </a:p>
          <a:p>
            <a:pPr marL="285750" lvl="0" indent="-285750" algn="l" defTabSz="933450">
              <a:lnSpc>
                <a:spcPct val="90000"/>
              </a:lnSpc>
              <a:spcBef>
                <a:spcPct val="0"/>
              </a:spcBef>
              <a:spcAft>
                <a:spcPct val="35000"/>
              </a:spcAft>
              <a:buFont typeface="Arial" panose="020B0604020202020204" pitchFamily="34" charset="0"/>
              <a:buChar char="•"/>
            </a:pPr>
            <a:r>
              <a:rPr lang="en-US" sz="1600" dirty="0">
                <a:latin typeface="OpenSans "/>
              </a:rPr>
              <a:t>Not tested for safety or efficacy in a clinical trial (in kids)</a:t>
            </a:r>
          </a:p>
          <a:p>
            <a:pPr marL="285750" lvl="0" indent="-285750" algn="l" defTabSz="933450">
              <a:lnSpc>
                <a:spcPct val="90000"/>
              </a:lnSpc>
              <a:spcBef>
                <a:spcPct val="0"/>
              </a:spcBef>
              <a:spcAft>
                <a:spcPct val="35000"/>
              </a:spcAft>
              <a:buFont typeface="Arial" panose="020B0604020202020204" pitchFamily="34" charset="0"/>
              <a:buChar char="•"/>
            </a:pPr>
            <a:r>
              <a:rPr lang="en-US" sz="1600" dirty="0">
                <a:latin typeface="OpenSans "/>
              </a:rPr>
              <a:t>Compounded prescriptions are a liability for HCP once an approved product exists</a:t>
            </a:r>
          </a:p>
          <a:p>
            <a:pPr lvl="0" algn="l" defTabSz="933450">
              <a:lnSpc>
                <a:spcPct val="90000"/>
              </a:lnSpc>
              <a:spcBef>
                <a:spcPct val="0"/>
              </a:spcBef>
              <a:spcAft>
                <a:spcPct val="35000"/>
              </a:spcAft>
            </a:pPr>
            <a:endParaRPr lang="en-US" sz="1600" b="1" kern="1200" dirty="0">
              <a:latin typeface="OpenSans "/>
            </a:endParaRPr>
          </a:p>
        </p:txBody>
      </p:sp>
      <p:sp>
        <p:nvSpPr>
          <p:cNvPr id="4" name="Text Placeholder 6">
            <a:extLst>
              <a:ext uri="{FF2B5EF4-FFF2-40B4-BE49-F238E27FC236}">
                <a16:creationId xmlns:a16="http://schemas.microsoft.com/office/drawing/2014/main" id="{3763D97A-8B04-11C6-F766-9D7DD79F5AA7}"/>
              </a:ext>
            </a:extLst>
          </p:cNvPr>
          <p:cNvSpPr>
            <a:spLocks noGrp="1"/>
          </p:cNvSpPr>
          <p:nvPr>
            <p:ph type="body" sz="quarter" idx="13"/>
          </p:nvPr>
        </p:nvSpPr>
        <p:spPr>
          <a:xfrm>
            <a:off x="282561" y="806290"/>
            <a:ext cx="10515600" cy="465714"/>
          </a:xfrm>
        </p:spPr>
        <p:txBody>
          <a:bodyPr/>
          <a:lstStyle/>
          <a:p>
            <a:r>
              <a:rPr lang="en-US" dirty="0">
                <a:solidFill>
                  <a:schemeClr val="accent1">
                    <a:lumMod val="75000"/>
                  </a:schemeClr>
                </a:solidFill>
                <a:latin typeface="OpenSans-Medium"/>
              </a:rPr>
              <a:t>Not a Long-term Solution for Kids</a:t>
            </a:r>
          </a:p>
        </p:txBody>
      </p:sp>
      <p:pic>
        <p:nvPicPr>
          <p:cNvPr id="12" name="Picture 11">
            <a:extLst>
              <a:ext uri="{FF2B5EF4-FFF2-40B4-BE49-F238E27FC236}">
                <a16:creationId xmlns:a16="http://schemas.microsoft.com/office/drawing/2014/main" id="{763DF641-41CD-FEDC-A97F-7FE37CC18DF4}"/>
              </a:ext>
            </a:extLst>
          </p:cNvPr>
          <p:cNvPicPr>
            <a:picLocks noChangeAspect="1"/>
          </p:cNvPicPr>
          <p:nvPr/>
        </p:nvPicPr>
        <p:blipFill>
          <a:blip r:embed="rId5"/>
          <a:stretch>
            <a:fillRect/>
          </a:stretch>
        </p:blipFill>
        <p:spPr>
          <a:xfrm>
            <a:off x="9918700" y="54530"/>
            <a:ext cx="2273300" cy="952500"/>
          </a:xfrm>
          <a:prstGeom prst="rect">
            <a:avLst/>
          </a:prstGeom>
        </p:spPr>
      </p:pic>
    </p:spTree>
    <p:extLst>
      <p:ext uri="{BB962C8B-B14F-4D97-AF65-F5344CB8AC3E}">
        <p14:creationId xmlns:p14="http://schemas.microsoft.com/office/powerpoint/2010/main" val="765969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CCEB4-B736-32B9-7BCA-6EE121F37F87}"/>
              </a:ext>
            </a:extLst>
          </p:cNvPr>
          <p:cNvSpPr>
            <a:spLocks noGrp="1"/>
          </p:cNvSpPr>
          <p:nvPr>
            <p:ph type="title"/>
          </p:nvPr>
        </p:nvSpPr>
        <p:spPr>
          <a:xfrm>
            <a:off x="477690" y="170870"/>
            <a:ext cx="10515600" cy="929396"/>
          </a:xfrm>
        </p:spPr>
        <p:txBody>
          <a:bodyPr>
            <a:noAutofit/>
          </a:bodyPr>
          <a:lstStyle/>
          <a:p>
            <a:r>
              <a:rPr lang="en-US" sz="3000" dirty="0"/>
              <a:t>The FDA Survey of Compounded Drug Products </a:t>
            </a:r>
          </a:p>
        </p:txBody>
      </p:sp>
      <p:sp>
        <p:nvSpPr>
          <p:cNvPr id="5" name="Slide Number Placeholder 4">
            <a:extLst>
              <a:ext uri="{FF2B5EF4-FFF2-40B4-BE49-F238E27FC236}">
                <a16:creationId xmlns:a16="http://schemas.microsoft.com/office/drawing/2014/main" id="{24BD8B0F-2079-D02F-01FD-5285EF124730}"/>
              </a:ext>
            </a:extLst>
          </p:cNvPr>
          <p:cNvSpPr>
            <a:spLocks noGrp="1"/>
          </p:cNvSpPr>
          <p:nvPr>
            <p:ph type="sldNum" sz="quarter" idx="12"/>
          </p:nvPr>
        </p:nvSpPr>
        <p:spPr/>
        <p:txBody>
          <a:bodyPr/>
          <a:lstStyle/>
          <a:p>
            <a:fld id="{B46392B1-0DC1-4005-84F4-CA94BFF2064D}" type="slidenum">
              <a:rPr lang="en-US" smtClean="0"/>
              <a:t>40</a:t>
            </a:fld>
            <a:endParaRPr lang="en-US" dirty="0"/>
          </a:p>
        </p:txBody>
      </p:sp>
      <p:sp>
        <p:nvSpPr>
          <p:cNvPr id="6" name="Text Placeholder 5">
            <a:extLst>
              <a:ext uri="{FF2B5EF4-FFF2-40B4-BE49-F238E27FC236}">
                <a16:creationId xmlns:a16="http://schemas.microsoft.com/office/drawing/2014/main" id="{6F253F16-39AE-4344-5A05-A3CDF8AD35CB}"/>
              </a:ext>
            </a:extLst>
          </p:cNvPr>
          <p:cNvSpPr>
            <a:spLocks noGrp="1"/>
          </p:cNvSpPr>
          <p:nvPr>
            <p:ph type="body" sz="quarter" idx="13"/>
          </p:nvPr>
        </p:nvSpPr>
        <p:spPr>
          <a:xfrm>
            <a:off x="477690" y="635568"/>
            <a:ext cx="9813267" cy="465714"/>
          </a:xfrm>
        </p:spPr>
        <p:txBody>
          <a:bodyPr>
            <a:normAutofit/>
          </a:bodyPr>
          <a:lstStyle/>
          <a:p>
            <a:r>
              <a:rPr lang="en-US" dirty="0">
                <a:solidFill>
                  <a:schemeClr val="accent1">
                    <a:satOff val="-14136"/>
                    <a:lumOff val="-12823"/>
                  </a:schemeClr>
                </a:solidFill>
              </a:rPr>
              <a:t>Quality standards and active ingredient(s) were less than expected</a:t>
            </a:r>
          </a:p>
        </p:txBody>
      </p:sp>
      <p:sp>
        <p:nvSpPr>
          <p:cNvPr id="3" name="Date Placeholder 3">
            <a:extLst>
              <a:ext uri="{FF2B5EF4-FFF2-40B4-BE49-F238E27FC236}">
                <a16:creationId xmlns:a16="http://schemas.microsoft.com/office/drawing/2014/main" id="{C70A8B33-135E-027A-C5A1-53A30B5C3151}"/>
              </a:ext>
            </a:extLst>
          </p:cNvPr>
          <p:cNvSpPr>
            <a:spLocks noGrp="1"/>
          </p:cNvSpPr>
          <p:nvPr>
            <p:ph type="dt" sz="half" idx="10"/>
          </p:nvPr>
        </p:nvSpPr>
        <p:spPr>
          <a:xfrm>
            <a:off x="11353800" y="6356350"/>
            <a:ext cx="870284" cy="365125"/>
          </a:xfrm>
        </p:spPr>
        <p:txBody>
          <a:bodyPr/>
          <a:lstStyle/>
          <a:p>
            <a:r>
              <a:rPr lang="en-US" dirty="0"/>
              <a:t>Confidential</a:t>
            </a:r>
          </a:p>
        </p:txBody>
      </p:sp>
      <p:pic>
        <p:nvPicPr>
          <p:cNvPr id="9" name="Picture 8">
            <a:extLst>
              <a:ext uri="{FF2B5EF4-FFF2-40B4-BE49-F238E27FC236}">
                <a16:creationId xmlns:a16="http://schemas.microsoft.com/office/drawing/2014/main" id="{B97EBA79-6364-EC4E-479B-2E06BE2500DB}"/>
              </a:ext>
            </a:extLst>
          </p:cNvPr>
          <p:cNvPicPr>
            <a:picLocks noChangeAspect="1"/>
          </p:cNvPicPr>
          <p:nvPr/>
        </p:nvPicPr>
        <p:blipFill>
          <a:blip r:embed="rId2"/>
          <a:stretch>
            <a:fillRect/>
          </a:stretch>
        </p:blipFill>
        <p:spPr>
          <a:xfrm>
            <a:off x="773856" y="1427222"/>
            <a:ext cx="4046719" cy="4929128"/>
          </a:xfrm>
          <a:prstGeom prst="rect">
            <a:avLst/>
          </a:prstGeom>
          <a:ln>
            <a:solidFill>
              <a:schemeClr val="tx1"/>
            </a:solidFill>
          </a:ln>
          <a:effectLst>
            <a:outerShdw blurRad="50800" dist="38100" dir="8100000" algn="tr" rotWithShape="0">
              <a:prstClr val="black">
                <a:alpha val="40000"/>
              </a:prstClr>
            </a:outerShdw>
          </a:effectLst>
        </p:spPr>
      </p:pic>
      <p:sp>
        <p:nvSpPr>
          <p:cNvPr id="10" name="TextBox 9">
            <a:extLst>
              <a:ext uri="{FF2B5EF4-FFF2-40B4-BE49-F238E27FC236}">
                <a16:creationId xmlns:a16="http://schemas.microsoft.com/office/drawing/2014/main" id="{817A1EB8-841A-803A-DD69-FB59AC97B8DE}"/>
              </a:ext>
            </a:extLst>
          </p:cNvPr>
          <p:cNvSpPr txBox="1"/>
          <p:nvPr/>
        </p:nvSpPr>
        <p:spPr>
          <a:xfrm>
            <a:off x="5201187" y="1812855"/>
            <a:ext cx="6516734" cy="4216539"/>
          </a:xfrm>
          <a:prstGeom prst="rect">
            <a:avLst/>
          </a:prstGeom>
          <a:noFill/>
        </p:spPr>
        <p:txBody>
          <a:bodyPr wrap="square" rtlCol="0">
            <a:spAutoFit/>
          </a:bodyPr>
          <a:lstStyle/>
          <a:p>
            <a:r>
              <a:rPr lang="en-US" sz="1600" b="1" u="sng" dirty="0">
                <a:latin typeface="OpenSans"/>
                <a:sym typeface="OpenSans"/>
              </a:rPr>
              <a:t>Key Take Aways: </a:t>
            </a:r>
          </a:p>
          <a:p>
            <a:endParaRPr lang="en-US" sz="1600" dirty="0">
              <a:latin typeface="OpenSans"/>
              <a:sym typeface="OpenSans"/>
            </a:endParaRPr>
          </a:p>
          <a:p>
            <a:r>
              <a:rPr lang="en-US" sz="1600" dirty="0">
                <a:latin typeface="OpenSans"/>
                <a:sym typeface="OpenSans"/>
              </a:rPr>
              <a:t>“Ten (34%) of the 29 sampled products failed one or more standard quality tests performed.”</a:t>
            </a:r>
          </a:p>
          <a:p>
            <a:endParaRPr lang="en-US" sz="1600" dirty="0">
              <a:latin typeface="OpenSans"/>
              <a:sym typeface="OpenSans"/>
            </a:endParaRPr>
          </a:p>
          <a:p>
            <a:pPr algn="l"/>
            <a:r>
              <a:rPr lang="en-US" sz="1600" dirty="0">
                <a:latin typeface="OpenSans"/>
                <a:sym typeface="OpenSans"/>
              </a:rPr>
              <a:t>“Products analyzed contained less of the active ingredient(s) than expected (as described in the product's label). The average percent of declared potency for these nine products was calculated from the original and repeat analyses performed for each sample, with a range of 59 percent to 89 percent of expected potency.”</a:t>
            </a:r>
          </a:p>
          <a:p>
            <a:pPr algn="l"/>
            <a:endParaRPr lang="en-US" sz="1600" dirty="0">
              <a:latin typeface="OpenSans"/>
              <a:sym typeface="OpenSans"/>
            </a:endParaRPr>
          </a:p>
          <a:p>
            <a:pPr algn="l"/>
            <a:r>
              <a:rPr lang="en-US" sz="1600" dirty="0">
                <a:latin typeface="OpenSans"/>
                <a:sym typeface="OpenSans"/>
              </a:rPr>
              <a:t>“The analytical testing failure rate for </a:t>
            </a:r>
            <a:r>
              <a:rPr lang="en-US" sz="1600" b="1" dirty="0">
                <a:latin typeface="OpenSans"/>
                <a:sym typeface="OpenSans"/>
              </a:rPr>
              <a:t>commercially produced samples </a:t>
            </a:r>
            <a:r>
              <a:rPr lang="en-US" sz="1600" dirty="0">
                <a:latin typeface="OpenSans"/>
                <a:sym typeface="OpenSans"/>
              </a:rPr>
              <a:t>has been </a:t>
            </a:r>
            <a:r>
              <a:rPr lang="en-US" sz="1600" b="1" dirty="0">
                <a:latin typeface="OpenSans"/>
                <a:sym typeface="OpenSans"/>
              </a:rPr>
              <a:t>less than 2 percent</a:t>
            </a:r>
            <a:r>
              <a:rPr lang="en-US" sz="1600" dirty="0">
                <a:latin typeface="OpenSans"/>
                <a:sym typeface="OpenSans"/>
              </a:rPr>
              <a:t>. When compared to this failure rate, the percentage of sampled </a:t>
            </a:r>
            <a:r>
              <a:rPr lang="en-US" sz="1600" b="1" dirty="0">
                <a:latin typeface="OpenSans"/>
                <a:sym typeface="OpenSans"/>
              </a:rPr>
              <a:t>compounded products </a:t>
            </a:r>
            <a:r>
              <a:rPr lang="en-US" sz="1600" dirty="0">
                <a:latin typeface="OpenSans"/>
                <a:sym typeface="OpenSans"/>
              </a:rPr>
              <a:t>failing analytical testing in this survey (i.e., </a:t>
            </a:r>
            <a:r>
              <a:rPr lang="en-US" sz="1600" b="1" dirty="0">
                <a:latin typeface="OpenSans"/>
                <a:sym typeface="OpenSans"/>
              </a:rPr>
              <a:t>34 percent</a:t>
            </a:r>
            <a:r>
              <a:rPr lang="en-US" sz="1600" dirty="0">
                <a:latin typeface="OpenSans"/>
                <a:sym typeface="OpenSans"/>
              </a:rPr>
              <a:t>) was higher than expected.”</a:t>
            </a:r>
          </a:p>
          <a:p>
            <a:pPr algn="l"/>
            <a:endParaRPr lang="en-US" sz="1600" dirty="0">
              <a:latin typeface="OpenSans"/>
              <a:sym typeface="OpenSans"/>
            </a:endParaRPr>
          </a:p>
          <a:p>
            <a:pPr algn="l"/>
            <a:endParaRPr lang="en-US" sz="1200" b="1"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515FAEB-CE5A-8D00-3BD9-C9A4A1EFE365}"/>
              </a:ext>
            </a:extLst>
          </p:cNvPr>
          <p:cNvPicPr>
            <a:picLocks noChangeAspect="1"/>
          </p:cNvPicPr>
          <p:nvPr/>
        </p:nvPicPr>
        <p:blipFill>
          <a:blip r:embed="rId3"/>
          <a:stretch>
            <a:fillRect/>
          </a:stretch>
        </p:blipFill>
        <p:spPr>
          <a:xfrm>
            <a:off x="9918700" y="54530"/>
            <a:ext cx="2273300" cy="952500"/>
          </a:xfrm>
          <a:prstGeom prst="rect">
            <a:avLst/>
          </a:prstGeom>
        </p:spPr>
      </p:pic>
    </p:spTree>
    <p:extLst>
      <p:ext uri="{BB962C8B-B14F-4D97-AF65-F5344CB8AC3E}">
        <p14:creationId xmlns:p14="http://schemas.microsoft.com/office/powerpoint/2010/main" val="3799237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lide Number Placeholder 2"/>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41</a:t>
            </a:fld>
            <a:endParaRPr dirty="0"/>
          </a:p>
        </p:txBody>
      </p:sp>
      <p:sp>
        <p:nvSpPr>
          <p:cNvPr id="243" name="Title 1"/>
          <p:cNvSpPr txBox="1">
            <a:spLocks noGrp="1"/>
          </p:cNvSpPr>
          <p:nvPr>
            <p:ph type="title"/>
          </p:nvPr>
        </p:nvSpPr>
        <p:spPr>
          <a:xfrm>
            <a:off x="268134" y="298374"/>
            <a:ext cx="9985756" cy="695685"/>
          </a:xfrm>
          <a:prstGeom prst="rect">
            <a:avLst/>
          </a:prstGeom>
        </p:spPr>
        <p:txBody>
          <a:bodyPr/>
          <a:lstStyle/>
          <a:p>
            <a:pPr lvl="1">
              <a:spcBef>
                <a:spcPts val="600"/>
              </a:spcBef>
              <a:defRPr sz="3000" b="1">
                <a:solidFill>
                  <a:srgbClr val="404040"/>
                </a:solidFill>
                <a:latin typeface="OpenSans-Bold"/>
                <a:ea typeface="OpenSans-Bold"/>
                <a:cs typeface="OpenSans-Bold"/>
                <a:sym typeface="OpenSans-Bold"/>
              </a:defRPr>
            </a:pPr>
            <a:r>
              <a:rPr dirty="0"/>
              <a:t>Who and What is S</a:t>
            </a:r>
            <a:r>
              <a:rPr lang="en-US" dirty="0"/>
              <a:t>YDNEXIS</a:t>
            </a:r>
            <a:r>
              <a:rPr dirty="0"/>
              <a:t>?</a:t>
            </a:r>
          </a:p>
        </p:txBody>
      </p:sp>
      <p:sp>
        <p:nvSpPr>
          <p:cNvPr id="244" name="Founded in 2014, Sydnexis Inc. is a privately held biopharmaceutical company based in San Diego. Sydnexis is currently evaluating its patented eyedrop formulation, SYD-101, in a Phase III pivotal trial to decrease myopia progression in children"/>
          <p:cNvSpPr txBox="1"/>
          <p:nvPr/>
        </p:nvSpPr>
        <p:spPr>
          <a:xfrm>
            <a:off x="2014039" y="1701048"/>
            <a:ext cx="4734234" cy="14388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lvl1pPr>
              <a:defRPr sz="1700">
                <a:solidFill>
                  <a:srgbClr val="404040"/>
                </a:solidFill>
                <a:latin typeface="OpenSans-Regular"/>
                <a:ea typeface="OpenSans-Regular"/>
                <a:cs typeface="OpenSans-Regular"/>
                <a:sym typeface="OpenSans-Regular"/>
              </a:defRPr>
            </a:lvl1pPr>
          </a:lstStyle>
          <a:p>
            <a:r>
              <a:rPr sz="1750" dirty="0"/>
              <a:t>Founded in 2014, Sydnexis Inc. is a privately held biopharmaceutical company based in San Diego. Sydnexis is currently evaluating its patented eyedrop formulation, SYD-101, in a Phase III pivotal trial to decrease myopia progression in children</a:t>
            </a:r>
          </a:p>
        </p:txBody>
      </p:sp>
      <p:sp>
        <p:nvSpPr>
          <p:cNvPr id="245" name="Myopia is the most common eye disease in children and has experienced a dramatic increase in prevalence over the last 30 years. Once considered a benign refractive condition, even at low levels, myopia is now associated with many serious ophthalmic  co-m"/>
          <p:cNvSpPr txBox="1"/>
          <p:nvPr/>
        </p:nvSpPr>
        <p:spPr>
          <a:xfrm>
            <a:off x="2014039" y="4157493"/>
            <a:ext cx="5072562" cy="11695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nchor="ctr">
            <a:spAutoFit/>
          </a:bodyPr>
          <a:lstStyle/>
          <a:p>
            <a:pPr>
              <a:defRPr sz="1700" b="1">
                <a:solidFill>
                  <a:srgbClr val="404040"/>
                </a:solidFill>
                <a:latin typeface="OpenSans-Bold"/>
                <a:ea typeface="OpenSans-Bold"/>
                <a:cs typeface="OpenSans-Bold"/>
                <a:sym typeface="OpenSans-Bold"/>
              </a:defRPr>
            </a:pPr>
            <a:r>
              <a:rPr sz="1750" dirty="0"/>
              <a:t>Sydnexis was founded with the goal of developing a proprietary, stable, accurate, </a:t>
            </a:r>
            <a:r>
              <a:rPr lang="en-US" sz="1750" dirty="0"/>
              <a:t>comfortable and </a:t>
            </a:r>
            <a:r>
              <a:rPr sz="1750" dirty="0"/>
              <a:t>safe topical eyedrop to treat the progression of myopia in children and minimize the risk of co-morbidities. </a:t>
            </a:r>
          </a:p>
        </p:txBody>
      </p:sp>
      <p:sp>
        <p:nvSpPr>
          <p:cNvPr id="246" name="Rectangle"/>
          <p:cNvSpPr/>
          <p:nvPr/>
        </p:nvSpPr>
        <p:spPr>
          <a:xfrm>
            <a:off x="439508" y="2453545"/>
            <a:ext cx="1260778" cy="88882"/>
          </a:xfrm>
          <a:prstGeom prst="rect">
            <a:avLst/>
          </a:prstGeom>
          <a:solidFill>
            <a:schemeClr val="accent2"/>
          </a:solidFill>
          <a:ln w="12700">
            <a:miter lim="400000"/>
          </a:ln>
        </p:spPr>
        <p:txBody>
          <a:bodyPr lIns="45718" tIns="45718" rIns="45718" bIns="45718" anchor="ctr"/>
          <a:lstStyle/>
          <a:p>
            <a:pPr>
              <a:defRPr>
                <a:solidFill>
                  <a:srgbClr val="FFFFFF"/>
                </a:solidFill>
              </a:defRPr>
            </a:pPr>
            <a:endParaRPr dirty="0"/>
          </a:p>
        </p:txBody>
      </p:sp>
      <p:sp>
        <p:nvSpPr>
          <p:cNvPr id="247" name="The…"/>
          <p:cNvSpPr txBox="1"/>
          <p:nvPr/>
        </p:nvSpPr>
        <p:spPr>
          <a:xfrm>
            <a:off x="374826" y="1701048"/>
            <a:ext cx="1390143" cy="6857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nSpc>
                <a:spcPct val="80000"/>
              </a:lnSpc>
              <a:defRPr sz="2200" b="1">
                <a:solidFill>
                  <a:schemeClr val="accent6">
                    <a:lumOff val="-7176"/>
                  </a:schemeClr>
                </a:solidFill>
                <a:latin typeface="OpenSans-SemiBold"/>
                <a:ea typeface="OpenSans-SemiBold"/>
                <a:cs typeface="OpenSans-SemiBold"/>
                <a:sym typeface="OpenSans-SemiBold"/>
              </a:defRPr>
            </a:pPr>
            <a:r>
              <a:rPr dirty="0"/>
              <a:t>The </a:t>
            </a:r>
          </a:p>
          <a:p>
            <a:pPr>
              <a:lnSpc>
                <a:spcPct val="80000"/>
              </a:lnSpc>
              <a:defRPr sz="2200" b="1">
                <a:solidFill>
                  <a:schemeClr val="accent6">
                    <a:lumOff val="-7176"/>
                  </a:schemeClr>
                </a:solidFill>
                <a:latin typeface="OpenSans-SemiBold"/>
                <a:ea typeface="OpenSans-SemiBold"/>
                <a:cs typeface="OpenSans-SemiBold"/>
                <a:sym typeface="OpenSans-SemiBold"/>
              </a:defRPr>
            </a:pPr>
            <a:r>
              <a:rPr dirty="0"/>
              <a:t>Company</a:t>
            </a:r>
          </a:p>
        </p:txBody>
      </p:sp>
      <p:sp>
        <p:nvSpPr>
          <p:cNvPr id="249" name="Rectangle"/>
          <p:cNvSpPr/>
          <p:nvPr/>
        </p:nvSpPr>
        <p:spPr>
          <a:xfrm>
            <a:off x="310144" y="4963002"/>
            <a:ext cx="1260778" cy="88882"/>
          </a:xfrm>
          <a:prstGeom prst="rect">
            <a:avLst/>
          </a:prstGeom>
          <a:solidFill>
            <a:schemeClr val="accent2"/>
          </a:solidFill>
          <a:ln w="12700">
            <a:miter lim="400000"/>
          </a:ln>
        </p:spPr>
        <p:txBody>
          <a:bodyPr lIns="45718" tIns="45718" rIns="45718" bIns="45718" anchor="ctr"/>
          <a:lstStyle/>
          <a:p>
            <a:pPr>
              <a:defRPr>
                <a:solidFill>
                  <a:srgbClr val="FFFFFF"/>
                </a:solidFill>
              </a:defRPr>
            </a:pPr>
            <a:endParaRPr dirty="0"/>
          </a:p>
        </p:txBody>
      </p:sp>
      <p:sp>
        <p:nvSpPr>
          <p:cNvPr id="250" name="Our…"/>
          <p:cNvSpPr txBox="1"/>
          <p:nvPr/>
        </p:nvSpPr>
        <p:spPr>
          <a:xfrm>
            <a:off x="310144" y="4237648"/>
            <a:ext cx="1390145" cy="6408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p>
            <a:pPr>
              <a:lnSpc>
                <a:spcPct val="80000"/>
              </a:lnSpc>
              <a:defRPr sz="2200" b="1">
                <a:solidFill>
                  <a:schemeClr val="accent6">
                    <a:lumOff val="-7176"/>
                  </a:schemeClr>
                </a:solidFill>
                <a:latin typeface="OpenSans-SemiBold"/>
                <a:ea typeface="OpenSans-SemiBold"/>
                <a:cs typeface="OpenSans-SemiBold"/>
                <a:sym typeface="OpenSans-SemiBold"/>
              </a:defRPr>
            </a:pPr>
            <a:r>
              <a:rPr lang="en-US" dirty="0"/>
              <a:t>The</a:t>
            </a:r>
            <a:endParaRPr dirty="0"/>
          </a:p>
          <a:p>
            <a:pPr>
              <a:lnSpc>
                <a:spcPct val="80000"/>
              </a:lnSpc>
              <a:defRPr sz="2200" b="1">
                <a:solidFill>
                  <a:schemeClr val="accent6">
                    <a:lumOff val="-7176"/>
                  </a:schemeClr>
                </a:solidFill>
                <a:latin typeface="OpenSans-SemiBold"/>
                <a:ea typeface="OpenSans-SemiBold"/>
                <a:cs typeface="OpenSans-SemiBold"/>
                <a:sym typeface="OpenSans-SemiBold"/>
              </a:defRPr>
            </a:pPr>
            <a:r>
              <a:rPr dirty="0"/>
              <a:t>Mission</a:t>
            </a:r>
          </a:p>
        </p:txBody>
      </p:sp>
      <p:pic>
        <p:nvPicPr>
          <p:cNvPr id="3" name="iStock-847173286-CROPPED.jpg" descr="iStock-847173286-CROPPED.jpg">
            <a:extLst>
              <a:ext uri="{FF2B5EF4-FFF2-40B4-BE49-F238E27FC236}">
                <a16:creationId xmlns:a16="http://schemas.microsoft.com/office/drawing/2014/main" id="{D91699FF-6613-2C20-2DCD-30FEA2CBECE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7199813" y="1701048"/>
            <a:ext cx="4682043" cy="3667812"/>
          </a:xfrm>
          <a:prstGeom prst="rect">
            <a:avLst/>
          </a:prstGeom>
          <a:ln w="12700">
            <a:miter lim="400000"/>
          </a:ln>
          <a:effectLst>
            <a:outerShdw blurRad="50800" dist="38100" dir="5400000" algn="t"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0BA23C3-FAA2-DCCF-DA4C-15AA4B81917F}"/>
              </a:ext>
            </a:extLst>
          </p:cNvPr>
          <p:cNvSpPr/>
          <p:nvPr/>
        </p:nvSpPr>
        <p:spPr>
          <a:xfrm>
            <a:off x="3261277" y="2701154"/>
            <a:ext cx="5466628" cy="3574787"/>
          </a:xfrm>
          <a:prstGeom prst="rect">
            <a:avLst/>
          </a:prstGeom>
          <a:solidFill>
            <a:srgbClr val="FFFFFF"/>
          </a:solidFill>
          <a:ln w="25400" cap="flat">
            <a:noFill/>
            <a:prstDash val="solid"/>
            <a:round/>
          </a:ln>
          <a:effectLst>
            <a:outerShdw blurRad="63500" algn="ctr" rotWithShape="0">
              <a:prstClr val="black">
                <a:alpha val="4021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n-lt"/>
              <a:ea typeface="+mn-ea"/>
              <a:cs typeface="+mn-cs"/>
              <a:sym typeface="Calibri"/>
            </a:endParaRPr>
          </a:p>
        </p:txBody>
      </p:sp>
      <p:sp>
        <p:nvSpPr>
          <p:cNvPr id="254" name="Slide Number Placeholder 2"/>
          <p:cNvSpPr txBox="1">
            <a:spLocks noGrp="1"/>
          </p:cNvSpPr>
          <p:nvPr>
            <p:ph type="sldNum" sz="quarter" idx="4294967295"/>
          </p:nvPr>
        </p:nvSpPr>
        <p:spPr>
          <a:xfrm>
            <a:off x="11172418" y="6414760"/>
            <a:ext cx="181380" cy="248303"/>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42</a:t>
            </a:fld>
            <a:endParaRPr dirty="0"/>
          </a:p>
        </p:txBody>
      </p:sp>
      <p:sp>
        <p:nvSpPr>
          <p:cNvPr id="255" name="Text Placeholder 6"/>
          <p:cNvSpPr txBox="1">
            <a:spLocks noGrp="1"/>
          </p:cNvSpPr>
          <p:nvPr>
            <p:ph type="body" sz="quarter" idx="1"/>
          </p:nvPr>
        </p:nvSpPr>
        <p:spPr>
          <a:xfrm>
            <a:off x="463051" y="1294623"/>
            <a:ext cx="11265898" cy="561964"/>
          </a:xfrm>
          <a:prstGeom prst="rect">
            <a:avLst/>
          </a:prstGeom>
        </p:spPr>
        <p:txBody>
          <a:bodyPr anchor="ctr"/>
          <a:lstStyle>
            <a:lvl1pPr marL="0" indent="0" algn="ctr">
              <a:buSzTx/>
              <a:buNone/>
              <a:defRPr sz="2300" b="1">
                <a:solidFill>
                  <a:srgbClr val="404040"/>
                </a:solidFill>
                <a:latin typeface="OpenSans-Bold"/>
                <a:ea typeface="OpenSans-Bold"/>
                <a:cs typeface="OpenSans-Bold"/>
                <a:sym typeface="OpenSans-Bold"/>
              </a:defRPr>
            </a:lvl1pPr>
          </a:lstStyle>
          <a:p>
            <a:r>
              <a:rPr dirty="0"/>
              <a:t>SYD-101 Low Dose Atropine and the STAR Study</a:t>
            </a:r>
          </a:p>
        </p:txBody>
      </p:sp>
      <p:grpSp>
        <p:nvGrpSpPr>
          <p:cNvPr id="269" name="TextBox 13"/>
          <p:cNvGrpSpPr/>
          <p:nvPr/>
        </p:nvGrpSpPr>
        <p:grpSpPr>
          <a:xfrm>
            <a:off x="3244639" y="2615149"/>
            <a:ext cx="5582518" cy="2243743"/>
            <a:chOff x="-114254" y="0"/>
            <a:chExt cx="5306257" cy="2081773"/>
          </a:xfrm>
        </p:grpSpPr>
        <p:grpSp>
          <p:nvGrpSpPr>
            <p:cNvPr id="267" name="Group"/>
            <p:cNvGrpSpPr/>
            <p:nvPr/>
          </p:nvGrpSpPr>
          <p:grpSpPr>
            <a:xfrm>
              <a:off x="-1" y="0"/>
              <a:ext cx="5192004" cy="1"/>
              <a:chOff x="0" y="0"/>
              <a:chExt cx="5192002" cy="0"/>
            </a:xfrm>
          </p:grpSpPr>
          <p:sp>
            <p:nvSpPr>
              <p:cNvPr id="265" name="Line"/>
              <p:cNvSpPr/>
              <p:nvPr/>
            </p:nvSpPr>
            <p:spPr>
              <a:xfrm>
                <a:off x="0" y="0"/>
                <a:ext cx="5192003" cy="1"/>
              </a:xfrm>
              <a:prstGeom prst="line">
                <a:avLst/>
              </a:prstGeom>
              <a:noFill/>
              <a:ln w="12700" cap="flat">
                <a:solidFill>
                  <a:srgbClr val="D6D6D6"/>
                </a:solidFill>
                <a:prstDash val="solid"/>
                <a:round/>
              </a:ln>
              <a:effectLst/>
            </p:spPr>
            <p:txBody>
              <a:bodyPr wrap="square" lIns="45718" tIns="45718" rIns="45718" bIns="45718" numCol="1" anchor="t">
                <a:noAutofit/>
              </a:bodyPr>
              <a:lstStyle/>
              <a:p>
                <a:endParaRPr dirty="0"/>
              </a:p>
            </p:txBody>
          </p:sp>
          <p:sp>
            <p:nvSpPr>
              <p:cNvPr id="266" name="Line"/>
              <p:cNvSpPr/>
              <p:nvPr/>
            </p:nvSpPr>
            <p:spPr>
              <a:xfrm flipH="1" flipV="1">
                <a:off x="0" y="0"/>
                <a:ext cx="5192003" cy="1"/>
              </a:xfrm>
              <a:prstGeom prst="line">
                <a:avLst/>
              </a:prstGeom>
              <a:noFill/>
              <a:ln w="12700" cap="flat">
                <a:solidFill>
                  <a:srgbClr val="D6D6D6"/>
                </a:solidFill>
                <a:prstDash val="solid"/>
                <a:round/>
              </a:ln>
              <a:effectLst/>
            </p:spPr>
            <p:txBody>
              <a:bodyPr wrap="square" lIns="45718" tIns="45718" rIns="45718" bIns="45718" numCol="1" anchor="t">
                <a:noAutofit/>
              </a:bodyPr>
              <a:lstStyle/>
              <a:p>
                <a:endParaRPr dirty="0"/>
              </a:p>
            </p:txBody>
          </p:sp>
        </p:grpSp>
        <p:sp>
          <p:nvSpPr>
            <p:cNvPr id="268" name="852 pediatric patients; the largest prospective study for a myopia pharmacologic treatment ever conducted…"/>
            <p:cNvSpPr txBox="1"/>
            <p:nvPr/>
          </p:nvSpPr>
          <p:spPr>
            <a:xfrm>
              <a:off x="-114254" y="78100"/>
              <a:ext cx="5179304" cy="200367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39700" tIns="139700" rIns="139700" bIns="139700" numCol="1" anchor="t">
              <a:spAutoFit/>
            </a:bodyPr>
            <a:lstStyle/>
            <a:p>
              <a:pPr marL="165100" lvl="1" indent="-127000">
                <a:spcBef>
                  <a:spcPts val="600"/>
                </a:spcBef>
                <a:buClr>
                  <a:schemeClr val="accent1"/>
                </a:buClr>
                <a:buSzPct val="100000"/>
                <a:buFont typeface="Arial"/>
                <a:buChar char="•"/>
                <a:defRPr sz="1700">
                  <a:solidFill>
                    <a:srgbClr val="404040"/>
                  </a:solidFill>
                  <a:latin typeface="OpenSans-Regular"/>
                  <a:ea typeface="OpenSans-Regular"/>
                  <a:cs typeface="OpenSans-Regular"/>
                  <a:sym typeface="OpenSans-Regular"/>
                </a:defRPr>
              </a:pPr>
              <a:r>
                <a:rPr sz="1750" dirty="0"/>
                <a:t>852 pediatric patients; the largest prospective study for a myopia pharmacologic treatment ever conducted</a:t>
              </a:r>
            </a:p>
            <a:p>
              <a:pPr marL="165100" lvl="1" indent="-127000">
                <a:spcBef>
                  <a:spcPts val="600"/>
                </a:spcBef>
                <a:buClr>
                  <a:schemeClr val="accent1"/>
                </a:buClr>
                <a:buSzPct val="100000"/>
                <a:buFont typeface="Arial"/>
                <a:buChar char="•"/>
                <a:defRPr sz="1700">
                  <a:solidFill>
                    <a:srgbClr val="404040"/>
                  </a:solidFill>
                  <a:latin typeface="OpenSans-Regular"/>
                  <a:ea typeface="OpenSans-Regular"/>
                  <a:cs typeface="OpenSans-Regular"/>
                  <a:sym typeface="OpenSans-Regular"/>
                </a:defRPr>
              </a:pPr>
              <a:r>
                <a:rPr sz="1750" dirty="0"/>
                <a:t>Single, pivotal, Phase 3 study</a:t>
              </a:r>
            </a:p>
            <a:p>
              <a:pPr marL="165100" lvl="1" indent="-127000">
                <a:spcBef>
                  <a:spcPts val="600"/>
                </a:spcBef>
                <a:buClr>
                  <a:schemeClr val="accent1"/>
                </a:buClr>
                <a:buSzPct val="100000"/>
                <a:buFont typeface="Arial"/>
                <a:buChar char="•"/>
                <a:defRPr sz="1700">
                  <a:solidFill>
                    <a:srgbClr val="404040"/>
                  </a:solidFill>
                  <a:latin typeface="OpenSans-Regular"/>
                  <a:ea typeface="OpenSans-Regular"/>
                  <a:cs typeface="OpenSans-Regular"/>
                  <a:sym typeface="OpenSans-Regular"/>
                </a:defRPr>
              </a:pPr>
              <a:r>
                <a:rPr sz="1750" dirty="0"/>
                <a:t>Primary endpoint readout </a:t>
              </a:r>
              <a:r>
                <a:rPr lang="en-US" sz="1750" dirty="0"/>
                <a:t>summer</a:t>
              </a:r>
              <a:r>
                <a:rPr sz="1750" dirty="0"/>
                <a:t> 2024</a:t>
              </a:r>
            </a:p>
            <a:p>
              <a:pPr marL="165100" lvl="1" indent="-127000">
                <a:spcBef>
                  <a:spcPts val="600"/>
                </a:spcBef>
                <a:buClr>
                  <a:schemeClr val="accent1"/>
                </a:buClr>
                <a:buSzPct val="100000"/>
                <a:buFont typeface="Arial"/>
                <a:buChar char="•"/>
                <a:defRPr sz="1600">
                  <a:solidFill>
                    <a:srgbClr val="404040"/>
                  </a:solidFill>
                  <a:latin typeface="OpenSans-Regular"/>
                  <a:ea typeface="OpenSans-Regular"/>
                  <a:cs typeface="OpenSans-Regular"/>
                  <a:sym typeface="OpenSans-Regular"/>
                </a:defRPr>
              </a:pPr>
              <a:endParaRPr sz="1600" dirty="0"/>
            </a:p>
            <a:p>
              <a:pPr marL="165100" lvl="1" indent="-127000">
                <a:spcBef>
                  <a:spcPts val="600"/>
                </a:spcBef>
                <a:buClr>
                  <a:schemeClr val="accent1"/>
                </a:buClr>
                <a:buSzPct val="100000"/>
                <a:buFont typeface="Arial"/>
                <a:buChar char="•"/>
                <a:defRPr sz="1600">
                  <a:solidFill>
                    <a:srgbClr val="404040"/>
                  </a:solidFill>
                  <a:latin typeface="OpenSans-Regular"/>
                  <a:ea typeface="OpenSans-Regular"/>
                  <a:cs typeface="OpenSans-Regular"/>
                  <a:sym typeface="OpenSans-Regular"/>
                </a:defRPr>
              </a:pPr>
              <a:endParaRPr sz="1600" dirty="0"/>
            </a:p>
          </p:txBody>
        </p:sp>
      </p:grpSp>
      <p:pic>
        <p:nvPicPr>
          <p:cNvPr id="270" name="Picture 5" descr="Picture 5"/>
          <p:cNvPicPr>
            <a:picLocks noChangeAspect="1"/>
          </p:cNvPicPr>
          <p:nvPr/>
        </p:nvPicPr>
        <p:blipFill>
          <a:blip r:embed="rId2"/>
          <a:stretch>
            <a:fillRect/>
          </a:stretch>
        </p:blipFill>
        <p:spPr>
          <a:xfrm>
            <a:off x="5355211" y="4396678"/>
            <a:ext cx="2067172" cy="1840466"/>
          </a:xfrm>
          <a:prstGeom prst="rect">
            <a:avLst/>
          </a:prstGeom>
          <a:ln w="12700" cap="flat">
            <a:noFill/>
            <a:miter lim="400000"/>
          </a:ln>
          <a:effectLst/>
        </p:spPr>
      </p:pic>
      <p:grpSp>
        <p:nvGrpSpPr>
          <p:cNvPr id="273" name="Robust Clinical Trial Design"/>
          <p:cNvGrpSpPr/>
          <p:nvPr/>
        </p:nvGrpSpPr>
        <p:grpSpPr>
          <a:xfrm>
            <a:off x="3244639" y="1996327"/>
            <a:ext cx="5483266" cy="770944"/>
            <a:chOff x="-1" y="-1"/>
            <a:chExt cx="5211916" cy="715291"/>
          </a:xfrm>
        </p:grpSpPr>
        <p:sp>
          <p:nvSpPr>
            <p:cNvPr id="271" name="Rectangle"/>
            <p:cNvSpPr/>
            <p:nvPr/>
          </p:nvSpPr>
          <p:spPr>
            <a:xfrm>
              <a:off x="-1" y="-1"/>
              <a:ext cx="5211916" cy="715291"/>
            </a:xfrm>
            <a:prstGeom prst="rect">
              <a:avLst/>
            </a:prstGeom>
            <a:solidFill>
              <a:schemeClr val="accent6">
                <a:lumOff val="-7176"/>
              </a:schemeClr>
            </a:solidFill>
            <a:ln w="12700" cap="flat">
              <a:noFill/>
              <a:miter lim="400000"/>
            </a:ln>
            <a:effectLst/>
          </p:spPr>
          <p:txBody>
            <a:bodyPr wrap="square" lIns="45718" tIns="45718" rIns="45718" bIns="45718" numCol="1" anchor="ctr">
              <a:noAutofit/>
            </a:bodyPr>
            <a:lstStyle/>
            <a:p>
              <a:pPr algn="ctr">
                <a:spcBef>
                  <a:spcPts val="600"/>
                </a:spcBef>
                <a:defRPr sz="2000" b="1">
                  <a:solidFill>
                    <a:srgbClr val="FFFFFF"/>
                  </a:solidFill>
                  <a:latin typeface="OpenSans-Bold"/>
                  <a:ea typeface="OpenSans-Bold"/>
                  <a:cs typeface="OpenSans-Bold"/>
                  <a:sym typeface="OpenSans-Bold"/>
                </a:defRPr>
              </a:pPr>
              <a:endParaRPr dirty="0"/>
            </a:p>
          </p:txBody>
        </p:sp>
        <p:sp>
          <p:nvSpPr>
            <p:cNvPr id="272" name="Robust Clinical Trial Design"/>
            <p:cNvSpPr txBox="1"/>
            <p:nvPr/>
          </p:nvSpPr>
          <p:spPr>
            <a:xfrm>
              <a:off x="-1" y="116658"/>
              <a:ext cx="5211916" cy="39623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ctr">
              <a:spAutoFit/>
            </a:bodyPr>
            <a:lstStyle/>
            <a:p>
              <a:pPr lvl="1" algn="ctr">
                <a:spcBef>
                  <a:spcPts val="600"/>
                </a:spcBef>
                <a:defRPr sz="2000" b="1">
                  <a:solidFill>
                    <a:srgbClr val="FFFFFF"/>
                  </a:solidFill>
                  <a:latin typeface="OpenSans-Bold"/>
                  <a:ea typeface="OpenSans-Bold"/>
                  <a:cs typeface="OpenSans-Bold"/>
                  <a:sym typeface="OpenSans-Bold"/>
                </a:defRPr>
              </a:pPr>
              <a:r>
                <a:rPr dirty="0"/>
                <a:t>Robust Clinical Trial Design</a:t>
              </a:r>
            </a:p>
          </p:txBody>
        </p:sp>
      </p:grpSp>
      <p:pic>
        <p:nvPicPr>
          <p:cNvPr id="275" name="CHECK.png" descr="CHECK.png"/>
          <p:cNvPicPr>
            <a:picLocks noChangeAspect="1"/>
          </p:cNvPicPr>
          <p:nvPr/>
        </p:nvPicPr>
        <p:blipFill>
          <a:blip r:embed="rId3"/>
          <a:stretch>
            <a:fillRect/>
          </a:stretch>
        </p:blipFill>
        <p:spPr>
          <a:xfrm>
            <a:off x="3006468" y="2017510"/>
            <a:ext cx="734939" cy="728579"/>
          </a:xfrm>
          <a:prstGeom prst="rect">
            <a:avLst/>
          </a:prstGeom>
          <a:ln w="12700">
            <a:miter lim="400000"/>
          </a:ln>
        </p:spPr>
      </p:pic>
      <p:sp>
        <p:nvSpPr>
          <p:cNvPr id="278" name="Text Placeholder 5"/>
          <p:cNvSpPr txBox="1"/>
          <p:nvPr/>
        </p:nvSpPr>
        <p:spPr>
          <a:xfrm>
            <a:off x="277278" y="604205"/>
            <a:ext cx="9862385" cy="4657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a:lnSpc>
                <a:spcPct val="90000"/>
              </a:lnSpc>
              <a:spcBef>
                <a:spcPts val="1000"/>
              </a:spcBef>
              <a:defRPr sz="2400">
                <a:solidFill>
                  <a:schemeClr val="accent1">
                    <a:satOff val="-14136"/>
                    <a:lumOff val="-12823"/>
                  </a:schemeClr>
                </a:solidFill>
                <a:latin typeface="OpenSans-Medium"/>
                <a:ea typeface="OpenSans-Medium"/>
                <a:cs typeface="OpenSans-Medium"/>
                <a:sym typeface="OpenSans-Medium"/>
              </a:defRPr>
            </a:lvl1pPr>
          </a:lstStyle>
          <a:p>
            <a:r>
              <a:rPr dirty="0"/>
              <a:t>Backed by the Largest </a:t>
            </a:r>
            <a:r>
              <a:rPr lang="en-US" dirty="0"/>
              <a:t>Pharmaceutical Treatment Study</a:t>
            </a:r>
            <a:r>
              <a:rPr dirty="0"/>
              <a:t> Ever Done in Myopia </a:t>
            </a:r>
          </a:p>
        </p:txBody>
      </p:sp>
      <p:sp>
        <p:nvSpPr>
          <p:cNvPr id="279" name="Title 1"/>
          <p:cNvSpPr txBox="1"/>
          <p:nvPr/>
        </p:nvSpPr>
        <p:spPr>
          <a:xfrm>
            <a:off x="-167278" y="60079"/>
            <a:ext cx="9985756" cy="6956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lvl="1" defTabSz="905255">
              <a:lnSpc>
                <a:spcPct val="90000"/>
              </a:lnSpc>
              <a:spcBef>
                <a:spcPts val="500"/>
              </a:spcBef>
              <a:defRPr sz="2970" b="1">
                <a:solidFill>
                  <a:srgbClr val="404040"/>
                </a:solidFill>
                <a:latin typeface="OpenSans-Bold"/>
                <a:ea typeface="OpenSans-Bold"/>
                <a:cs typeface="OpenSans-Bold"/>
                <a:sym typeface="OpenSans-Bold"/>
              </a:defRPr>
            </a:pPr>
            <a:r>
              <a:rPr sz="3000" dirty="0"/>
              <a:t>Sydnexis </a:t>
            </a:r>
            <a:r>
              <a:rPr lang="en-US" sz="3000" dirty="0"/>
              <a:t>has </a:t>
            </a:r>
            <a:r>
              <a:rPr sz="3000" dirty="0"/>
              <a:t>the Premium Low Dose Atropine Product</a:t>
            </a:r>
          </a:p>
        </p:txBody>
      </p:sp>
      <p:sp>
        <p:nvSpPr>
          <p:cNvPr id="281" name="Rectangle"/>
          <p:cNvSpPr/>
          <p:nvPr/>
        </p:nvSpPr>
        <p:spPr>
          <a:xfrm>
            <a:off x="476621" y="1561553"/>
            <a:ext cx="1964852" cy="28104"/>
          </a:xfrm>
          <a:prstGeom prst="rect">
            <a:avLst/>
          </a:prstGeom>
          <a:solidFill>
            <a:srgbClr val="535353"/>
          </a:solidFill>
          <a:ln w="12700">
            <a:miter lim="400000"/>
          </a:ln>
        </p:spPr>
        <p:txBody>
          <a:bodyPr lIns="45718" tIns="45718" rIns="45718" bIns="45718" anchor="ctr"/>
          <a:lstStyle/>
          <a:p>
            <a:endParaRPr dirty="0"/>
          </a:p>
        </p:txBody>
      </p:sp>
      <p:sp>
        <p:nvSpPr>
          <p:cNvPr id="282" name="Rectangle"/>
          <p:cNvSpPr/>
          <p:nvPr/>
        </p:nvSpPr>
        <p:spPr>
          <a:xfrm>
            <a:off x="9682770" y="1607588"/>
            <a:ext cx="1964853" cy="28104"/>
          </a:xfrm>
          <a:prstGeom prst="rect">
            <a:avLst/>
          </a:prstGeom>
          <a:solidFill>
            <a:srgbClr val="535353"/>
          </a:solidFill>
          <a:ln w="12700">
            <a:miter lim="400000"/>
          </a:ln>
        </p:spPr>
        <p:txBody>
          <a:bodyPr lIns="45718" tIns="45718" rIns="45718" bIns="45718" anchor="ctr"/>
          <a:lstStyle/>
          <a:p>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alphaModFix amt="31000"/>
            <a:extLst>
              <a:ext uri="{28A0092B-C50C-407E-A947-70E740481C1C}">
                <a14:useLocalDpi xmlns:a14="http://schemas.microsoft.com/office/drawing/2010/main" val="0"/>
              </a:ext>
            </a:extLst>
          </a:blip>
          <a:stretch>
            <a:fillRect/>
          </a:stretch>
        </p:blipFill>
        <p:spPr>
          <a:xfrm>
            <a:off x="0" y="-419805"/>
            <a:ext cx="12192000" cy="7493317"/>
          </a:xfrm>
          <a:prstGeom prst="rect">
            <a:avLst/>
          </a:prstGeom>
        </p:spPr>
      </p:pic>
      <p:sp>
        <p:nvSpPr>
          <p:cNvPr id="2" name="Title 1"/>
          <p:cNvSpPr>
            <a:spLocks noGrp="1"/>
          </p:cNvSpPr>
          <p:nvPr>
            <p:ph type="title"/>
          </p:nvPr>
        </p:nvSpPr>
        <p:spPr>
          <a:xfrm>
            <a:off x="4846320" y="3326853"/>
            <a:ext cx="6305296" cy="1325563"/>
          </a:xfrm>
        </p:spPr>
        <p:txBody>
          <a:bodyPr>
            <a:normAutofit fontScale="90000"/>
          </a:bodyPr>
          <a:lstStyle/>
          <a:p>
            <a:pPr algn="r"/>
            <a:r>
              <a:rPr lang="en-US" sz="10700" dirty="0"/>
              <a:t>Thank You</a:t>
            </a:r>
            <a:br>
              <a:rPr lang="en-US" sz="10700" dirty="0"/>
            </a:br>
            <a:r>
              <a:rPr lang="en-US" dirty="0"/>
              <a:t>mile.brujic75@gmail.com</a:t>
            </a:r>
          </a:p>
        </p:txBody>
      </p:sp>
    </p:spTree>
    <p:extLst>
      <p:ext uri="{BB962C8B-B14F-4D97-AF65-F5344CB8AC3E}">
        <p14:creationId xmlns:p14="http://schemas.microsoft.com/office/powerpoint/2010/main" val="3535539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UNIQUEID" val="55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8684</TotalTime>
  <Words>2195</Words>
  <Application>Microsoft Macintosh PowerPoint</Application>
  <PresentationFormat>Widescreen</PresentationFormat>
  <Paragraphs>340</Paragraphs>
  <Slides>43</Slides>
  <Notes>19</Notes>
  <HiddenSlides>0</HiddenSlides>
  <MMClips>0</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43</vt:i4>
      </vt:variant>
    </vt:vector>
  </HeadingPairs>
  <TitlesOfParts>
    <vt:vector size="68" baseType="lpstr">
      <vt:lpstr>Aptos</vt:lpstr>
      <vt:lpstr>Arial</vt:lpstr>
      <vt:lpstr>Arial Black</vt:lpstr>
      <vt:lpstr>Avenir Book</vt:lpstr>
      <vt:lpstr>Berlin Sans FB Demi</vt:lpstr>
      <vt:lpstr>Biennale</vt:lpstr>
      <vt:lpstr>Calibri</vt:lpstr>
      <vt:lpstr>Calibri Light</vt:lpstr>
      <vt:lpstr>Cambria</vt:lpstr>
      <vt:lpstr>Georgia</vt:lpstr>
      <vt:lpstr>Guardian TextSans Web</vt:lpstr>
      <vt:lpstr>Helvetica Neue</vt:lpstr>
      <vt:lpstr>Instrument Sans Medium</vt:lpstr>
      <vt:lpstr>Nunito</vt:lpstr>
      <vt:lpstr>Nunito Light</vt:lpstr>
      <vt:lpstr>Nunito SemiBold</vt:lpstr>
      <vt:lpstr>Open Sans</vt:lpstr>
      <vt:lpstr>Open Sans ExtraBold</vt:lpstr>
      <vt:lpstr>OpenSans</vt:lpstr>
      <vt:lpstr>OpenSans </vt:lpstr>
      <vt:lpstr>OpenSans-Bold</vt:lpstr>
      <vt:lpstr>OpenSans-Medium</vt:lpstr>
      <vt:lpstr>Roboto</vt:lpstr>
      <vt:lpstr>Times New Roman</vt:lpstr>
      <vt:lpstr>Office Theme</vt:lpstr>
      <vt:lpstr>Pediatric &amp; Adolescent Eye Care: Practical Strategies for Today's Youngs</vt:lpstr>
      <vt:lpstr>InfantSEE</vt:lpstr>
      <vt:lpstr>PowerPoint Presentation</vt:lpstr>
      <vt:lpstr>PowerPoint Presentation</vt:lpstr>
      <vt:lpstr>PowerPoint Presentation</vt:lpstr>
      <vt:lpstr>Myopia Progression Management Advances</vt:lpstr>
      <vt:lpstr>PowerPoint Presentation</vt:lpstr>
      <vt:lpstr>PowerPoint Presentation</vt:lpstr>
      <vt:lpstr>IS THERE A SAFE LEVEL OF MYOPIA?</vt:lpstr>
      <vt:lpstr>PowerPoint Presentation</vt:lpstr>
      <vt:lpstr>Zadnik K, Sinnott LT, Cotter SA, et al. Prediction of Juvenile-Onset Myopia. JAMA Ophthalmology.2015;133(6):683-689 </vt:lpstr>
      <vt:lpstr>PowerPoint Presentation</vt:lpstr>
      <vt:lpstr>PowerPoint Presentation</vt:lpstr>
      <vt:lpstr>Why is Glaucoma Bad?</vt:lpstr>
      <vt:lpstr>PowerPoint Presentation</vt:lpstr>
      <vt:lpstr>PowerPoint Presentation</vt:lpstr>
      <vt:lpstr>PowerPoint Presentation</vt:lpstr>
      <vt:lpstr>INCREASED RISK OF PATHOLOGY &gt; 75 YEARS OLD</vt:lpstr>
      <vt:lpstr>PowerPoint Presentation</vt:lpstr>
      <vt:lpstr>PowerPoint Presentation</vt:lpstr>
      <vt:lpstr>PowerPoint Presentation</vt:lpstr>
      <vt:lpstr>PowerPoint Presentation</vt:lpstr>
      <vt:lpstr>At what age does Myopia Stabilize</vt:lpstr>
      <vt:lpstr>PowerPoint Presentation</vt:lpstr>
      <vt:lpstr>Myopia Management</vt:lpstr>
      <vt:lpstr>MiSight</vt:lpstr>
      <vt:lpstr>PowerPoint Presentation</vt:lpstr>
      <vt:lpstr>Misight Data</vt:lpstr>
      <vt:lpstr>Misight Data</vt:lpstr>
      <vt:lpstr>Parameters</vt:lpstr>
      <vt:lpstr>Options for Myopia Progression Management</vt:lpstr>
      <vt:lpstr>Myopia develops when normal eye growth regulation is disrupted</vt:lpstr>
      <vt:lpstr>MyopiaX® regulates the eye’s innate growth mechanisms with blue light</vt:lpstr>
      <vt:lpstr>PowerPoint Presentation</vt:lpstr>
      <vt:lpstr>PowerPoint Presentation</vt:lpstr>
      <vt:lpstr>PowerPoint Presentation</vt:lpstr>
      <vt:lpstr>PowerPoint Presentation</vt:lpstr>
      <vt:lpstr>PowerPoint Presentation</vt:lpstr>
      <vt:lpstr>Compounding Pharmacies</vt:lpstr>
      <vt:lpstr>The FDA Survey of Compounded Drug Products </vt:lpstr>
      <vt:lpstr>Who and What is SYDNEXIS?</vt:lpstr>
      <vt:lpstr>PowerPoint Presentation</vt:lpstr>
      <vt:lpstr>Thank You mile.brujic75@gmail.com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New Treatments in Eye Care</dc:title>
  <dc:creator>Mile Brujic</dc:creator>
  <cp:lastModifiedBy>Mile Brujic</cp:lastModifiedBy>
  <cp:revision>84</cp:revision>
  <dcterms:created xsi:type="dcterms:W3CDTF">2019-11-08T18:33:47Z</dcterms:created>
  <dcterms:modified xsi:type="dcterms:W3CDTF">2026-10-17T20:02:32Z</dcterms:modified>
</cp:coreProperties>
</file>