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omments/modernComment_7FFFD2FE_3A28F682.xml" ContentType="application/vnd.ms-powerpoint.comment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omments/modernComment_7FFFD2F7_62089360.xml" ContentType="application/vnd.ms-powerpoint.comment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7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7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745" r:id="rId2"/>
  </p:sldMasterIdLst>
  <p:notesMasterIdLst>
    <p:notesMasterId r:id="rId59"/>
  </p:notesMasterIdLst>
  <p:sldIdLst>
    <p:sldId id="256" r:id="rId3"/>
    <p:sldId id="257" r:id="rId4"/>
    <p:sldId id="277" r:id="rId5"/>
    <p:sldId id="2145708238" r:id="rId6"/>
    <p:sldId id="283" r:id="rId7"/>
    <p:sldId id="285" r:id="rId8"/>
    <p:sldId id="286" r:id="rId9"/>
    <p:sldId id="287" r:id="rId10"/>
    <p:sldId id="2145708239" r:id="rId11"/>
    <p:sldId id="2145708240" r:id="rId12"/>
    <p:sldId id="290" r:id="rId13"/>
    <p:sldId id="291" r:id="rId14"/>
    <p:sldId id="2145708241" r:id="rId15"/>
    <p:sldId id="2147376551" r:id="rId16"/>
    <p:sldId id="2147376552" r:id="rId17"/>
    <p:sldId id="1161" r:id="rId18"/>
    <p:sldId id="2147376553" r:id="rId19"/>
    <p:sldId id="2147472188" r:id="rId20"/>
    <p:sldId id="2217" r:id="rId21"/>
    <p:sldId id="2147472197" r:id="rId22"/>
    <p:sldId id="1219" r:id="rId23"/>
    <p:sldId id="258" r:id="rId24"/>
    <p:sldId id="2147376550" r:id="rId25"/>
    <p:sldId id="2147472126" r:id="rId26"/>
    <p:sldId id="2202" r:id="rId27"/>
    <p:sldId id="2147472093" r:id="rId28"/>
    <p:sldId id="2147376605" r:id="rId29"/>
    <p:sldId id="2147483124" r:id="rId30"/>
    <p:sldId id="2147472119" r:id="rId31"/>
    <p:sldId id="2147483125" r:id="rId32"/>
    <p:sldId id="2147483126" r:id="rId33"/>
    <p:sldId id="2147483127" r:id="rId34"/>
    <p:sldId id="2147483128" r:id="rId35"/>
    <p:sldId id="2147471419" r:id="rId36"/>
    <p:sldId id="2147483132" r:id="rId37"/>
    <p:sldId id="338" r:id="rId38"/>
    <p:sldId id="342" r:id="rId39"/>
    <p:sldId id="2147483129" r:id="rId40"/>
    <p:sldId id="2147472118" r:id="rId41"/>
    <p:sldId id="2147483130" r:id="rId42"/>
    <p:sldId id="2147483131" r:id="rId43"/>
    <p:sldId id="2147483133" r:id="rId44"/>
    <p:sldId id="2147472124" r:id="rId45"/>
    <p:sldId id="2147483134" r:id="rId46"/>
    <p:sldId id="2147483135" r:id="rId47"/>
    <p:sldId id="2147483136" r:id="rId48"/>
    <p:sldId id="2147483137" r:id="rId49"/>
    <p:sldId id="2147470792" r:id="rId50"/>
    <p:sldId id="2147470793" r:id="rId51"/>
    <p:sldId id="2147470800" r:id="rId52"/>
    <p:sldId id="368" r:id="rId53"/>
    <p:sldId id="261" r:id="rId54"/>
    <p:sldId id="262" r:id="rId55"/>
    <p:sldId id="263" r:id="rId56"/>
    <p:sldId id="2147472198" r:id="rId57"/>
    <p:sldId id="2147472199" r:id="rId58"/>
  </p:sldIdLst>
  <p:sldSz cx="12192000" cy="6858000"/>
  <p:notesSz cx="6858000" cy="9144000"/>
  <p:embeddedFontLst>
    <p:embeddedFont>
      <p:font typeface="Arial Black" panose="020B0604020202020204" pitchFamily="34" charset="0"/>
      <p:bold r:id="rId60"/>
    </p:embeddedFont>
    <p:embeddedFont>
      <p:font typeface="Avenir Book" panose="02000503020000020003" pitchFamily="2" charset="0"/>
      <p:regular r:id="rId61"/>
      <p:italic r:id="rId62"/>
    </p:embeddedFont>
    <p:embeddedFont>
      <p:font typeface="Avenir Book Oblique" panose="02000503020000020003" pitchFamily="2" charset="0"/>
      <p:italic r:id="rId63"/>
    </p:embeddedFont>
    <p:embeddedFont>
      <p:font typeface="Avenir Next LT Pro Light" panose="020B0304020202020204" pitchFamily="34" charset="77"/>
      <p:regular r:id="rId64"/>
      <p:italic r:id="rId65"/>
    </p:embeddedFont>
    <p:embeddedFont>
      <p:font typeface="Cambria" panose="02040503050406030204" pitchFamily="18" charset="0"/>
      <p:regular r:id="rId66"/>
      <p:bold r:id="rId67"/>
      <p:italic r:id="rId68"/>
      <p:boldItalic r:id="rId69"/>
    </p:embeddedFont>
    <p:embeddedFont>
      <p:font typeface="Century Gothic" panose="020B0502020202020204" pitchFamily="34" charset="0"/>
      <p:regular r:id="rId70"/>
      <p:bold r:id="rId71"/>
      <p:italic r:id="rId72"/>
      <p:boldItalic r:id="rId73"/>
    </p:embeddedFont>
    <p:embeddedFont>
      <p:font typeface="Georgia" panose="02040502050405020303" pitchFamily="18" charset="0"/>
      <p:regular r:id="rId74"/>
      <p:bold r:id="rId75"/>
      <p:italic r:id="rId76"/>
      <p:boldItalic r:id="rId77"/>
    </p:embeddedFont>
    <p:embeddedFont>
      <p:font typeface="Helvetica" pitchFamily="2" charset="0"/>
      <p:regular r:id="rId78"/>
      <p:bold r:id="rId79"/>
      <p:italic r:id="rId80"/>
      <p:boldItalic r:id="rId81"/>
    </p:embeddedFont>
    <p:embeddedFont>
      <p:font typeface="Montserrat" pitchFamily="2" charset="77"/>
      <p:regular r:id="rId82"/>
      <p:bold r:id="rId83"/>
      <p:italic r:id="rId84"/>
      <p:boldItalic r:id="rId85"/>
    </p:embeddedFont>
    <p:embeddedFont>
      <p:font typeface="Montserrat Medium" pitchFamily="2" charset="77"/>
      <p:regular r:id="rId86"/>
      <p:italic r:id="rId87"/>
    </p:embeddedFont>
    <p:embeddedFont>
      <p:font typeface="Segoe UI Black" panose="020B0502040204020203" pitchFamily="34" charset="0"/>
      <p:bold r:id="rId88"/>
      <p:italic r:id="rId89"/>
      <p:boldItalic r:id="rId90"/>
    </p:embeddedFont>
    <p:embeddedFont>
      <p:font typeface="Source Sans Pro" panose="020B0503030403020204" pitchFamily="34" charset="0"/>
      <p:regular r:id="rId91"/>
      <p:bold r:id="rId92"/>
      <p:italic r:id="rId93"/>
      <p:boldItalic r:id="rId94"/>
    </p:embeddedFont>
    <p:embeddedFont>
      <p:font typeface="Source Sans Pro Black" panose="020F0502020204030204" pitchFamily="34" charset="0"/>
      <p:bold r:id="rId95"/>
      <p:italic r:id="rId96"/>
      <p:boldItalic r:id="rId97"/>
    </p:embeddedFont>
    <p:embeddedFont>
      <p:font typeface="Tw Cen MT" panose="020B0602020104020603" pitchFamily="34" charset="77"/>
      <p:regular r:id="rId98"/>
      <p:bold r:id="rId99"/>
      <p:italic r:id="rId100"/>
      <p:boldItalic r:id="rId10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747775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12" roundtripDataSignature="AMtx7mjT0ciifJP+FgGugYMbdKADs+lG5A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DCAD555-73C2-4BE8-60C9-C50C73DAA253}" name="Tes Ignacio" initials="TI" userId="S::tes.ignacio@orasis-pharma.com::1f34cec6-8d29-490f-b787-d3dd95f69ba4" providerId="AD"/>
  <p188:author id="{8443ED59-20C7-4FDF-8DCA-8A14D1AA1C8C}" name="Microsoft Office User" initials="Office" userId="Microsoft Office User" providerId="None"/>
  <p188:author id="{B0327277-E172-08E7-D959-876049BFA533}" name="Aley Faber" initials="AF" userId="01308d0e6150fbc0" providerId="Windows Live"/>
  <p188:author id="{0BF3AB85-D3D4-F86A-EF3B-A91DE3C14BD6}" name="Carol Smyth, MB BCh BAO" initials="CS" userId="S::CSmyth@mjhlifesciences.com::35d20f4c-5c50-4629-9493-008b4e565c1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5858"/>
    <a:srgbClr val="DBDFEB"/>
    <a:srgbClr val="254FC8"/>
    <a:srgbClr val="306FD6"/>
    <a:srgbClr val="07BEBB"/>
    <a:srgbClr val="3D92E2"/>
    <a:srgbClr val="EDF0F5"/>
    <a:srgbClr val="F0F3F3"/>
    <a:srgbClr val="FFFFFF"/>
    <a:srgbClr val="7FCB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6C1755C-2B3A-4EB4-B1C5-8AE5AF69F9A0}">
  <a:tblStyle styleId="{86C1755C-2B3A-4EB4-B1C5-8AE5AF69F9A0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764493E5-5CE1-4358-A625-4CF68AF0024E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AFF"/>
          </a:solidFill>
        </a:fill>
      </a:tcStyle>
    </a:wholeTbl>
    <a:band1H>
      <a:tcTxStyle b="off" i="off"/>
      <a:tcStyle>
        <a:tcBdr/>
        <a:fill>
          <a:solidFill>
            <a:srgbClr val="CDD1FF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DD1FF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3" autoAdjust="0"/>
    <p:restoredTop sz="94789"/>
  </p:normalViewPr>
  <p:slideViewPr>
    <p:cSldViewPr snapToGrid="0">
      <p:cViewPr varScale="1">
        <p:scale>
          <a:sx n="117" d="100"/>
          <a:sy n="117" d="100"/>
        </p:scale>
        <p:origin x="400" y="16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397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microsoft.com/office/2018/10/relationships/authors" Target="authors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font" Target="fonts/font4.fntdata"/><Relationship Id="rId68" Type="http://schemas.openxmlformats.org/officeDocument/2006/relationships/font" Target="fonts/font9.fntdata"/><Relationship Id="rId84" Type="http://schemas.openxmlformats.org/officeDocument/2006/relationships/font" Target="fonts/font25.fntdata"/><Relationship Id="rId89" Type="http://schemas.openxmlformats.org/officeDocument/2006/relationships/font" Target="fonts/font30.fntdata"/><Relationship Id="rId112" Type="http://customschemas.google.com/relationships/presentationmetadata" Target="metadata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font" Target="fonts/font15.fntdata"/><Relationship Id="rId79" Type="http://schemas.openxmlformats.org/officeDocument/2006/relationships/font" Target="fonts/font20.fntdata"/><Relationship Id="rId5" Type="http://schemas.openxmlformats.org/officeDocument/2006/relationships/slide" Target="slides/slide3.xml"/><Relationship Id="rId90" Type="http://schemas.openxmlformats.org/officeDocument/2006/relationships/font" Target="fonts/font31.fntdata"/><Relationship Id="rId95" Type="http://schemas.openxmlformats.org/officeDocument/2006/relationships/font" Target="fonts/font36.fntdata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font" Target="fonts/font5.fntdata"/><Relationship Id="rId69" Type="http://schemas.openxmlformats.org/officeDocument/2006/relationships/font" Target="fonts/font10.fntdata"/><Relationship Id="rId113" Type="http://schemas.openxmlformats.org/officeDocument/2006/relationships/presProps" Target="presProps.xml"/><Relationship Id="rId80" Type="http://schemas.openxmlformats.org/officeDocument/2006/relationships/font" Target="fonts/font21.fntdata"/><Relationship Id="rId85" Type="http://schemas.openxmlformats.org/officeDocument/2006/relationships/font" Target="fonts/font26.fntdata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font" Target="fonts/font3.fntdata"/><Relationship Id="rId70" Type="http://schemas.openxmlformats.org/officeDocument/2006/relationships/font" Target="fonts/font11.fntdata"/><Relationship Id="rId75" Type="http://schemas.openxmlformats.org/officeDocument/2006/relationships/font" Target="fonts/font16.fntdata"/><Relationship Id="rId83" Type="http://schemas.openxmlformats.org/officeDocument/2006/relationships/font" Target="fonts/font24.fntdata"/><Relationship Id="rId88" Type="http://schemas.openxmlformats.org/officeDocument/2006/relationships/font" Target="fonts/font29.fntdata"/><Relationship Id="rId91" Type="http://schemas.openxmlformats.org/officeDocument/2006/relationships/font" Target="fonts/font32.fntdata"/><Relationship Id="rId96" Type="http://schemas.openxmlformats.org/officeDocument/2006/relationships/font" Target="fonts/font3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14" Type="http://schemas.openxmlformats.org/officeDocument/2006/relationships/viewProps" Target="view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font" Target="fonts/font1.fntdata"/><Relationship Id="rId65" Type="http://schemas.openxmlformats.org/officeDocument/2006/relationships/font" Target="fonts/font6.fntdata"/><Relationship Id="rId73" Type="http://schemas.openxmlformats.org/officeDocument/2006/relationships/font" Target="fonts/font14.fntdata"/><Relationship Id="rId78" Type="http://schemas.openxmlformats.org/officeDocument/2006/relationships/font" Target="fonts/font19.fntdata"/><Relationship Id="rId81" Type="http://schemas.openxmlformats.org/officeDocument/2006/relationships/font" Target="fonts/font22.fntdata"/><Relationship Id="rId86" Type="http://schemas.openxmlformats.org/officeDocument/2006/relationships/font" Target="fonts/font27.fntdata"/><Relationship Id="rId94" Type="http://schemas.openxmlformats.org/officeDocument/2006/relationships/font" Target="fonts/font35.fntdata"/><Relationship Id="rId99" Type="http://schemas.openxmlformats.org/officeDocument/2006/relationships/font" Target="fonts/font40.fntdata"/><Relationship Id="rId101" Type="http://schemas.openxmlformats.org/officeDocument/2006/relationships/font" Target="fonts/font4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font" Target="fonts/font17.fntdata"/><Relationship Id="rId97" Type="http://schemas.openxmlformats.org/officeDocument/2006/relationships/font" Target="fonts/font38.fntdata"/><Relationship Id="rId7" Type="http://schemas.openxmlformats.org/officeDocument/2006/relationships/slide" Target="slides/slide5.xml"/><Relationship Id="rId71" Type="http://schemas.openxmlformats.org/officeDocument/2006/relationships/font" Target="fonts/font12.fntdata"/><Relationship Id="rId92" Type="http://schemas.openxmlformats.org/officeDocument/2006/relationships/font" Target="fonts/font33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font" Target="fonts/font7.fntdata"/><Relationship Id="rId87" Type="http://schemas.openxmlformats.org/officeDocument/2006/relationships/font" Target="fonts/font28.fntdata"/><Relationship Id="rId115" Type="http://schemas.openxmlformats.org/officeDocument/2006/relationships/theme" Target="theme/theme1.xml"/><Relationship Id="rId61" Type="http://schemas.openxmlformats.org/officeDocument/2006/relationships/font" Target="fonts/font2.fntdata"/><Relationship Id="rId82" Type="http://schemas.openxmlformats.org/officeDocument/2006/relationships/font" Target="fonts/font23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font" Target="fonts/font18.fntdata"/><Relationship Id="rId100" Type="http://schemas.openxmlformats.org/officeDocument/2006/relationships/font" Target="fonts/font41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font" Target="fonts/font13.fntdata"/><Relationship Id="rId93" Type="http://schemas.openxmlformats.org/officeDocument/2006/relationships/font" Target="fonts/font34.fntdata"/><Relationship Id="rId98" Type="http://schemas.openxmlformats.org/officeDocument/2006/relationships/font" Target="fonts/font39.fntdata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font" Target="fonts/font8.fntdata"/><Relationship Id="rId116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39561909312223E-2"/>
          <c:y val="6.5847790558035024E-2"/>
          <c:w val="0.9236043809068778"/>
          <c:h val="0.7786918812320446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 w="47625" cap="rnd">
              <a:solidFill>
                <a:srgbClr val="0C4DA2"/>
              </a:solidFill>
              <a:round/>
            </a:ln>
            <a:effectLst>
              <a:glow rad="88900">
                <a:schemeClr val="accent1">
                  <a:satMod val="175000"/>
                  <a:alpha val="40000"/>
                </a:schemeClr>
              </a:glow>
            </a:effectLst>
          </c:spPr>
          <c:marker>
            <c:symbol val="circle"/>
            <c:size val="9"/>
            <c:spPr>
              <a:solidFill>
                <a:schemeClr val="bg1"/>
              </a:solidFill>
              <a:ln w="25400" cmpd="dbl">
                <a:solidFill>
                  <a:srgbClr val="0C4DA2"/>
                </a:solidFill>
              </a:ln>
              <a:effectLst>
                <a:glow rad="88900">
                  <a:schemeClr val="accent1">
                    <a:satMod val="175000"/>
                    <a:alpha val="40000"/>
                  </a:schemeClr>
                </a:glow>
              </a:effectLst>
            </c:spPr>
          </c:marker>
          <c:cat>
            <c:numRef>
              <c:f>Sheet1!$A$2:$A$4</c:f>
              <c:numCache>
                <c:formatCode>General</c:formatCode>
                <c:ptCount val="3"/>
                <c:pt idx="0">
                  <c:v>1</c:v>
                </c:pt>
                <c:pt idx="1">
                  <c:v>7</c:v>
                </c:pt>
                <c:pt idx="2">
                  <c:v>14</c:v>
                </c:pt>
              </c:numCache>
            </c:numRef>
          </c:cat>
          <c:val>
            <c:numRef>
              <c:f>Sheet1!$B$2:$B$4</c:f>
              <c:numCache>
                <c:formatCode>0.0%</c:formatCode>
                <c:ptCount val="3"/>
                <c:pt idx="0">
                  <c:v>0.26</c:v>
                </c:pt>
                <c:pt idx="1">
                  <c:v>0.33</c:v>
                </c:pt>
                <c:pt idx="2">
                  <c:v>0.36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A8-479F-ABD8-BC2AFAF580D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15875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9"/>
            <c:spPr>
              <a:solidFill>
                <a:schemeClr val="bg1"/>
              </a:solidFill>
              <a:ln w="25400" cmpd="dbl">
                <a:solidFill>
                  <a:schemeClr val="bg1">
                    <a:lumMod val="50000"/>
                  </a:schemeClr>
                </a:solidFill>
              </a:ln>
              <a:effectLst/>
            </c:spPr>
          </c:marker>
          <c:cat>
            <c:numRef>
              <c:f>Sheet1!$A$2:$A$4</c:f>
              <c:numCache>
                <c:formatCode>General</c:formatCode>
                <c:ptCount val="3"/>
                <c:pt idx="0">
                  <c:v>1</c:v>
                </c:pt>
                <c:pt idx="1">
                  <c:v>7</c:v>
                </c:pt>
                <c:pt idx="2">
                  <c:v>14</c:v>
                </c:pt>
              </c:numCache>
            </c:numRef>
          </c:cat>
          <c:val>
            <c:numRef>
              <c:f>Sheet1!$C$2:$C$4</c:f>
              <c:numCache>
                <c:formatCode>0.0%</c:formatCode>
                <c:ptCount val="3"/>
                <c:pt idx="0">
                  <c:v>0.04</c:v>
                </c:pt>
                <c:pt idx="1">
                  <c:v>0.03</c:v>
                </c:pt>
                <c:pt idx="2">
                  <c:v>0.08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7A8-479F-ABD8-BC2AFAF580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1802879"/>
        <c:axId val="501800383"/>
      </c:lineChart>
      <c:catAx>
        <c:axId val="5018028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rgbClr val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lnSpc>
                <a:spcPts val="900"/>
              </a:lnSpc>
              <a:defRPr sz="1050" b="1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800383"/>
        <c:crosses val="autoZero"/>
        <c:auto val="1"/>
        <c:lblAlgn val="ctr"/>
        <c:lblOffset val="100"/>
        <c:noMultiLvlLbl val="0"/>
      </c:catAx>
      <c:valAx>
        <c:axId val="501800383"/>
        <c:scaling>
          <c:orientation val="minMax"/>
          <c:max val="0.5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802879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Vuity</c:v>
                </c:pt>
              </c:strCache>
            </c:strRef>
          </c:tx>
          <c:spPr>
            <a:ln w="47625" cap="rnd">
              <a:solidFill>
                <a:srgbClr val="0C4DA2"/>
              </a:solidFill>
              <a:round/>
            </a:ln>
            <a:effectLst>
              <a:glow rad="63500">
                <a:schemeClr val="accent1">
                  <a:satMod val="175000"/>
                  <a:alpha val="40000"/>
                </a:schemeClr>
              </a:glow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marker>
            <c:symbol val="circle"/>
            <c:size val="9"/>
            <c:spPr>
              <a:solidFill>
                <a:schemeClr val="bg1"/>
              </a:solidFill>
              <a:ln w="25400" cmpd="dbl">
                <a:solidFill>
                  <a:srgbClr val="0C4DA2"/>
                </a:solidFill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1</c:v>
                </c:pt>
                <c:pt idx="1">
                  <c:v>3</c:v>
                </c:pt>
                <c:pt idx="2">
                  <c:v>7</c:v>
                </c:pt>
                <c:pt idx="3">
                  <c:v>14</c:v>
                </c:pt>
                <c:pt idx="4">
                  <c:v>30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0.20200000000000001</c:v>
                </c:pt>
                <c:pt idx="1">
                  <c:v>0.21</c:v>
                </c:pt>
                <c:pt idx="2">
                  <c:v>0.24099999999999999</c:v>
                </c:pt>
                <c:pt idx="3">
                  <c:v>0.313</c:v>
                </c:pt>
                <c:pt idx="4">
                  <c:v>0.307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82-4226-95A3-2381631823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Placebo</c:v>
                </c:pt>
              </c:strCache>
            </c:strRef>
          </c:tx>
          <c:spPr>
            <a:ln w="15875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9"/>
            <c:spPr>
              <a:solidFill>
                <a:schemeClr val="bg1"/>
              </a:solidFill>
              <a:ln w="25400" cmpd="dbl">
                <a:solidFill>
                  <a:schemeClr val="bg1">
                    <a:lumMod val="50000"/>
                  </a:schemeClr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1</c:v>
                </c:pt>
                <c:pt idx="1">
                  <c:v>3</c:v>
                </c:pt>
                <c:pt idx="2">
                  <c:v>7</c:v>
                </c:pt>
                <c:pt idx="3">
                  <c:v>14</c:v>
                </c:pt>
                <c:pt idx="4">
                  <c:v>30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2.5000000000000001E-2</c:v>
                </c:pt>
                <c:pt idx="1">
                  <c:v>7.0999999999999994E-2</c:v>
                </c:pt>
                <c:pt idx="2">
                  <c:v>9.6000000000000002E-2</c:v>
                </c:pt>
                <c:pt idx="3">
                  <c:v>9.8000000000000004E-2</c:v>
                </c:pt>
                <c:pt idx="4">
                  <c:v>8.1000000000000003E-2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F82-4226-95A3-2381631823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86108656"/>
        <c:axId val="2086109072"/>
      </c:lineChart>
      <c:catAx>
        <c:axId val="2086108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t" anchorCtr="0"/>
          <a:lstStyle/>
          <a:p>
            <a:pPr>
              <a:defRPr sz="1050" b="1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6109072"/>
        <c:crosses val="autoZero"/>
        <c:auto val="1"/>
        <c:lblAlgn val="ctr"/>
        <c:lblOffset val="100"/>
        <c:noMultiLvlLbl val="0"/>
      </c:catAx>
      <c:valAx>
        <c:axId val="2086109072"/>
        <c:scaling>
          <c:orientation val="minMax"/>
          <c:max val="0.5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6108656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50">
          <a:solidFill>
            <a:schemeClr val="bg1">
              <a:lumMod val="50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217576357807182E-2"/>
          <c:y val="2.3550129466982747E-2"/>
          <c:w val="0.93878242364219278"/>
          <c:h val="0.611367971715773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CSF-1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2358480815757202E-17"/>
                  <c:y val="-5.654886395453878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4E0-CD4F-A02A-A5BFA278690C}"/>
                </c:ext>
              </c:extLst>
            </c:dLbl>
            <c:dLbl>
              <c:idx val="1"/>
              <c:layout>
                <c:manualLayout>
                  <c:x val="-4.4716961631514403E-17"/>
                  <c:y val="-9.979211286095081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8703479618384816E-2"/>
                      <c:h val="0.1289314098163484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4E0-CD4F-A02A-A5BFA278690C}"/>
                </c:ext>
              </c:extLst>
            </c:dLbl>
            <c:dLbl>
              <c:idx val="2"/>
              <c:layout>
                <c:manualLayout>
                  <c:x val="0"/>
                  <c:y val="-4.989605643047541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4E0-CD4F-A02A-A5BFA278690C}"/>
                </c:ext>
              </c:extLst>
            </c:dLbl>
            <c:dLbl>
              <c:idx val="3"/>
              <c:layout>
                <c:manualLayout>
                  <c:x val="0"/>
                  <c:y val="-5.654886395453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4E0-CD4F-A02A-A5BFA27869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Sheet1!$E$2:$E$5</c:f>
                <c:numCache>
                  <c:formatCode>General</c:formatCode>
                  <c:ptCount val="4"/>
                  <c:pt idx="0">
                    <c:v>5.7001999999999997E-2</c:v>
                  </c:pt>
                  <c:pt idx="1">
                    <c:v>5.6960000000000011E-2</c:v>
                  </c:pt>
                  <c:pt idx="2">
                    <c:v>5.717880000000003E-2</c:v>
                  </c:pt>
                  <c:pt idx="3">
                    <c:v>5.7227199999999978E-2</c:v>
                  </c:pt>
                </c:numCache>
              </c:numRef>
            </c:plus>
            <c:minus>
              <c:numRef>
                <c:f>Sheet1!$D$2:$D$5</c:f>
                <c:numCache>
                  <c:formatCode>General</c:formatCode>
                  <c:ptCount val="4"/>
                  <c:pt idx="0">
                    <c:v>5.5090499999999987E-2</c:v>
                  </c:pt>
                  <c:pt idx="1">
                    <c:v>5.4985899999999976E-2</c:v>
                  </c:pt>
                  <c:pt idx="2">
                    <c:v>5.7084800000000047E-2</c:v>
                  </c:pt>
                  <c:pt idx="3">
                    <c:v>5.5754799999999993E-2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Sheet1!$A$2:$A$5</c:f>
              <c:strCache>
                <c:ptCount val="4"/>
                <c:pt idx="0">
                  <c:v>1-HR Post Dose 1</c:v>
                </c:pt>
                <c:pt idx="1">
                  <c:v>2-HRS Post Dose 1</c:v>
                </c:pt>
                <c:pt idx="2">
                  <c:v>1-HR Post Dose 2</c:v>
                </c:pt>
                <c:pt idx="3">
                  <c:v>2-HRS Post Dose 2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0.40100000000000002</c:v>
                </c:pt>
                <c:pt idx="1">
                  <c:v>0.39800000000000002</c:v>
                </c:pt>
                <c:pt idx="2">
                  <c:v>0.495</c:v>
                </c:pt>
                <c:pt idx="3">
                  <c:v>0.42399999999999999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4E0-CD4F-A02A-A5BFA27869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Vehicle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2358480815757202E-17"/>
                  <c:y val="-4.324324890641208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4E0-CD4F-A02A-A5BFA278690C}"/>
                </c:ext>
              </c:extLst>
            </c:dLbl>
            <c:dLbl>
              <c:idx val="1"/>
              <c:layout>
                <c:manualLayout>
                  <c:x val="0"/>
                  <c:y val="-3.991684514438032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4E0-CD4F-A02A-A5BFA278690C}"/>
                </c:ext>
              </c:extLst>
            </c:dLbl>
            <c:dLbl>
              <c:idx val="2"/>
              <c:layout>
                <c:manualLayout>
                  <c:x val="0"/>
                  <c:y val="-3.991684514438038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4E0-CD4F-A02A-A5BFA278690C}"/>
                </c:ext>
              </c:extLst>
            </c:dLbl>
            <c:dLbl>
              <c:idx val="3"/>
              <c:layout>
                <c:manualLayout>
                  <c:x val="0"/>
                  <c:y val="-3.659044138234863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4E0-CD4F-A02A-A5BFA27869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Sheet1!$G$2:$G$5</c:f>
                <c:numCache>
                  <c:formatCode>General</c:formatCode>
                  <c:ptCount val="4"/>
                  <c:pt idx="0">
                    <c:v>4.8752099999999993E-2</c:v>
                  </c:pt>
                  <c:pt idx="1">
                    <c:v>4.849500000000001E-2</c:v>
                  </c:pt>
                  <c:pt idx="2">
                    <c:v>4.6248800000000007E-2</c:v>
                  </c:pt>
                  <c:pt idx="3">
                    <c:v>4.7415399999999996E-2</c:v>
                  </c:pt>
                </c:numCache>
              </c:numRef>
            </c:plus>
            <c:minus>
              <c:numRef>
                <c:f>Sheet1!$F$2:$F$5</c:f>
                <c:numCache>
                  <c:formatCode>General</c:formatCode>
                  <c:ptCount val="4"/>
                  <c:pt idx="0">
                    <c:v>4.2609499999999995E-2</c:v>
                  </c:pt>
                  <c:pt idx="1">
                    <c:v>4.2284999999999989E-2</c:v>
                  </c:pt>
                  <c:pt idx="2">
                    <c:v>3.9497400000000002E-2</c:v>
                  </c:pt>
                  <c:pt idx="3">
                    <c:v>4.0935799999999994E-2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Sheet1!$A$2:$A$5</c:f>
              <c:strCache>
                <c:ptCount val="4"/>
                <c:pt idx="0">
                  <c:v>1-HR Post Dose 1</c:v>
                </c:pt>
                <c:pt idx="1">
                  <c:v>2-HRS Post Dose 1</c:v>
                </c:pt>
                <c:pt idx="2">
                  <c:v>1-HR Post Dose 2</c:v>
                </c:pt>
                <c:pt idx="3">
                  <c:v>2-HRS Post Dose 2</c:v>
                </c:pt>
              </c:strCache>
            </c:strRef>
          </c:cat>
          <c:val>
            <c:numRef>
              <c:f>Sheet1!$C$2:$C$5</c:f>
              <c:numCache>
                <c:formatCode>0.0%</c:formatCode>
                <c:ptCount val="4"/>
                <c:pt idx="0">
                  <c:v>0.191</c:v>
                </c:pt>
                <c:pt idx="1">
                  <c:v>0.188</c:v>
                </c:pt>
                <c:pt idx="2">
                  <c:v>0.161</c:v>
                </c:pt>
                <c:pt idx="3">
                  <c:v>0.17399999999999999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14E0-CD4F-A02A-A5BFA27869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6140416"/>
        <c:axId val="286140832"/>
      </c:barChart>
      <c:catAx>
        <c:axId val="286140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b" anchorCtr="0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40832"/>
        <c:crosses val="autoZero"/>
        <c:auto val="1"/>
        <c:lblAlgn val="ctr"/>
        <c:lblOffset val="100"/>
        <c:noMultiLvlLbl val="0"/>
      </c:catAx>
      <c:valAx>
        <c:axId val="286140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40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0524771049293407"/>
          <c:y val="0.86878273038626608"/>
          <c:w val="0.13896995630602565"/>
          <c:h val="5.34364636243493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217608573015662E-2"/>
          <c:y val="2.2796200297026933E-2"/>
          <c:w val="0.93878242364219278"/>
          <c:h val="0.61136797171577395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Sheet1!$B$1</c:f>
              <c:strCache>
                <c:ptCount val="1"/>
                <c:pt idx="0">
                  <c:v>Study Eye</c:v>
                </c:pt>
              </c:strCache>
            </c:strRef>
          </c:tx>
          <c:spPr>
            <a:solidFill>
              <a:schemeClr val="accent2"/>
            </a:solidFill>
            <a:ln w="28575"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4.7451102350794042E-8"/>
                  <c:y val="8.430573893702279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4946429459150429E-2"/>
                      <c:h val="4.771530249110319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F263-234E-8C34-18A4B17F3EDE}"/>
                </c:ext>
              </c:extLst>
            </c:dLbl>
            <c:dLbl>
              <c:idx val="1"/>
              <c:layout>
                <c:manualLayout>
                  <c:x val="0"/>
                  <c:y val="8.42910713298831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263-234E-8C34-18A4B17F3EDE}"/>
                </c:ext>
              </c:extLst>
            </c:dLbl>
            <c:dLbl>
              <c:idx val="2"/>
              <c:layout>
                <c:manualLayout>
                  <c:x val="0"/>
                  <c:y val="8.761747509191482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263-234E-8C34-18A4B17F3EDE}"/>
                </c:ext>
              </c:extLst>
            </c:dLbl>
            <c:dLbl>
              <c:idx val="3"/>
              <c:layout>
                <c:manualLayout>
                  <c:x val="-4.4192282809684092E-17"/>
                  <c:y val="8.761747509191482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263-234E-8C34-18A4B17F3EDE}"/>
                </c:ext>
              </c:extLst>
            </c:dLbl>
            <c:dLbl>
              <c:idx val="4"/>
              <c:layout>
                <c:manualLayout>
                  <c:x val="-8.8384565619368184E-17"/>
                  <c:y val="9.42702826159782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263-234E-8C34-18A4B17F3EDE}"/>
                </c:ext>
              </c:extLst>
            </c:dLbl>
            <c:dLbl>
              <c:idx val="5"/>
              <c:layout>
                <c:manualLayout>
                  <c:x val="-8.8384565619368184E-17"/>
                  <c:y val="9.094387885394651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263-234E-8C34-18A4B17F3EDE}"/>
                </c:ext>
              </c:extLst>
            </c:dLbl>
            <c:dLbl>
              <c:idx val="6"/>
              <c:layout>
                <c:manualLayout>
                  <c:x val="0"/>
                  <c:y val="8.42910713298831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263-234E-8C34-18A4B17F3EDE}"/>
                </c:ext>
              </c:extLst>
            </c:dLbl>
            <c:dLbl>
              <c:idx val="7"/>
              <c:layout>
                <c:manualLayout>
                  <c:x val="0"/>
                  <c:y val="8.761747509191482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263-234E-8C34-18A4B17F3EDE}"/>
                </c:ext>
              </c:extLst>
            </c:dLbl>
            <c:dLbl>
              <c:idx val="8"/>
              <c:layout>
                <c:manualLayout>
                  <c:x val="0"/>
                  <c:y val="8.761747509191482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263-234E-8C34-18A4B17F3EDE}"/>
                </c:ext>
              </c:extLst>
            </c:dLbl>
            <c:dLbl>
              <c:idx val="9"/>
              <c:layout>
                <c:manualLayout>
                  <c:x val="0"/>
                  <c:y val="8.761747509191476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263-234E-8C34-18A4B17F3E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Sheet1!$D$2:$D$11</c:f>
                <c:numCache>
                  <c:formatCode>General</c:formatCode>
                  <c:ptCount val="10"/>
                  <c:pt idx="0">
                    <c:v>7.0000000000000007E-2</c:v>
                  </c:pt>
                  <c:pt idx="1">
                    <c:v>7.0000000000000007E-2</c:v>
                  </c:pt>
                  <c:pt idx="2">
                    <c:v>7.1000000000000021E-2</c:v>
                  </c:pt>
                  <c:pt idx="3">
                    <c:v>7.0999999999999938E-2</c:v>
                  </c:pt>
                  <c:pt idx="4">
                    <c:v>7.1000000000000021E-2</c:v>
                  </c:pt>
                  <c:pt idx="5">
                    <c:v>6.8999999999999992E-2</c:v>
                  </c:pt>
                  <c:pt idx="6">
                    <c:v>7.0000000000000007E-2</c:v>
                  </c:pt>
                  <c:pt idx="7">
                    <c:v>7.0000000000000007E-2</c:v>
                  </c:pt>
                  <c:pt idx="8">
                    <c:v>7.0000000000000007E-2</c:v>
                  </c:pt>
                  <c:pt idx="9">
                    <c:v>7.0000000000000007E-2</c:v>
                  </c:pt>
                </c:numCache>
              </c:numRef>
            </c:plus>
            <c:minus>
              <c:numRef>
                <c:f>Sheet1!$E$2:$E$11</c:f>
                <c:numCache>
                  <c:formatCode>General</c:formatCode>
                  <c:ptCount val="10"/>
                  <c:pt idx="0">
                    <c:v>7.0000000000000007E-2</c:v>
                  </c:pt>
                  <c:pt idx="1">
                    <c:v>6.6000000000000017E-2</c:v>
                  </c:pt>
                  <c:pt idx="2">
                    <c:v>6.5999999999999948E-2</c:v>
                  </c:pt>
                  <c:pt idx="3">
                    <c:v>6.9000000000000061E-2</c:v>
                  </c:pt>
                  <c:pt idx="4">
                    <c:v>6.7000000000000032E-2</c:v>
                  </c:pt>
                  <c:pt idx="5">
                    <c:v>6.5000000000000002E-2</c:v>
                  </c:pt>
                  <c:pt idx="6">
                    <c:v>6.7000000000000032E-2</c:v>
                  </c:pt>
                  <c:pt idx="7">
                    <c:v>6.7999999999999977E-2</c:v>
                  </c:pt>
                  <c:pt idx="8">
                    <c:v>7.0000000000000007E-2</c:v>
                  </c:pt>
                  <c:pt idx="9">
                    <c:v>7.0000000000000007E-2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Sheet1!$A$2:$A$11</c:f>
              <c:strCache>
                <c:ptCount val="10"/>
                <c:pt idx="0">
                  <c:v>20 Min</c:v>
                </c:pt>
                <c:pt idx="1">
                  <c:v>1 HR</c:v>
                </c:pt>
                <c:pt idx="2">
                  <c:v>2 HRS</c:v>
                </c:pt>
                <c:pt idx="3">
                  <c:v>3 HRS</c:v>
                </c:pt>
                <c:pt idx="4">
                  <c:v>3 HRS 20 Min</c:v>
                </c:pt>
                <c:pt idx="5">
                  <c:v>4 HRS</c:v>
                </c:pt>
                <c:pt idx="6">
                  <c:v>5 HRS</c:v>
                </c:pt>
                <c:pt idx="7">
                  <c:v>6 HRS</c:v>
                </c:pt>
                <c:pt idx="8">
                  <c:v>7 HRS</c:v>
                </c:pt>
                <c:pt idx="9">
                  <c:v>8 HRS</c:v>
                </c:pt>
              </c:strCache>
            </c:strRef>
          </c:cat>
          <c:val>
            <c:numRef>
              <c:f>Sheet1!$B$2:$B$11</c:f>
              <c:numCache>
                <c:formatCode>0.0%</c:formatCode>
                <c:ptCount val="10"/>
                <c:pt idx="0">
                  <c:v>0.52900000000000003</c:v>
                </c:pt>
                <c:pt idx="1">
                  <c:v>0.626</c:v>
                </c:pt>
                <c:pt idx="2">
                  <c:v>0.61699999999999999</c:v>
                </c:pt>
                <c:pt idx="3">
                  <c:v>0.56299999999999994</c:v>
                </c:pt>
                <c:pt idx="4">
                  <c:v>0.61199999999999999</c:v>
                </c:pt>
                <c:pt idx="5">
                  <c:v>0.65500000000000003</c:v>
                </c:pt>
                <c:pt idx="6">
                  <c:v>0.60199999999999998</c:v>
                </c:pt>
                <c:pt idx="7">
                  <c:v>0.59199999999999997</c:v>
                </c:pt>
                <c:pt idx="8">
                  <c:v>0.495</c:v>
                </c:pt>
                <c:pt idx="9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263-234E-8C34-18A4B17F3EDE}"/>
            </c:ext>
          </c:extLst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Binocular</c:v>
                </c:pt>
              </c:strCache>
            </c:strRef>
          </c:tx>
          <c:spPr>
            <a:solidFill>
              <a:srgbClr val="7ECBAF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9.809564694231465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263-234E-8C34-18A4B17F3EDE}"/>
                </c:ext>
              </c:extLst>
            </c:dLbl>
            <c:dLbl>
              <c:idx val="1"/>
              <c:layout>
                <c:manualLayout>
                  <c:x val="0"/>
                  <c:y val="0.1114012619904414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263-234E-8C34-18A4B17F3EDE}"/>
                </c:ext>
              </c:extLst>
            </c:dLbl>
            <c:dLbl>
              <c:idx val="2"/>
              <c:layout>
                <c:manualLayout>
                  <c:x val="-4.4192282809684092E-17"/>
                  <c:y val="0.1247068770385682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263-234E-8C34-18A4B17F3EDE}"/>
                </c:ext>
              </c:extLst>
            </c:dLbl>
            <c:dLbl>
              <c:idx val="3"/>
              <c:layout>
                <c:manualLayout>
                  <c:x val="4.4192282809684092E-17"/>
                  <c:y val="0.1047484544663780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263-234E-8C34-18A4B17F3EDE}"/>
                </c:ext>
              </c:extLst>
            </c:dLbl>
            <c:dLbl>
              <c:idx val="4"/>
              <c:layout>
                <c:manualLayout>
                  <c:x val="0"/>
                  <c:y val="9.809564694231462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263-234E-8C34-18A4B17F3EDE}"/>
                </c:ext>
              </c:extLst>
            </c:dLbl>
            <c:dLbl>
              <c:idx val="5"/>
              <c:layout>
                <c:manualLayout>
                  <c:x val="0"/>
                  <c:y val="0.1114012619904414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263-234E-8C34-18A4B17F3EDE}"/>
                </c:ext>
              </c:extLst>
            </c:dLbl>
            <c:dLbl>
              <c:idx val="6"/>
              <c:layout>
                <c:manualLayout>
                  <c:x val="8.8384565619368184E-17"/>
                  <c:y val="0.1047484544663780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263-234E-8C34-18A4B17F3EDE}"/>
                </c:ext>
              </c:extLst>
            </c:dLbl>
            <c:dLbl>
              <c:idx val="7"/>
              <c:layout>
                <c:manualLayout>
                  <c:x val="-1.7676913123873637E-16"/>
                  <c:y val="0.1014220507043463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263-234E-8C34-18A4B17F3EDE}"/>
                </c:ext>
              </c:extLst>
            </c:dLbl>
            <c:dLbl>
              <c:idx val="8"/>
              <c:layout>
                <c:manualLayout>
                  <c:x val="-1.7676913123873637E-16"/>
                  <c:y val="0.1047484544663779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263-234E-8C34-18A4B17F3EDE}"/>
                </c:ext>
              </c:extLst>
            </c:dLbl>
            <c:dLbl>
              <c:idx val="9"/>
              <c:layout>
                <c:manualLayout>
                  <c:x val="0"/>
                  <c:y val="0.1047484544663780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F263-234E-8C34-18A4B17F3E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Sheet1!$G$2:$G$11</c:f>
                <c:numCache>
                  <c:formatCode>General</c:formatCode>
                  <c:ptCount val="10"/>
                  <c:pt idx="0">
                    <c:v>5.6410000000000071E-2</c:v>
                  </c:pt>
                  <c:pt idx="1">
                    <c:v>4.442630000000003E-2</c:v>
                  </c:pt>
                  <c:pt idx="2">
                    <c:v>4.442630000000003E-2</c:v>
                  </c:pt>
                  <c:pt idx="3">
                    <c:v>5.3362300000000085E-2</c:v>
                  </c:pt>
                  <c:pt idx="4">
                    <c:v>4.9256199999999972E-2</c:v>
                  </c:pt>
                  <c:pt idx="5">
                    <c:v>4.3665700000000029E-2</c:v>
                  </c:pt>
                  <c:pt idx="6">
                    <c:v>4.8614500000000005E-2</c:v>
                  </c:pt>
                  <c:pt idx="7">
                    <c:v>5.2253899999999964E-2</c:v>
                  </c:pt>
                  <c:pt idx="8">
                    <c:v>5.6880200000000047E-2</c:v>
                  </c:pt>
                  <c:pt idx="9">
                    <c:v>5.9495600000000093E-2</c:v>
                  </c:pt>
                </c:numCache>
              </c:numRef>
            </c:plus>
            <c:minus>
              <c:numRef>
                <c:f>Sheet1!$F$2:$F$11</c:f>
                <c:numCache>
                  <c:formatCode>General</c:formatCode>
                  <c:ptCount val="10"/>
                  <c:pt idx="0">
                    <c:v>6.4118600000000026E-2</c:v>
                  </c:pt>
                  <c:pt idx="1">
                    <c:v>5.5105999999999988E-2</c:v>
                  </c:pt>
                  <c:pt idx="2">
                    <c:v>5.5105999999999988E-2</c:v>
                  </c:pt>
                  <c:pt idx="3">
                    <c:v>6.1947499999999933E-2</c:v>
                  </c:pt>
                  <c:pt idx="4">
                    <c:v>5.8877700000000033E-2</c:v>
                  </c:pt>
                  <c:pt idx="5">
                    <c:v>5.4499299999999917E-2</c:v>
                  </c:pt>
                  <c:pt idx="6">
                    <c:v>5.8385600000000037E-2</c:v>
                  </c:pt>
                  <c:pt idx="7">
                    <c:v>6.113360000000001E-2</c:v>
                  </c:pt>
                  <c:pt idx="8">
                    <c:v>6.4443600000000045E-2</c:v>
                  </c:pt>
                  <c:pt idx="9">
                    <c:v>6.6190699999999936E-2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Sheet1!$A$2:$A$11</c:f>
              <c:strCache>
                <c:ptCount val="10"/>
                <c:pt idx="0">
                  <c:v>20 Min</c:v>
                </c:pt>
                <c:pt idx="1">
                  <c:v>1 HR</c:v>
                </c:pt>
                <c:pt idx="2">
                  <c:v>2 HRS</c:v>
                </c:pt>
                <c:pt idx="3">
                  <c:v>3 HRS</c:v>
                </c:pt>
                <c:pt idx="4">
                  <c:v>3 HRS 20 Min</c:v>
                </c:pt>
                <c:pt idx="5">
                  <c:v>4 HRS</c:v>
                </c:pt>
                <c:pt idx="6">
                  <c:v>5 HRS</c:v>
                </c:pt>
                <c:pt idx="7">
                  <c:v>6 HRS</c:v>
                </c:pt>
                <c:pt idx="8">
                  <c:v>7 HRS</c:v>
                </c:pt>
                <c:pt idx="9">
                  <c:v>8 HRS</c:v>
                </c:pt>
              </c:strCache>
            </c:strRef>
          </c:cat>
          <c:val>
            <c:numRef>
              <c:f>Sheet1!$C$2:$C$11</c:f>
              <c:numCache>
                <c:formatCode>0.0%</c:formatCode>
                <c:ptCount val="10"/>
                <c:pt idx="0">
                  <c:v>0.76200000000000001</c:v>
                </c:pt>
                <c:pt idx="1">
                  <c:v>0.85899999999999999</c:v>
                </c:pt>
                <c:pt idx="2">
                  <c:v>0.85899999999999999</c:v>
                </c:pt>
                <c:pt idx="3">
                  <c:v>0.79100000000000004</c:v>
                </c:pt>
                <c:pt idx="4">
                  <c:v>0.82499999999999996</c:v>
                </c:pt>
                <c:pt idx="5">
                  <c:v>0.86399999999999999</c:v>
                </c:pt>
                <c:pt idx="6">
                  <c:v>0.83</c:v>
                </c:pt>
                <c:pt idx="7">
                  <c:v>0.80100000000000005</c:v>
                </c:pt>
                <c:pt idx="8">
                  <c:v>0.75700000000000001</c:v>
                </c:pt>
                <c:pt idx="9">
                  <c:v>0.72799999999999998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F263-234E-8C34-18A4B17F3E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286140416"/>
        <c:axId val="286140832"/>
      </c:barChart>
      <c:catAx>
        <c:axId val="286140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40832"/>
        <c:crosses val="autoZero"/>
        <c:auto val="1"/>
        <c:lblAlgn val="ctr"/>
        <c:lblOffset val="100"/>
        <c:noMultiLvlLbl val="0"/>
      </c:catAx>
      <c:valAx>
        <c:axId val="286140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40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8594761848190234"/>
          <c:y val="0.79267730190414354"/>
          <c:w val="0.18392974553722921"/>
          <c:h val="5.562853584863160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879999999999999E-2"/>
          <c:y val="3.8640000000000001E-2"/>
          <c:w val="0.95474000000000003"/>
          <c:h val="0.807359999999999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VIZZ (n=157)</c:v>
                </c:pt>
              </c:strCache>
            </c:strRef>
          </c:tx>
          <c:spPr>
            <a:prstGeom prst="rect">
              <a:avLst/>
            </a:prstGeom>
            <a:solidFill>
              <a:srgbClr val="306FD6"/>
            </a:solidFill>
            <a:ln>
              <a:noFill/>
            </a:ln>
          </c:spPr>
          <c:invertIfNegative val="0"/>
          <c:cat>
            <c:strRef>
              <c:f>Sheet1!$A$2:$A$12</c:f>
              <c:strCache>
                <c:ptCount val="11"/>
                <c:pt idx="0">
                  <c:v>0.5h</c:v>
                </c:pt>
                <c:pt idx="1">
                  <c:v>1h</c:v>
                </c:pt>
                <c:pt idx="2">
                  <c:v>2h</c:v>
                </c:pt>
                <c:pt idx="3">
                  <c:v>3h</c:v>
                </c:pt>
                <c:pt idx="4">
                  <c:v>4h</c:v>
                </c:pt>
                <c:pt idx="5">
                  <c:v>5h</c:v>
                </c:pt>
                <c:pt idx="6">
                  <c:v>6h</c:v>
                </c:pt>
                <c:pt idx="7">
                  <c:v>7h</c:v>
                </c:pt>
                <c:pt idx="8">
                  <c:v>8h</c:v>
                </c:pt>
                <c:pt idx="9">
                  <c:v>9h</c:v>
                </c:pt>
                <c:pt idx="10">
                  <c:v>10h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72</c:v>
                </c:pt>
                <c:pt idx="1">
                  <c:v>69</c:v>
                </c:pt>
                <c:pt idx="3">
                  <c:v>64</c:v>
                </c:pt>
                <c:pt idx="5">
                  <c:v>49</c:v>
                </c:pt>
                <c:pt idx="7">
                  <c:v>38</c:v>
                </c:pt>
                <c:pt idx="8">
                  <c:v>39</c:v>
                </c:pt>
                <c:pt idx="9">
                  <c:v>38</c:v>
                </c:pt>
                <c:pt idx="1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38-964C-BE9B-37B277D6FC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Brimonidine (n=158)</c:v>
                </c:pt>
              </c:strCache>
            </c:strRef>
          </c:tx>
          <c:spPr>
            <a:prstGeom prst="rect">
              <a:avLst/>
            </a:prstGeom>
            <a:solidFill>
              <a:srgbClr val="07BEBB"/>
            </a:solidFill>
            <a:ln>
              <a:noFill/>
            </a:ln>
          </c:spPr>
          <c:invertIfNegative val="0"/>
          <c:cat>
            <c:strRef>
              <c:f>Sheet1!$A$2:$A$12</c:f>
              <c:strCache>
                <c:ptCount val="11"/>
                <c:pt idx="0">
                  <c:v>0.5h</c:v>
                </c:pt>
                <c:pt idx="1">
                  <c:v>1h</c:v>
                </c:pt>
                <c:pt idx="2">
                  <c:v>2h</c:v>
                </c:pt>
                <c:pt idx="3">
                  <c:v>3h</c:v>
                </c:pt>
                <c:pt idx="4">
                  <c:v>4h</c:v>
                </c:pt>
                <c:pt idx="5">
                  <c:v>5h</c:v>
                </c:pt>
                <c:pt idx="6">
                  <c:v>6h</c:v>
                </c:pt>
                <c:pt idx="7">
                  <c:v>7h</c:v>
                </c:pt>
                <c:pt idx="8">
                  <c:v>8h</c:v>
                </c:pt>
                <c:pt idx="9">
                  <c:v>9h</c:v>
                </c:pt>
                <c:pt idx="10">
                  <c:v>10h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14</c:v>
                </c:pt>
                <c:pt idx="1">
                  <c:v>17</c:v>
                </c:pt>
                <c:pt idx="3">
                  <c:v>12</c:v>
                </c:pt>
                <c:pt idx="5">
                  <c:v>8</c:v>
                </c:pt>
                <c:pt idx="7">
                  <c:v>6</c:v>
                </c:pt>
                <c:pt idx="8">
                  <c:v>8</c:v>
                </c:pt>
                <c:pt idx="9">
                  <c:v>4</c:v>
                </c:pt>
                <c:pt idx="1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38-964C-BE9B-37B277D6FC7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</c:strCache>
            </c:strRef>
          </c:tx>
          <c:spPr>
            <a:prstGeom prst="rect">
              <a:avLst/>
            </a:prstGeom>
            <a:solidFill>
              <a:schemeClr val="accent3"/>
            </a:solidFill>
            <a:ln>
              <a:noFill/>
            </a:ln>
          </c:spPr>
          <c:invertIfNegative val="0"/>
          <c:cat>
            <c:strRef>
              <c:f>Sheet1!$A$2:$A$12</c:f>
              <c:strCache>
                <c:ptCount val="11"/>
                <c:pt idx="0">
                  <c:v>0.5h</c:v>
                </c:pt>
                <c:pt idx="1">
                  <c:v>1h</c:v>
                </c:pt>
                <c:pt idx="2">
                  <c:v>2h</c:v>
                </c:pt>
                <c:pt idx="3">
                  <c:v>3h</c:v>
                </c:pt>
                <c:pt idx="4">
                  <c:v>4h</c:v>
                </c:pt>
                <c:pt idx="5">
                  <c:v>5h</c:v>
                </c:pt>
                <c:pt idx="6">
                  <c:v>6h</c:v>
                </c:pt>
                <c:pt idx="7">
                  <c:v>7h</c:v>
                </c:pt>
                <c:pt idx="8">
                  <c:v>8h</c:v>
                </c:pt>
                <c:pt idx="9">
                  <c:v>9h</c:v>
                </c:pt>
                <c:pt idx="10">
                  <c:v>10h</c:v>
                </c:pt>
              </c:strCache>
            </c:strRef>
          </c:cat>
          <c:val>
            <c:numRef>
              <c:f>Sheet1!$D$2:$D$12</c:f>
              <c:numCache>
                <c:formatCode>General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2-9838-964C-BE9B-37B277D6FC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4"/>
        <c:axId val="1866169495"/>
        <c:axId val="1866169496"/>
      </c:barChart>
      <c:catAx>
        <c:axId val="18661694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</c:spPr>
        <c:txPr>
          <a:bodyPr/>
          <a:lstStyle/>
          <a:p>
            <a:pPr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866169496"/>
        <c:crosses val="autoZero"/>
        <c:auto val="1"/>
        <c:lblAlgn val="ctr"/>
        <c:lblOffset val="100"/>
        <c:tickMarkSkip val="1"/>
        <c:noMultiLvlLbl val="0"/>
      </c:catAx>
      <c:valAx>
        <c:axId val="1866169496"/>
        <c:scaling>
          <c:orientation val="minMax"/>
        </c:scaling>
        <c:delete val="1"/>
        <c:axPos val="l"/>
        <c:majorGridlines>
          <c:spPr>
            <a:prstGeom prst="rect">
              <a:avLst/>
            </a:prstGeom>
            <a:ln w="9525" cap="flat" cmpd="sng" algn="ctr">
              <a:solidFill>
                <a:schemeClr val="bg1"/>
              </a:solidFill>
              <a:prstDash val="solid"/>
              <a:round/>
            </a:ln>
          </c:spPr>
        </c:majorGridlines>
        <c:numFmt formatCode="General" sourceLinked="1"/>
        <c:majorTickMark val="none"/>
        <c:minorTickMark val="none"/>
        <c:tickLblPos val="nextTo"/>
        <c:crossAx val="1866169495"/>
        <c:crosses val="autoZero"/>
        <c:crossBetween val="between"/>
      </c:valAx>
      <c:spPr>
        <a:prstGeom prst="rect">
          <a:avLst/>
        </a:prstGeom>
        <a:noFill/>
        <a:ln>
          <a:noFill/>
        </a:ln>
      </c:spPr>
    </c:plotArea>
    <c:legend>
      <c:legendPos val="t"/>
      <c:legendEntry>
        <c:idx val="2"/>
        <c:delete val="1"/>
      </c:legendEntry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xfrm>
      <a:off x="3360000" y="1827000"/>
      <a:ext cx="5471998" cy="3203995"/>
    </a:xfrm>
    <a:prstGeom prst="rect">
      <a:avLst/>
    </a:prstGeom>
    <a:solidFill>
      <a:schemeClr val="bg1"/>
    </a:solidFill>
    <a:ln w="9525" cap="flat" cmpd="sng" algn="ctr">
      <a:noFill/>
      <a:prstDash val="solid"/>
      <a:round/>
    </a:ln>
  </c:spPr>
  <c:txPr>
    <a:bodyPr/>
    <a:lstStyle/>
    <a:p>
      <a:pPr>
        <a:defRPr sz="1000">
          <a:solidFill>
            <a:schemeClr val="tx1"/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879999999999999E-2"/>
          <c:y val="3.8640000000000001E-2"/>
          <c:w val="0.95474000000000003"/>
          <c:h val="0.807359999999999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VIZZ (n=77)</c:v>
                </c:pt>
              </c:strCache>
            </c:strRef>
          </c:tx>
          <c:spPr>
            <a:prstGeom prst="rect">
              <a:avLst/>
            </a:prstGeom>
            <a:solidFill>
              <a:srgbClr val="306FD6"/>
            </a:solidFill>
            <a:ln>
              <a:noFill/>
            </a:ln>
          </c:spPr>
          <c:invertIfNegative val="0"/>
          <c:cat>
            <c:strRef>
              <c:f>Sheet1!$A$2:$A$12</c:f>
              <c:strCache>
                <c:ptCount val="11"/>
                <c:pt idx="0">
                  <c:v>0.5h</c:v>
                </c:pt>
                <c:pt idx="1">
                  <c:v>1h</c:v>
                </c:pt>
                <c:pt idx="2">
                  <c:v>2h</c:v>
                </c:pt>
                <c:pt idx="3">
                  <c:v>3h</c:v>
                </c:pt>
                <c:pt idx="4">
                  <c:v>4h</c:v>
                </c:pt>
                <c:pt idx="5">
                  <c:v>5h</c:v>
                </c:pt>
                <c:pt idx="6">
                  <c:v>6h</c:v>
                </c:pt>
                <c:pt idx="7">
                  <c:v>7h</c:v>
                </c:pt>
                <c:pt idx="8">
                  <c:v>8h</c:v>
                </c:pt>
                <c:pt idx="9">
                  <c:v>9h</c:v>
                </c:pt>
                <c:pt idx="10">
                  <c:v>10h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71</c:v>
                </c:pt>
                <c:pt idx="1">
                  <c:v>73</c:v>
                </c:pt>
                <c:pt idx="3">
                  <c:v>71</c:v>
                </c:pt>
                <c:pt idx="5">
                  <c:v>62</c:v>
                </c:pt>
                <c:pt idx="7">
                  <c:v>57</c:v>
                </c:pt>
                <c:pt idx="8">
                  <c:v>48</c:v>
                </c:pt>
                <c:pt idx="9">
                  <c:v>49</c:v>
                </c:pt>
                <c:pt idx="1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38-964C-BE9B-37B277D6FC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Vehicle (n=76)</c:v>
                </c:pt>
              </c:strCache>
            </c:strRef>
          </c:tx>
          <c:spPr>
            <a:prstGeom prst="rect">
              <a:avLst/>
            </a:prstGeom>
            <a:solidFill>
              <a:srgbClr val="07BEBB"/>
            </a:solidFill>
            <a:ln>
              <a:noFill/>
            </a:ln>
          </c:spPr>
          <c:invertIfNegative val="0"/>
          <c:cat>
            <c:strRef>
              <c:f>Sheet1!$A$2:$A$12</c:f>
              <c:strCache>
                <c:ptCount val="11"/>
                <c:pt idx="0">
                  <c:v>0.5h</c:v>
                </c:pt>
                <c:pt idx="1">
                  <c:v>1h</c:v>
                </c:pt>
                <c:pt idx="2">
                  <c:v>2h</c:v>
                </c:pt>
                <c:pt idx="3">
                  <c:v>3h</c:v>
                </c:pt>
                <c:pt idx="4">
                  <c:v>4h</c:v>
                </c:pt>
                <c:pt idx="5">
                  <c:v>5h</c:v>
                </c:pt>
                <c:pt idx="6">
                  <c:v>6h</c:v>
                </c:pt>
                <c:pt idx="7">
                  <c:v>7h</c:v>
                </c:pt>
                <c:pt idx="8">
                  <c:v>8h</c:v>
                </c:pt>
                <c:pt idx="9">
                  <c:v>9h</c:v>
                </c:pt>
                <c:pt idx="10">
                  <c:v>10h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12</c:v>
                </c:pt>
                <c:pt idx="1">
                  <c:v>7</c:v>
                </c:pt>
                <c:pt idx="3">
                  <c:v>8</c:v>
                </c:pt>
                <c:pt idx="5">
                  <c:v>7</c:v>
                </c:pt>
                <c:pt idx="7">
                  <c:v>9</c:v>
                </c:pt>
                <c:pt idx="8">
                  <c:v>8</c:v>
                </c:pt>
                <c:pt idx="9">
                  <c:v>11</c:v>
                </c:pt>
                <c:pt idx="1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38-964C-BE9B-37B277D6FC7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val</c:v>
                </c:pt>
              </c:strCache>
            </c:strRef>
          </c:tx>
          <c:spPr>
            <a:prstGeom prst="rect">
              <a:avLst/>
            </a:prstGeom>
            <a:solidFill>
              <a:schemeClr val="accent3"/>
            </a:solidFill>
            <a:ln>
              <a:noFill/>
            </a:ln>
          </c:spPr>
          <c:invertIfNegative val="0"/>
          <c:cat>
            <c:strRef>
              <c:f>Sheet1!$A$2:$A$12</c:f>
              <c:strCache>
                <c:ptCount val="11"/>
                <c:pt idx="0">
                  <c:v>0.5h</c:v>
                </c:pt>
                <c:pt idx="1">
                  <c:v>1h</c:v>
                </c:pt>
                <c:pt idx="2">
                  <c:v>2h</c:v>
                </c:pt>
                <c:pt idx="3">
                  <c:v>3h</c:v>
                </c:pt>
                <c:pt idx="4">
                  <c:v>4h</c:v>
                </c:pt>
                <c:pt idx="5">
                  <c:v>5h</c:v>
                </c:pt>
                <c:pt idx="6">
                  <c:v>6h</c:v>
                </c:pt>
                <c:pt idx="7">
                  <c:v>7h</c:v>
                </c:pt>
                <c:pt idx="8">
                  <c:v>8h</c:v>
                </c:pt>
                <c:pt idx="9">
                  <c:v>9h</c:v>
                </c:pt>
                <c:pt idx="10">
                  <c:v>10h</c:v>
                </c:pt>
              </c:strCache>
            </c:strRef>
          </c:cat>
          <c:val>
            <c:numRef>
              <c:f>Sheet1!$D$2:$D$12</c:f>
              <c:numCache>
                <c:formatCode>General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2-9838-964C-BE9B-37B277D6FC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4"/>
        <c:axId val="1866169495"/>
        <c:axId val="1866169496"/>
      </c:barChart>
      <c:catAx>
        <c:axId val="18661694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</c:spPr>
        <c:txPr>
          <a:bodyPr/>
          <a:lstStyle/>
          <a:p>
            <a:pPr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866169496"/>
        <c:crosses val="autoZero"/>
        <c:auto val="1"/>
        <c:lblAlgn val="ctr"/>
        <c:lblOffset val="100"/>
        <c:tickMarkSkip val="1"/>
        <c:noMultiLvlLbl val="0"/>
      </c:catAx>
      <c:valAx>
        <c:axId val="1866169496"/>
        <c:scaling>
          <c:orientation val="minMax"/>
        </c:scaling>
        <c:delete val="1"/>
        <c:axPos val="l"/>
        <c:majorGridlines>
          <c:spPr>
            <a:prstGeom prst="rect">
              <a:avLst/>
            </a:prstGeom>
            <a:ln w="9525" cap="flat" cmpd="sng" algn="ctr">
              <a:solidFill>
                <a:schemeClr val="bg1"/>
              </a:solidFill>
              <a:prstDash val="solid"/>
              <a:round/>
            </a:ln>
          </c:spPr>
        </c:majorGridlines>
        <c:numFmt formatCode="General" sourceLinked="1"/>
        <c:majorTickMark val="none"/>
        <c:minorTickMark val="none"/>
        <c:tickLblPos val="nextTo"/>
        <c:crossAx val="1866169495"/>
        <c:crosses val="autoZero"/>
        <c:crossBetween val="between"/>
      </c:valAx>
      <c:spPr>
        <a:prstGeom prst="rect">
          <a:avLst/>
        </a:prstGeom>
        <a:noFill/>
        <a:ln>
          <a:noFill/>
        </a:ln>
      </c:spPr>
    </c:plotArea>
    <c:legend>
      <c:legendPos val="t"/>
      <c:legendEntry>
        <c:idx val="2"/>
        <c:delete val="1"/>
      </c:legendEntry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xfrm>
      <a:off x="3360000" y="1827000"/>
      <a:ext cx="5471998" cy="3203995"/>
    </a:xfrm>
    <a:prstGeom prst="rect">
      <a:avLst/>
    </a:prstGeom>
    <a:solidFill>
      <a:schemeClr val="bg1"/>
    </a:solidFill>
    <a:ln w="9525" cap="flat" cmpd="sng" algn="ctr">
      <a:noFill/>
      <a:prstDash val="solid"/>
      <a:round/>
    </a:ln>
  </c:spPr>
  <c:txPr>
    <a:bodyPr/>
    <a:lstStyle/>
    <a:p>
      <a:pPr>
        <a:defRPr sz="1000">
          <a:solidFill>
            <a:schemeClr val="tx1"/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22539"/>
          <c:y val="0.128496"/>
          <c:w val="0.87246100000000004"/>
          <c:h val="0.765865000000000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Placebo (n=43)</c:v>
                </c:pt>
              </c:strCache>
            </c:strRef>
          </c:tx>
          <c:spPr>
            <a:solidFill>
              <a:srgbClr val="BFBFBF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0%" sourceLinked="0"/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Sheet1!$B$1:$B$1</c:f>
              <c:strCache>
                <c:ptCount val="1"/>
                <c:pt idx="0">
                  <c:v>% of Subjects ≥ 15 Letter Gain In Near &amp; &lt; 5 Letter Loss In Distance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45-A34C-BB4B-29928109D94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Nyxol+LDP (n=44)</c:v>
                </c:pt>
              </c:strCache>
            </c:strRef>
          </c:tx>
          <c:spPr>
            <a:solidFill>
              <a:srgbClr val="009194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Sheet1!$B$1:$B$1</c:f>
              <c:strCache>
                <c:ptCount val="1"/>
                <c:pt idx="0">
                  <c:v>% of Subjects ≥ 15 Letter Gain In Near &amp; &lt; 5 Letter Loss In Distance</c:v>
                </c:pt>
              </c:strCache>
            </c:strRef>
          </c:cat>
          <c:val>
            <c:numRef>
              <c:f>Sheet1!$B$3:$B$3</c:f>
              <c:numCache>
                <c:formatCode>General</c:formatCode>
                <c:ptCount val="1"/>
                <c:pt idx="0">
                  <c:v>0.60499999999999998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45-A34C-BB4B-29928109D945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Nyxol (n=30)</c:v>
                </c:pt>
              </c:strCache>
            </c:strRef>
          </c:tx>
          <c:spPr>
            <a:solidFill>
              <a:schemeClr val="accent4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Sheet1!$B$1:$B$1</c:f>
              <c:strCache>
                <c:ptCount val="1"/>
                <c:pt idx="0">
                  <c:v>% of Subjects ≥ 15 Letter Gain In Near &amp; &lt; 5 Letter Loss In Distance</c:v>
                </c:pt>
              </c:strCache>
            </c:strRef>
          </c:cat>
          <c:val>
            <c:numRef>
              <c:f>Sheet1!$B$4:$B$4</c:f>
              <c:numCache>
                <c:formatCode>General</c:formatCode>
                <c:ptCount val="1"/>
                <c:pt idx="0">
                  <c:v>0.33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245-A34C-BB4B-29928109D945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LDP (n=31)</c:v>
                </c:pt>
              </c:strCache>
            </c:strRef>
          </c:tx>
          <c:spPr>
            <a:solidFill>
              <a:srgbClr val="F7F7F7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Sheet1!$B$1:$B$1</c:f>
              <c:strCache>
                <c:ptCount val="1"/>
                <c:pt idx="0">
                  <c:v>% of Subjects ≥ 15 Letter Gain In Near &amp; &lt; 5 Letter Loss In Distance</c:v>
                </c:pt>
              </c:strCache>
            </c:strRef>
          </c:cat>
          <c:val>
            <c:numRef>
              <c:f>Sheet1!$B$5:$B$5</c:f>
              <c:numCache>
                <c:formatCode>General</c:formatCode>
                <c:ptCount val="1"/>
                <c:pt idx="0">
                  <c:v>0.26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245-A34C-BB4B-29928109D9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one"/>
        <c:spPr>
          <a:ln w="12700" cap="rnd">
            <a:noFill/>
            <a:prstDash val="solid"/>
            <a:round/>
          </a:ln>
        </c:spPr>
        <c:txPr>
          <a:bodyPr rot="0"/>
          <a:lstStyle/>
          <a:p>
            <a:pPr>
              <a:defRPr sz="10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 sz="1200" b="0" i="0" u="none" strike="noStrike">
                    <a:solidFill>
                      <a:srgbClr val="595959"/>
                    </a:solidFill>
                    <a:latin typeface="Arial"/>
                  </a:defRPr>
                </a:pPr>
                <a:r>
                  <a:rPr lang="en-US" sz="1200" b="0" i="0" u="none" strike="noStrike" dirty="0">
                    <a:solidFill>
                      <a:srgbClr val="595959"/>
                    </a:solidFill>
                    <a:latin typeface="Arial"/>
                  </a:rPr>
                  <a:t>Percent of Subjects (%)</a:t>
                </a:r>
              </a:p>
            </c:rich>
          </c:tx>
          <c:overlay val="1"/>
        </c:title>
        <c:numFmt formatCode="0%" sourceLinked="0"/>
        <c:majorTickMark val="none"/>
        <c:minorTickMark val="none"/>
        <c:tickLblPos val="nextTo"/>
        <c:spPr>
          <a:ln w="12700" cap="rnd">
            <a:noFill/>
            <a:prstDash val="solid"/>
            <a:round/>
          </a:ln>
        </c:spPr>
        <c:txPr>
          <a:bodyPr rot="0"/>
          <a:lstStyle/>
          <a:p>
            <a:pPr>
              <a:defRPr sz="1000" b="0" i="0" u="none" strike="noStrike">
                <a:solidFill>
                  <a:srgbClr val="595959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crossBetween val="between"/>
        <c:majorUnit val="0.17499999999999999"/>
        <c:minorUnit val="8.7499999999999994E-2"/>
      </c:valAx>
      <c:spPr>
        <a:noFill/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1.2831E-2"/>
          <c:y val="0.95342499999999997"/>
          <c:w val="0.90441400000000005"/>
          <c:h val="4.6574699999999997E-2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1000" b="0" i="0" u="none" strike="noStrike">
              <a:solidFill>
                <a:srgbClr val="595959"/>
              </a:solidFill>
              <a:latin typeface="Arial"/>
            </a:defRPr>
          </a:pPr>
          <a:endParaRPr lang="en-US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7FFFD2F7_6208936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1855601-37D0-4CB7-BBAC-1D7B29D61CD8}" authorId="{0BF3AB85-D3D4-F86A-EF3B-A91DE3C14BD6}" created="2025-08-21T14:40:59.782">
    <pc:sldMkLst xmlns:pc="http://schemas.microsoft.com/office/powerpoint/2013/main/command">
      <pc:docMk/>
      <pc:sldMk cId="1644729184" sldId="2147472119"/>
    </pc:sldMkLst>
    <p188:txBody>
      <a:bodyPr/>
      <a:lstStyle/>
      <a:p>
        <a:r>
          <a:rPr lang="en-US"/>
          <a:t>We suggest adding this new slide as a summary of agents that will be reviewed in this deck – please note that brand names are OK as long as we include all relevant brand names</a:t>
        </a:r>
      </a:p>
    </p188:txBody>
  </p188:cm>
</p188:cmLst>
</file>

<file path=ppt/comments/modernComment_7FFFD2FE_3A28F68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9E43524-EAF5-4480-BD8B-2D4E253E1271}" authorId="{0BF3AB85-D3D4-F86A-EF3B-A91DE3C14BD6}" created="2025-08-21T20:37:22.196">
    <pc:sldMkLst xmlns:pc="http://schemas.microsoft.com/office/powerpoint/2013/main/command">
      <pc:docMk/>
      <pc:sldMk cId="975763074" sldId="2147472126"/>
    </pc:sldMkLst>
    <p188:txBody>
      <a:bodyPr/>
      <a:lstStyle/>
      <a:p>
        <a:r>
          <a:rPr lang="en-US"/>
          <a:t>We suggest adding this slide as per the agenda - a summary of developments</a:t>
        </a:r>
      </a:p>
    </p188:txBody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6DEFF5-50F7-4D87-ADC3-6109396CE03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791E81E-3884-4B5B-B004-0118AE5EE8F4}">
      <dgm:prSet/>
      <dgm:spPr/>
      <dgm:t>
        <a:bodyPr/>
        <a:lstStyle/>
        <a:p>
          <a:r>
            <a:rPr lang="en-US" b="0" i="0" dirty="0">
              <a:latin typeface="Avenir Next LT Pro Light" panose="020B0304020202020204" pitchFamily="34" charset="77"/>
            </a:rPr>
            <a:t>128 million Americans are presbyopes</a:t>
          </a:r>
          <a:r>
            <a:rPr lang="en-US" b="0" i="0" baseline="32000" dirty="0">
              <a:latin typeface="Avenir Next LT Pro Light" panose="020B0304020202020204" pitchFamily="34" charset="77"/>
            </a:rPr>
            <a:t>1-3,*</a:t>
          </a:r>
          <a:endParaRPr lang="en-US" b="0" i="0" dirty="0">
            <a:latin typeface="Avenir Next LT Pro Light" panose="020B0304020202020204" pitchFamily="34" charset="77"/>
          </a:endParaRPr>
        </a:p>
      </dgm:t>
    </dgm:pt>
    <dgm:pt modelId="{4389001C-5E52-49C3-A35D-99131866E429}" type="parTrans" cxnId="{CBD8D785-182E-4569-9154-45377431D611}">
      <dgm:prSet/>
      <dgm:spPr/>
      <dgm:t>
        <a:bodyPr/>
        <a:lstStyle/>
        <a:p>
          <a:endParaRPr lang="en-US"/>
        </a:p>
      </dgm:t>
    </dgm:pt>
    <dgm:pt modelId="{CDBBE37E-D83A-4D24-B215-D7835BD47856}" type="sibTrans" cxnId="{CBD8D785-182E-4569-9154-45377431D611}">
      <dgm:prSet/>
      <dgm:spPr/>
      <dgm:t>
        <a:bodyPr/>
        <a:lstStyle/>
        <a:p>
          <a:endParaRPr lang="en-US"/>
        </a:p>
      </dgm:t>
    </dgm:pt>
    <dgm:pt modelId="{0DE82E1D-5729-481B-98A1-AB4400456602}">
      <dgm:prSet/>
      <dgm:spPr/>
      <dgm:t>
        <a:bodyPr/>
        <a:lstStyle/>
        <a:p>
          <a:r>
            <a:rPr lang="en-US" b="0" i="0" dirty="0">
              <a:latin typeface="Avenir Next LT Pro Light" panose="020B0304020202020204" pitchFamily="34" charset="77"/>
            </a:rPr>
            <a:t>83 to 89% of adults ≥45 years</a:t>
          </a:r>
          <a:r>
            <a:rPr lang="en-US" b="0" i="0" baseline="32000" dirty="0">
              <a:latin typeface="Avenir Next LT Pro Light" panose="020B0304020202020204" pitchFamily="34" charset="77"/>
            </a:rPr>
            <a:t>4</a:t>
          </a:r>
          <a:endParaRPr lang="en-US" b="0" i="0" dirty="0">
            <a:latin typeface="Avenir Next LT Pro Light" panose="020B0304020202020204" pitchFamily="34" charset="77"/>
          </a:endParaRPr>
        </a:p>
      </dgm:t>
    </dgm:pt>
    <dgm:pt modelId="{E0145EF5-E351-4ADB-99AA-6E547EDAF22F}" type="parTrans" cxnId="{63B4C615-08FB-4F7C-A378-1AE065BF555A}">
      <dgm:prSet/>
      <dgm:spPr/>
      <dgm:t>
        <a:bodyPr/>
        <a:lstStyle/>
        <a:p>
          <a:endParaRPr lang="en-US"/>
        </a:p>
      </dgm:t>
    </dgm:pt>
    <dgm:pt modelId="{EE2A145A-B6A4-4AB1-A0C7-373246ADB53F}" type="sibTrans" cxnId="{63B4C615-08FB-4F7C-A378-1AE065BF555A}">
      <dgm:prSet/>
      <dgm:spPr/>
      <dgm:t>
        <a:bodyPr/>
        <a:lstStyle/>
        <a:p>
          <a:endParaRPr lang="en-US"/>
        </a:p>
      </dgm:t>
    </dgm:pt>
    <dgm:pt modelId="{9526623B-B192-420A-80D4-4AB262EF794A}">
      <dgm:prSet/>
      <dgm:spPr/>
      <dgm:t>
        <a:bodyPr/>
        <a:lstStyle/>
        <a:p>
          <a:r>
            <a:rPr lang="en-US" b="0" i="0" dirty="0">
              <a:latin typeface="Avenir Next LT Pro Light" panose="020B0304020202020204" pitchFamily="34" charset="77"/>
            </a:rPr>
            <a:t>30.9 million buy OTC readers</a:t>
          </a:r>
          <a:r>
            <a:rPr lang="en-US" b="0" i="0" baseline="32000" dirty="0">
              <a:latin typeface="Avenir Next LT Pro Light" panose="020B0304020202020204" pitchFamily="34" charset="77"/>
            </a:rPr>
            <a:t>5</a:t>
          </a:r>
          <a:endParaRPr lang="en-US" b="0" i="0" dirty="0">
            <a:latin typeface="Avenir Next LT Pro Light" panose="020B0304020202020204" pitchFamily="34" charset="77"/>
          </a:endParaRPr>
        </a:p>
      </dgm:t>
    </dgm:pt>
    <dgm:pt modelId="{71CB1DD4-6D78-4731-88EE-8C357AC2B628}" type="parTrans" cxnId="{9BF1D97A-CE30-4804-9B07-C9FB8CF8D625}">
      <dgm:prSet/>
      <dgm:spPr/>
      <dgm:t>
        <a:bodyPr/>
        <a:lstStyle/>
        <a:p>
          <a:endParaRPr lang="en-US"/>
        </a:p>
      </dgm:t>
    </dgm:pt>
    <dgm:pt modelId="{9E050E4B-8793-4D63-98AE-1CDF7BC26C8A}" type="sibTrans" cxnId="{9BF1D97A-CE30-4804-9B07-C9FB8CF8D625}">
      <dgm:prSet/>
      <dgm:spPr/>
      <dgm:t>
        <a:bodyPr/>
        <a:lstStyle/>
        <a:p>
          <a:endParaRPr lang="en-US"/>
        </a:p>
      </dgm:t>
    </dgm:pt>
    <dgm:pt modelId="{7568DAAB-CD31-4BFF-BAF5-7EB246D748D9}" type="pres">
      <dgm:prSet presAssocID="{E46DEFF5-50F7-4D87-ADC3-6109396CE030}" presName="linear" presStyleCnt="0">
        <dgm:presLayoutVars>
          <dgm:animLvl val="lvl"/>
          <dgm:resizeHandles val="exact"/>
        </dgm:presLayoutVars>
      </dgm:prSet>
      <dgm:spPr/>
    </dgm:pt>
    <dgm:pt modelId="{227ED803-25DC-4BF0-ABCA-845BB3ACCF42}" type="pres">
      <dgm:prSet presAssocID="{5791E81E-3884-4B5B-B004-0118AE5EE8F4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F63D1AB-C86F-4278-9447-92AAF9F676A9}" type="pres">
      <dgm:prSet presAssocID="{CDBBE37E-D83A-4D24-B215-D7835BD47856}" presName="spacer" presStyleCnt="0"/>
      <dgm:spPr/>
    </dgm:pt>
    <dgm:pt modelId="{D34EF07F-8CB5-4C0A-876F-7A3C34D8D69D}" type="pres">
      <dgm:prSet presAssocID="{0DE82E1D-5729-481B-98A1-AB440045660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D0E4F04-EC46-4357-88A7-F7A3200C22FB}" type="pres">
      <dgm:prSet presAssocID="{EE2A145A-B6A4-4AB1-A0C7-373246ADB53F}" presName="spacer" presStyleCnt="0"/>
      <dgm:spPr/>
    </dgm:pt>
    <dgm:pt modelId="{D6F78D6A-7622-422B-8CDA-A46E729A97D7}" type="pres">
      <dgm:prSet presAssocID="{9526623B-B192-420A-80D4-4AB262EF794A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63B4C615-08FB-4F7C-A378-1AE065BF555A}" srcId="{E46DEFF5-50F7-4D87-ADC3-6109396CE030}" destId="{0DE82E1D-5729-481B-98A1-AB4400456602}" srcOrd="1" destOrd="0" parTransId="{E0145EF5-E351-4ADB-99AA-6E547EDAF22F}" sibTransId="{EE2A145A-B6A4-4AB1-A0C7-373246ADB53F}"/>
    <dgm:cxn modelId="{9BF1D97A-CE30-4804-9B07-C9FB8CF8D625}" srcId="{E46DEFF5-50F7-4D87-ADC3-6109396CE030}" destId="{9526623B-B192-420A-80D4-4AB262EF794A}" srcOrd="2" destOrd="0" parTransId="{71CB1DD4-6D78-4731-88EE-8C357AC2B628}" sibTransId="{9E050E4B-8793-4D63-98AE-1CDF7BC26C8A}"/>
    <dgm:cxn modelId="{CBD8D785-182E-4569-9154-45377431D611}" srcId="{E46DEFF5-50F7-4D87-ADC3-6109396CE030}" destId="{5791E81E-3884-4B5B-B004-0118AE5EE8F4}" srcOrd="0" destOrd="0" parTransId="{4389001C-5E52-49C3-A35D-99131866E429}" sibTransId="{CDBBE37E-D83A-4D24-B215-D7835BD47856}"/>
    <dgm:cxn modelId="{A9A9A3A7-BB92-4233-AE79-D11B58D23CA8}" type="presOf" srcId="{0DE82E1D-5729-481B-98A1-AB4400456602}" destId="{D34EF07F-8CB5-4C0A-876F-7A3C34D8D69D}" srcOrd="0" destOrd="0" presId="urn:microsoft.com/office/officeart/2005/8/layout/vList2"/>
    <dgm:cxn modelId="{930D23BB-7082-4426-B718-547CD6FB7805}" type="presOf" srcId="{E46DEFF5-50F7-4D87-ADC3-6109396CE030}" destId="{7568DAAB-CD31-4BFF-BAF5-7EB246D748D9}" srcOrd="0" destOrd="0" presId="urn:microsoft.com/office/officeart/2005/8/layout/vList2"/>
    <dgm:cxn modelId="{412C91DD-FA44-4D69-9A86-EE529DF94333}" type="presOf" srcId="{5791E81E-3884-4B5B-B004-0118AE5EE8F4}" destId="{227ED803-25DC-4BF0-ABCA-845BB3ACCF42}" srcOrd="0" destOrd="0" presId="urn:microsoft.com/office/officeart/2005/8/layout/vList2"/>
    <dgm:cxn modelId="{5C104FF4-9C26-4FD4-9132-C4D3FA0405B9}" type="presOf" srcId="{9526623B-B192-420A-80D4-4AB262EF794A}" destId="{D6F78D6A-7622-422B-8CDA-A46E729A97D7}" srcOrd="0" destOrd="0" presId="urn:microsoft.com/office/officeart/2005/8/layout/vList2"/>
    <dgm:cxn modelId="{FC21A36B-9DA2-4F08-882B-84DA0D9A0667}" type="presParOf" srcId="{7568DAAB-CD31-4BFF-BAF5-7EB246D748D9}" destId="{227ED803-25DC-4BF0-ABCA-845BB3ACCF42}" srcOrd="0" destOrd="0" presId="urn:microsoft.com/office/officeart/2005/8/layout/vList2"/>
    <dgm:cxn modelId="{96117FF4-ACFB-4579-B1EB-0E7CD958202B}" type="presParOf" srcId="{7568DAAB-CD31-4BFF-BAF5-7EB246D748D9}" destId="{EF63D1AB-C86F-4278-9447-92AAF9F676A9}" srcOrd="1" destOrd="0" presId="urn:microsoft.com/office/officeart/2005/8/layout/vList2"/>
    <dgm:cxn modelId="{ED0343A4-F204-4947-90FC-11E683200164}" type="presParOf" srcId="{7568DAAB-CD31-4BFF-BAF5-7EB246D748D9}" destId="{D34EF07F-8CB5-4C0A-876F-7A3C34D8D69D}" srcOrd="2" destOrd="0" presId="urn:microsoft.com/office/officeart/2005/8/layout/vList2"/>
    <dgm:cxn modelId="{E1C079AC-5915-4B73-B81D-3473660B7B29}" type="presParOf" srcId="{7568DAAB-CD31-4BFF-BAF5-7EB246D748D9}" destId="{DD0E4F04-EC46-4357-88A7-F7A3200C22FB}" srcOrd="3" destOrd="0" presId="urn:microsoft.com/office/officeart/2005/8/layout/vList2"/>
    <dgm:cxn modelId="{439DA236-7EAD-4FEE-B42E-5943700AE4CF}" type="presParOf" srcId="{7568DAAB-CD31-4BFF-BAF5-7EB246D748D9}" destId="{D6F78D6A-7622-422B-8CDA-A46E729A97D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7ED803-25DC-4BF0-ABCA-845BB3ACCF42}">
      <dsp:nvSpPr>
        <dsp:cNvPr id="0" name=""/>
        <dsp:cNvSpPr/>
      </dsp:nvSpPr>
      <dsp:spPr>
        <a:xfrm>
          <a:off x="0" y="543654"/>
          <a:ext cx="10515600" cy="10073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b="0" i="0" kern="1200" dirty="0">
              <a:latin typeface="Avenir Next LT Pro Light" panose="020B0304020202020204" pitchFamily="34" charset="77"/>
            </a:rPr>
            <a:t>128 million Americans are presbyopes</a:t>
          </a:r>
          <a:r>
            <a:rPr lang="en-US" sz="4200" b="0" i="0" kern="1200" baseline="32000" dirty="0">
              <a:latin typeface="Avenir Next LT Pro Light" panose="020B0304020202020204" pitchFamily="34" charset="77"/>
            </a:rPr>
            <a:t>1-3,*</a:t>
          </a:r>
          <a:endParaRPr lang="en-US" sz="4200" b="0" i="0" kern="1200" dirty="0">
            <a:latin typeface="Avenir Next LT Pro Light" panose="020B0304020202020204" pitchFamily="34" charset="77"/>
          </a:endParaRPr>
        </a:p>
      </dsp:txBody>
      <dsp:txXfrm>
        <a:off x="49176" y="592830"/>
        <a:ext cx="10417248" cy="909018"/>
      </dsp:txXfrm>
    </dsp:sp>
    <dsp:sp modelId="{D34EF07F-8CB5-4C0A-876F-7A3C34D8D69D}">
      <dsp:nvSpPr>
        <dsp:cNvPr id="0" name=""/>
        <dsp:cNvSpPr/>
      </dsp:nvSpPr>
      <dsp:spPr>
        <a:xfrm>
          <a:off x="0" y="1671984"/>
          <a:ext cx="10515600" cy="10073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b="0" i="0" kern="1200" dirty="0">
              <a:latin typeface="Avenir Next LT Pro Light" panose="020B0304020202020204" pitchFamily="34" charset="77"/>
            </a:rPr>
            <a:t>83 to 89% of adults ≥45 years</a:t>
          </a:r>
          <a:r>
            <a:rPr lang="en-US" sz="4200" b="0" i="0" kern="1200" baseline="32000" dirty="0">
              <a:latin typeface="Avenir Next LT Pro Light" panose="020B0304020202020204" pitchFamily="34" charset="77"/>
            </a:rPr>
            <a:t>4</a:t>
          </a:r>
          <a:endParaRPr lang="en-US" sz="4200" b="0" i="0" kern="1200" dirty="0">
            <a:latin typeface="Avenir Next LT Pro Light" panose="020B0304020202020204" pitchFamily="34" charset="77"/>
          </a:endParaRPr>
        </a:p>
      </dsp:txBody>
      <dsp:txXfrm>
        <a:off x="49176" y="1721160"/>
        <a:ext cx="10417248" cy="909018"/>
      </dsp:txXfrm>
    </dsp:sp>
    <dsp:sp modelId="{D6F78D6A-7622-422B-8CDA-A46E729A97D7}">
      <dsp:nvSpPr>
        <dsp:cNvPr id="0" name=""/>
        <dsp:cNvSpPr/>
      </dsp:nvSpPr>
      <dsp:spPr>
        <a:xfrm>
          <a:off x="0" y="2800314"/>
          <a:ext cx="10515600" cy="10073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b="0" i="0" kern="1200" dirty="0">
              <a:latin typeface="Avenir Next LT Pro Light" panose="020B0304020202020204" pitchFamily="34" charset="77"/>
            </a:rPr>
            <a:t>30.9 million buy OTC readers</a:t>
          </a:r>
          <a:r>
            <a:rPr lang="en-US" sz="4200" b="0" i="0" kern="1200" baseline="32000" dirty="0">
              <a:latin typeface="Avenir Next LT Pro Light" panose="020B0304020202020204" pitchFamily="34" charset="77"/>
            </a:rPr>
            <a:t>5</a:t>
          </a:r>
          <a:endParaRPr lang="en-US" sz="4200" b="0" i="0" kern="1200" dirty="0">
            <a:latin typeface="Avenir Next LT Pro Light" panose="020B0304020202020204" pitchFamily="34" charset="77"/>
          </a:endParaRPr>
        </a:p>
      </dsp:txBody>
      <dsp:txXfrm>
        <a:off x="49176" y="2849490"/>
        <a:ext cx="10417248" cy="9090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0.34783</cdr:x>
      <cdr:y>0.73459</cdr:y>
    </cdr:from>
    <cdr:to>
      <cdr:x>0.94562</cdr:x>
      <cdr:y>0.8104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3EDECD68-2789-40FA-894E-B6CF220B059F}"/>
            </a:ext>
          </a:extLst>
        </cdr:cNvPr>
        <cdr:cNvSpPr txBox="1"/>
      </cdr:nvSpPr>
      <cdr:spPr>
        <a:xfrm xmlns:a="http://schemas.openxmlformats.org/drawingml/2006/main">
          <a:off x="3687985" y="2804612"/>
          <a:ext cx="6338270" cy="289441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100" b="1" dirty="0">
              <a:solidFill>
                <a:schemeClr val="tx2"/>
              </a:solidFill>
            </a:rPr>
            <a:t>Key Secondary Endpoints</a:t>
          </a:r>
        </a:p>
      </cdr:txBody>
    </cdr:sp>
  </cdr:relSizeAnchor>
  <cdr:relSizeAnchor xmlns:cdr="http://schemas.openxmlformats.org/drawingml/2006/chartDrawing">
    <cdr:from>
      <cdr:x>0.10589</cdr:x>
      <cdr:y>0.73762</cdr:y>
    </cdr:from>
    <cdr:to>
      <cdr:x>0.24999</cdr:x>
      <cdr:y>0.81343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8D71FC7D-6B3C-3FB5-8084-FE073C618C82}"/>
            </a:ext>
          </a:extLst>
        </cdr:cNvPr>
        <cdr:cNvSpPr txBox="1"/>
      </cdr:nvSpPr>
      <cdr:spPr>
        <a:xfrm xmlns:a="http://schemas.openxmlformats.org/drawingml/2006/main">
          <a:off x="1122744" y="2816187"/>
          <a:ext cx="1527859" cy="289441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100" b="1" dirty="0">
              <a:solidFill>
                <a:schemeClr val="tx2"/>
              </a:solidFill>
            </a:rPr>
            <a:t>Primary Endpoint</a:t>
          </a:r>
        </a:p>
      </cdr:txBody>
    </cdr:sp>
  </cdr:relSizeAnchor>
  <cdr:relSizeAnchor xmlns:cdr="http://schemas.openxmlformats.org/drawingml/2006/chartDrawing">
    <cdr:from>
      <cdr:x>0.00896</cdr:x>
      <cdr:y>0.85036</cdr:y>
    </cdr:from>
    <cdr:to>
      <cdr:x>0.24796</cdr:x>
      <cdr:y>0.91485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E9BBE31C-2593-FACA-4D94-F1DA80C183A7}"/>
            </a:ext>
          </a:extLst>
        </cdr:cNvPr>
        <cdr:cNvSpPr txBox="1"/>
      </cdr:nvSpPr>
      <cdr:spPr>
        <a:xfrm xmlns:a="http://schemas.openxmlformats.org/drawingml/2006/main">
          <a:off x="93280" y="3246606"/>
          <a:ext cx="2488833" cy="24621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Error bars are 95% confidence interval</a:t>
          </a:r>
          <a:endParaRPr lang="en-US" sz="10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5" name="Google Shape;11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9830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927100"/>
            <a:r>
              <a:rPr lang="en-US" altLang="en-US"/>
              <a:t>Jim Grass – Air Optix multifocals </a:t>
            </a:r>
          </a:p>
          <a:p>
            <a:pPr defTabSz="927100"/>
            <a:endParaRPr lang="en-US" altLang="en-US"/>
          </a:p>
        </p:txBody>
      </p:sp>
      <p:sp>
        <p:nvSpPr>
          <p:cNvPr id="9830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3027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3027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3027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3027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r" defTabSz="930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927705-8C0F-5146-AC44-9159562F1560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pPr marL="0" marR="0" lvl="0" indent="0" algn="r" defTabSz="9302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51482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0035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Lori Schultz – air optix multifocal</a:t>
            </a:r>
          </a:p>
        </p:txBody>
      </p:sp>
      <p:sp>
        <p:nvSpPr>
          <p:cNvPr id="10035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93027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93027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93027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93027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r" defTabSz="930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B6D29D-A7F4-F547-803C-C312457E9CBB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pPr marL="0" marR="0" lvl="0" indent="0" algn="r" defTabSz="9302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24892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>
          <a:extLst>
            <a:ext uri="{FF2B5EF4-FFF2-40B4-BE49-F238E27FC236}">
              <a16:creationId xmlns:a16="http://schemas.microsoft.com/office/drawing/2014/main" id="{1B9FC0A8-CD18-5575-524E-5C30C37AD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4:notes">
            <a:extLst>
              <a:ext uri="{FF2B5EF4-FFF2-40B4-BE49-F238E27FC236}">
                <a16:creationId xmlns:a16="http://schemas.microsoft.com/office/drawing/2014/main" id="{09B373CF-F717-E35D-3A45-AB37ECE8EFE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66" name="Google Shape;166;p4:notes">
            <a:extLst>
              <a:ext uri="{FF2B5EF4-FFF2-40B4-BE49-F238E27FC236}">
                <a16:creationId xmlns:a16="http://schemas.microsoft.com/office/drawing/2014/main" id="{436B1498-D7F0-1104-CD46-7EE91FF9AAC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67" name="Google Shape;167;p4:notes">
            <a:extLst>
              <a:ext uri="{FF2B5EF4-FFF2-40B4-BE49-F238E27FC236}">
                <a16:creationId xmlns:a16="http://schemas.microsoft.com/office/drawing/2014/main" id="{EC543224-657E-E72B-7289-897535659C1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43730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FA63BD-E7BB-4B36-A005-A6D3C66C9D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20AFA2E8-F469-462B-9628-A02E40F4F4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508000"/>
            <a:ext cx="5486400" cy="3086100"/>
          </a:xfrm>
        </p:spPr>
      </p:sp>
      <p:sp>
        <p:nvSpPr>
          <p:cNvPr id="7" name="Notes Placeholder 6">
            <a:extLst>
              <a:ext uri="{FF2B5EF4-FFF2-40B4-BE49-F238E27FC236}">
                <a16:creationId xmlns:a16="http://schemas.microsoft.com/office/drawing/2014/main" id="{C96DAA08-559E-4D00-B301-B8EEB2833A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9942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742edae21c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g3742edae21c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" name="Shape 1134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135" name="Shape 113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Hom</a:t>
            </a:r>
          </a:p>
        </p:txBody>
      </p:sp>
    </p:spTree>
    <p:extLst>
      <p:ext uri="{BB962C8B-B14F-4D97-AF65-F5344CB8AC3E}">
        <p14:creationId xmlns:p14="http://schemas.microsoft.com/office/powerpoint/2010/main" val="27949951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lvl="1" indent="-228600" defTabSz="914400">
              <a:lnSpc>
                <a:spcPct val="81000"/>
              </a:lnSpc>
              <a:spcBef>
                <a:spcPts val="500"/>
              </a:spcBef>
              <a:defRPr sz="2200"/>
            </a:pPr>
            <a:r>
              <a:rPr lang="en-US" b="1" dirty="0"/>
              <a:t>Extra Information</a:t>
            </a:r>
            <a:br>
              <a:rPr lang="en-US" dirty="0"/>
            </a:br>
            <a:endParaRPr lang="en-US" dirty="0"/>
          </a:p>
          <a:p>
            <a:pPr marL="685800" lvl="1" indent="-228600" defTabSz="914400">
              <a:lnSpc>
                <a:spcPct val="81000"/>
              </a:lnSpc>
              <a:spcBef>
                <a:spcPts val="500"/>
              </a:spcBef>
              <a:defRPr sz="2200"/>
            </a:pPr>
            <a:r>
              <a:rPr lang="en-US" dirty="0"/>
              <a:t>GLK-302: </a:t>
            </a:r>
            <a:r>
              <a:rPr lang="en-US" sz="1400" dirty="0" err="1"/>
              <a:t>iLution</a:t>
            </a:r>
            <a:r>
              <a:rPr lang="en-US" sz="1400" dirty="0"/>
              <a:t> ophthalmic topical cream-based drug formulation</a:t>
            </a:r>
          </a:p>
          <a:p>
            <a:pPr marL="685800" lvl="1" indent="-228600" defTabSz="914400">
              <a:lnSpc>
                <a:spcPct val="81000"/>
              </a:lnSpc>
              <a:spcBef>
                <a:spcPts val="500"/>
              </a:spcBef>
              <a:defRPr sz="2200"/>
            </a:pPr>
            <a:r>
              <a:rPr lang="en-US" sz="1400" dirty="0"/>
              <a:t>Applied to the outer surface of the eyelids </a:t>
            </a:r>
          </a:p>
          <a:p>
            <a:pPr marL="685800" lvl="1" indent="-228600" defTabSz="914400">
              <a:lnSpc>
                <a:spcPct val="81000"/>
              </a:lnSpc>
              <a:spcBef>
                <a:spcPts val="500"/>
              </a:spcBef>
              <a:defRPr sz="2200"/>
            </a:pPr>
            <a:r>
              <a:rPr lang="en-US" sz="1400" dirty="0"/>
              <a:t>for transdermal delivery of pilocarpine </a:t>
            </a:r>
          </a:p>
          <a:p>
            <a:pPr marL="685800" lvl="0" indent="-228600" defTabSz="914400">
              <a:lnSpc>
                <a:spcPct val="81000"/>
              </a:lnSpc>
              <a:spcBef>
                <a:spcPts val="500"/>
              </a:spcBef>
              <a:defRPr sz="2200"/>
            </a:pPr>
            <a:r>
              <a:rPr lang="en-US" sz="1400" dirty="0"/>
              <a:t>through the dermis of the eyelid to the eye</a:t>
            </a:r>
          </a:p>
          <a:p>
            <a:pPr marL="685800" lvl="0" indent="-228600" defTabSz="914400">
              <a:lnSpc>
                <a:spcPct val="81000"/>
              </a:lnSpc>
              <a:spcBef>
                <a:spcPts val="500"/>
              </a:spcBef>
              <a:defRPr sz="2200"/>
            </a:pPr>
            <a:endParaRPr lang="en-US" sz="1400" dirty="0"/>
          </a:p>
          <a:p>
            <a:pPr marL="685800" lvl="0" indent="-228600" defTabSz="914400">
              <a:lnSpc>
                <a:spcPct val="81000"/>
              </a:lnSpc>
              <a:spcBef>
                <a:spcPts val="500"/>
              </a:spcBef>
              <a:defRPr sz="2200"/>
            </a:pPr>
            <a:r>
              <a:rPr lang="en-US" sz="2000" dirty="0" err="1"/>
              <a:t>Nyxol+Pilo</a:t>
            </a:r>
            <a:r>
              <a:rPr lang="en-US" sz="2000" dirty="0"/>
              <a:t> (0.4%)</a:t>
            </a:r>
          </a:p>
          <a:p>
            <a:pPr marL="685800" lvl="1" indent="-228600">
              <a:lnSpc>
                <a:spcPct val="72000"/>
              </a:lnSpc>
              <a:spcBef>
                <a:spcPts val="500"/>
              </a:spcBef>
              <a:defRPr sz="2000"/>
            </a:pPr>
            <a:r>
              <a:rPr lang="en-US" sz="2000" dirty="0" err="1"/>
              <a:t>Nyxol</a:t>
            </a:r>
            <a:r>
              <a:rPr lang="en-US" sz="2000" dirty="0"/>
              <a:t>: 0.75% Phentolamine</a:t>
            </a:r>
          </a:p>
          <a:p>
            <a:pPr marL="685800" lvl="1" indent="-228600">
              <a:lnSpc>
                <a:spcPct val="72000"/>
              </a:lnSpc>
              <a:spcBef>
                <a:spcPts val="500"/>
              </a:spcBef>
              <a:defRPr sz="2000"/>
            </a:pPr>
            <a:r>
              <a:rPr lang="en-US" sz="2000" dirty="0"/>
              <a:t>Phentolamine is a synthetic imidazoline with alpha-adrenergic antagonist activity. </a:t>
            </a:r>
          </a:p>
          <a:p>
            <a:pPr marL="685800" lvl="1" indent="-228600">
              <a:lnSpc>
                <a:spcPct val="72000"/>
              </a:lnSpc>
              <a:spcBef>
                <a:spcPts val="500"/>
              </a:spcBef>
              <a:defRPr sz="2000"/>
            </a:pPr>
            <a:r>
              <a:rPr lang="en-US" sz="2000" dirty="0"/>
              <a:t>As a competitive alpha-adrenergic antagonist, phentolamine binds to alpha-1 and alpha-2 receptors, resulting in a decrease in peripheral vascular resistance and vasodilatation.</a:t>
            </a:r>
          </a:p>
          <a:p>
            <a:pPr marL="685800" lvl="0" indent="-228600" defTabSz="914400">
              <a:lnSpc>
                <a:spcPct val="81000"/>
              </a:lnSpc>
              <a:spcBef>
                <a:spcPts val="500"/>
              </a:spcBef>
              <a:defRPr sz="2200"/>
            </a:pPr>
            <a:endParaRPr lang="en-US" sz="1400" dirty="0"/>
          </a:p>
          <a:p>
            <a:pPr marL="685800" lvl="0" indent="-228600" defTabSz="914400">
              <a:lnSpc>
                <a:spcPct val="81000"/>
              </a:lnSpc>
              <a:spcBef>
                <a:spcPts val="500"/>
              </a:spcBef>
              <a:defRPr sz="2200"/>
            </a:pPr>
            <a:endParaRPr lang="en-US" sz="1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8830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548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>
          <a:extLst>
            <a:ext uri="{FF2B5EF4-FFF2-40B4-BE49-F238E27FC236}">
              <a16:creationId xmlns:a16="http://schemas.microsoft.com/office/drawing/2014/main" id="{CBDBAEBB-0F06-5DC8-BF7B-5A1C6F3D5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7cc5c19610_1_9:notes">
            <a:extLst>
              <a:ext uri="{FF2B5EF4-FFF2-40B4-BE49-F238E27FC236}">
                <a16:creationId xmlns:a16="http://schemas.microsoft.com/office/drawing/2014/main" id="{A0976BF4-1FFB-D744-2560-6C1491A8A13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35" name="Google Shape;335;g37cc5c19610_1_9:notes">
            <a:extLst>
              <a:ext uri="{FF2B5EF4-FFF2-40B4-BE49-F238E27FC236}">
                <a16:creationId xmlns:a16="http://schemas.microsoft.com/office/drawing/2014/main" id="{A3BDE090-2576-DFC2-F7F2-318DE73AB8E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336" name="Google Shape;336;g37cc5c19610_1_9:notes">
            <a:extLst>
              <a:ext uri="{FF2B5EF4-FFF2-40B4-BE49-F238E27FC236}">
                <a16:creationId xmlns:a16="http://schemas.microsoft.com/office/drawing/2014/main" id="{5AEC8F83-1930-EFDF-AACE-725F81E01FB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30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531073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>
          <a:extLst>
            <a:ext uri="{FF2B5EF4-FFF2-40B4-BE49-F238E27FC236}">
              <a16:creationId xmlns:a16="http://schemas.microsoft.com/office/drawing/2014/main" id="{69CF0236-6D91-7B34-C55C-5129F933E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7cc5c19610_1_9:notes">
            <a:extLst>
              <a:ext uri="{FF2B5EF4-FFF2-40B4-BE49-F238E27FC236}">
                <a16:creationId xmlns:a16="http://schemas.microsoft.com/office/drawing/2014/main" id="{CFD5D9EC-9A1C-BD76-8ABE-3352D9FFC7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35" name="Google Shape;335;g37cc5c19610_1_9:notes">
            <a:extLst>
              <a:ext uri="{FF2B5EF4-FFF2-40B4-BE49-F238E27FC236}">
                <a16:creationId xmlns:a16="http://schemas.microsoft.com/office/drawing/2014/main" id="{27C1A605-6DD3-6696-F730-F1F3A767EDC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dirty="0"/>
              <a:t>,</a:t>
            </a:r>
            <a:endParaRPr dirty="0"/>
          </a:p>
        </p:txBody>
      </p:sp>
      <p:sp>
        <p:nvSpPr>
          <p:cNvPr id="336" name="Google Shape;336;g37cc5c19610_1_9:notes">
            <a:extLst>
              <a:ext uri="{FF2B5EF4-FFF2-40B4-BE49-F238E27FC236}">
                <a16:creationId xmlns:a16="http://schemas.microsoft.com/office/drawing/2014/main" id="{F92ADB46-E3FA-C5BC-96D4-58F9CF52045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31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376120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>
          <a:extLst>
            <a:ext uri="{FF2B5EF4-FFF2-40B4-BE49-F238E27FC236}">
              <a16:creationId xmlns:a16="http://schemas.microsoft.com/office/drawing/2014/main" id="{F53FFDB8-5FBC-8ECC-22E6-D6EB42230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9:notes">
            <a:extLst>
              <a:ext uri="{FF2B5EF4-FFF2-40B4-BE49-F238E27FC236}">
                <a16:creationId xmlns:a16="http://schemas.microsoft.com/office/drawing/2014/main" id="{26D98768-3B8E-29C2-FC10-00683C0A57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73" name="Google Shape;373;p19:notes">
            <a:extLst>
              <a:ext uri="{FF2B5EF4-FFF2-40B4-BE49-F238E27FC236}">
                <a16:creationId xmlns:a16="http://schemas.microsoft.com/office/drawing/2014/main" id="{082CEE0C-4DAA-1D5B-1B97-56F04A4E65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  <p:sp>
        <p:nvSpPr>
          <p:cNvPr id="374" name="Google Shape;374;p19:notes">
            <a:extLst>
              <a:ext uri="{FF2B5EF4-FFF2-40B4-BE49-F238E27FC236}">
                <a16:creationId xmlns:a16="http://schemas.microsoft.com/office/drawing/2014/main" id="{CFE02D5E-2CCA-372D-BE10-68743DE40A2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32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727981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>
          <a:extLst>
            <a:ext uri="{FF2B5EF4-FFF2-40B4-BE49-F238E27FC236}">
              <a16:creationId xmlns:a16="http://schemas.microsoft.com/office/drawing/2014/main" id="{8C2794F0-C5FA-B8EF-30ED-E3CE481049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20:notes">
            <a:extLst>
              <a:ext uri="{FF2B5EF4-FFF2-40B4-BE49-F238E27FC236}">
                <a16:creationId xmlns:a16="http://schemas.microsoft.com/office/drawing/2014/main" id="{2CF46CED-52FD-9DFF-FA8F-C1333C93E70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82" name="Google Shape;382;p20:notes">
            <a:extLst>
              <a:ext uri="{FF2B5EF4-FFF2-40B4-BE49-F238E27FC236}">
                <a16:creationId xmlns:a16="http://schemas.microsoft.com/office/drawing/2014/main" id="{55CC58C8-F178-49E4-5F01-85ECFB5CA3C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383" name="Google Shape;383;p20:notes">
            <a:extLst>
              <a:ext uri="{FF2B5EF4-FFF2-40B4-BE49-F238E27FC236}">
                <a16:creationId xmlns:a16="http://schemas.microsoft.com/office/drawing/2014/main" id="{183C7E5B-E15A-7C50-50A0-C7469441F8D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33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22929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 panose="020F0502020204030204" pitchFamily="34" charset="0"/>
              </a:rPr>
              <a:t>This slide shows the results of prespecified other endpoints at Hour 3 from GEMINI 1 (left). The blue line shows the percentage of participants on VUITY® who achieved a </a:t>
            </a:r>
            <a:r>
              <a:rPr lang="en-US">
                <a:ea typeface="Calibri" panose="020F0502020204030204" pitchFamily="34" charset="0"/>
                <a:cs typeface="Arial" panose="020B0604020202020204" pitchFamily="34" charset="0"/>
              </a:rPr>
              <a:t>≥</a:t>
            </a:r>
            <a:r>
              <a:rPr lang="en-US">
                <a:ea typeface="Calibri" panose="020F0502020204030204" pitchFamily="34" charset="0"/>
              </a:rPr>
              <a:t>3-line gain on Days 1, 3, 7, 14, and 30. The vehicle group is represented by the gray line.  Please keep in mind the primary efficacy endpoint for the GEMINI 1 and GEMINI 2 studies was Day 30, Hour 3. </a:t>
            </a:r>
          </a:p>
          <a:p>
            <a:endParaRPr lang="en-US">
              <a:ea typeface="Calibri" panose="020F0502020204030204" pitchFamily="34" charset="0"/>
            </a:endParaRPr>
          </a:p>
          <a:p>
            <a:r>
              <a:rPr lang="en-US">
                <a:ea typeface="Calibri" panose="020F0502020204030204" pitchFamily="34" charset="0"/>
              </a:rPr>
              <a:t>[CLICK] On the right, the blue line shows the percentage of participants on VUITY® in the twice-a-day dosing trial, VIRGO, that achieved a </a:t>
            </a:r>
            <a:r>
              <a:rPr lang="en-US">
                <a:ea typeface="Calibri" panose="020F0502020204030204" pitchFamily="34" charset="0"/>
                <a:cs typeface="Arial" panose="020B0604020202020204" pitchFamily="34" charset="0"/>
              </a:rPr>
              <a:t>≥</a:t>
            </a:r>
            <a:r>
              <a:rPr lang="en-US">
                <a:ea typeface="Calibri" panose="020F0502020204030204" pitchFamily="34" charset="0"/>
              </a:rPr>
              <a:t>3-line gain on Days 1, 7, and 14. The primary efficacy endpoint for this trial was Day 14, Hour 9.</a:t>
            </a:r>
          </a:p>
          <a:p>
            <a:endParaRPr lang="en-US"/>
          </a:p>
          <a:p>
            <a:pPr>
              <a:defRPr/>
            </a:pPr>
            <a:r>
              <a:rPr lang="en-US"/>
              <a:t>LIMITATIONS (GEMINI): Percentage of participants gaining ≥3 lines of mesopic DCNVA at Hour 3 on Days 1, 3, 7, and 14 were prespecified, </a:t>
            </a:r>
            <a:r>
              <a:rPr lang="en-US" err="1"/>
              <a:t>nonranked</a:t>
            </a:r>
            <a:r>
              <a:rPr lang="en-US"/>
              <a:t> endpoints that were not adjusted for multiplicity. Therefore, treatment differences cannot be regarded as statistically significant.</a:t>
            </a:r>
          </a:p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LIMITATIONS (VIRGO): Percentage of participants gaining ≥3 lines in mesopic DCNVA with no more than 5 letter loss in mesopic CDVA at hour 9 on day 1 and 7 was not a prespecified endpoint, not adjusted for multiplicity. Therefore, treatment differences cannot be regarded as statistically significant.</a:t>
            </a:r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207441-CFA9-4ADA-8E09-D1442EF36F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lide Image Placeholder 7">
            <a:extLst>
              <a:ext uri="{FF2B5EF4-FFF2-40B4-BE49-F238E27FC236}">
                <a16:creationId xmlns:a16="http://schemas.microsoft.com/office/drawing/2014/main" id="{48C9284D-4435-779F-D6A0-21FA91493E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19088" y="400050"/>
            <a:ext cx="6219825" cy="3498850"/>
          </a:xfrm>
        </p:spPr>
      </p:sp>
    </p:spTree>
    <p:extLst>
      <p:ext uri="{BB962C8B-B14F-4D97-AF65-F5344CB8AC3E}">
        <p14:creationId xmlns:p14="http://schemas.microsoft.com/office/powerpoint/2010/main" val="28898566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9" name="Shape 226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70" name="Shape 227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457200">
              <a:lnSpc>
                <a:spcPct val="117999"/>
              </a:lnSpc>
              <a:defRPr sz="2200"/>
            </a:lvl1pPr>
          </a:lstStyle>
          <a:p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>
          <a:extLst>
            <a:ext uri="{FF2B5EF4-FFF2-40B4-BE49-F238E27FC236}">
              <a16:creationId xmlns:a16="http://schemas.microsoft.com/office/drawing/2014/main" id="{4BEF28C7-03DF-01D0-7D00-43AA022BC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7cc5c19610_1_9:notes">
            <a:extLst>
              <a:ext uri="{FF2B5EF4-FFF2-40B4-BE49-F238E27FC236}">
                <a16:creationId xmlns:a16="http://schemas.microsoft.com/office/drawing/2014/main" id="{845DED0A-121E-0A19-D9C1-86EAE49F3A0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35" name="Google Shape;335;g37cc5c19610_1_9:notes">
            <a:extLst>
              <a:ext uri="{FF2B5EF4-FFF2-40B4-BE49-F238E27FC236}">
                <a16:creationId xmlns:a16="http://schemas.microsoft.com/office/drawing/2014/main" id="{6388F9A4-F0CA-A074-7E14-E6E1EE325B9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  <p:sp>
        <p:nvSpPr>
          <p:cNvPr id="336" name="Google Shape;336;g37cc5c19610_1_9:notes">
            <a:extLst>
              <a:ext uri="{FF2B5EF4-FFF2-40B4-BE49-F238E27FC236}">
                <a16:creationId xmlns:a16="http://schemas.microsoft.com/office/drawing/2014/main" id="{0AD54680-F73A-11AB-B5AC-197451449E6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44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33442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>
          <a:extLst>
            <a:ext uri="{FF2B5EF4-FFF2-40B4-BE49-F238E27FC236}">
              <a16:creationId xmlns:a16="http://schemas.microsoft.com/office/drawing/2014/main" id="{14A4C1C2-1BF1-CA80-C732-02A94A348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7cc5c19610_1_9:notes">
            <a:extLst>
              <a:ext uri="{FF2B5EF4-FFF2-40B4-BE49-F238E27FC236}">
                <a16:creationId xmlns:a16="http://schemas.microsoft.com/office/drawing/2014/main" id="{87F2BACF-28CF-9C03-D2F2-4F6A50C8917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35" name="Google Shape;335;g37cc5c19610_1_9:notes">
            <a:extLst>
              <a:ext uri="{FF2B5EF4-FFF2-40B4-BE49-F238E27FC236}">
                <a16:creationId xmlns:a16="http://schemas.microsoft.com/office/drawing/2014/main" id="{D81473F8-C42F-558B-5CA1-13B1A69A4FF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336" name="Google Shape;336;g37cc5c19610_1_9:notes">
            <a:extLst>
              <a:ext uri="{FF2B5EF4-FFF2-40B4-BE49-F238E27FC236}">
                <a16:creationId xmlns:a16="http://schemas.microsoft.com/office/drawing/2014/main" id="{B8405CC2-1F52-14AC-4478-FC075A60B02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45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552158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>
          <a:extLst>
            <a:ext uri="{FF2B5EF4-FFF2-40B4-BE49-F238E27FC236}">
              <a16:creationId xmlns:a16="http://schemas.microsoft.com/office/drawing/2014/main" id="{9CD4B96B-BAF9-4ED2-65CD-5085BEAB4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7cc5c19610_1_9:notes">
            <a:extLst>
              <a:ext uri="{FF2B5EF4-FFF2-40B4-BE49-F238E27FC236}">
                <a16:creationId xmlns:a16="http://schemas.microsoft.com/office/drawing/2014/main" id="{0E43A6C8-C1EC-C8D3-DB8D-6F1B238179A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35" name="Google Shape;335;g37cc5c19610_1_9:notes">
            <a:extLst>
              <a:ext uri="{FF2B5EF4-FFF2-40B4-BE49-F238E27FC236}">
                <a16:creationId xmlns:a16="http://schemas.microsoft.com/office/drawing/2014/main" id="{3F412908-0A85-7525-0D62-BFCC4AED542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336" name="Google Shape;336;g37cc5c19610_1_9:notes">
            <a:extLst>
              <a:ext uri="{FF2B5EF4-FFF2-40B4-BE49-F238E27FC236}">
                <a16:creationId xmlns:a16="http://schemas.microsoft.com/office/drawing/2014/main" id="{DC5D838F-2934-5B7D-AEC1-670B02608A0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46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60866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2AF8D8-D41C-4116-A3E2-7FB885541B71}" type="slidenum">
              <a:rPr lang="en-US" smtClean="0"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107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742edae21c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g3742edae21c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742edae21c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g3742edae21c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742edae21c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g3742edae21c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742edae21c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g3742edae21c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742edae21c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742edae21c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/>
          <p:nvPr/>
        </p:nvSpPr>
        <p:spPr>
          <a:xfrm>
            <a:off x="1" y="0"/>
            <a:ext cx="1034715" cy="1958846"/>
          </a:xfrm>
          <a:custGeom>
            <a:avLst/>
            <a:gdLst/>
            <a:ahLst/>
            <a:cxnLst/>
            <a:rect l="l" t="t" r="r" b="b"/>
            <a:pathLst>
              <a:path w="1749756" h="1958846" extrusionOk="0">
                <a:moveTo>
                  <a:pt x="0" y="0"/>
                </a:moveTo>
                <a:lnTo>
                  <a:pt x="1749756" y="0"/>
                </a:lnTo>
                <a:lnTo>
                  <a:pt x="1725873" y="101244"/>
                </a:lnTo>
                <a:cubicBezTo>
                  <a:pt x="1608054" y="527434"/>
                  <a:pt x="1240166" y="1176181"/>
                  <a:pt x="159044" y="1860979"/>
                </a:cubicBezTo>
                <a:lnTo>
                  <a:pt x="0" y="1958846"/>
                </a:lnTo>
                <a:lnTo>
                  <a:pt x="0" y="0"/>
                </a:lnTo>
                <a:close/>
              </a:path>
            </a:pathLst>
          </a:custGeom>
          <a:solidFill>
            <a:schemeClr val="lt1">
              <a:alpha val="2431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30"/>
          <p:cNvSpPr txBox="1">
            <a:spLocks noGrp="1"/>
          </p:cNvSpPr>
          <p:nvPr>
            <p:ph type="title"/>
          </p:nvPr>
        </p:nvSpPr>
        <p:spPr>
          <a:xfrm>
            <a:off x="568599" y="2693324"/>
            <a:ext cx="7079110" cy="1573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"/>
              <a:buNone/>
              <a:defRPr sz="40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0"/>
          <p:cNvSpPr txBox="1">
            <a:spLocks noGrp="1"/>
          </p:cNvSpPr>
          <p:nvPr>
            <p:ph type="subTitle" idx="1"/>
          </p:nvPr>
        </p:nvSpPr>
        <p:spPr>
          <a:xfrm>
            <a:off x="568598" y="4377076"/>
            <a:ext cx="7079111" cy="318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 b="1" cap="none">
                <a:solidFill>
                  <a:schemeClr val="dk2"/>
                </a:solidFill>
              </a:defRPr>
            </a:lvl1pPr>
            <a:lvl2pPr lvl="1" algn="ctr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2pPr>
            <a:lvl3pPr lvl="2" algn="ctr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lvl="3" algn="ctr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4pPr>
            <a:lvl5pPr lvl="4" algn="ctr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30"/>
          <p:cNvSpPr/>
          <p:nvPr/>
        </p:nvSpPr>
        <p:spPr>
          <a:xfrm>
            <a:off x="8824584" y="0"/>
            <a:ext cx="3367417" cy="6858000"/>
          </a:xfrm>
          <a:custGeom>
            <a:avLst/>
            <a:gdLst/>
            <a:ahLst/>
            <a:cxnLst/>
            <a:rect l="l" t="t" r="r" b="b"/>
            <a:pathLst>
              <a:path w="3367417" h="6858000" extrusionOk="0">
                <a:moveTo>
                  <a:pt x="1633908" y="0"/>
                </a:moveTo>
                <a:lnTo>
                  <a:pt x="3367417" y="0"/>
                </a:lnTo>
                <a:lnTo>
                  <a:pt x="3367417" y="6858000"/>
                </a:lnTo>
                <a:lnTo>
                  <a:pt x="438736" y="6858000"/>
                </a:lnTo>
                <a:lnTo>
                  <a:pt x="408504" y="6794082"/>
                </a:lnTo>
                <a:cubicBezTo>
                  <a:pt x="-169279" y="5523619"/>
                  <a:pt x="-175234" y="4418560"/>
                  <a:pt x="656344" y="2982892"/>
                </a:cubicBezTo>
                <a:cubicBezTo>
                  <a:pt x="1299647" y="1870721"/>
                  <a:pt x="1566510" y="882369"/>
                  <a:pt x="1631083" y="5127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60000">
                <a:schemeClr val="accent2"/>
              </a:gs>
              <a:gs pos="100000">
                <a:schemeClr val="accent2"/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30"/>
          <p:cNvSpPr/>
          <p:nvPr/>
        </p:nvSpPr>
        <p:spPr>
          <a:xfrm rot="10800000" flipH="1">
            <a:off x="9837130" y="0"/>
            <a:ext cx="2354870" cy="6858000"/>
          </a:xfrm>
          <a:custGeom>
            <a:avLst/>
            <a:gdLst/>
            <a:ahLst/>
            <a:cxnLst/>
            <a:rect l="l" t="t" r="r" b="b"/>
            <a:pathLst>
              <a:path w="2354870" h="6858000" extrusionOk="0">
                <a:moveTo>
                  <a:pt x="0" y="6858000"/>
                </a:moveTo>
                <a:lnTo>
                  <a:pt x="2271628" y="6858000"/>
                </a:lnTo>
                <a:lnTo>
                  <a:pt x="2184790" y="6675143"/>
                </a:lnTo>
                <a:cubicBezTo>
                  <a:pt x="1894959" y="6005108"/>
                  <a:pt x="1735273" y="5027367"/>
                  <a:pt x="2330418" y="3863987"/>
                </a:cubicBezTo>
                <a:lnTo>
                  <a:pt x="2354870" y="3818989"/>
                </a:lnTo>
                <a:lnTo>
                  <a:pt x="2354870" y="0"/>
                </a:lnTo>
                <a:lnTo>
                  <a:pt x="792162" y="0"/>
                </a:lnTo>
                <a:lnTo>
                  <a:pt x="836557" y="26421"/>
                </a:lnTo>
                <a:cubicBezTo>
                  <a:pt x="1167811" y="235862"/>
                  <a:pt x="1817392" y="808273"/>
                  <a:pt x="1713971" y="2036480"/>
                </a:cubicBezTo>
                <a:cubicBezTo>
                  <a:pt x="1596989" y="3420637"/>
                  <a:pt x="112042" y="4619717"/>
                  <a:pt x="3921" y="6717817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40000">
                <a:schemeClr val="accent2"/>
              </a:gs>
              <a:gs pos="100000">
                <a:srgbClr val="B20082"/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1"/>
          <p:cNvSpPr txBox="1">
            <a:spLocks noGrp="1"/>
          </p:cNvSpPr>
          <p:nvPr>
            <p:ph type="body" idx="1"/>
          </p:nvPr>
        </p:nvSpPr>
        <p:spPr>
          <a:xfrm>
            <a:off x="619984" y="1300899"/>
            <a:ext cx="10416000" cy="46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noAutofit/>
          </a:bodyPr>
          <a:lstStyle>
            <a:lvl1pPr marL="457200" lvl="0" indent="-298450" algn="l">
              <a:lnSpc>
                <a:spcPct val="115000"/>
              </a:lnSpc>
              <a:spcBef>
                <a:spcPts val="1067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•"/>
              <a:defRPr sz="1467"/>
            </a:lvl1pPr>
            <a:lvl2pPr marL="914400" lvl="1" indent="-285750" algn="l">
              <a:lnSpc>
                <a:spcPct val="115000"/>
              </a:lnSpc>
              <a:spcBef>
                <a:spcPts val="533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  <a:defRPr sz="1200"/>
            </a:lvl2pPr>
            <a:lvl3pPr marL="1371600" lvl="2" indent="-279400" algn="l">
              <a:lnSpc>
                <a:spcPct val="115000"/>
              </a:lnSpc>
              <a:spcBef>
                <a:spcPts val="533"/>
              </a:spcBef>
              <a:spcAft>
                <a:spcPts val="0"/>
              </a:spcAft>
              <a:buClr>
                <a:schemeClr val="accent1"/>
              </a:buClr>
              <a:buSzPts val="800"/>
              <a:buChar char="•"/>
              <a:defRPr sz="1067"/>
            </a:lvl3pPr>
            <a:lvl4pPr marL="1828800" lvl="3" indent="-279400" algn="l">
              <a:lnSpc>
                <a:spcPct val="115000"/>
              </a:lnSpc>
              <a:spcBef>
                <a:spcPts val="533"/>
              </a:spcBef>
              <a:spcAft>
                <a:spcPts val="0"/>
              </a:spcAft>
              <a:buClr>
                <a:schemeClr val="accent1"/>
              </a:buClr>
              <a:buSzPts val="800"/>
              <a:buChar char="•"/>
              <a:defRPr sz="1067"/>
            </a:lvl4pPr>
            <a:lvl5pPr marL="2286000" lvl="4" indent="-279400" algn="l">
              <a:lnSpc>
                <a:spcPct val="115000"/>
              </a:lnSpc>
              <a:spcBef>
                <a:spcPts val="533"/>
              </a:spcBef>
              <a:spcAft>
                <a:spcPts val="0"/>
              </a:spcAft>
              <a:buClr>
                <a:schemeClr val="accent1"/>
              </a:buClr>
              <a:buSzPts val="800"/>
              <a:buChar char="•"/>
              <a:defRPr sz="1067"/>
            </a:lvl5pPr>
            <a:lvl6pPr marL="2743200" lvl="5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31"/>
          <p:cNvSpPr txBox="1">
            <a:spLocks noGrp="1"/>
          </p:cNvSpPr>
          <p:nvPr>
            <p:ph type="title"/>
          </p:nvPr>
        </p:nvSpPr>
        <p:spPr>
          <a:xfrm>
            <a:off x="620011" y="404813"/>
            <a:ext cx="10416400" cy="7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 lang="en-BR" dirty="0"/>
          </a:p>
        </p:txBody>
      </p:sp>
      <p:sp>
        <p:nvSpPr>
          <p:cNvPr id="24" name="Google Shape;24;p31"/>
          <p:cNvSpPr txBox="1">
            <a:spLocks noGrp="1"/>
          </p:cNvSpPr>
          <p:nvPr>
            <p:ph type="sldNum" idx="12"/>
          </p:nvPr>
        </p:nvSpPr>
        <p:spPr>
          <a:xfrm>
            <a:off x="101000" y="6608536"/>
            <a:ext cx="4437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2">
  <p:cSld name="Title and Content 2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oogle Shape;26;p32"/>
          <p:cNvGrpSpPr/>
          <p:nvPr/>
        </p:nvGrpSpPr>
        <p:grpSpPr>
          <a:xfrm>
            <a:off x="1516266" y="0"/>
            <a:ext cx="10675850" cy="6858198"/>
            <a:chOff x="1904749" y="0"/>
            <a:chExt cx="10287001" cy="6608400"/>
          </a:xfrm>
        </p:grpSpPr>
        <p:sp>
          <p:nvSpPr>
            <p:cNvPr id="27" name="Google Shape;27;p32"/>
            <p:cNvSpPr/>
            <p:nvPr/>
          </p:nvSpPr>
          <p:spPr>
            <a:xfrm>
              <a:off x="1904750" y="0"/>
              <a:ext cx="10287000" cy="6608400"/>
            </a:xfrm>
            <a:prstGeom prst="rect">
              <a:avLst/>
            </a:prstGeom>
            <a:gradFill>
              <a:gsLst>
                <a:gs pos="0">
                  <a:srgbClr val="F0005E">
                    <a:alpha val="8627"/>
                  </a:srgbClr>
                </a:gs>
                <a:gs pos="60000">
                  <a:srgbClr val="6E00AA">
                    <a:alpha val="78039"/>
                  </a:srgbClr>
                </a:gs>
                <a:gs pos="100000">
                  <a:srgbClr val="6E00AA">
                    <a:alpha val="78039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68325" tIns="34175" rIns="68325" bIns="341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95"/>
                <a:buFont typeface="Arial"/>
                <a:buNone/>
              </a:pPr>
              <a:endParaRPr sz="1395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32"/>
            <p:cNvSpPr/>
            <p:nvPr/>
          </p:nvSpPr>
          <p:spPr>
            <a:xfrm>
              <a:off x="1904749" y="0"/>
              <a:ext cx="10287000" cy="66084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25000">
                  <a:srgbClr val="6E00AA">
                    <a:alpha val="0"/>
                  </a:srgbClr>
                </a:gs>
                <a:gs pos="62000">
                  <a:srgbClr val="6E00AA">
                    <a:alpha val="0"/>
                  </a:srgbClr>
                </a:gs>
                <a:gs pos="100000">
                  <a:srgbClr val="B20082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68325" tIns="34175" rIns="68325" bIns="341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95"/>
                <a:buFont typeface="Arial"/>
                <a:buNone/>
              </a:pPr>
              <a:endParaRPr sz="1395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32"/>
            <p:cNvSpPr/>
            <p:nvPr/>
          </p:nvSpPr>
          <p:spPr>
            <a:xfrm>
              <a:off x="1904750" y="0"/>
              <a:ext cx="10287000" cy="66084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8000">
                  <a:schemeClr val="accent1"/>
                </a:gs>
                <a:gs pos="65000">
                  <a:srgbClr val="6E00AA">
                    <a:alpha val="0"/>
                  </a:srgbClr>
                </a:gs>
                <a:gs pos="77000">
                  <a:srgbClr val="6E00AA">
                    <a:alpha val="0"/>
                  </a:srgbClr>
                </a:gs>
                <a:gs pos="99000">
                  <a:schemeClr val="accent1"/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68325" tIns="34175" rIns="68325" bIns="341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95"/>
                <a:buFont typeface="Arial"/>
                <a:buNone/>
              </a:pPr>
              <a:endParaRPr sz="1395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32"/>
            <p:cNvSpPr/>
            <p:nvPr/>
          </p:nvSpPr>
          <p:spPr>
            <a:xfrm>
              <a:off x="9868182" y="2"/>
              <a:ext cx="2320994" cy="6600824"/>
            </a:xfrm>
            <a:custGeom>
              <a:avLst/>
              <a:gdLst/>
              <a:ahLst/>
              <a:cxnLst/>
              <a:rect l="l" t="t" r="r" b="b"/>
              <a:pathLst>
                <a:path w="2411422" h="6857999" extrusionOk="0">
                  <a:moveTo>
                    <a:pt x="535931" y="0"/>
                  </a:moveTo>
                  <a:lnTo>
                    <a:pt x="2411422" y="0"/>
                  </a:lnTo>
                  <a:lnTo>
                    <a:pt x="2411422" y="964828"/>
                  </a:lnTo>
                  <a:lnTo>
                    <a:pt x="2325679" y="1034545"/>
                  </a:lnTo>
                  <a:cubicBezTo>
                    <a:pt x="1769368" y="1508116"/>
                    <a:pt x="1320908" y="2130488"/>
                    <a:pt x="2036235" y="3268231"/>
                  </a:cubicBezTo>
                  <a:cubicBezTo>
                    <a:pt x="2160719" y="3466245"/>
                    <a:pt x="2270939" y="3655304"/>
                    <a:pt x="2368347" y="3835623"/>
                  </a:cubicBezTo>
                  <a:lnTo>
                    <a:pt x="2411422" y="3917629"/>
                  </a:lnTo>
                  <a:lnTo>
                    <a:pt x="2411422" y="6857999"/>
                  </a:lnTo>
                  <a:lnTo>
                    <a:pt x="2255968" y="6857999"/>
                  </a:lnTo>
                  <a:lnTo>
                    <a:pt x="2265614" y="6814547"/>
                  </a:lnTo>
                  <a:cubicBezTo>
                    <a:pt x="2319810" y="6538950"/>
                    <a:pt x="2382282" y="5719742"/>
                    <a:pt x="1507095" y="4820702"/>
                  </a:cubicBezTo>
                  <a:cubicBezTo>
                    <a:pt x="237718" y="3517073"/>
                    <a:pt x="-444502" y="2969061"/>
                    <a:pt x="322996" y="2004446"/>
                  </a:cubicBezTo>
                  <a:cubicBezTo>
                    <a:pt x="1133438" y="984437"/>
                    <a:pt x="729814" y="255138"/>
                    <a:pt x="549963" y="17510"/>
                  </a:cubicBezTo>
                  <a:lnTo>
                    <a:pt x="535931" y="0"/>
                  </a:lnTo>
                  <a:close/>
                </a:path>
              </a:pathLst>
            </a:custGeom>
            <a:solidFill>
              <a:schemeClr val="lt1">
                <a:alpha val="28627"/>
              </a:schemeClr>
            </a:solidFill>
            <a:ln>
              <a:noFill/>
            </a:ln>
          </p:spPr>
          <p:txBody>
            <a:bodyPr spcFirstLastPara="1" wrap="square" lIns="68325" tIns="34175" rIns="68325" bIns="341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95"/>
                <a:buFont typeface="Arial"/>
                <a:buNone/>
              </a:pPr>
              <a:endParaRPr sz="1395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" name="Google Shape;31;p32"/>
          <p:cNvSpPr/>
          <p:nvPr/>
        </p:nvSpPr>
        <p:spPr>
          <a:xfrm>
            <a:off x="1354335" y="0"/>
            <a:ext cx="10685266" cy="6858001"/>
          </a:xfrm>
          <a:custGeom>
            <a:avLst/>
            <a:gdLst/>
            <a:ahLst/>
            <a:cxnLst/>
            <a:rect l="l" t="t" r="r" b="b"/>
            <a:pathLst>
              <a:path w="10475751" h="6858001" extrusionOk="0">
                <a:moveTo>
                  <a:pt x="0" y="0"/>
                </a:moveTo>
                <a:lnTo>
                  <a:pt x="5150836" y="0"/>
                </a:lnTo>
                <a:lnTo>
                  <a:pt x="5940205" y="0"/>
                </a:lnTo>
                <a:lnTo>
                  <a:pt x="6426595" y="0"/>
                </a:lnTo>
                <a:lnTo>
                  <a:pt x="7288851" y="0"/>
                </a:lnTo>
                <a:lnTo>
                  <a:pt x="10198117" y="0"/>
                </a:lnTo>
                <a:cubicBezTo>
                  <a:pt x="10106204" y="154405"/>
                  <a:pt x="9899676" y="667753"/>
                  <a:pt x="10286155" y="1752600"/>
                </a:cubicBezTo>
                <a:cubicBezTo>
                  <a:pt x="10683153" y="2867527"/>
                  <a:pt x="10435653" y="4004511"/>
                  <a:pt x="9740211" y="5298908"/>
                </a:cubicBezTo>
                <a:cubicBezTo>
                  <a:pt x="9254621" y="6201277"/>
                  <a:pt x="9310545" y="6706604"/>
                  <a:pt x="9345981" y="6858000"/>
                </a:cubicBezTo>
                <a:lnTo>
                  <a:pt x="7288851" y="6858000"/>
                </a:lnTo>
                <a:lnTo>
                  <a:pt x="7288851" y="6858001"/>
                </a:lnTo>
                <a:lnTo>
                  <a:pt x="6426595" y="6858001"/>
                </a:lnTo>
                <a:lnTo>
                  <a:pt x="5150836" y="6858001"/>
                </a:lnTo>
                <a:lnTo>
                  <a:pt x="0" y="6858001"/>
                </a:lnTo>
                <a:close/>
              </a:path>
            </a:pathLst>
          </a:custGeom>
          <a:solidFill>
            <a:srgbClr val="F6F7FF"/>
          </a:solidFill>
          <a:ln>
            <a:noFill/>
          </a:ln>
        </p:spPr>
        <p:txBody>
          <a:bodyPr spcFirstLastPara="1" wrap="square" lIns="65850" tIns="32925" rIns="65850" bIns="329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45"/>
              <a:buFont typeface="Arial"/>
              <a:buNone/>
            </a:pPr>
            <a:endParaRPr sz="1344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32"/>
          <p:cNvSpPr txBox="1">
            <a:spLocks noGrp="1"/>
          </p:cNvSpPr>
          <p:nvPr>
            <p:ph type="body" idx="1"/>
          </p:nvPr>
        </p:nvSpPr>
        <p:spPr>
          <a:xfrm>
            <a:off x="619984" y="1300899"/>
            <a:ext cx="10416000" cy="46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noAutofit/>
          </a:bodyPr>
          <a:lstStyle>
            <a:lvl1pPr marL="457200" lvl="0" indent="-298450" algn="l">
              <a:lnSpc>
                <a:spcPct val="115000"/>
              </a:lnSpc>
              <a:spcBef>
                <a:spcPts val="1067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•"/>
              <a:defRPr sz="1467"/>
            </a:lvl1pPr>
            <a:lvl2pPr marL="914400" lvl="1" indent="-285750" algn="l">
              <a:lnSpc>
                <a:spcPct val="115000"/>
              </a:lnSpc>
              <a:spcBef>
                <a:spcPts val="533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  <a:defRPr sz="1200"/>
            </a:lvl2pPr>
            <a:lvl3pPr marL="1371600" lvl="2" indent="-279400" algn="l">
              <a:lnSpc>
                <a:spcPct val="115000"/>
              </a:lnSpc>
              <a:spcBef>
                <a:spcPts val="533"/>
              </a:spcBef>
              <a:spcAft>
                <a:spcPts val="0"/>
              </a:spcAft>
              <a:buClr>
                <a:schemeClr val="accent1"/>
              </a:buClr>
              <a:buSzPts val="800"/>
              <a:buChar char="•"/>
              <a:defRPr sz="1067"/>
            </a:lvl3pPr>
            <a:lvl4pPr marL="1828800" lvl="3" indent="-279400" algn="l">
              <a:lnSpc>
                <a:spcPct val="115000"/>
              </a:lnSpc>
              <a:spcBef>
                <a:spcPts val="533"/>
              </a:spcBef>
              <a:spcAft>
                <a:spcPts val="0"/>
              </a:spcAft>
              <a:buClr>
                <a:schemeClr val="accent1"/>
              </a:buClr>
              <a:buSzPts val="800"/>
              <a:buChar char="•"/>
              <a:defRPr sz="1067"/>
            </a:lvl4pPr>
            <a:lvl5pPr marL="2286000" lvl="4" indent="-279400" algn="l">
              <a:lnSpc>
                <a:spcPct val="115000"/>
              </a:lnSpc>
              <a:spcBef>
                <a:spcPts val="533"/>
              </a:spcBef>
              <a:spcAft>
                <a:spcPts val="0"/>
              </a:spcAft>
              <a:buClr>
                <a:schemeClr val="accent1"/>
              </a:buClr>
              <a:buSzPts val="800"/>
              <a:buChar char="•"/>
              <a:defRPr sz="1067"/>
            </a:lvl5pPr>
            <a:lvl6pPr marL="2743200" lvl="5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2"/>
          <p:cNvSpPr txBox="1">
            <a:spLocks noGrp="1"/>
          </p:cNvSpPr>
          <p:nvPr>
            <p:ph type="title"/>
          </p:nvPr>
        </p:nvSpPr>
        <p:spPr>
          <a:xfrm>
            <a:off x="619984" y="411553"/>
            <a:ext cx="10416300" cy="7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2"/>
          <p:cNvSpPr txBox="1">
            <a:spLocks noGrp="1"/>
          </p:cNvSpPr>
          <p:nvPr>
            <p:ph type="sldNum" idx="12"/>
          </p:nvPr>
        </p:nvSpPr>
        <p:spPr>
          <a:xfrm>
            <a:off x="101000" y="6608536"/>
            <a:ext cx="4437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>
  <p:cSld name="2_Title and Content - Competitor">
    <p:bg>
      <p:bgPr>
        <a:solidFill>
          <a:srgbClr val="F4F4F4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1"/>
          <p:cNvSpPr txBox="1">
            <a:spLocks noGrp="1"/>
          </p:cNvSpPr>
          <p:nvPr>
            <p:ph type="body" idx="1"/>
          </p:nvPr>
        </p:nvSpPr>
        <p:spPr>
          <a:xfrm>
            <a:off x="619984" y="1300899"/>
            <a:ext cx="10416000" cy="46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noAutofit/>
          </a:bodyPr>
          <a:lstStyle>
            <a:lvl1pPr marL="457200" lvl="0" indent="-298450" algn="l">
              <a:lnSpc>
                <a:spcPct val="115000"/>
              </a:lnSpc>
              <a:spcBef>
                <a:spcPts val="1067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•"/>
              <a:defRPr sz="1467"/>
            </a:lvl1pPr>
            <a:lvl2pPr marL="914400" lvl="1" indent="-285750" algn="l">
              <a:lnSpc>
                <a:spcPct val="115000"/>
              </a:lnSpc>
              <a:spcBef>
                <a:spcPts val="533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  <a:defRPr sz="1200"/>
            </a:lvl2pPr>
            <a:lvl3pPr marL="1371600" lvl="2" indent="-279400" algn="l">
              <a:lnSpc>
                <a:spcPct val="115000"/>
              </a:lnSpc>
              <a:spcBef>
                <a:spcPts val="533"/>
              </a:spcBef>
              <a:spcAft>
                <a:spcPts val="0"/>
              </a:spcAft>
              <a:buClr>
                <a:schemeClr val="accent1"/>
              </a:buClr>
              <a:buSzPts val="800"/>
              <a:buChar char="•"/>
              <a:defRPr sz="1067"/>
            </a:lvl3pPr>
            <a:lvl4pPr marL="1828800" lvl="3" indent="-279400" algn="l">
              <a:lnSpc>
                <a:spcPct val="115000"/>
              </a:lnSpc>
              <a:spcBef>
                <a:spcPts val="533"/>
              </a:spcBef>
              <a:spcAft>
                <a:spcPts val="0"/>
              </a:spcAft>
              <a:buClr>
                <a:schemeClr val="accent1"/>
              </a:buClr>
              <a:buSzPts val="800"/>
              <a:buChar char="•"/>
              <a:defRPr sz="1067"/>
            </a:lvl4pPr>
            <a:lvl5pPr marL="2286000" lvl="4" indent="-279400" algn="l">
              <a:lnSpc>
                <a:spcPct val="115000"/>
              </a:lnSpc>
              <a:spcBef>
                <a:spcPts val="533"/>
              </a:spcBef>
              <a:spcAft>
                <a:spcPts val="0"/>
              </a:spcAft>
              <a:buClr>
                <a:schemeClr val="accent1"/>
              </a:buClr>
              <a:buSzPts val="800"/>
              <a:buChar char="•"/>
              <a:defRPr sz="1067"/>
            </a:lvl5pPr>
            <a:lvl6pPr marL="2743200" lvl="5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31"/>
          <p:cNvSpPr txBox="1">
            <a:spLocks noGrp="1"/>
          </p:cNvSpPr>
          <p:nvPr>
            <p:ph type="title"/>
          </p:nvPr>
        </p:nvSpPr>
        <p:spPr>
          <a:xfrm>
            <a:off x="620011" y="404813"/>
            <a:ext cx="10416400" cy="7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>
                <a:solidFill>
                  <a:srgbClr val="306FD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 lang="en-BR" dirty="0"/>
          </a:p>
        </p:txBody>
      </p:sp>
      <p:sp>
        <p:nvSpPr>
          <p:cNvPr id="24" name="Google Shape;24;p31"/>
          <p:cNvSpPr txBox="1">
            <a:spLocks noGrp="1"/>
          </p:cNvSpPr>
          <p:nvPr>
            <p:ph type="sldNum" idx="12"/>
          </p:nvPr>
        </p:nvSpPr>
        <p:spPr>
          <a:xfrm>
            <a:off x="0" y="6618986"/>
            <a:ext cx="312897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" name="Google Shape;14;p29">
            <a:extLst>
              <a:ext uri="{FF2B5EF4-FFF2-40B4-BE49-F238E27FC236}">
                <a16:creationId xmlns:a16="http://schemas.microsoft.com/office/drawing/2014/main" id="{AD6DC09C-5A95-1029-C139-63C1D561909C}"/>
              </a:ext>
            </a:extLst>
          </p:cNvPr>
          <p:cNvCxnSpPr>
            <a:cxnSpLocks/>
          </p:cNvCxnSpPr>
          <p:nvPr userDrawn="1"/>
        </p:nvCxnSpPr>
        <p:spPr>
          <a:xfrm>
            <a:off x="320283" y="6420051"/>
            <a:ext cx="0" cy="441124"/>
          </a:xfrm>
          <a:prstGeom prst="straightConnector1">
            <a:avLst/>
          </a:prstGeom>
          <a:noFill/>
          <a:ln w="9525" cap="flat" cmpd="sng">
            <a:solidFill>
              <a:srgbClr val="C9D0E8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467864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showcase">
  <p:cSld name="Photo showcase">
    <p:bg>
      <p:bgPr>
        <a:solidFill>
          <a:srgbClr val="D8DEFE">
            <a:alpha val="24313"/>
          </a:srgbClr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1"/>
          <p:cNvSpPr txBox="1">
            <a:spLocks noGrp="1"/>
          </p:cNvSpPr>
          <p:nvPr>
            <p:ph type="title"/>
          </p:nvPr>
        </p:nvSpPr>
        <p:spPr>
          <a:xfrm>
            <a:off x="1259825" y="404813"/>
            <a:ext cx="10416238" cy="790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41"/>
          <p:cNvSpPr>
            <a:spLocks noGrp="1"/>
          </p:cNvSpPr>
          <p:nvPr>
            <p:ph type="pic" idx="2"/>
          </p:nvPr>
        </p:nvSpPr>
        <p:spPr>
          <a:xfrm>
            <a:off x="1259798" y="1468863"/>
            <a:ext cx="2424908" cy="1752600"/>
          </a:xfrm>
          <a:prstGeom prst="roundRect">
            <a:avLst>
              <a:gd name="adj" fmla="val 7700"/>
            </a:avLst>
          </a:prstGeom>
          <a:solidFill>
            <a:srgbClr val="E4D9F9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2" name="Google Shape;82;p41"/>
          <p:cNvSpPr>
            <a:spLocks noGrp="1"/>
          </p:cNvSpPr>
          <p:nvPr>
            <p:ph type="pic" idx="3"/>
          </p:nvPr>
        </p:nvSpPr>
        <p:spPr>
          <a:xfrm>
            <a:off x="3886316" y="1468863"/>
            <a:ext cx="2424908" cy="1752600"/>
          </a:xfrm>
          <a:prstGeom prst="roundRect">
            <a:avLst>
              <a:gd name="adj" fmla="val 8515"/>
            </a:avLst>
          </a:prstGeom>
          <a:solidFill>
            <a:srgbClr val="E4D9F9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3" name="Google Shape;83;p41"/>
          <p:cNvSpPr>
            <a:spLocks noGrp="1"/>
          </p:cNvSpPr>
          <p:nvPr>
            <p:ph type="pic" idx="4"/>
          </p:nvPr>
        </p:nvSpPr>
        <p:spPr>
          <a:xfrm>
            <a:off x="6512834" y="1468863"/>
            <a:ext cx="2424908" cy="1752600"/>
          </a:xfrm>
          <a:prstGeom prst="roundRect">
            <a:avLst>
              <a:gd name="adj" fmla="val 8515"/>
            </a:avLst>
          </a:prstGeom>
          <a:solidFill>
            <a:srgbClr val="E4D9F9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4" name="Google Shape;84;p41"/>
          <p:cNvSpPr>
            <a:spLocks noGrp="1"/>
          </p:cNvSpPr>
          <p:nvPr>
            <p:ph type="pic" idx="5"/>
          </p:nvPr>
        </p:nvSpPr>
        <p:spPr>
          <a:xfrm>
            <a:off x="9139351" y="1468863"/>
            <a:ext cx="2424908" cy="1752600"/>
          </a:xfrm>
          <a:prstGeom prst="roundRect">
            <a:avLst>
              <a:gd name="adj" fmla="val 6884"/>
            </a:avLst>
          </a:prstGeom>
          <a:solidFill>
            <a:srgbClr val="E4D9F9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5" name="Google Shape;85;p41"/>
          <p:cNvSpPr txBox="1">
            <a:spLocks noGrp="1"/>
          </p:cNvSpPr>
          <p:nvPr>
            <p:ph type="body" idx="1"/>
          </p:nvPr>
        </p:nvSpPr>
        <p:spPr>
          <a:xfrm>
            <a:off x="1262973" y="3285549"/>
            <a:ext cx="2421734" cy="345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>
                <a:solidFill>
                  <a:schemeClr val="accent1"/>
                </a:solidFill>
              </a:defRPr>
            </a:lvl2pPr>
            <a:lvl3pPr marL="1371600" lvl="2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•"/>
              <a:defRPr>
                <a:solidFill>
                  <a:schemeClr val="accent1"/>
                </a:solidFill>
              </a:defRPr>
            </a:lvl3pPr>
            <a:lvl4pPr marL="1828800" lvl="3" indent="-2984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•"/>
              <a:defRPr>
                <a:solidFill>
                  <a:schemeClr val="accent1"/>
                </a:solidFill>
              </a:defRPr>
            </a:lvl4pPr>
            <a:lvl5pPr marL="2286000" lvl="4" indent="-2984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•"/>
              <a:defRPr>
                <a:solidFill>
                  <a:schemeClr val="accen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41"/>
          <p:cNvSpPr txBox="1">
            <a:spLocks noGrp="1"/>
          </p:cNvSpPr>
          <p:nvPr>
            <p:ph type="body" idx="6"/>
          </p:nvPr>
        </p:nvSpPr>
        <p:spPr>
          <a:xfrm>
            <a:off x="3886316" y="3285549"/>
            <a:ext cx="2421734" cy="345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>
                <a:solidFill>
                  <a:schemeClr val="accent1"/>
                </a:solidFill>
              </a:defRPr>
            </a:lvl2pPr>
            <a:lvl3pPr marL="1371600" lvl="2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•"/>
              <a:defRPr>
                <a:solidFill>
                  <a:schemeClr val="accent1"/>
                </a:solidFill>
              </a:defRPr>
            </a:lvl3pPr>
            <a:lvl4pPr marL="1828800" lvl="3" indent="-2984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•"/>
              <a:defRPr>
                <a:solidFill>
                  <a:schemeClr val="accent1"/>
                </a:solidFill>
              </a:defRPr>
            </a:lvl4pPr>
            <a:lvl5pPr marL="2286000" lvl="4" indent="-2984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•"/>
              <a:defRPr>
                <a:solidFill>
                  <a:schemeClr val="accen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41"/>
          <p:cNvSpPr txBox="1">
            <a:spLocks noGrp="1"/>
          </p:cNvSpPr>
          <p:nvPr>
            <p:ph type="body" idx="7"/>
          </p:nvPr>
        </p:nvSpPr>
        <p:spPr>
          <a:xfrm>
            <a:off x="6516008" y="3285549"/>
            <a:ext cx="2421734" cy="345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>
                <a:solidFill>
                  <a:schemeClr val="accent1"/>
                </a:solidFill>
              </a:defRPr>
            </a:lvl2pPr>
            <a:lvl3pPr marL="1371600" lvl="2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•"/>
              <a:defRPr>
                <a:solidFill>
                  <a:schemeClr val="accent1"/>
                </a:solidFill>
              </a:defRPr>
            </a:lvl3pPr>
            <a:lvl4pPr marL="1828800" lvl="3" indent="-2984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•"/>
              <a:defRPr>
                <a:solidFill>
                  <a:schemeClr val="accent1"/>
                </a:solidFill>
              </a:defRPr>
            </a:lvl4pPr>
            <a:lvl5pPr marL="2286000" lvl="4" indent="-2984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•"/>
              <a:defRPr>
                <a:solidFill>
                  <a:schemeClr val="accen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41"/>
          <p:cNvSpPr txBox="1">
            <a:spLocks noGrp="1"/>
          </p:cNvSpPr>
          <p:nvPr>
            <p:ph type="body" idx="8"/>
          </p:nvPr>
        </p:nvSpPr>
        <p:spPr>
          <a:xfrm>
            <a:off x="9142525" y="3285549"/>
            <a:ext cx="2421734" cy="345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>
                <a:solidFill>
                  <a:schemeClr val="accent1"/>
                </a:solidFill>
              </a:defRPr>
            </a:lvl2pPr>
            <a:lvl3pPr marL="1371600" lvl="2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•"/>
              <a:defRPr>
                <a:solidFill>
                  <a:schemeClr val="accent1"/>
                </a:solidFill>
              </a:defRPr>
            </a:lvl3pPr>
            <a:lvl4pPr marL="1828800" lvl="3" indent="-2984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•"/>
              <a:defRPr>
                <a:solidFill>
                  <a:schemeClr val="accent1"/>
                </a:solidFill>
              </a:defRPr>
            </a:lvl4pPr>
            <a:lvl5pPr marL="2286000" lvl="4" indent="-2984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•"/>
              <a:defRPr>
                <a:solidFill>
                  <a:schemeClr val="accen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41"/>
          <p:cNvSpPr>
            <a:spLocks noGrp="1"/>
          </p:cNvSpPr>
          <p:nvPr>
            <p:ph type="pic" idx="9"/>
          </p:nvPr>
        </p:nvSpPr>
        <p:spPr>
          <a:xfrm>
            <a:off x="1259798" y="3839530"/>
            <a:ext cx="2424908" cy="1752600"/>
          </a:xfrm>
          <a:prstGeom prst="roundRect">
            <a:avLst>
              <a:gd name="adj" fmla="val 6069"/>
            </a:avLst>
          </a:prstGeom>
          <a:solidFill>
            <a:srgbClr val="E4D9F9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0" name="Google Shape;90;p41"/>
          <p:cNvSpPr>
            <a:spLocks noGrp="1"/>
          </p:cNvSpPr>
          <p:nvPr>
            <p:ph type="pic" idx="13"/>
          </p:nvPr>
        </p:nvSpPr>
        <p:spPr>
          <a:xfrm>
            <a:off x="3886316" y="3839530"/>
            <a:ext cx="2424908" cy="1752600"/>
          </a:xfrm>
          <a:prstGeom prst="roundRect">
            <a:avLst>
              <a:gd name="adj" fmla="val 7700"/>
            </a:avLst>
          </a:prstGeom>
          <a:solidFill>
            <a:srgbClr val="E4D9F9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1" name="Google Shape;91;p41"/>
          <p:cNvSpPr>
            <a:spLocks noGrp="1"/>
          </p:cNvSpPr>
          <p:nvPr>
            <p:ph type="pic" idx="14"/>
          </p:nvPr>
        </p:nvSpPr>
        <p:spPr>
          <a:xfrm>
            <a:off x="6512834" y="3839530"/>
            <a:ext cx="2424908" cy="1752600"/>
          </a:xfrm>
          <a:prstGeom prst="roundRect">
            <a:avLst>
              <a:gd name="adj" fmla="val 7700"/>
            </a:avLst>
          </a:prstGeom>
          <a:solidFill>
            <a:srgbClr val="E4D9F9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2" name="Google Shape;92;p41"/>
          <p:cNvSpPr>
            <a:spLocks noGrp="1"/>
          </p:cNvSpPr>
          <p:nvPr>
            <p:ph type="pic" idx="15"/>
          </p:nvPr>
        </p:nvSpPr>
        <p:spPr>
          <a:xfrm>
            <a:off x="9139351" y="3839530"/>
            <a:ext cx="2424908" cy="1752600"/>
          </a:xfrm>
          <a:prstGeom prst="roundRect">
            <a:avLst>
              <a:gd name="adj" fmla="val 6884"/>
            </a:avLst>
          </a:prstGeom>
          <a:solidFill>
            <a:srgbClr val="E4D9F9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3" name="Google Shape;93;p41"/>
          <p:cNvSpPr txBox="1">
            <a:spLocks noGrp="1"/>
          </p:cNvSpPr>
          <p:nvPr>
            <p:ph type="body" idx="16"/>
          </p:nvPr>
        </p:nvSpPr>
        <p:spPr>
          <a:xfrm>
            <a:off x="1262973" y="5656217"/>
            <a:ext cx="2421734" cy="358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>
                <a:solidFill>
                  <a:schemeClr val="accent1"/>
                </a:solidFill>
              </a:defRPr>
            </a:lvl2pPr>
            <a:lvl3pPr marL="1371600" lvl="2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•"/>
              <a:defRPr>
                <a:solidFill>
                  <a:schemeClr val="accent1"/>
                </a:solidFill>
              </a:defRPr>
            </a:lvl3pPr>
            <a:lvl4pPr marL="1828800" lvl="3" indent="-2984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•"/>
              <a:defRPr>
                <a:solidFill>
                  <a:schemeClr val="accent1"/>
                </a:solidFill>
              </a:defRPr>
            </a:lvl4pPr>
            <a:lvl5pPr marL="2286000" lvl="4" indent="-2984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•"/>
              <a:defRPr>
                <a:solidFill>
                  <a:schemeClr val="accen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41"/>
          <p:cNvSpPr txBox="1">
            <a:spLocks noGrp="1"/>
          </p:cNvSpPr>
          <p:nvPr>
            <p:ph type="body" idx="17"/>
          </p:nvPr>
        </p:nvSpPr>
        <p:spPr>
          <a:xfrm>
            <a:off x="3886316" y="5656217"/>
            <a:ext cx="2421734" cy="358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>
                <a:solidFill>
                  <a:schemeClr val="accent1"/>
                </a:solidFill>
              </a:defRPr>
            </a:lvl2pPr>
            <a:lvl3pPr marL="1371600" lvl="2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•"/>
              <a:defRPr>
                <a:solidFill>
                  <a:schemeClr val="accent1"/>
                </a:solidFill>
              </a:defRPr>
            </a:lvl3pPr>
            <a:lvl4pPr marL="1828800" lvl="3" indent="-2984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•"/>
              <a:defRPr>
                <a:solidFill>
                  <a:schemeClr val="accent1"/>
                </a:solidFill>
              </a:defRPr>
            </a:lvl4pPr>
            <a:lvl5pPr marL="2286000" lvl="4" indent="-2984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•"/>
              <a:defRPr>
                <a:solidFill>
                  <a:schemeClr val="accen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41"/>
          <p:cNvSpPr txBox="1">
            <a:spLocks noGrp="1"/>
          </p:cNvSpPr>
          <p:nvPr>
            <p:ph type="body" idx="18"/>
          </p:nvPr>
        </p:nvSpPr>
        <p:spPr>
          <a:xfrm>
            <a:off x="6516008" y="5656217"/>
            <a:ext cx="2421734" cy="358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>
                <a:solidFill>
                  <a:schemeClr val="accent1"/>
                </a:solidFill>
              </a:defRPr>
            </a:lvl2pPr>
            <a:lvl3pPr marL="1371600" lvl="2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•"/>
              <a:defRPr>
                <a:solidFill>
                  <a:schemeClr val="accent1"/>
                </a:solidFill>
              </a:defRPr>
            </a:lvl3pPr>
            <a:lvl4pPr marL="1828800" lvl="3" indent="-2984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•"/>
              <a:defRPr>
                <a:solidFill>
                  <a:schemeClr val="accent1"/>
                </a:solidFill>
              </a:defRPr>
            </a:lvl4pPr>
            <a:lvl5pPr marL="2286000" lvl="4" indent="-2984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•"/>
              <a:defRPr>
                <a:solidFill>
                  <a:schemeClr val="accen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41"/>
          <p:cNvSpPr txBox="1">
            <a:spLocks noGrp="1"/>
          </p:cNvSpPr>
          <p:nvPr>
            <p:ph type="body" idx="19"/>
          </p:nvPr>
        </p:nvSpPr>
        <p:spPr>
          <a:xfrm>
            <a:off x="9142525" y="5656217"/>
            <a:ext cx="2421734" cy="358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>
                <a:solidFill>
                  <a:schemeClr val="accent1"/>
                </a:solidFill>
              </a:defRPr>
            </a:lvl2pPr>
            <a:lvl3pPr marL="1371600" lvl="2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•"/>
              <a:defRPr>
                <a:solidFill>
                  <a:schemeClr val="accent1"/>
                </a:solidFill>
              </a:defRPr>
            </a:lvl3pPr>
            <a:lvl4pPr marL="1828800" lvl="3" indent="-2984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•"/>
              <a:defRPr>
                <a:solidFill>
                  <a:schemeClr val="accent1"/>
                </a:solidFill>
              </a:defRPr>
            </a:lvl4pPr>
            <a:lvl5pPr marL="2286000" lvl="4" indent="-2984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•"/>
              <a:defRPr>
                <a:solidFill>
                  <a:schemeClr val="accen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7" name="Google Shape;97;p41"/>
          <p:cNvSpPr txBox="1">
            <a:spLocks noGrp="1"/>
          </p:cNvSpPr>
          <p:nvPr>
            <p:ph type="sldNum" idx="12"/>
          </p:nvPr>
        </p:nvSpPr>
        <p:spPr>
          <a:xfrm>
            <a:off x="101000" y="6608536"/>
            <a:ext cx="4437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solidFill>
          <a:srgbClr val="D8DEFE">
            <a:alpha val="24313"/>
          </a:srgbClr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2"/>
          <p:cNvSpPr txBox="1">
            <a:spLocks noGrp="1"/>
          </p:cNvSpPr>
          <p:nvPr>
            <p:ph type="title"/>
          </p:nvPr>
        </p:nvSpPr>
        <p:spPr>
          <a:xfrm>
            <a:off x="1259825" y="404813"/>
            <a:ext cx="10416238" cy="790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42"/>
          <p:cNvSpPr/>
          <p:nvPr/>
        </p:nvSpPr>
        <p:spPr>
          <a:xfrm>
            <a:off x="1223392" y="2522537"/>
            <a:ext cx="10997184" cy="364331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42"/>
          <p:cNvSpPr>
            <a:spLocks noGrp="1"/>
          </p:cNvSpPr>
          <p:nvPr>
            <p:ph type="pic" idx="2"/>
          </p:nvPr>
        </p:nvSpPr>
        <p:spPr>
          <a:xfrm>
            <a:off x="7053701" y="1669540"/>
            <a:ext cx="4619625" cy="4243388"/>
          </a:xfrm>
          <a:prstGeom prst="roundRect">
            <a:avLst>
              <a:gd name="adj" fmla="val 4546"/>
            </a:avLst>
          </a:prstGeom>
          <a:solidFill>
            <a:srgbClr val="E4D9F9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02" name="Google Shape;102;p42" descr="Open quotation mark with solid fill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58087" y="1812415"/>
            <a:ext cx="1404945" cy="140494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42"/>
          <p:cNvSpPr txBox="1">
            <a:spLocks noGrp="1"/>
          </p:cNvSpPr>
          <p:nvPr>
            <p:ph type="body" idx="1"/>
          </p:nvPr>
        </p:nvSpPr>
        <p:spPr>
          <a:xfrm>
            <a:off x="1614489" y="3227428"/>
            <a:ext cx="5014912" cy="18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100"/>
            </a:lvl3pPr>
            <a:lvl4pPr marL="1828800" lvl="3" indent="-295275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50"/>
              <a:buChar char="•"/>
              <a:defRPr sz="1050"/>
            </a:lvl4pPr>
            <a:lvl5pPr marL="2286000" lvl="4" indent="-295275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50"/>
              <a:buChar char="•"/>
              <a:defRPr sz="105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4" name="Google Shape;104;p42"/>
          <p:cNvSpPr txBox="1">
            <a:spLocks noGrp="1"/>
          </p:cNvSpPr>
          <p:nvPr>
            <p:ph type="body" idx="3"/>
          </p:nvPr>
        </p:nvSpPr>
        <p:spPr>
          <a:xfrm>
            <a:off x="1614488" y="5146710"/>
            <a:ext cx="2068512" cy="328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 b="1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5" name="Google Shape;105;p42"/>
          <p:cNvSpPr txBox="1">
            <a:spLocks noGrp="1"/>
          </p:cNvSpPr>
          <p:nvPr>
            <p:ph type="body" idx="4"/>
          </p:nvPr>
        </p:nvSpPr>
        <p:spPr>
          <a:xfrm>
            <a:off x="1614488" y="5432458"/>
            <a:ext cx="2068512" cy="328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 b="1">
                <a:solidFill>
                  <a:schemeClr val="dk2"/>
                </a:solidFill>
              </a:defRPr>
            </a:lvl1pPr>
            <a:lvl2pPr marL="914400" lvl="1" indent="-3429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6" name="Google Shape;106;p42"/>
          <p:cNvSpPr txBox="1">
            <a:spLocks noGrp="1"/>
          </p:cNvSpPr>
          <p:nvPr>
            <p:ph type="sldNum" idx="12"/>
          </p:nvPr>
        </p:nvSpPr>
        <p:spPr>
          <a:xfrm>
            <a:off x="101000" y="6608536"/>
            <a:ext cx="4437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 preserve="1" userDrawn="1">
  <p:cSld name="1_Quote">
    <p:bg>
      <p:bgPr>
        <a:solidFill>
          <a:srgbClr val="D8DEFE">
            <a:alpha val="24313"/>
          </a:srgbClr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2"/>
          <p:cNvSpPr txBox="1">
            <a:spLocks noGrp="1"/>
          </p:cNvSpPr>
          <p:nvPr>
            <p:ph type="title"/>
          </p:nvPr>
        </p:nvSpPr>
        <p:spPr>
          <a:xfrm>
            <a:off x="1259825" y="404813"/>
            <a:ext cx="10416238" cy="790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42"/>
          <p:cNvSpPr>
            <a:spLocks noGrp="1"/>
          </p:cNvSpPr>
          <p:nvPr>
            <p:ph type="pic" idx="2"/>
          </p:nvPr>
        </p:nvSpPr>
        <p:spPr>
          <a:xfrm>
            <a:off x="7053701" y="1669540"/>
            <a:ext cx="4619625" cy="4243388"/>
          </a:xfrm>
          <a:prstGeom prst="roundRect">
            <a:avLst>
              <a:gd name="adj" fmla="val 4546"/>
            </a:avLst>
          </a:prstGeom>
          <a:solidFill>
            <a:srgbClr val="E4D9F9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3" name="Google Shape;103;p42"/>
          <p:cNvSpPr txBox="1">
            <a:spLocks noGrp="1"/>
          </p:cNvSpPr>
          <p:nvPr>
            <p:ph type="body" idx="1"/>
          </p:nvPr>
        </p:nvSpPr>
        <p:spPr>
          <a:xfrm>
            <a:off x="618027" y="2336474"/>
            <a:ext cx="5014912" cy="18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100"/>
            </a:lvl3pPr>
            <a:lvl4pPr marL="1828800" lvl="3" indent="-295275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50"/>
              <a:buChar char="•"/>
              <a:defRPr sz="1050"/>
            </a:lvl4pPr>
            <a:lvl5pPr marL="2286000" lvl="4" indent="-295275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50"/>
              <a:buChar char="•"/>
              <a:defRPr sz="105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6" name="Google Shape;106;p42"/>
          <p:cNvSpPr txBox="1">
            <a:spLocks noGrp="1"/>
          </p:cNvSpPr>
          <p:nvPr>
            <p:ph type="sldNum" idx="12"/>
          </p:nvPr>
        </p:nvSpPr>
        <p:spPr>
          <a:xfrm>
            <a:off x="101000" y="6608536"/>
            <a:ext cx="4437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749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1_Title Slide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3"/>
          <p:cNvSpPr/>
          <p:nvPr/>
        </p:nvSpPr>
        <p:spPr>
          <a:xfrm>
            <a:off x="2" y="0"/>
            <a:ext cx="1032356" cy="1958847"/>
          </a:xfrm>
          <a:custGeom>
            <a:avLst/>
            <a:gdLst/>
            <a:ahLst/>
            <a:cxnLst/>
            <a:rect l="l" t="t" r="r" b="b"/>
            <a:pathLst>
              <a:path w="1749756" h="1958846" extrusionOk="0">
                <a:moveTo>
                  <a:pt x="0" y="0"/>
                </a:moveTo>
                <a:lnTo>
                  <a:pt x="1749756" y="0"/>
                </a:lnTo>
                <a:lnTo>
                  <a:pt x="1725873" y="101244"/>
                </a:lnTo>
                <a:cubicBezTo>
                  <a:pt x="1608054" y="527434"/>
                  <a:pt x="1240166" y="1176181"/>
                  <a:pt x="159044" y="1860979"/>
                </a:cubicBezTo>
                <a:lnTo>
                  <a:pt x="0" y="1958846"/>
                </a:lnTo>
                <a:lnTo>
                  <a:pt x="0" y="0"/>
                </a:lnTo>
                <a:close/>
              </a:path>
            </a:pathLst>
          </a:custGeom>
          <a:solidFill>
            <a:schemeClr val="lt1">
              <a:alpha val="2392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43"/>
          <p:cNvSpPr txBox="1">
            <a:spLocks noGrp="1"/>
          </p:cNvSpPr>
          <p:nvPr>
            <p:ph type="title"/>
          </p:nvPr>
        </p:nvSpPr>
        <p:spPr>
          <a:xfrm>
            <a:off x="568599" y="2693324"/>
            <a:ext cx="7079200" cy="15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None/>
              <a:defRPr sz="40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43"/>
          <p:cNvSpPr txBox="1">
            <a:spLocks noGrp="1"/>
          </p:cNvSpPr>
          <p:nvPr>
            <p:ph type="subTitle" idx="1"/>
          </p:nvPr>
        </p:nvSpPr>
        <p:spPr>
          <a:xfrm>
            <a:off x="568599" y="4377076"/>
            <a:ext cx="7079200" cy="3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75" bIns="3427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1067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467" b="1" cap="none">
                <a:solidFill>
                  <a:schemeClr val="dk2"/>
                </a:solidFill>
              </a:defRPr>
            </a:lvl1pPr>
            <a:lvl2pPr lvl="1" algn="ctr">
              <a:lnSpc>
                <a:spcPct val="115000"/>
              </a:lnSpc>
              <a:spcBef>
                <a:spcPts val="533"/>
              </a:spcBef>
              <a:spcAft>
                <a:spcPts val="0"/>
              </a:spcAft>
              <a:buClr>
                <a:schemeClr val="dk2"/>
              </a:buClr>
              <a:buSzPts val="1500"/>
              <a:buNone/>
              <a:defRPr sz="2000"/>
            </a:lvl2pPr>
            <a:lvl3pPr lvl="2" algn="ctr">
              <a:lnSpc>
                <a:spcPct val="115000"/>
              </a:lnSpc>
              <a:spcBef>
                <a:spcPts val="533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867"/>
            </a:lvl3pPr>
            <a:lvl4pPr lvl="3" algn="ctr">
              <a:lnSpc>
                <a:spcPct val="115000"/>
              </a:lnSpc>
              <a:spcBef>
                <a:spcPts val="533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600"/>
            </a:lvl4pPr>
            <a:lvl5pPr lvl="4" algn="ctr">
              <a:lnSpc>
                <a:spcPct val="115000"/>
              </a:lnSpc>
              <a:spcBef>
                <a:spcPts val="533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111" name="Google Shape;111;p43"/>
          <p:cNvSpPr/>
          <p:nvPr/>
        </p:nvSpPr>
        <p:spPr>
          <a:xfrm>
            <a:off x="8824584" y="0"/>
            <a:ext cx="3367417" cy="6858000"/>
          </a:xfrm>
          <a:custGeom>
            <a:avLst/>
            <a:gdLst/>
            <a:ahLst/>
            <a:cxnLst/>
            <a:rect l="l" t="t" r="r" b="b"/>
            <a:pathLst>
              <a:path w="3367417" h="6858000" extrusionOk="0">
                <a:moveTo>
                  <a:pt x="1633908" y="0"/>
                </a:moveTo>
                <a:lnTo>
                  <a:pt x="3367417" y="0"/>
                </a:lnTo>
                <a:lnTo>
                  <a:pt x="3367417" y="6858000"/>
                </a:lnTo>
                <a:lnTo>
                  <a:pt x="438736" y="6858000"/>
                </a:lnTo>
                <a:lnTo>
                  <a:pt x="408504" y="6794082"/>
                </a:lnTo>
                <a:cubicBezTo>
                  <a:pt x="-169279" y="5523619"/>
                  <a:pt x="-175234" y="4418560"/>
                  <a:pt x="656344" y="2982892"/>
                </a:cubicBezTo>
                <a:cubicBezTo>
                  <a:pt x="1299647" y="1870721"/>
                  <a:pt x="1566510" y="882369"/>
                  <a:pt x="1631083" y="5127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60000">
                <a:schemeClr val="accent2"/>
              </a:gs>
              <a:gs pos="100000">
                <a:schemeClr val="accent2"/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43"/>
          <p:cNvSpPr/>
          <p:nvPr/>
        </p:nvSpPr>
        <p:spPr>
          <a:xfrm rot="10800000" flipH="1">
            <a:off x="9837130" y="0"/>
            <a:ext cx="2354870" cy="6858000"/>
          </a:xfrm>
          <a:custGeom>
            <a:avLst/>
            <a:gdLst/>
            <a:ahLst/>
            <a:cxnLst/>
            <a:rect l="l" t="t" r="r" b="b"/>
            <a:pathLst>
              <a:path w="2354870" h="6858000" extrusionOk="0">
                <a:moveTo>
                  <a:pt x="0" y="6858000"/>
                </a:moveTo>
                <a:lnTo>
                  <a:pt x="2271628" y="6858000"/>
                </a:lnTo>
                <a:lnTo>
                  <a:pt x="2184790" y="6675143"/>
                </a:lnTo>
                <a:cubicBezTo>
                  <a:pt x="1894959" y="6005108"/>
                  <a:pt x="1735273" y="5027367"/>
                  <a:pt x="2330418" y="3863987"/>
                </a:cubicBezTo>
                <a:lnTo>
                  <a:pt x="2354870" y="3818989"/>
                </a:lnTo>
                <a:lnTo>
                  <a:pt x="2354870" y="0"/>
                </a:lnTo>
                <a:lnTo>
                  <a:pt x="792162" y="0"/>
                </a:lnTo>
                <a:lnTo>
                  <a:pt x="836557" y="26421"/>
                </a:lnTo>
                <a:cubicBezTo>
                  <a:pt x="1167811" y="235862"/>
                  <a:pt x="1817392" y="808273"/>
                  <a:pt x="1713971" y="2036480"/>
                </a:cubicBezTo>
                <a:cubicBezTo>
                  <a:pt x="1596989" y="3420637"/>
                  <a:pt x="112042" y="4619717"/>
                  <a:pt x="3921" y="6717817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40000">
                <a:schemeClr val="accent2"/>
              </a:gs>
              <a:gs pos="100000">
                <a:srgbClr val="B20082"/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H-Blank Layout - 03">
  <p:cSld name="KH-Blank Layout - 03">
    <p:bg>
      <p:bgPr>
        <a:solidFill>
          <a:srgbClr val="4B3370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3494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7F259-0262-056E-3CFC-303614607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9A432F-4F20-E27B-8AE0-1FC81C9A64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E354CF-8234-49EF-255D-E5D7E7F03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34ACD-FCFF-5D48-AE93-7D42931E4227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A87A87-6C60-8608-414F-6F348E344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7CB286-D261-065D-2C1E-BDE1BF823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047EB-16DC-7449-96C2-290A404EA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573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ubtit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AAA06FD8-A0AD-44C2-A5C6-E4EE3C7E5C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4405" y="1262303"/>
            <a:ext cx="10950928" cy="384287"/>
          </a:xfrm>
        </p:spPr>
        <p:txBody>
          <a:bodyPr anchor="t" anchorCtr="0"/>
          <a:lstStyle>
            <a:lvl1pPr marL="0" indent="0">
              <a:lnSpc>
                <a:spcPct val="89000"/>
              </a:lnSpc>
              <a:spcBef>
                <a:spcPts val="0"/>
              </a:spcBef>
              <a:buNone/>
              <a:defRPr sz="2000" b="1" cap="none" baseline="0">
                <a:solidFill>
                  <a:schemeClr val="accent2"/>
                </a:solidFill>
              </a:defRPr>
            </a:lvl1pPr>
            <a:lvl2pPr marL="337317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CA2A793-C441-4C69-982C-AF5E6464A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405" y="243333"/>
            <a:ext cx="10902042" cy="9850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59394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5615947" y="5925277"/>
            <a:ext cx="4320480" cy="9327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7881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84200"/>
            <a:ext cx="12192000" cy="609600"/>
          </a:xfrm>
        </p:spPr>
        <p:txBody>
          <a:bodyPr/>
          <a:lstStyle>
            <a:lvl1pPr>
              <a:defRPr>
                <a:solidFill>
                  <a:srgbClr val="00376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3429000"/>
            <a:ext cx="5080000" cy="2326613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85" indent="0">
              <a:buNone/>
              <a:defRPr sz="1600">
                <a:solidFill>
                  <a:schemeClr val="tx1"/>
                </a:solidFill>
              </a:defRPr>
            </a:lvl2pPr>
            <a:lvl3pPr marL="1219170" indent="0">
              <a:buNone/>
              <a:defRPr sz="1600">
                <a:solidFill>
                  <a:schemeClr val="tx1"/>
                </a:solidFill>
              </a:defRPr>
            </a:lvl3pPr>
            <a:lvl4pPr marL="1828754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4pPr>
            <a:lvl5pPr marL="2438339" indent="0">
              <a:buNone/>
              <a:defRPr sz="1600">
                <a:solidFill>
                  <a:schemeClr val="tx1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3429000"/>
            <a:ext cx="5080000" cy="2326613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609585" indent="0" algn="ctr">
              <a:buNone/>
              <a:defRPr sz="1600">
                <a:solidFill>
                  <a:schemeClr val="tx1"/>
                </a:solidFill>
              </a:defRPr>
            </a:lvl2pPr>
            <a:lvl3pPr marL="1219170" indent="0" algn="ctr">
              <a:buNone/>
              <a:defRPr sz="1600">
                <a:solidFill>
                  <a:schemeClr val="tx1"/>
                </a:solidFill>
              </a:defRPr>
            </a:lvl3pPr>
            <a:lvl4pPr marL="1828754" indent="0" algn="ctr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4pPr>
            <a:lvl5pPr marL="2438339" indent="0" algn="ctr">
              <a:buNone/>
              <a:defRPr sz="1600">
                <a:solidFill>
                  <a:schemeClr val="tx1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5615947" y="5925277"/>
            <a:ext cx="4320480" cy="9327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9202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VUIT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1FFA6-B389-4EEA-BBD3-82AB26A48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182880"/>
          <a:lstStyle>
            <a:lvl1pPr>
              <a:defRPr sz="1800" cap="all" baseline="0">
                <a:latin typeface="Arial Black" panose="020B0A040201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7">
            <a:extLst>
              <a:ext uri="{FF2B5EF4-FFF2-40B4-BE49-F238E27FC236}">
                <a16:creationId xmlns:a16="http://schemas.microsoft.com/office/drawing/2014/main" id="{EFA754BF-F05D-41DD-9286-EA43A05140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64297" y="6552211"/>
            <a:ext cx="276191" cy="15438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600">
                <a:solidFill>
                  <a:srgbClr val="FFFFFF"/>
                </a:solidFill>
              </a:defRPr>
            </a:lvl1pPr>
          </a:lstStyle>
          <a:p>
            <a:fld id="{C06DEA1F-A087-4941-88C3-590BA6FF4D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EDC42DE-F26F-4D56-A1AD-FB8E9C9EE8D9}"/>
              </a:ext>
            </a:extLst>
          </p:cNvPr>
          <p:cNvSpPr/>
          <p:nvPr userDrawn="1"/>
        </p:nvSpPr>
        <p:spPr>
          <a:xfrm>
            <a:off x="0" y="6321797"/>
            <a:ext cx="12192000" cy="536204"/>
          </a:xfrm>
          <a:custGeom>
            <a:avLst/>
            <a:gdLst>
              <a:gd name="connsiteX0" fmla="*/ 0 w 12192000"/>
              <a:gd name="connsiteY0" fmla="*/ 0 h 536204"/>
              <a:gd name="connsiteX1" fmla="*/ 103026 w 12192000"/>
              <a:gd name="connsiteY1" fmla="*/ 6572 h 536204"/>
              <a:gd name="connsiteX2" fmla="*/ 6096001 w 12192000"/>
              <a:gd name="connsiteY2" fmla="*/ 148101 h 536204"/>
              <a:gd name="connsiteX3" fmla="*/ 12088977 w 12192000"/>
              <a:gd name="connsiteY3" fmla="*/ 6572 h 536204"/>
              <a:gd name="connsiteX4" fmla="*/ 12192000 w 12192000"/>
              <a:gd name="connsiteY4" fmla="*/ 0 h 536204"/>
              <a:gd name="connsiteX5" fmla="*/ 12192000 w 12192000"/>
              <a:gd name="connsiteY5" fmla="*/ 536204 h 536204"/>
              <a:gd name="connsiteX6" fmla="*/ 0 w 12192000"/>
              <a:gd name="connsiteY6" fmla="*/ 536204 h 536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536204">
                <a:moveTo>
                  <a:pt x="0" y="0"/>
                </a:moveTo>
                <a:lnTo>
                  <a:pt x="103026" y="6572"/>
                </a:lnTo>
                <a:cubicBezTo>
                  <a:pt x="1813755" y="95926"/>
                  <a:pt x="3876068" y="148101"/>
                  <a:pt x="6096001" y="148101"/>
                </a:cubicBezTo>
                <a:cubicBezTo>
                  <a:pt x="8315935" y="148101"/>
                  <a:pt x="10378247" y="95926"/>
                  <a:pt x="12088977" y="6572"/>
                </a:cubicBezTo>
                <a:lnTo>
                  <a:pt x="12192000" y="0"/>
                </a:lnTo>
                <a:lnTo>
                  <a:pt x="12192000" y="536204"/>
                </a:lnTo>
                <a:lnTo>
                  <a:pt x="0" y="536204"/>
                </a:lnTo>
                <a:close/>
              </a:path>
            </a:pathLst>
          </a:custGeom>
          <a:gradFill flip="none" rotWithShape="1">
            <a:gsLst>
              <a:gs pos="50000">
                <a:schemeClr val="accent1"/>
              </a:gs>
              <a:gs pos="4000">
                <a:srgbClr val="4B399A"/>
              </a:gs>
              <a:gs pos="100000">
                <a:srgbClr val="26D4C1"/>
              </a:gs>
            </a:gsLst>
            <a:lin ang="18900000" scaled="1"/>
            <a:tileRect/>
          </a:gradFill>
          <a:ln>
            <a:noFill/>
          </a:ln>
          <a:effectLst>
            <a:outerShdw blurRad="1524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1">
              <a:latin typeface="Arial" panose="020B0604020202020204" pitchFamily="34" charset="0"/>
            </a:endParaRPr>
          </a:p>
        </p:txBody>
      </p:sp>
      <p:sp>
        <p:nvSpPr>
          <p:cNvPr id="22" name="Slide Number Placeholder 7">
            <a:extLst>
              <a:ext uri="{FF2B5EF4-FFF2-40B4-BE49-F238E27FC236}">
                <a16:creationId xmlns:a16="http://schemas.microsoft.com/office/drawing/2014/main" id="{2EC8A1AC-40ED-4D8D-90D0-7BA7FFA8924E}"/>
              </a:ext>
            </a:extLst>
          </p:cNvPr>
          <p:cNvSpPr txBox="1">
            <a:spLocks/>
          </p:cNvSpPr>
          <p:nvPr userDrawn="1"/>
        </p:nvSpPr>
        <p:spPr>
          <a:xfrm>
            <a:off x="11764297" y="6552211"/>
            <a:ext cx="276191" cy="15438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06DEA1F-A087-4941-88C3-590BA6FF4D01}" type="slidenum">
              <a:rPr lang="en-US" sz="600" smtClean="0"/>
              <a:pPr/>
              <a:t>‹#›</a:t>
            </a:fld>
            <a:endParaRPr lang="en-US" sz="60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39F1814-D821-4D78-927F-E4BC8B1B9930}"/>
              </a:ext>
            </a:extLst>
          </p:cNvPr>
          <p:cNvCxnSpPr>
            <a:cxnSpLocks/>
          </p:cNvCxnSpPr>
          <p:nvPr userDrawn="1"/>
        </p:nvCxnSpPr>
        <p:spPr>
          <a:xfrm>
            <a:off x="11692504" y="6543401"/>
            <a:ext cx="0" cy="172003"/>
          </a:xfrm>
          <a:prstGeom prst="line">
            <a:avLst/>
          </a:prstGeom>
          <a:ln w="63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7">
            <a:extLst>
              <a:ext uri="{FF2B5EF4-FFF2-40B4-BE49-F238E27FC236}">
                <a16:creationId xmlns:a16="http://schemas.microsoft.com/office/drawing/2014/main" id="{0D7F66E4-07F9-40D1-86D5-5E973554BF95}"/>
              </a:ext>
            </a:extLst>
          </p:cNvPr>
          <p:cNvSpPr txBox="1">
            <a:spLocks/>
          </p:cNvSpPr>
          <p:nvPr userDrawn="1"/>
        </p:nvSpPr>
        <p:spPr>
          <a:xfrm>
            <a:off x="11764297" y="6552211"/>
            <a:ext cx="276191" cy="15438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9AA23839-29C7-F606-5EBF-0A6A559D5DA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05" y="6428409"/>
            <a:ext cx="965935" cy="37481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2854D4D-3583-2C9F-1873-ACD404E6CCF4}"/>
              </a:ext>
            </a:extLst>
          </p:cNvPr>
          <p:cNvSpPr txBox="1"/>
          <p:nvPr userDrawn="1"/>
        </p:nvSpPr>
        <p:spPr>
          <a:xfrm>
            <a:off x="10274734" y="6530176"/>
            <a:ext cx="1344396" cy="173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525" kern="1200" spc="-15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US-VUI-220470 </a:t>
            </a:r>
            <a:r>
              <a:rPr lang="en-US" sz="525" spc="-1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August 2022</a:t>
            </a:r>
            <a:endParaRPr lang="en-US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4118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Subtitle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995FD9-996D-7840-8DB1-7CBE41BB2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9798" y="1457739"/>
            <a:ext cx="10416268" cy="4492125"/>
          </a:xfrm>
        </p:spPr>
        <p:txBody>
          <a:bodyPr lIns="0" rIns="0">
            <a:noAutofit/>
          </a:bodyPr>
          <a:lstStyle>
            <a:lvl1pPr>
              <a:buClr>
                <a:schemeClr val="accent1"/>
              </a:buClr>
              <a:defRPr sz="1400"/>
            </a:lvl1pPr>
            <a:lvl2pPr>
              <a:buClr>
                <a:schemeClr val="accent1"/>
              </a:buClr>
              <a:defRPr sz="1200"/>
            </a:lvl2pPr>
            <a:lvl3pPr>
              <a:buClr>
                <a:schemeClr val="accent1"/>
              </a:buClr>
              <a:defRPr sz="1100"/>
            </a:lvl3pPr>
            <a:lvl4pPr>
              <a:buClr>
                <a:schemeClr val="accent1"/>
              </a:buClr>
              <a:defRPr sz="1050"/>
            </a:lvl4pPr>
            <a:lvl5pPr>
              <a:buClr>
                <a:schemeClr val="accent1"/>
              </a:buCl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ECD3A1E-6233-344F-AA35-EF8059A86F4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>
            <a:noAutofit/>
          </a:bodyPr>
          <a:lstStyle/>
          <a:p>
            <a:endParaRPr lang="en-US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32B0068-1BA4-8446-B20D-926128A9CC57}"/>
              </a:ext>
            </a:extLst>
          </p:cNvPr>
          <p:cNvSpPr>
            <a:spLocks noGrp="1"/>
          </p:cNvSpPr>
          <p:nvPr>
            <p:ph type="subTitle" idx="11" hasCustomPrompt="1"/>
          </p:nvPr>
        </p:nvSpPr>
        <p:spPr>
          <a:xfrm>
            <a:off x="1259797" y="925563"/>
            <a:ext cx="10416268" cy="383823"/>
          </a:xfrm>
        </p:spPr>
        <p:txBody>
          <a:bodyPr wrap="square" lIns="0" rIns="0">
            <a:noAutofit/>
          </a:bodyPr>
          <a:lstStyle>
            <a:lvl1pPr marL="0" indent="0" algn="l">
              <a:buNone/>
              <a:defRPr sz="1600" b="1" cap="none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08CC46C-990B-853E-0C76-6DF654E78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796" y="404813"/>
            <a:ext cx="10416267" cy="503323"/>
          </a:xfrm>
        </p:spPr>
        <p:txBody>
          <a:bodyPr lIns="0" rIns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15">
            <a:extLst>
              <a:ext uri="{FF2B5EF4-FFF2-40B4-BE49-F238E27FC236}">
                <a16:creationId xmlns:a16="http://schemas.microsoft.com/office/drawing/2014/main" id="{5EDD99FF-004B-2C55-6335-6E5D89B624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4323" y="6410267"/>
            <a:ext cx="591751" cy="153888"/>
          </a:xfrm>
          <a:prstGeom prst="rect">
            <a:avLst/>
          </a:prstGeom>
        </p:spPr>
        <p:txBody>
          <a:bodyPr lIns="0" rIns="0" anchor="b"/>
          <a:lstStyle>
            <a:lvl1pPr algn="ctr">
              <a:defRPr sz="800" b="1">
                <a:solidFill>
                  <a:schemeClr val="accent1"/>
                </a:solidFill>
              </a:defRPr>
            </a:lvl1pPr>
          </a:lstStyle>
          <a:p>
            <a:fld id="{AC5C03E6-D2DE-448A-A5D5-6FF33D39074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7903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A6066C-9E38-C18C-21BB-E86E88322E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0540" y="6547485"/>
            <a:ext cx="10302240" cy="280042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700" i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3A872C-E6E7-012E-50E0-DF0C0F336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029" y="243333"/>
            <a:ext cx="11143418" cy="985057"/>
          </a:xfrm>
        </p:spPr>
        <p:txBody>
          <a:bodyPr/>
          <a:lstStyle>
            <a:lvl1pPr>
              <a:defRPr lang="en-US" sz="3300" b="1" kern="1200" dirty="0">
                <a:solidFill>
                  <a:srgbClr val="1187B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78003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7800"/>
            <a:ext cx="12192000" cy="113896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5615947" y="5925277"/>
            <a:ext cx="4320480" cy="9327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6298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>
            <a:extLst>
              <a:ext uri="{FF2B5EF4-FFF2-40B4-BE49-F238E27FC236}">
                <a16:creationId xmlns:a16="http://schemas.microsoft.com/office/drawing/2014/main" id="{B1907738-BAA0-C847-A20D-784C790815C6}"/>
              </a:ext>
            </a:extLst>
          </p:cNvPr>
          <p:cNvSpPr/>
          <p:nvPr userDrawn="1"/>
        </p:nvSpPr>
        <p:spPr>
          <a:xfrm>
            <a:off x="1" y="0"/>
            <a:ext cx="1034715" cy="1958846"/>
          </a:xfrm>
          <a:custGeom>
            <a:avLst/>
            <a:gdLst>
              <a:gd name="connsiteX0" fmla="*/ 0 w 1749756"/>
              <a:gd name="connsiteY0" fmla="*/ 0 h 1958846"/>
              <a:gd name="connsiteX1" fmla="*/ 1749756 w 1749756"/>
              <a:gd name="connsiteY1" fmla="*/ 0 h 1958846"/>
              <a:gd name="connsiteX2" fmla="*/ 1725873 w 1749756"/>
              <a:gd name="connsiteY2" fmla="*/ 101244 h 1958846"/>
              <a:gd name="connsiteX3" fmla="*/ 159044 w 1749756"/>
              <a:gd name="connsiteY3" fmla="*/ 1860979 h 1958846"/>
              <a:gd name="connsiteX4" fmla="*/ 0 w 1749756"/>
              <a:gd name="connsiteY4" fmla="*/ 1958846 h 1958846"/>
              <a:gd name="connsiteX5" fmla="*/ 0 w 1749756"/>
              <a:gd name="connsiteY5" fmla="*/ 0 h 1958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49756" h="1958846">
                <a:moveTo>
                  <a:pt x="0" y="0"/>
                </a:moveTo>
                <a:lnTo>
                  <a:pt x="1749756" y="0"/>
                </a:lnTo>
                <a:lnTo>
                  <a:pt x="1725873" y="101244"/>
                </a:lnTo>
                <a:cubicBezTo>
                  <a:pt x="1608054" y="527434"/>
                  <a:pt x="1240166" y="1176181"/>
                  <a:pt x="159044" y="1860979"/>
                </a:cubicBezTo>
                <a:lnTo>
                  <a:pt x="0" y="195884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503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8ACAD7-6D52-064A-9D01-EEEF5A429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599" y="2693324"/>
            <a:ext cx="7079110" cy="1573846"/>
          </a:xfrm>
        </p:spPr>
        <p:txBody>
          <a:bodyPr wrap="square" anchor="b">
            <a:no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F2421B01-97D6-254A-AE63-3C6AA48BF8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598" y="4377076"/>
            <a:ext cx="7079111" cy="318998"/>
          </a:xfrm>
        </p:spPr>
        <p:txBody>
          <a:bodyPr wrap="square">
            <a:noAutofit/>
          </a:bodyPr>
          <a:lstStyle>
            <a:lvl1pPr marL="0" indent="0" algn="l">
              <a:buNone/>
              <a:defRPr sz="1400" b="1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" name="Free-form: Shape 38">
            <a:extLst>
              <a:ext uri="{FF2B5EF4-FFF2-40B4-BE49-F238E27FC236}">
                <a16:creationId xmlns:a16="http://schemas.microsoft.com/office/drawing/2014/main" id="{86558305-8F44-1628-31A4-FE4E3CFBAF5B}"/>
              </a:ext>
            </a:extLst>
          </p:cNvPr>
          <p:cNvSpPr/>
          <p:nvPr userDrawn="1"/>
        </p:nvSpPr>
        <p:spPr>
          <a:xfrm>
            <a:off x="8824584" y="0"/>
            <a:ext cx="3367417" cy="6858000"/>
          </a:xfrm>
          <a:custGeom>
            <a:avLst/>
            <a:gdLst>
              <a:gd name="connsiteX0" fmla="*/ 1633908 w 3367417"/>
              <a:gd name="connsiteY0" fmla="*/ 0 h 6858000"/>
              <a:gd name="connsiteX1" fmla="*/ 3367417 w 3367417"/>
              <a:gd name="connsiteY1" fmla="*/ 0 h 6858000"/>
              <a:gd name="connsiteX2" fmla="*/ 3367417 w 3367417"/>
              <a:gd name="connsiteY2" fmla="*/ 6858000 h 6858000"/>
              <a:gd name="connsiteX3" fmla="*/ 438736 w 3367417"/>
              <a:gd name="connsiteY3" fmla="*/ 6858000 h 6858000"/>
              <a:gd name="connsiteX4" fmla="*/ 408504 w 3367417"/>
              <a:gd name="connsiteY4" fmla="*/ 6794082 h 6858000"/>
              <a:gd name="connsiteX5" fmla="*/ 656344 w 3367417"/>
              <a:gd name="connsiteY5" fmla="*/ 2982892 h 6858000"/>
              <a:gd name="connsiteX6" fmla="*/ 1631083 w 3367417"/>
              <a:gd name="connsiteY6" fmla="*/ 5127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67417" h="6858000">
                <a:moveTo>
                  <a:pt x="1633908" y="0"/>
                </a:moveTo>
                <a:lnTo>
                  <a:pt x="3367417" y="0"/>
                </a:lnTo>
                <a:lnTo>
                  <a:pt x="3367417" y="6858000"/>
                </a:lnTo>
                <a:lnTo>
                  <a:pt x="438736" y="6858000"/>
                </a:lnTo>
                <a:lnTo>
                  <a:pt x="408504" y="6794082"/>
                </a:lnTo>
                <a:cubicBezTo>
                  <a:pt x="-169279" y="5523619"/>
                  <a:pt x="-175234" y="4418560"/>
                  <a:pt x="656344" y="2982892"/>
                </a:cubicBezTo>
                <a:cubicBezTo>
                  <a:pt x="1299647" y="1870721"/>
                  <a:pt x="1566510" y="882369"/>
                  <a:pt x="1631083" y="5127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  <a:gs pos="60000">
                <a:schemeClr val="accent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-form: Shape 36">
            <a:extLst>
              <a:ext uri="{FF2B5EF4-FFF2-40B4-BE49-F238E27FC236}">
                <a16:creationId xmlns:a16="http://schemas.microsoft.com/office/drawing/2014/main" id="{F17F1AE8-BE21-8BF5-7AE1-F11B0E6E5DA0}"/>
              </a:ext>
            </a:extLst>
          </p:cNvPr>
          <p:cNvSpPr>
            <a:spLocks noChangeAspect="1"/>
          </p:cNvSpPr>
          <p:nvPr userDrawn="1"/>
        </p:nvSpPr>
        <p:spPr>
          <a:xfrm flipV="1">
            <a:off x="9837130" y="0"/>
            <a:ext cx="2354870" cy="6858000"/>
          </a:xfrm>
          <a:custGeom>
            <a:avLst/>
            <a:gdLst>
              <a:gd name="connsiteX0" fmla="*/ 0 w 2354870"/>
              <a:gd name="connsiteY0" fmla="*/ 6858000 h 6858000"/>
              <a:gd name="connsiteX1" fmla="*/ 2271628 w 2354870"/>
              <a:gd name="connsiteY1" fmla="*/ 6858000 h 6858000"/>
              <a:gd name="connsiteX2" fmla="*/ 2184790 w 2354870"/>
              <a:gd name="connsiteY2" fmla="*/ 6675143 h 6858000"/>
              <a:gd name="connsiteX3" fmla="*/ 2330418 w 2354870"/>
              <a:gd name="connsiteY3" fmla="*/ 3863987 h 6858000"/>
              <a:gd name="connsiteX4" fmla="*/ 2354870 w 2354870"/>
              <a:gd name="connsiteY4" fmla="*/ 3818989 h 6858000"/>
              <a:gd name="connsiteX5" fmla="*/ 2354870 w 2354870"/>
              <a:gd name="connsiteY5" fmla="*/ 0 h 6858000"/>
              <a:gd name="connsiteX6" fmla="*/ 792162 w 2354870"/>
              <a:gd name="connsiteY6" fmla="*/ 0 h 6858000"/>
              <a:gd name="connsiteX7" fmla="*/ 836557 w 2354870"/>
              <a:gd name="connsiteY7" fmla="*/ 26421 h 6858000"/>
              <a:gd name="connsiteX8" fmla="*/ 1713971 w 2354870"/>
              <a:gd name="connsiteY8" fmla="*/ 2036480 h 6858000"/>
              <a:gd name="connsiteX9" fmla="*/ 3921 w 2354870"/>
              <a:gd name="connsiteY9" fmla="*/ 671781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54870" h="6858000">
                <a:moveTo>
                  <a:pt x="0" y="6858000"/>
                </a:moveTo>
                <a:lnTo>
                  <a:pt x="2271628" y="6858000"/>
                </a:lnTo>
                <a:lnTo>
                  <a:pt x="2184790" y="6675143"/>
                </a:lnTo>
                <a:cubicBezTo>
                  <a:pt x="1894959" y="6005108"/>
                  <a:pt x="1735273" y="5027367"/>
                  <a:pt x="2330418" y="3863987"/>
                </a:cubicBezTo>
                <a:lnTo>
                  <a:pt x="2354870" y="3818989"/>
                </a:lnTo>
                <a:lnTo>
                  <a:pt x="2354870" y="0"/>
                </a:lnTo>
                <a:lnTo>
                  <a:pt x="792162" y="0"/>
                </a:lnTo>
                <a:lnTo>
                  <a:pt x="836557" y="26421"/>
                </a:lnTo>
                <a:cubicBezTo>
                  <a:pt x="1167811" y="235862"/>
                  <a:pt x="1817392" y="808273"/>
                  <a:pt x="1713971" y="2036480"/>
                </a:cubicBezTo>
                <a:cubicBezTo>
                  <a:pt x="1596989" y="3420637"/>
                  <a:pt x="112042" y="4619717"/>
                  <a:pt x="3921" y="6717817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B20082"/>
              </a:gs>
              <a:gs pos="40000">
                <a:schemeClr val="accent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95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ACAD7-6D52-064A-9D01-EEEF5A429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700" y="4103343"/>
            <a:ext cx="5117826" cy="1383056"/>
          </a:xfrm>
        </p:spPr>
        <p:txBody>
          <a:bodyPr wrap="square" anchor="t">
            <a:no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F2421B01-97D6-254A-AE63-3C6AA48BF82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10700" y="5687078"/>
            <a:ext cx="5117827" cy="358055"/>
          </a:xfrm>
        </p:spPr>
        <p:txBody>
          <a:bodyPr wrap="square">
            <a:noAutofit/>
          </a:bodyPr>
          <a:lstStyle>
            <a:lvl1pPr marL="0" indent="0" algn="l">
              <a:buNone/>
              <a:defRPr sz="1400" b="1" cap="none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" name="Free-form: Shape 38">
            <a:extLst>
              <a:ext uri="{FF2B5EF4-FFF2-40B4-BE49-F238E27FC236}">
                <a16:creationId xmlns:a16="http://schemas.microsoft.com/office/drawing/2014/main" id="{86558305-8F44-1628-31A4-FE4E3CFBAF5B}"/>
              </a:ext>
            </a:extLst>
          </p:cNvPr>
          <p:cNvSpPr/>
          <p:nvPr userDrawn="1"/>
        </p:nvSpPr>
        <p:spPr>
          <a:xfrm>
            <a:off x="8824584" y="0"/>
            <a:ext cx="3367417" cy="6858000"/>
          </a:xfrm>
          <a:custGeom>
            <a:avLst/>
            <a:gdLst>
              <a:gd name="connsiteX0" fmla="*/ 1633908 w 3367417"/>
              <a:gd name="connsiteY0" fmla="*/ 0 h 6858000"/>
              <a:gd name="connsiteX1" fmla="*/ 3367417 w 3367417"/>
              <a:gd name="connsiteY1" fmla="*/ 0 h 6858000"/>
              <a:gd name="connsiteX2" fmla="*/ 3367417 w 3367417"/>
              <a:gd name="connsiteY2" fmla="*/ 6858000 h 6858000"/>
              <a:gd name="connsiteX3" fmla="*/ 438736 w 3367417"/>
              <a:gd name="connsiteY3" fmla="*/ 6858000 h 6858000"/>
              <a:gd name="connsiteX4" fmla="*/ 408504 w 3367417"/>
              <a:gd name="connsiteY4" fmla="*/ 6794082 h 6858000"/>
              <a:gd name="connsiteX5" fmla="*/ 656344 w 3367417"/>
              <a:gd name="connsiteY5" fmla="*/ 2982892 h 6858000"/>
              <a:gd name="connsiteX6" fmla="*/ 1631083 w 3367417"/>
              <a:gd name="connsiteY6" fmla="*/ 5127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67417" h="6858000">
                <a:moveTo>
                  <a:pt x="1633908" y="0"/>
                </a:moveTo>
                <a:lnTo>
                  <a:pt x="3367417" y="0"/>
                </a:lnTo>
                <a:lnTo>
                  <a:pt x="3367417" y="6858000"/>
                </a:lnTo>
                <a:lnTo>
                  <a:pt x="438736" y="6858000"/>
                </a:lnTo>
                <a:lnTo>
                  <a:pt x="408504" y="6794082"/>
                </a:lnTo>
                <a:cubicBezTo>
                  <a:pt x="-169279" y="5523619"/>
                  <a:pt x="-175234" y="4418560"/>
                  <a:pt x="656344" y="2982892"/>
                </a:cubicBezTo>
                <a:cubicBezTo>
                  <a:pt x="1299647" y="1870721"/>
                  <a:pt x="1566510" y="882369"/>
                  <a:pt x="1631083" y="5127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  <a:gs pos="60000">
                <a:schemeClr val="accent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CA7E637-594F-F27E-09F1-46F780482138}"/>
              </a:ext>
            </a:extLst>
          </p:cNvPr>
          <p:cNvCxnSpPr>
            <a:cxnSpLocks/>
          </p:cNvCxnSpPr>
          <p:nvPr userDrawn="1"/>
        </p:nvCxnSpPr>
        <p:spPr>
          <a:xfrm>
            <a:off x="610700" y="3725333"/>
            <a:ext cx="500403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8B80AEBB-4678-5466-B00B-464A94CD9A7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24717" y="558800"/>
            <a:ext cx="5451345" cy="5607050"/>
          </a:xfrm>
          <a:prstGeom prst="roundRect">
            <a:avLst>
              <a:gd name="adj" fmla="val 2702"/>
            </a:avLst>
          </a:prstGeom>
          <a:solidFill>
            <a:schemeClr val="tx2">
              <a:lumMod val="10000"/>
              <a:lumOff val="9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5B2014F-6666-42A0-514B-1C72D0CF562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0700" y="1511300"/>
            <a:ext cx="2462213" cy="1693863"/>
          </a:xfrm>
        </p:spPr>
        <p:txBody>
          <a:bodyPr anchor="ctr"/>
          <a:lstStyle>
            <a:lvl1pPr marL="0" indent="0">
              <a:buNone/>
              <a:defRPr sz="13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/>
              <a:t>01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58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accent1">
            <a:lumMod val="20000"/>
            <a:lumOff val="80000"/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995FD9-996D-7840-8DB1-7CBE41BB2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9798" y="1300899"/>
            <a:ext cx="10415914" cy="4674016"/>
          </a:xfrm>
        </p:spPr>
        <p:txBody>
          <a:bodyPr lIns="0" rIns="0">
            <a:noAutofit/>
          </a:bodyPr>
          <a:lstStyle>
            <a:lvl1pPr>
              <a:buClr>
                <a:schemeClr val="accent1"/>
              </a:buClr>
              <a:defRPr sz="1400"/>
            </a:lvl1pPr>
            <a:lvl2pPr>
              <a:buClr>
                <a:schemeClr val="accent1"/>
              </a:buClr>
              <a:defRPr sz="1200"/>
            </a:lvl2pPr>
            <a:lvl3pPr>
              <a:buClr>
                <a:schemeClr val="accent1"/>
              </a:buClr>
              <a:defRPr sz="1100"/>
            </a:lvl3pPr>
            <a:lvl4pPr>
              <a:buClr>
                <a:schemeClr val="accent1"/>
              </a:buClr>
              <a:defRPr sz="1050"/>
            </a:lvl4pPr>
            <a:lvl5pPr>
              <a:buClr>
                <a:schemeClr val="accent1"/>
              </a:buCl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ECD3A1E-6233-344F-AA35-EF8059A86F4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>
            <a:noAutofit/>
          </a:bodyPr>
          <a:lstStyle/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B79AFE4-3302-58F8-5943-2715E7844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825" y="404813"/>
            <a:ext cx="10416238" cy="790986"/>
          </a:xfrm>
        </p:spPr>
        <p:txBody>
          <a:bodyPr lIns="0" rIns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15">
            <a:extLst>
              <a:ext uri="{FF2B5EF4-FFF2-40B4-BE49-F238E27FC236}">
                <a16:creationId xmlns:a16="http://schemas.microsoft.com/office/drawing/2014/main" id="{80117357-C0AE-0790-8C74-6061033FDE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4323" y="6410267"/>
            <a:ext cx="591751" cy="153888"/>
          </a:xfrm>
          <a:prstGeom prst="rect">
            <a:avLst/>
          </a:prstGeom>
        </p:spPr>
        <p:txBody>
          <a:bodyPr lIns="0" rIns="0" anchor="b"/>
          <a:lstStyle>
            <a:lvl1pPr algn="ctr">
              <a:defRPr sz="800" b="1">
                <a:solidFill>
                  <a:schemeClr val="accent1"/>
                </a:solidFill>
              </a:defRPr>
            </a:lvl1pPr>
          </a:lstStyle>
          <a:p>
            <a:fld id="{AC5C03E6-D2DE-448A-A5D5-6FF33D39074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3477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1">
            <a:lumMod val="20000"/>
            <a:lumOff val="80000"/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ECD3A1E-6233-344F-AA35-EF8059A86F4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>
            <a:noAutofit/>
          </a:bodyPr>
          <a:lstStyle/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B79AFE4-3302-58F8-5943-2715E7844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825" y="404813"/>
            <a:ext cx="10416238" cy="790986"/>
          </a:xfrm>
        </p:spPr>
        <p:txBody>
          <a:bodyPr lIns="0" rIns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15">
            <a:extLst>
              <a:ext uri="{FF2B5EF4-FFF2-40B4-BE49-F238E27FC236}">
                <a16:creationId xmlns:a16="http://schemas.microsoft.com/office/drawing/2014/main" id="{80117357-C0AE-0790-8C74-6061033FDE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4323" y="6410267"/>
            <a:ext cx="591751" cy="153888"/>
          </a:xfrm>
          <a:prstGeom prst="rect">
            <a:avLst/>
          </a:prstGeom>
        </p:spPr>
        <p:txBody>
          <a:bodyPr lIns="0" rIns="0" anchor="b"/>
          <a:lstStyle>
            <a:lvl1pPr algn="ctr">
              <a:defRPr sz="800" b="1">
                <a:solidFill>
                  <a:schemeClr val="accent1"/>
                </a:solidFill>
              </a:defRPr>
            </a:lvl1pPr>
          </a:lstStyle>
          <a:p>
            <a:fld id="{AC5C03E6-D2DE-448A-A5D5-6FF33D39074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3963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995FD9-996D-7840-8DB1-7CBE41BB2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9798" y="1457739"/>
            <a:ext cx="10416268" cy="4492125"/>
          </a:xfrm>
        </p:spPr>
        <p:txBody>
          <a:bodyPr lIns="0" rIns="0">
            <a:noAutofit/>
          </a:bodyPr>
          <a:lstStyle>
            <a:lvl1pPr>
              <a:buClr>
                <a:schemeClr val="accent1"/>
              </a:buClr>
              <a:defRPr sz="1400"/>
            </a:lvl1pPr>
            <a:lvl2pPr>
              <a:buClr>
                <a:schemeClr val="accent1"/>
              </a:buClr>
              <a:defRPr sz="1200"/>
            </a:lvl2pPr>
            <a:lvl3pPr>
              <a:buClr>
                <a:schemeClr val="accent1"/>
              </a:buClr>
              <a:defRPr sz="1100"/>
            </a:lvl3pPr>
            <a:lvl4pPr>
              <a:buClr>
                <a:schemeClr val="accent1"/>
              </a:buClr>
              <a:defRPr sz="1050"/>
            </a:lvl4pPr>
            <a:lvl5pPr>
              <a:buClr>
                <a:schemeClr val="accent1"/>
              </a:buCl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ECD3A1E-6233-344F-AA35-EF8059A86F4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>
            <a:noAutofit/>
          </a:bodyPr>
          <a:lstStyle/>
          <a:p>
            <a:endParaRPr lang="en-US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32B0068-1BA4-8446-B20D-926128A9CC57}"/>
              </a:ext>
            </a:extLst>
          </p:cNvPr>
          <p:cNvSpPr>
            <a:spLocks noGrp="1"/>
          </p:cNvSpPr>
          <p:nvPr>
            <p:ph type="subTitle" idx="11" hasCustomPrompt="1"/>
          </p:nvPr>
        </p:nvSpPr>
        <p:spPr>
          <a:xfrm>
            <a:off x="1259797" y="925563"/>
            <a:ext cx="10416268" cy="383823"/>
          </a:xfrm>
        </p:spPr>
        <p:txBody>
          <a:bodyPr wrap="square" lIns="0" rIns="0">
            <a:noAutofit/>
          </a:bodyPr>
          <a:lstStyle>
            <a:lvl1pPr marL="0" indent="0" algn="l">
              <a:buNone/>
              <a:defRPr sz="1600" b="1" cap="none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08CC46C-990B-853E-0C76-6DF654E78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796" y="404813"/>
            <a:ext cx="10416267" cy="503323"/>
          </a:xfrm>
        </p:spPr>
        <p:txBody>
          <a:bodyPr lIns="0" rIns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15">
            <a:extLst>
              <a:ext uri="{FF2B5EF4-FFF2-40B4-BE49-F238E27FC236}">
                <a16:creationId xmlns:a16="http://schemas.microsoft.com/office/drawing/2014/main" id="{5EDD99FF-004B-2C55-6335-6E5D89B624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4323" y="6410267"/>
            <a:ext cx="591751" cy="153888"/>
          </a:xfrm>
          <a:prstGeom prst="rect">
            <a:avLst/>
          </a:prstGeom>
        </p:spPr>
        <p:txBody>
          <a:bodyPr lIns="0" rIns="0" anchor="b"/>
          <a:lstStyle>
            <a:lvl1pPr algn="ctr">
              <a:defRPr sz="800" b="1">
                <a:solidFill>
                  <a:schemeClr val="accent1"/>
                </a:solidFill>
              </a:defRPr>
            </a:lvl1pPr>
          </a:lstStyle>
          <a:p>
            <a:fld id="{AC5C03E6-D2DE-448A-A5D5-6FF33D39074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819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5">
            <a:extLst>
              <a:ext uri="{FF2B5EF4-FFF2-40B4-BE49-F238E27FC236}">
                <a16:creationId xmlns:a16="http://schemas.microsoft.com/office/drawing/2014/main" id="{5EDD99FF-004B-2C55-6335-6E5D89B624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4323" y="6410267"/>
            <a:ext cx="591751" cy="153888"/>
          </a:xfrm>
          <a:prstGeom prst="rect">
            <a:avLst/>
          </a:prstGeom>
        </p:spPr>
        <p:txBody>
          <a:bodyPr lIns="0" rIns="0" anchor="b"/>
          <a:lstStyle>
            <a:lvl1pPr algn="ctr">
              <a:defRPr sz="800" b="1">
                <a:solidFill>
                  <a:schemeClr val="accent1"/>
                </a:solidFill>
              </a:defRPr>
            </a:lvl1pPr>
          </a:lstStyle>
          <a:p>
            <a:fld id="{AC5C03E6-D2DE-448A-A5D5-6FF33D39074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7888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22028C-8800-6D40-8E55-91C2A21CECE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59798" y="1267461"/>
            <a:ext cx="4732031" cy="707886"/>
          </a:xfrm>
        </p:spPr>
        <p:txBody>
          <a:bodyPr l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600" b="1" cap="none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6DE8BC-DE31-5542-84D7-C6F77E009A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798" y="2155372"/>
            <a:ext cx="4732030" cy="3777078"/>
          </a:xfrm>
        </p:spPr>
        <p:txBody>
          <a:bodyPr lIns="0">
            <a:noAutofit/>
          </a:bodyPr>
          <a:lstStyle>
            <a:lvl1pPr>
              <a:buClr>
                <a:schemeClr val="accent1"/>
              </a:buClr>
              <a:defRPr sz="1400"/>
            </a:lvl1pPr>
            <a:lvl2pPr>
              <a:buClr>
                <a:schemeClr val="accent1"/>
              </a:buClr>
              <a:defRPr sz="1200"/>
            </a:lvl2pPr>
            <a:lvl3pPr>
              <a:buClr>
                <a:schemeClr val="accent1"/>
              </a:buClr>
              <a:defRPr sz="1100"/>
            </a:lvl3pPr>
            <a:lvl4pPr>
              <a:buClr>
                <a:schemeClr val="accent1"/>
              </a:buClr>
              <a:defRPr sz="1050"/>
            </a:lvl4pPr>
            <a:lvl5pPr>
              <a:buClr>
                <a:schemeClr val="accent1"/>
              </a:buCl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DD3C87-677C-3344-82E7-764DA4988A85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536266" y="1267461"/>
            <a:ext cx="5139797" cy="707886"/>
          </a:xfrm>
        </p:spPr>
        <p:txBody>
          <a:bodyPr l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600" b="1" cap="none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8AC9EA-FD14-704E-9174-444B90C1D3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36266" y="2155372"/>
            <a:ext cx="5139797" cy="3777078"/>
          </a:xfrm>
        </p:spPr>
        <p:txBody>
          <a:bodyPr lIns="0">
            <a:noAutofit/>
          </a:bodyPr>
          <a:lstStyle>
            <a:lvl1pPr>
              <a:buClr>
                <a:schemeClr val="accent1"/>
              </a:buClr>
              <a:defRPr sz="1400"/>
            </a:lvl1pPr>
            <a:lvl2pPr>
              <a:buClr>
                <a:schemeClr val="accent1"/>
              </a:buClr>
              <a:defRPr sz="1200"/>
            </a:lvl2pPr>
            <a:lvl3pPr>
              <a:buClr>
                <a:schemeClr val="accent1"/>
              </a:buClr>
              <a:defRPr sz="1100"/>
            </a:lvl3pPr>
            <a:lvl4pPr>
              <a:buClr>
                <a:schemeClr val="accent1"/>
              </a:buClr>
              <a:defRPr sz="1050"/>
            </a:lvl4pPr>
            <a:lvl5pPr>
              <a:buClr>
                <a:schemeClr val="accent1"/>
              </a:buCl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C144A165-6552-4341-B641-DC9B20034B9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4B0830-9F65-B1D4-0ECB-913DB39B1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798" y="404813"/>
            <a:ext cx="10416265" cy="790986"/>
          </a:xfrm>
        </p:spPr>
        <p:txBody>
          <a:bodyPr lIns="0" rIns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15">
            <a:extLst>
              <a:ext uri="{FF2B5EF4-FFF2-40B4-BE49-F238E27FC236}">
                <a16:creationId xmlns:a16="http://schemas.microsoft.com/office/drawing/2014/main" id="{9D23109D-8B18-193E-1B8F-FB3CEA9E1B4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84323" y="6410267"/>
            <a:ext cx="591751" cy="153888"/>
          </a:xfrm>
          <a:prstGeom prst="rect">
            <a:avLst/>
          </a:prstGeom>
        </p:spPr>
        <p:txBody>
          <a:bodyPr lIns="0" rIns="0" anchor="b"/>
          <a:lstStyle>
            <a:lvl1pPr algn="ctr">
              <a:defRPr sz="800" b="1">
                <a:solidFill>
                  <a:schemeClr val="accent1"/>
                </a:solidFill>
              </a:defRPr>
            </a:lvl1pPr>
          </a:lstStyle>
          <a:p>
            <a:fld id="{AC5C03E6-D2DE-448A-A5D5-6FF33D39074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228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howcase">
    <p:bg>
      <p:bgPr>
        <a:solidFill>
          <a:schemeClr val="accent1">
            <a:lumMod val="20000"/>
            <a:lumOff val="80000"/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ECD3A1E-6233-344F-AA35-EF8059A86F4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>
            <a:noAutofit/>
          </a:bodyPr>
          <a:lstStyle/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B79AFE4-3302-58F8-5943-2715E7844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825" y="404813"/>
            <a:ext cx="10416238" cy="790986"/>
          </a:xfrm>
        </p:spPr>
        <p:txBody>
          <a:bodyPr lIns="0" rIns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15">
            <a:extLst>
              <a:ext uri="{FF2B5EF4-FFF2-40B4-BE49-F238E27FC236}">
                <a16:creationId xmlns:a16="http://schemas.microsoft.com/office/drawing/2014/main" id="{80117357-C0AE-0790-8C74-6061033FDE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4323" y="6410267"/>
            <a:ext cx="591751" cy="153888"/>
          </a:xfrm>
          <a:prstGeom prst="rect">
            <a:avLst/>
          </a:prstGeom>
        </p:spPr>
        <p:txBody>
          <a:bodyPr lIns="0" rIns="0" anchor="b"/>
          <a:lstStyle>
            <a:lvl1pPr algn="ctr">
              <a:defRPr sz="800" b="1">
                <a:solidFill>
                  <a:schemeClr val="accent1"/>
                </a:solidFill>
              </a:defRPr>
            </a:lvl1pPr>
          </a:lstStyle>
          <a:p>
            <a:fld id="{AC5C03E6-D2DE-448A-A5D5-6FF33D390742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Picture Placeholder 14">
            <a:extLst>
              <a:ext uri="{FF2B5EF4-FFF2-40B4-BE49-F238E27FC236}">
                <a16:creationId xmlns:a16="http://schemas.microsoft.com/office/drawing/2014/main" id="{42798B43-767B-3682-AC3A-19174DFE4E8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259798" y="1468863"/>
            <a:ext cx="2424908" cy="1752600"/>
          </a:xfrm>
          <a:prstGeom prst="roundRect">
            <a:avLst>
              <a:gd name="adj" fmla="val 7700"/>
            </a:avLst>
          </a:prstGeom>
          <a:solidFill>
            <a:schemeClr val="tx2">
              <a:lumMod val="10000"/>
              <a:lumOff val="90000"/>
            </a:schemeClr>
          </a:solidFill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5" name="Picture Placeholder 14">
            <a:extLst>
              <a:ext uri="{FF2B5EF4-FFF2-40B4-BE49-F238E27FC236}">
                <a16:creationId xmlns:a16="http://schemas.microsoft.com/office/drawing/2014/main" id="{74BFFDDA-51AD-7A25-8030-3316DCA4933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886316" y="1468863"/>
            <a:ext cx="2424908" cy="1752600"/>
          </a:xfrm>
          <a:prstGeom prst="roundRect">
            <a:avLst>
              <a:gd name="adj" fmla="val 8515"/>
            </a:avLst>
          </a:prstGeom>
          <a:solidFill>
            <a:schemeClr val="tx2">
              <a:lumMod val="10000"/>
              <a:lumOff val="90000"/>
            </a:schemeClr>
          </a:solidFill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6569B35F-F433-98D6-7092-FBB1DF59D0C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512834" y="1468863"/>
            <a:ext cx="2424908" cy="1752600"/>
          </a:xfrm>
          <a:prstGeom prst="roundRect">
            <a:avLst>
              <a:gd name="adj" fmla="val 8515"/>
            </a:avLst>
          </a:prstGeom>
          <a:solidFill>
            <a:schemeClr val="tx2">
              <a:lumMod val="10000"/>
              <a:lumOff val="90000"/>
            </a:schemeClr>
          </a:solidFill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8" name="Picture Placeholder 14">
            <a:extLst>
              <a:ext uri="{FF2B5EF4-FFF2-40B4-BE49-F238E27FC236}">
                <a16:creationId xmlns:a16="http://schemas.microsoft.com/office/drawing/2014/main" id="{ACA99FEE-C021-F4DD-6FD2-4BD2939CC9F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139351" y="1468863"/>
            <a:ext cx="2424908" cy="1752600"/>
          </a:xfrm>
          <a:prstGeom prst="roundRect">
            <a:avLst>
              <a:gd name="adj" fmla="val 6884"/>
            </a:avLst>
          </a:prstGeom>
          <a:solidFill>
            <a:schemeClr val="tx2">
              <a:lumMod val="10000"/>
              <a:lumOff val="90000"/>
            </a:schemeClr>
          </a:solidFill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CD8D4BBE-6B97-F9AC-D96B-B4E560E8769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262973" y="3285549"/>
            <a:ext cx="2421734" cy="345003"/>
          </a:xfrm>
        </p:spPr>
        <p:txBody>
          <a:bodyPr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96C219D-B474-5DF9-A4CF-50587BB9C95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86316" y="3285549"/>
            <a:ext cx="2421734" cy="345003"/>
          </a:xfrm>
        </p:spPr>
        <p:txBody>
          <a:bodyPr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1456512-2167-E973-D1B9-052EF9D2ACE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516008" y="3285549"/>
            <a:ext cx="2421734" cy="345003"/>
          </a:xfrm>
        </p:spPr>
        <p:txBody>
          <a:bodyPr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A4EE9C5A-7154-6F1D-505F-46B143CCF88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42525" y="3285549"/>
            <a:ext cx="2421734" cy="345003"/>
          </a:xfrm>
        </p:spPr>
        <p:txBody>
          <a:bodyPr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Picture Placeholder 14">
            <a:extLst>
              <a:ext uri="{FF2B5EF4-FFF2-40B4-BE49-F238E27FC236}">
                <a16:creationId xmlns:a16="http://schemas.microsoft.com/office/drawing/2014/main" id="{E29A38F6-22B4-EA52-46CA-B1E97DFE9888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259798" y="3839530"/>
            <a:ext cx="2424908" cy="1752600"/>
          </a:xfrm>
          <a:prstGeom prst="roundRect">
            <a:avLst>
              <a:gd name="adj" fmla="val 6069"/>
            </a:avLst>
          </a:prstGeom>
          <a:solidFill>
            <a:schemeClr val="tx2">
              <a:lumMod val="10000"/>
              <a:lumOff val="90000"/>
            </a:schemeClr>
          </a:solidFill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14" name="Picture Placeholder 14">
            <a:extLst>
              <a:ext uri="{FF2B5EF4-FFF2-40B4-BE49-F238E27FC236}">
                <a16:creationId xmlns:a16="http://schemas.microsoft.com/office/drawing/2014/main" id="{225C31CA-D382-B59A-8E46-56940F32CB4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86316" y="3839530"/>
            <a:ext cx="2424908" cy="1752600"/>
          </a:xfrm>
          <a:prstGeom prst="roundRect">
            <a:avLst>
              <a:gd name="adj" fmla="val 7700"/>
            </a:avLst>
          </a:prstGeom>
          <a:solidFill>
            <a:schemeClr val="tx2">
              <a:lumMod val="10000"/>
              <a:lumOff val="90000"/>
            </a:schemeClr>
          </a:solidFill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4F4C7ED-4E48-D5BC-2F20-F6166D66F790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512834" y="3839530"/>
            <a:ext cx="2424908" cy="1752600"/>
          </a:xfrm>
          <a:prstGeom prst="roundRect">
            <a:avLst>
              <a:gd name="adj" fmla="val 7700"/>
            </a:avLst>
          </a:prstGeom>
          <a:solidFill>
            <a:schemeClr val="tx2">
              <a:lumMod val="10000"/>
              <a:lumOff val="90000"/>
            </a:schemeClr>
          </a:solidFill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9CE193F2-C2F6-13D5-CBD4-62BB554D6E29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9139351" y="3839530"/>
            <a:ext cx="2424908" cy="1752600"/>
          </a:xfrm>
          <a:prstGeom prst="roundRect">
            <a:avLst>
              <a:gd name="adj" fmla="val 6884"/>
            </a:avLst>
          </a:prstGeom>
          <a:solidFill>
            <a:schemeClr val="tx2">
              <a:lumMod val="10000"/>
              <a:lumOff val="90000"/>
            </a:schemeClr>
          </a:solidFill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endParaRPr lang="en-US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A7F32CD7-3192-A775-5531-36CC7429B5E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262973" y="5656217"/>
            <a:ext cx="2421734" cy="358378"/>
          </a:xfrm>
        </p:spPr>
        <p:txBody>
          <a:bodyPr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039503F7-6AA7-398C-BDAE-0ABEB86807BA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86316" y="5656217"/>
            <a:ext cx="2421734" cy="358378"/>
          </a:xfrm>
        </p:spPr>
        <p:txBody>
          <a:bodyPr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EA3EF1D4-4DA4-2137-7A33-035D5B3C742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516008" y="5656217"/>
            <a:ext cx="2421734" cy="358378"/>
          </a:xfrm>
        </p:spPr>
        <p:txBody>
          <a:bodyPr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86059204-B8FE-FE1A-EC60-292D6132121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142525" y="5656217"/>
            <a:ext cx="2421734" cy="358378"/>
          </a:xfrm>
        </p:spPr>
        <p:txBody>
          <a:bodyPr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04463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accent1">
            <a:lumMod val="20000"/>
            <a:lumOff val="80000"/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ECD3A1E-6233-344F-AA35-EF8059A86F4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>
            <a:noAutofit/>
          </a:bodyPr>
          <a:lstStyle/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B79AFE4-3302-58F8-5943-2715E7844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825" y="404813"/>
            <a:ext cx="10416238" cy="790986"/>
          </a:xfrm>
        </p:spPr>
        <p:txBody>
          <a:bodyPr lIns="0" rIns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15">
            <a:extLst>
              <a:ext uri="{FF2B5EF4-FFF2-40B4-BE49-F238E27FC236}">
                <a16:creationId xmlns:a16="http://schemas.microsoft.com/office/drawing/2014/main" id="{80117357-C0AE-0790-8C74-6061033FDE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4323" y="6410267"/>
            <a:ext cx="591751" cy="153888"/>
          </a:xfrm>
          <a:prstGeom prst="rect">
            <a:avLst/>
          </a:prstGeom>
        </p:spPr>
        <p:txBody>
          <a:bodyPr lIns="0" rIns="0" anchor="b"/>
          <a:lstStyle>
            <a:lvl1pPr algn="ctr">
              <a:defRPr sz="800" b="1">
                <a:solidFill>
                  <a:schemeClr val="accent1"/>
                </a:solidFill>
              </a:defRPr>
            </a:lvl1pPr>
          </a:lstStyle>
          <a:p>
            <a:fld id="{AC5C03E6-D2DE-448A-A5D5-6FF33D390742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BBDAFD9-FCB7-FEE2-343E-CC361984A7B0}"/>
              </a:ext>
            </a:extLst>
          </p:cNvPr>
          <p:cNvSpPr/>
          <p:nvPr userDrawn="1"/>
        </p:nvSpPr>
        <p:spPr>
          <a:xfrm>
            <a:off x="1223392" y="2522537"/>
            <a:ext cx="10997184" cy="36433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icture Placeholder 5">
            <a:extLst>
              <a:ext uri="{FF2B5EF4-FFF2-40B4-BE49-F238E27FC236}">
                <a16:creationId xmlns:a16="http://schemas.microsoft.com/office/drawing/2014/main" id="{3859937A-8223-B1E0-052D-5BE89D49CDB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053701" y="1669540"/>
            <a:ext cx="4619625" cy="4243388"/>
          </a:xfrm>
          <a:prstGeom prst="roundRect">
            <a:avLst>
              <a:gd name="adj" fmla="val 4546"/>
            </a:avLst>
          </a:prstGeom>
          <a:solidFill>
            <a:schemeClr val="tx2">
              <a:lumMod val="10000"/>
              <a:lumOff val="90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pic>
        <p:nvPicPr>
          <p:cNvPr id="23" name="Graphic 22" descr="Open quotation mark with solid fill">
            <a:extLst>
              <a:ext uri="{FF2B5EF4-FFF2-40B4-BE49-F238E27FC236}">
                <a16:creationId xmlns:a16="http://schemas.microsoft.com/office/drawing/2014/main" id="{5DF7DFEC-CFCD-F0C5-61E4-36FFF07A2D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8087" y="1812415"/>
            <a:ext cx="1404945" cy="1404945"/>
          </a:xfrm>
          <a:prstGeom prst="rect">
            <a:avLst/>
          </a:prstGeom>
        </p:spPr>
      </p:pic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AE5CDE2-40A8-FBB6-1127-00B8A6A24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4489" y="3227428"/>
            <a:ext cx="5014912" cy="189546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E6F063D5-EE1E-3DD5-37F7-48D1CE5B98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14488" y="5146710"/>
            <a:ext cx="2068512" cy="328617"/>
          </a:xfrm>
        </p:spPr>
        <p:txBody>
          <a:bodyPr/>
          <a:lstStyle>
            <a:lvl1pPr marL="0" indent="0" algn="l">
              <a:buNone/>
              <a:defRPr sz="1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Name and Surname</a:t>
            </a:r>
            <a:endParaRPr lang="en-US"/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1CDC5DF1-48F8-C2C7-CED7-7DFB377F5A7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14488" y="5432458"/>
            <a:ext cx="2068512" cy="328617"/>
          </a:xfrm>
        </p:spPr>
        <p:txBody>
          <a:bodyPr/>
          <a:lstStyle>
            <a:lvl1pPr marL="0" indent="0" algn="l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Role and position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763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22028C-8800-6D40-8E55-91C2A21CECE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59798" y="1267461"/>
            <a:ext cx="4426627" cy="707886"/>
          </a:xfrm>
        </p:spPr>
        <p:txBody>
          <a:bodyPr lIns="0" anchor="t">
            <a:noAutofit/>
          </a:bodyPr>
          <a:lstStyle>
            <a:lvl1pPr marL="0" indent="0">
              <a:lnSpc>
                <a:spcPct val="100000"/>
              </a:lnSpc>
              <a:buNone/>
              <a:defRPr sz="1600" b="1" cap="none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6DE8BC-DE31-5542-84D7-C6F77E009A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798" y="2155372"/>
            <a:ext cx="4426626" cy="3777078"/>
          </a:xfrm>
        </p:spPr>
        <p:txBody>
          <a:bodyPr lIns="0">
            <a:noAutofit/>
          </a:bodyPr>
          <a:lstStyle>
            <a:lvl1pPr>
              <a:buClr>
                <a:schemeClr val="accent1"/>
              </a:buClr>
              <a:defRPr sz="1400"/>
            </a:lvl1pPr>
            <a:lvl2pPr>
              <a:buClr>
                <a:schemeClr val="accent1"/>
              </a:buClr>
              <a:defRPr sz="1200"/>
            </a:lvl2pPr>
            <a:lvl3pPr>
              <a:buClr>
                <a:schemeClr val="accent1"/>
              </a:buClr>
              <a:defRPr sz="1100"/>
            </a:lvl3pPr>
            <a:lvl4pPr>
              <a:buClr>
                <a:schemeClr val="accent1"/>
              </a:buClr>
              <a:defRPr sz="1050"/>
            </a:lvl4pPr>
            <a:lvl5pPr>
              <a:buClr>
                <a:schemeClr val="accent1"/>
              </a:buCl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C144A165-6552-4341-B641-DC9B20034B9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4B0830-9F65-B1D4-0ECB-913DB39B1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798" y="404813"/>
            <a:ext cx="4426627" cy="790986"/>
          </a:xfrm>
        </p:spPr>
        <p:txBody>
          <a:bodyPr lIns="0" rIns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15">
            <a:extLst>
              <a:ext uri="{FF2B5EF4-FFF2-40B4-BE49-F238E27FC236}">
                <a16:creationId xmlns:a16="http://schemas.microsoft.com/office/drawing/2014/main" id="{9D23109D-8B18-193E-1B8F-FB3CEA9E1B4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84323" y="6410267"/>
            <a:ext cx="591751" cy="153888"/>
          </a:xfrm>
          <a:prstGeom prst="rect">
            <a:avLst/>
          </a:prstGeom>
        </p:spPr>
        <p:txBody>
          <a:bodyPr lIns="0" rIns="0" anchor="b"/>
          <a:lstStyle>
            <a:lvl1pPr algn="ctr">
              <a:defRPr sz="800" b="1">
                <a:solidFill>
                  <a:schemeClr val="accent1"/>
                </a:solidFill>
              </a:defRPr>
            </a:lvl1pPr>
          </a:lstStyle>
          <a:p>
            <a:fld id="{AC5C03E6-D2DE-448A-A5D5-6FF33D390742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5B7D279B-D479-D626-4F81-CBF812DC5B5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505577" y="404813"/>
            <a:ext cx="5170485" cy="6159342"/>
          </a:xfrm>
          <a:prstGeom prst="roundRect">
            <a:avLst>
              <a:gd name="adj" fmla="val 2702"/>
            </a:avLst>
          </a:prstGeom>
          <a:solidFill>
            <a:schemeClr val="tx2">
              <a:lumMod val="10000"/>
              <a:lumOff val="9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179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>
            <a:extLst>
              <a:ext uri="{FF2B5EF4-FFF2-40B4-BE49-F238E27FC236}">
                <a16:creationId xmlns:a16="http://schemas.microsoft.com/office/drawing/2014/main" id="{B1907738-BAA0-C847-A20D-784C790815C6}"/>
              </a:ext>
            </a:extLst>
          </p:cNvPr>
          <p:cNvSpPr/>
          <p:nvPr userDrawn="1"/>
        </p:nvSpPr>
        <p:spPr>
          <a:xfrm>
            <a:off x="1" y="0"/>
            <a:ext cx="1034715" cy="1958846"/>
          </a:xfrm>
          <a:custGeom>
            <a:avLst/>
            <a:gdLst>
              <a:gd name="connsiteX0" fmla="*/ 0 w 1749756"/>
              <a:gd name="connsiteY0" fmla="*/ 0 h 1958846"/>
              <a:gd name="connsiteX1" fmla="*/ 1749756 w 1749756"/>
              <a:gd name="connsiteY1" fmla="*/ 0 h 1958846"/>
              <a:gd name="connsiteX2" fmla="*/ 1725873 w 1749756"/>
              <a:gd name="connsiteY2" fmla="*/ 101244 h 1958846"/>
              <a:gd name="connsiteX3" fmla="*/ 159044 w 1749756"/>
              <a:gd name="connsiteY3" fmla="*/ 1860979 h 1958846"/>
              <a:gd name="connsiteX4" fmla="*/ 0 w 1749756"/>
              <a:gd name="connsiteY4" fmla="*/ 1958846 h 1958846"/>
              <a:gd name="connsiteX5" fmla="*/ 0 w 1749756"/>
              <a:gd name="connsiteY5" fmla="*/ 0 h 1958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49756" h="1958846">
                <a:moveTo>
                  <a:pt x="0" y="0"/>
                </a:moveTo>
                <a:lnTo>
                  <a:pt x="1749756" y="0"/>
                </a:lnTo>
                <a:lnTo>
                  <a:pt x="1725873" y="101244"/>
                </a:lnTo>
                <a:cubicBezTo>
                  <a:pt x="1608054" y="527434"/>
                  <a:pt x="1240166" y="1176181"/>
                  <a:pt x="159044" y="1860979"/>
                </a:cubicBezTo>
                <a:lnTo>
                  <a:pt x="0" y="195884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503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8ACAD7-6D52-064A-9D01-EEEF5A429E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30240" y="2775412"/>
            <a:ext cx="5985335" cy="1307176"/>
          </a:xfrm>
        </p:spPr>
        <p:txBody>
          <a:bodyPr wrap="square" anchor="ctr">
            <a:noAutofit/>
          </a:bodyPr>
          <a:lstStyle>
            <a:lvl1pPr algn="ctr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Free-form: Shape 38">
            <a:extLst>
              <a:ext uri="{FF2B5EF4-FFF2-40B4-BE49-F238E27FC236}">
                <a16:creationId xmlns:a16="http://schemas.microsoft.com/office/drawing/2014/main" id="{86558305-8F44-1628-31A4-FE4E3CFBAF5B}"/>
              </a:ext>
            </a:extLst>
          </p:cNvPr>
          <p:cNvSpPr/>
          <p:nvPr userDrawn="1"/>
        </p:nvSpPr>
        <p:spPr>
          <a:xfrm rot="10800000">
            <a:off x="0" y="0"/>
            <a:ext cx="3367417" cy="6858000"/>
          </a:xfrm>
          <a:custGeom>
            <a:avLst/>
            <a:gdLst>
              <a:gd name="connsiteX0" fmla="*/ 1633908 w 3367417"/>
              <a:gd name="connsiteY0" fmla="*/ 0 h 6858000"/>
              <a:gd name="connsiteX1" fmla="*/ 3367417 w 3367417"/>
              <a:gd name="connsiteY1" fmla="*/ 0 h 6858000"/>
              <a:gd name="connsiteX2" fmla="*/ 3367417 w 3367417"/>
              <a:gd name="connsiteY2" fmla="*/ 6858000 h 6858000"/>
              <a:gd name="connsiteX3" fmla="*/ 438736 w 3367417"/>
              <a:gd name="connsiteY3" fmla="*/ 6858000 h 6858000"/>
              <a:gd name="connsiteX4" fmla="*/ 408504 w 3367417"/>
              <a:gd name="connsiteY4" fmla="*/ 6794082 h 6858000"/>
              <a:gd name="connsiteX5" fmla="*/ 656344 w 3367417"/>
              <a:gd name="connsiteY5" fmla="*/ 2982892 h 6858000"/>
              <a:gd name="connsiteX6" fmla="*/ 1631083 w 3367417"/>
              <a:gd name="connsiteY6" fmla="*/ 5127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67417" h="6858000">
                <a:moveTo>
                  <a:pt x="1633908" y="0"/>
                </a:moveTo>
                <a:lnTo>
                  <a:pt x="3367417" y="0"/>
                </a:lnTo>
                <a:lnTo>
                  <a:pt x="3367417" y="6858000"/>
                </a:lnTo>
                <a:lnTo>
                  <a:pt x="438736" y="6858000"/>
                </a:lnTo>
                <a:lnTo>
                  <a:pt x="408504" y="6794082"/>
                </a:lnTo>
                <a:cubicBezTo>
                  <a:pt x="-169279" y="5523619"/>
                  <a:pt x="-175234" y="4418560"/>
                  <a:pt x="656344" y="2982892"/>
                </a:cubicBezTo>
                <a:cubicBezTo>
                  <a:pt x="1299647" y="1870721"/>
                  <a:pt x="1566510" y="882369"/>
                  <a:pt x="1631083" y="5127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  <a:gs pos="60000">
                <a:schemeClr val="accent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-form: Shape 36">
            <a:extLst>
              <a:ext uri="{FF2B5EF4-FFF2-40B4-BE49-F238E27FC236}">
                <a16:creationId xmlns:a16="http://schemas.microsoft.com/office/drawing/2014/main" id="{F17F1AE8-BE21-8BF5-7AE1-F11B0E6E5DA0}"/>
              </a:ext>
            </a:extLst>
          </p:cNvPr>
          <p:cNvSpPr>
            <a:spLocks noChangeAspect="1"/>
          </p:cNvSpPr>
          <p:nvPr userDrawn="1"/>
        </p:nvSpPr>
        <p:spPr>
          <a:xfrm rot="10800000" flipV="1">
            <a:off x="-1" y="0"/>
            <a:ext cx="2354870" cy="6858000"/>
          </a:xfrm>
          <a:custGeom>
            <a:avLst/>
            <a:gdLst>
              <a:gd name="connsiteX0" fmla="*/ 0 w 2354870"/>
              <a:gd name="connsiteY0" fmla="*/ 6858000 h 6858000"/>
              <a:gd name="connsiteX1" fmla="*/ 2271628 w 2354870"/>
              <a:gd name="connsiteY1" fmla="*/ 6858000 h 6858000"/>
              <a:gd name="connsiteX2" fmla="*/ 2184790 w 2354870"/>
              <a:gd name="connsiteY2" fmla="*/ 6675143 h 6858000"/>
              <a:gd name="connsiteX3" fmla="*/ 2330418 w 2354870"/>
              <a:gd name="connsiteY3" fmla="*/ 3863987 h 6858000"/>
              <a:gd name="connsiteX4" fmla="*/ 2354870 w 2354870"/>
              <a:gd name="connsiteY4" fmla="*/ 3818989 h 6858000"/>
              <a:gd name="connsiteX5" fmla="*/ 2354870 w 2354870"/>
              <a:gd name="connsiteY5" fmla="*/ 0 h 6858000"/>
              <a:gd name="connsiteX6" fmla="*/ 792162 w 2354870"/>
              <a:gd name="connsiteY6" fmla="*/ 0 h 6858000"/>
              <a:gd name="connsiteX7" fmla="*/ 836557 w 2354870"/>
              <a:gd name="connsiteY7" fmla="*/ 26421 h 6858000"/>
              <a:gd name="connsiteX8" fmla="*/ 1713971 w 2354870"/>
              <a:gd name="connsiteY8" fmla="*/ 2036480 h 6858000"/>
              <a:gd name="connsiteX9" fmla="*/ 3921 w 2354870"/>
              <a:gd name="connsiteY9" fmla="*/ 671781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54870" h="6858000">
                <a:moveTo>
                  <a:pt x="0" y="6858000"/>
                </a:moveTo>
                <a:lnTo>
                  <a:pt x="2271628" y="6858000"/>
                </a:lnTo>
                <a:lnTo>
                  <a:pt x="2184790" y="6675143"/>
                </a:lnTo>
                <a:cubicBezTo>
                  <a:pt x="1894959" y="6005108"/>
                  <a:pt x="1735273" y="5027367"/>
                  <a:pt x="2330418" y="3863987"/>
                </a:cubicBezTo>
                <a:lnTo>
                  <a:pt x="2354870" y="3818989"/>
                </a:lnTo>
                <a:lnTo>
                  <a:pt x="2354870" y="0"/>
                </a:lnTo>
                <a:lnTo>
                  <a:pt x="792162" y="0"/>
                </a:lnTo>
                <a:lnTo>
                  <a:pt x="836557" y="26421"/>
                </a:lnTo>
                <a:cubicBezTo>
                  <a:pt x="1167811" y="235862"/>
                  <a:pt x="1817392" y="808273"/>
                  <a:pt x="1713971" y="2036480"/>
                </a:cubicBezTo>
                <a:cubicBezTo>
                  <a:pt x="1596989" y="3420637"/>
                  <a:pt x="112042" y="4619717"/>
                  <a:pt x="3921" y="6717817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B20082"/>
              </a:gs>
              <a:gs pos="40000">
                <a:schemeClr val="accent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D9E213D-D178-E8A4-A4AB-FC702F31A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4495" y="1434815"/>
            <a:ext cx="1576390" cy="524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890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image" Target="../media/image4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DEFE">
            <a:alpha val="20000"/>
          </a:srgbClr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9"/>
          <p:cNvSpPr txBox="1">
            <a:spLocks noGrp="1"/>
          </p:cNvSpPr>
          <p:nvPr>
            <p:ph type="title"/>
          </p:nvPr>
        </p:nvSpPr>
        <p:spPr>
          <a:xfrm>
            <a:off x="652935" y="402918"/>
            <a:ext cx="10413527" cy="767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9"/>
          <p:cNvSpPr txBox="1">
            <a:spLocks noGrp="1"/>
          </p:cNvSpPr>
          <p:nvPr>
            <p:ph type="body" idx="1"/>
          </p:nvPr>
        </p:nvSpPr>
        <p:spPr>
          <a:xfrm>
            <a:off x="652936" y="1300899"/>
            <a:ext cx="10413527" cy="4529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marR="0" lvl="0" indent="-3302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9"/>
          <p:cNvSpPr txBox="1">
            <a:spLocks noGrp="1"/>
          </p:cNvSpPr>
          <p:nvPr>
            <p:ph type="ftr" idx="11"/>
          </p:nvPr>
        </p:nvSpPr>
        <p:spPr>
          <a:xfrm>
            <a:off x="650198" y="6465076"/>
            <a:ext cx="10413528" cy="358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29"/>
          <p:cNvSpPr txBox="1">
            <a:spLocks noGrp="1"/>
          </p:cNvSpPr>
          <p:nvPr>
            <p:ph type="sldNum" idx="12"/>
          </p:nvPr>
        </p:nvSpPr>
        <p:spPr>
          <a:xfrm>
            <a:off x="101000" y="6608536"/>
            <a:ext cx="4437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4" name="Google Shape;14;p29"/>
          <p:cNvCxnSpPr/>
          <p:nvPr/>
        </p:nvCxnSpPr>
        <p:spPr>
          <a:xfrm>
            <a:off x="320283" y="303625"/>
            <a:ext cx="0" cy="6196500"/>
          </a:xfrm>
          <a:prstGeom prst="straightConnector1">
            <a:avLst/>
          </a:prstGeom>
          <a:noFill/>
          <a:ln w="9525" cap="flat" cmpd="sng">
            <a:solidFill>
              <a:srgbClr val="C9D0E8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722" r:id="rId4"/>
    <p:sldLayoutId id="2147483660" r:id="rId5"/>
    <p:sldLayoutId id="2147483661" r:id="rId6"/>
    <p:sldLayoutId id="2147483757" r:id="rId7"/>
    <p:sldLayoutId id="2147483662" r:id="rId8"/>
    <p:sldLayoutId id="2147483665" r:id="rId9"/>
    <p:sldLayoutId id="2147483758" r:id="rId10"/>
    <p:sldLayoutId id="2147483759" r:id="rId11"/>
    <p:sldLayoutId id="2147483760" r:id="rId12"/>
    <p:sldLayoutId id="2147483762" r:id="rId13"/>
    <p:sldLayoutId id="2147483763" r:id="rId14"/>
    <p:sldLayoutId id="2147483764" r:id="rId15"/>
    <p:sldLayoutId id="2147483765" r:id="rId16"/>
    <p:sldLayoutId id="2147483766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5">
          <p15:clr>
            <a:srgbClr val="F26B43"/>
          </p15:clr>
        </p15:guide>
        <p15:guide id="2" pos="778">
          <p15:clr>
            <a:srgbClr val="F26B43"/>
          </p15:clr>
        </p15:guide>
        <p15:guide id="3" pos="7355">
          <p15:clr>
            <a:srgbClr val="F26B43"/>
          </p15:clr>
        </p15:guide>
        <p15:guide id="4" orient="horz" pos="388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A70FB7-086D-CF46-976F-90A8E456A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535" y="402918"/>
            <a:ext cx="10413527" cy="767829"/>
          </a:xfrm>
          <a:prstGeom prst="rect">
            <a:avLst/>
          </a:prstGeom>
        </p:spPr>
        <p:txBody>
          <a:bodyPr vert="horz" wrap="square" lIns="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6C0186-1DE9-5E42-9721-88371BBE30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2536" y="1300899"/>
            <a:ext cx="10413527" cy="4529134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7DEC31-2613-EF4F-945F-B7A6B69510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59798" y="6205777"/>
            <a:ext cx="10413528" cy="358378"/>
          </a:xfrm>
          <a:prstGeom prst="rect">
            <a:avLst/>
          </a:prstGeom>
        </p:spPr>
        <p:txBody>
          <a:bodyPr vert="horz" wrap="square" lIns="0" tIns="45720" rIns="91440" bIns="45720" rtlCol="0" anchor="b">
            <a:noAutofit/>
          </a:bodyPr>
          <a:lstStyle>
            <a:lvl1pPr algn="l">
              <a:defRPr sz="7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F2811A6D-20CC-C14F-B625-9A923C4E9D77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60256" y="523318"/>
            <a:ext cx="639889" cy="212715"/>
          </a:xfrm>
          <a:prstGeom prst="rect">
            <a:avLst/>
          </a:prstGeom>
        </p:spPr>
      </p:pic>
      <p:sp>
        <p:nvSpPr>
          <p:cNvPr id="45" name="Slide Number Placeholder 15">
            <a:extLst>
              <a:ext uri="{FF2B5EF4-FFF2-40B4-BE49-F238E27FC236}">
                <a16:creationId xmlns:a16="http://schemas.microsoft.com/office/drawing/2014/main" id="{AD93754C-5AFA-A78F-E916-635B134E24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4323" y="6410267"/>
            <a:ext cx="591751" cy="153888"/>
          </a:xfrm>
          <a:prstGeom prst="rect">
            <a:avLst/>
          </a:prstGeom>
        </p:spPr>
        <p:txBody>
          <a:bodyPr lIns="0" rIns="0" anchor="b"/>
          <a:lstStyle>
            <a:lvl1pPr algn="ctr">
              <a:defRPr sz="800" b="1">
                <a:solidFill>
                  <a:schemeClr val="accent1"/>
                </a:solidFill>
              </a:defRPr>
            </a:lvl1pPr>
          </a:lstStyle>
          <a:p>
            <a:fld id="{AC5C03E6-D2DE-448A-A5D5-6FF33D390742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1C3C737-3643-E8CA-BEDA-5CFFC14C6481}"/>
              </a:ext>
            </a:extLst>
          </p:cNvPr>
          <p:cNvCxnSpPr>
            <a:cxnSpLocks/>
          </p:cNvCxnSpPr>
          <p:nvPr userDrawn="1"/>
        </p:nvCxnSpPr>
        <p:spPr>
          <a:xfrm>
            <a:off x="941479" y="402918"/>
            <a:ext cx="0" cy="611043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6275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b="1" kern="1200" cap="all" spc="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5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5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5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5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5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5">
          <p15:clr>
            <a:srgbClr val="F26B43"/>
          </p15:clr>
        </p15:guide>
        <p15:guide id="2" pos="778">
          <p15:clr>
            <a:srgbClr val="F26B43"/>
          </p15:clr>
        </p15:guide>
        <p15:guide id="3" pos="7355">
          <p15:clr>
            <a:srgbClr val="F26B43"/>
          </p15:clr>
        </p15:guide>
        <p15:guide id="4" orient="horz" pos="38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specialeyesqc.com/optisync-technology.php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ldenoptical.com/products/soft-specialty/zen-multifocal/zen-multifocal/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7FFFD2FE_3A28F68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microsoft.com/office/2018/10/relationships/comments" Target="../comments/modernComment_7FFFD2F7_62089360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7.png"/><Relationship Id="rId4" Type="http://schemas.openxmlformats.org/officeDocument/2006/relationships/chart" Target="../charts/char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2.sv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2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sv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svg"/><Relationship Id="rId9" Type="http://schemas.openxmlformats.org/officeDocument/2006/relationships/hyperlink" Target="https://lenz-tx.com/" TargetMode="Externa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0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"/>
          <p:cNvSpPr txBox="1">
            <a:spLocks noGrp="1"/>
          </p:cNvSpPr>
          <p:nvPr>
            <p:ph type="title"/>
          </p:nvPr>
        </p:nvSpPr>
        <p:spPr>
          <a:xfrm>
            <a:off x="474981" y="1855154"/>
            <a:ext cx="7603851" cy="1573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4800" b="0" i="0" dirty="0">
                <a:solidFill>
                  <a:srgbClr val="3C4850"/>
                </a:solidFill>
                <a:effectLst/>
                <a:latin typeface="Public Sans"/>
              </a:rPr>
              <a:t>Contemporary Treatment Options for Presbyopia</a:t>
            </a:r>
            <a:endParaRPr sz="4800" dirty="0"/>
          </a:p>
        </p:txBody>
      </p:sp>
      <p:sp>
        <p:nvSpPr>
          <p:cNvPr id="119" name="Google Shape;119;p1"/>
          <p:cNvSpPr txBox="1">
            <a:spLocks noGrp="1"/>
          </p:cNvSpPr>
          <p:nvPr>
            <p:ph type="sldNum" idx="4294967295"/>
          </p:nvPr>
        </p:nvSpPr>
        <p:spPr>
          <a:xfrm>
            <a:off x="11460163" y="6332538"/>
            <a:ext cx="731837" cy="525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  <p:sp>
        <p:nvSpPr>
          <p:cNvPr id="121" name="Google Shape;121;p1"/>
          <p:cNvSpPr/>
          <p:nvPr/>
        </p:nvSpPr>
        <p:spPr>
          <a:xfrm>
            <a:off x="568599" y="4771957"/>
            <a:ext cx="4060970" cy="502776"/>
          </a:xfrm>
          <a:prstGeom prst="roundRect">
            <a:avLst>
              <a:gd name="adj" fmla="val 50000"/>
            </a:avLst>
          </a:prstGeom>
          <a:noFill/>
          <a:ln w="127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8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Mile Brujic, OD, FAAO</a:t>
            </a:r>
            <a:endParaRPr sz="18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40169-E62A-E727-6D11-1BD80ABAB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657" y="-97971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dirty="0"/>
              <a:t>Disclosure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0A27A-E36E-1C32-DDAF-C924FF1402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143" y="854914"/>
            <a:ext cx="11125200" cy="4731883"/>
          </a:xfrm>
        </p:spPr>
        <p:txBody>
          <a:bodyPr>
            <a:no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 have received honoraria in the past 2 years for speaking, writing, participating in an advisory capacity, research or meeting support from: Apellis (consultant, speakers bureau), ABB Optical (received meeting support), </a:t>
            </a:r>
            <a:r>
              <a:rPr lang="en-US" sz="22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Abbvie</a:t>
            </a: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(consultant), Alcon (consultant, speakers bureau), Art Optical (received meeting support), Azura (consultant), </a:t>
            </a:r>
            <a:r>
              <a:rPr lang="en-US" sz="220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Bruder</a:t>
            </a:r>
            <a:r>
              <a:rPr lang="en-US" sz="220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Healthcare</a:t>
            </a: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(consultant), Bausch + Lomb Health (consultant, speakers bureau), </a:t>
            </a:r>
            <a:r>
              <a:rPr lang="en-US" sz="22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Contamac</a:t>
            </a: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(received meeting support), </a:t>
            </a:r>
            <a:r>
              <a:rPr lang="en-US" sz="22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CooperVision</a:t>
            </a: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(received meeting support), </a:t>
            </a:r>
            <a:r>
              <a:rPr lang="en-US" sz="22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CSEye</a:t>
            </a: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(consultant), </a:t>
            </a:r>
            <a:r>
              <a:rPr lang="en-US" sz="22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Dompe</a:t>
            </a: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(consultant), </a:t>
            </a:r>
            <a:r>
              <a:rPr lang="en-US" sz="22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Dopavision</a:t>
            </a: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(consultant), </a:t>
            </a:r>
            <a:r>
              <a:rPr lang="en-US" sz="22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Eyepromise</a:t>
            </a: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(consultant), </a:t>
            </a:r>
            <a:r>
              <a:rPr lang="en-US" sz="22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Glaukos</a:t>
            </a: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(consultant), Johnson &amp; Johnson Vision Care (received meeting support), </a:t>
            </a:r>
            <a:r>
              <a:rPr lang="en-US" sz="22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Lentechs</a:t>
            </a: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(received research support), </a:t>
            </a:r>
            <a:r>
              <a:rPr lang="en-US" sz="22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MDElite</a:t>
            </a: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(consultant), Nordic Pharma (consultant), </a:t>
            </a:r>
            <a:r>
              <a:rPr lang="en-US" sz="22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Orasis</a:t>
            </a: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(consultant, speakers bureau), Radius XR (consultant), SCOPE (consultant), Sun Pharma (speakers bureau), Tangible Science (received meeting support), Tarsus (consultant, speakers bureau), </a:t>
            </a:r>
            <a:r>
              <a:rPr lang="en-US" sz="22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Théa</a:t>
            </a:r>
            <a:r>
              <a:rPr lang="en-US" sz="22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Pharma</a:t>
            </a: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(consultant), </a:t>
            </a:r>
            <a:r>
              <a:rPr lang="en-US" sz="22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Viatris</a:t>
            </a: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(consultant, speakers bureau), </a:t>
            </a:r>
            <a:r>
              <a:rPr lang="en-US" sz="22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Visionix</a:t>
            </a: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(consultant), </a:t>
            </a:r>
            <a:r>
              <a:rPr lang="en-US" sz="22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Walman</a:t>
            </a:r>
            <a:r>
              <a:rPr lang="en-US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Optical (received meeting support).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These relationships have been mitigated and will not influence the content of this presentation.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007364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rgbClr val="1446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Multifocal Lens Design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503" y="1923627"/>
            <a:ext cx="4181104" cy="3810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319" y="1855897"/>
            <a:ext cx="4395080" cy="398142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71602" y="3566165"/>
            <a:ext cx="4142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/>
            <a:r>
              <a:rPr lang="en-US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- - - - - - - - - - - - - - - - - - - </a:t>
            </a:r>
            <a:r>
              <a:rPr lang="en-US" sz="28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- -</a:t>
            </a:r>
            <a:endParaRPr lang="en-US" sz="28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1359154" y="3471239"/>
            <a:ext cx="4142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/>
            <a:r>
              <a:rPr lang="en-US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- - - - - - - - - - - - - - - - - - - - 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31781" y="3566165"/>
            <a:ext cx="4142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/>
            <a:r>
              <a:rPr lang="en-US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- - - - - - - - - - - - - - - - - - - </a:t>
            </a:r>
            <a:r>
              <a:rPr lang="en-US" sz="28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- -</a:t>
            </a:r>
            <a:endParaRPr lang="en-US" sz="28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6602951" y="3471240"/>
            <a:ext cx="4142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/>
            <a:r>
              <a:rPr lang="en-US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- - - - - - - - - - - - - - - - - - - </a:t>
            </a:r>
            <a:r>
              <a:rPr lang="en-US" sz="28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- -</a:t>
            </a:r>
            <a:endParaRPr lang="en-US" sz="28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7380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dirty="0">
                <a:solidFill>
                  <a:srgbClr val="1446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Office Availability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807318-888B-4649-9F8F-E1ACBEAD6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200" y="1498600"/>
            <a:ext cx="7823200" cy="4460213"/>
          </a:xfrm>
        </p:spPr>
        <p:txBody>
          <a:bodyPr/>
          <a:lstStyle/>
          <a:p>
            <a:pPr marL="457189" indent="-457189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Near center-distance periphery design</a:t>
            </a:r>
          </a:p>
          <a:p>
            <a:pPr marL="457189" indent="-457189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Silicone hydrogel </a:t>
            </a:r>
            <a:r>
              <a:rPr lang="mr-IN" sz="3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Mangal" panose="02040503050203030202" pitchFamily="18" charset="0"/>
              </a:rPr>
              <a:t>–</a:t>
            </a:r>
            <a:r>
              <a:rPr lang="en-US" sz="3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samfilcon</a:t>
            </a:r>
            <a:r>
              <a:rPr lang="en-US" sz="3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</a:t>
            </a:r>
          </a:p>
          <a:p>
            <a:pPr marL="457189" indent="-457189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46% water</a:t>
            </a:r>
          </a:p>
          <a:p>
            <a:pPr marL="457189" indent="-457189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Sphere: +4.00 to -6.00 in 0.25D steps</a:t>
            </a:r>
          </a:p>
          <a:p>
            <a:pPr marL="457189" indent="-457189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Cyl</a:t>
            </a:r>
            <a:r>
              <a:rPr lang="en-US" sz="3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-0.75, -1.25, -1.75, -2.25, -2.75</a:t>
            </a:r>
          </a:p>
          <a:p>
            <a:pPr marL="457189" indent="-457189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Axes: 10 to 180 in 10</a:t>
            </a:r>
            <a:r>
              <a:rPr lang="en-US" sz="3200" baseline="300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</a:t>
            </a:r>
            <a:r>
              <a:rPr lang="en-US" sz="3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Steps</a:t>
            </a:r>
          </a:p>
          <a:p>
            <a:pPr marL="457189" indent="-457189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Low Add (up to +1.50 add)</a:t>
            </a:r>
          </a:p>
          <a:p>
            <a:pPr marL="457189" indent="-457189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High Add (greater than +1.50 add)</a:t>
            </a:r>
          </a:p>
          <a:p>
            <a:pPr defTabSz="914377">
              <a:spcBef>
                <a:spcPts val="0"/>
              </a:spcBef>
            </a:pPr>
            <a:endParaRPr lang="en-US" sz="4267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3E0852-BFB1-4072-90BF-6A43C6406F7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46"/>
          <a:stretch/>
        </p:blipFill>
        <p:spPr>
          <a:xfrm>
            <a:off x="8128000" y="1193800"/>
            <a:ext cx="3339883" cy="354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nut 1"/>
          <p:cNvSpPr/>
          <p:nvPr/>
        </p:nvSpPr>
        <p:spPr>
          <a:xfrm>
            <a:off x="4210049" y="2546349"/>
            <a:ext cx="3829051" cy="3981451"/>
          </a:xfrm>
          <a:prstGeom prst="donut">
            <a:avLst>
              <a:gd name="adj" fmla="val 806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US" sz="180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667251" y="3327400"/>
            <a:ext cx="8763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6781801" y="3346451"/>
            <a:ext cx="8763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038350" y="5308602"/>
            <a:ext cx="14414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/>
            <a:r>
              <a:rPr lang="en-US" sz="44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Nasal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11577" y="5308602"/>
            <a:ext cx="23839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/>
            <a:r>
              <a:rPr lang="en-US" sz="44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Temporal</a:t>
            </a:r>
            <a:endParaRPr lang="en-US" sz="44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6162675" y="317501"/>
            <a:ext cx="0" cy="6210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105400" y="317500"/>
            <a:ext cx="1676400" cy="61150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urved Down Arrow 15"/>
          <p:cNvSpPr/>
          <p:nvPr/>
        </p:nvSpPr>
        <p:spPr>
          <a:xfrm flipH="1">
            <a:off x="5176840" y="317501"/>
            <a:ext cx="947737" cy="19050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US" sz="180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7656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930275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rgbClr val="1446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Multifocal Lens Design</a:t>
            </a:r>
          </a:p>
        </p:txBody>
      </p:sp>
      <p:sp>
        <p:nvSpPr>
          <p:cNvPr id="5" name="Oval 4"/>
          <p:cNvSpPr/>
          <p:nvPr/>
        </p:nvSpPr>
        <p:spPr>
          <a:xfrm>
            <a:off x="3597731" y="1551215"/>
            <a:ext cx="4963885" cy="4996543"/>
          </a:xfrm>
          <a:prstGeom prst="ellipse">
            <a:avLst/>
          </a:prstGeom>
          <a:gradFill flip="none" rotWithShape="1">
            <a:gsLst>
              <a:gs pos="15000">
                <a:schemeClr val="accent1">
                  <a:tint val="66000"/>
                  <a:satMod val="160000"/>
                  <a:lumMod val="84000"/>
                </a:schemeClr>
              </a:gs>
              <a:gs pos="32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sz="5400" b="1" dirty="0">
                <a:solidFill>
                  <a:prstClr val="white"/>
                </a:solidFill>
                <a:latin typeface="Calibri" panose="020F0502020204030204"/>
              </a:rPr>
              <a:t>N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6096001" y="2442140"/>
            <a:ext cx="9940" cy="869277"/>
          </a:xfrm>
          <a:prstGeom prst="straightConnector1">
            <a:avLst/>
          </a:prstGeom>
          <a:ln w="825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 flipV="1">
            <a:off x="4556360" y="4119224"/>
            <a:ext cx="849816" cy="1"/>
          </a:xfrm>
          <a:prstGeom prst="straightConnector1">
            <a:avLst/>
          </a:prstGeom>
          <a:ln w="825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6868648" y="4073547"/>
            <a:ext cx="833547" cy="0"/>
          </a:xfrm>
          <a:prstGeom prst="straightConnector1">
            <a:avLst/>
          </a:prstGeom>
          <a:ln w="825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6105940" y="4787113"/>
            <a:ext cx="6627" cy="874643"/>
          </a:xfrm>
          <a:prstGeom prst="straightConnector1">
            <a:avLst/>
          </a:prstGeom>
          <a:ln w="825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862338" y="1720649"/>
            <a:ext cx="5004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/>
            <a:r>
              <a:rPr lang="en-US" sz="4000" dirty="0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51582" y="3777185"/>
            <a:ext cx="5004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/>
            <a:r>
              <a:rPr lang="en-US" sz="4000" dirty="0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78762" y="5661753"/>
            <a:ext cx="5004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/>
            <a:r>
              <a:rPr lang="en-US" sz="4000" dirty="0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06514" y="3695543"/>
            <a:ext cx="5004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/>
            <a:r>
              <a:rPr lang="en-US" sz="4000" dirty="0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830A72A-7E71-4097-952F-2146A31614C8}"/>
              </a:ext>
            </a:extLst>
          </p:cNvPr>
          <p:cNvSpPr/>
          <p:nvPr/>
        </p:nvSpPr>
        <p:spPr bwMode="auto">
          <a:xfrm>
            <a:off x="0" y="3931"/>
            <a:ext cx="12192000" cy="192021"/>
          </a:xfrm>
          <a:prstGeom prst="rect">
            <a:avLst/>
          </a:prstGeom>
          <a:solidFill>
            <a:srgbClr val="0F376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en-US" sz="3200">
              <a:solidFill>
                <a:schemeClr val="tx1"/>
              </a:solidFill>
              <a:latin typeface="Arial" pitchFamily="-72" charset="0"/>
              <a:ea typeface="ＭＳ Ｐゴシック" pitchFamily="-72" charset="-128"/>
              <a:cs typeface="ＭＳ Ｐゴシック" pitchFamily="-7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328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Screen shot 2012-02-17 at 9.15.3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2" y="1134534"/>
            <a:ext cx="12080559" cy="4588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9855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7" name="Picture 3" descr="Screen Shot 2015-01-04 at 9.24.4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900" y="0"/>
            <a:ext cx="844073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>
            <a:cxnSpLocks noChangeShapeType="1"/>
          </p:cNvCxnSpPr>
          <p:nvPr/>
        </p:nvCxnSpPr>
        <p:spPr bwMode="auto">
          <a:xfrm>
            <a:off x="5135563" y="4238627"/>
            <a:ext cx="430212" cy="85725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" name="Straight Arrow Connector 25"/>
          <p:cNvCxnSpPr>
            <a:cxnSpLocks noChangeShapeType="1"/>
          </p:cNvCxnSpPr>
          <p:nvPr/>
        </p:nvCxnSpPr>
        <p:spPr bwMode="auto">
          <a:xfrm flipH="1">
            <a:off x="5365749" y="3244853"/>
            <a:ext cx="1670051" cy="1019175"/>
          </a:xfrm>
          <a:prstGeom prst="straightConnector1">
            <a:avLst/>
          </a:prstGeom>
          <a:noFill/>
          <a:ln w="28575">
            <a:solidFill>
              <a:srgbClr val="FFFF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7010401" y="2514600"/>
            <a:ext cx="330250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defTabSz="914377"/>
            <a:r>
              <a:rPr lang="en-US" altLang="en-US" sz="3200" dirty="0">
                <a:solidFill>
                  <a:srgbClr val="FFFF00"/>
                </a:solidFill>
                <a:cs typeface="+mn-cs"/>
              </a:rPr>
              <a:t>Angle lambda at</a:t>
            </a:r>
          </a:p>
          <a:p>
            <a:pPr defTabSz="914377"/>
            <a:r>
              <a:rPr lang="en-US" altLang="en-US" sz="3200" dirty="0">
                <a:solidFill>
                  <a:srgbClr val="FFFF00"/>
                </a:solidFill>
                <a:cs typeface="+mn-cs"/>
              </a:rPr>
              <a:t>cornea (0.61mm)</a:t>
            </a:r>
          </a:p>
        </p:txBody>
      </p:sp>
      <p:cxnSp>
        <p:nvCxnSpPr>
          <p:cNvPr id="33" name="Straight Arrow Connector 32"/>
          <p:cNvCxnSpPr>
            <a:cxnSpLocks noChangeShapeType="1"/>
          </p:cNvCxnSpPr>
          <p:nvPr/>
        </p:nvCxnSpPr>
        <p:spPr bwMode="auto">
          <a:xfrm>
            <a:off x="3810000" y="2616200"/>
            <a:ext cx="1303339" cy="1574800"/>
          </a:xfrm>
          <a:prstGeom prst="straightConnector1">
            <a:avLst/>
          </a:prstGeom>
          <a:noFill/>
          <a:ln w="28575">
            <a:solidFill>
              <a:schemeClr val="bg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" name="Rectangle 37"/>
          <p:cNvSpPr>
            <a:spLocks noChangeArrowheads="1"/>
          </p:cNvSpPr>
          <p:nvPr/>
        </p:nvSpPr>
        <p:spPr bwMode="auto">
          <a:xfrm>
            <a:off x="2251077" y="2006601"/>
            <a:ext cx="28488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defTabSz="914377"/>
            <a:r>
              <a:rPr lang="en-US" altLang="en-US" sz="3200" dirty="0">
                <a:solidFill>
                  <a:srgbClr val="FFFFFF"/>
                </a:solidFill>
                <a:cs typeface="+mn-cs"/>
              </a:rPr>
              <a:t>Center of pupil</a:t>
            </a:r>
          </a:p>
        </p:txBody>
      </p:sp>
      <p:sp>
        <p:nvSpPr>
          <p:cNvPr id="8" name="Donut 7"/>
          <p:cNvSpPr>
            <a:spLocks/>
          </p:cNvSpPr>
          <p:nvPr/>
        </p:nvSpPr>
        <p:spPr bwMode="auto">
          <a:xfrm>
            <a:off x="4038600" y="3048000"/>
            <a:ext cx="2286000" cy="2362200"/>
          </a:xfrm>
          <a:custGeom>
            <a:avLst/>
            <a:gdLst>
              <a:gd name="T0" fmla="*/ 0 w 2286000"/>
              <a:gd name="T1" fmla="*/ 1181100 h 2362200"/>
              <a:gd name="T2" fmla="*/ 1143000 w 2286000"/>
              <a:gd name="T3" fmla="*/ 0 h 2362200"/>
              <a:gd name="T4" fmla="*/ 2286000 w 2286000"/>
              <a:gd name="T5" fmla="*/ 1181100 h 2362200"/>
              <a:gd name="T6" fmla="*/ 1143000 w 2286000"/>
              <a:gd name="T7" fmla="*/ 2362200 h 2362200"/>
              <a:gd name="T8" fmla="*/ 0 w 2286000"/>
              <a:gd name="T9" fmla="*/ 1181100 h 2362200"/>
              <a:gd name="T10" fmla="*/ 0 w 2286000"/>
              <a:gd name="T11" fmla="*/ 1181100 h 2362200"/>
              <a:gd name="T12" fmla="*/ 1143000 w 2286000"/>
              <a:gd name="T13" fmla="*/ 2362200 h 2362200"/>
              <a:gd name="T14" fmla="*/ 2286000 w 2286000"/>
              <a:gd name="T15" fmla="*/ 1181100 h 2362200"/>
              <a:gd name="T16" fmla="*/ 1143000 w 2286000"/>
              <a:gd name="T17" fmla="*/ 0 h 2362200"/>
              <a:gd name="T18" fmla="*/ 0 w 2286000"/>
              <a:gd name="T19" fmla="*/ 1181100 h 23622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286000" h="2362200">
                <a:moveTo>
                  <a:pt x="0" y="1181100"/>
                </a:moveTo>
                <a:cubicBezTo>
                  <a:pt x="0" y="528796"/>
                  <a:pt x="511739" y="0"/>
                  <a:pt x="1143000" y="0"/>
                </a:cubicBezTo>
                <a:cubicBezTo>
                  <a:pt x="1774261" y="0"/>
                  <a:pt x="2286000" y="528796"/>
                  <a:pt x="2286000" y="1181100"/>
                </a:cubicBezTo>
                <a:cubicBezTo>
                  <a:pt x="2286000" y="1833404"/>
                  <a:pt x="1774261" y="2362200"/>
                  <a:pt x="1143000" y="2362200"/>
                </a:cubicBezTo>
                <a:cubicBezTo>
                  <a:pt x="511739" y="2362200"/>
                  <a:pt x="0" y="1833404"/>
                  <a:pt x="0" y="1181100"/>
                </a:cubicBezTo>
                <a:close/>
                <a:moveTo>
                  <a:pt x="0" y="1181100"/>
                </a:moveTo>
                <a:cubicBezTo>
                  <a:pt x="0" y="1833404"/>
                  <a:pt x="511739" y="2362200"/>
                  <a:pt x="1143000" y="2362200"/>
                </a:cubicBezTo>
                <a:cubicBezTo>
                  <a:pt x="1774261" y="2362200"/>
                  <a:pt x="2286000" y="1833404"/>
                  <a:pt x="2286000" y="1181100"/>
                </a:cubicBezTo>
                <a:cubicBezTo>
                  <a:pt x="2286000" y="528796"/>
                  <a:pt x="1774261" y="0"/>
                  <a:pt x="1143000" y="0"/>
                </a:cubicBezTo>
                <a:cubicBezTo>
                  <a:pt x="511739" y="0"/>
                  <a:pt x="0" y="528796"/>
                  <a:pt x="0" y="1181100"/>
                </a:cubicBezTo>
                <a:close/>
              </a:path>
            </a:pathLst>
          </a:custGeom>
          <a:solidFill>
            <a:srgbClr val="FFFF00"/>
          </a:solidFill>
          <a:ln w="9525" cap="flat" cmpd="sng">
            <a:solidFill>
              <a:srgbClr val="FFFF00"/>
            </a:solidFill>
            <a:prstDash val="solid"/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defTabSz="914377"/>
            <a:endParaRPr lang="en-US" sz="18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1211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Content Placeholder 3" descr="Screen shot 2011-10-19 at 11.20.52 PM.png"/>
          <p:cNvPicPr>
            <a:picLocks noGrp="1" noChangeAspect="1"/>
          </p:cNvPicPr>
          <p:nvPr>
            <p:ph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73" r="-239"/>
          <a:stretch/>
        </p:blipFill>
        <p:spPr>
          <a:xfrm>
            <a:off x="1198880" y="574516"/>
            <a:ext cx="4643121" cy="3886200"/>
          </a:xfrm>
        </p:spPr>
      </p:pic>
      <p:sp>
        <p:nvSpPr>
          <p:cNvPr id="97284" name="TextBox 5"/>
          <p:cNvSpPr txBox="1">
            <a:spLocks noChangeArrowheads="1"/>
          </p:cNvSpPr>
          <p:nvPr/>
        </p:nvSpPr>
        <p:spPr bwMode="auto">
          <a:xfrm>
            <a:off x="2491489" y="4904026"/>
            <a:ext cx="72090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defTabSz="914377"/>
            <a:r>
              <a:rPr lang="en-US" altLang="en-US" sz="4800" b="1" dirty="0">
                <a:solidFill>
                  <a:srgbClr val="14467E"/>
                </a:solidFill>
                <a:cs typeface="+mn-cs"/>
              </a:rPr>
              <a:t>The Multifocal Success!</a:t>
            </a:r>
          </a:p>
        </p:txBody>
      </p:sp>
      <p:sp>
        <p:nvSpPr>
          <p:cNvPr id="6" name="Donut 5"/>
          <p:cNvSpPr>
            <a:spLocks/>
          </p:cNvSpPr>
          <p:nvPr/>
        </p:nvSpPr>
        <p:spPr bwMode="auto">
          <a:xfrm>
            <a:off x="2987040" y="2022316"/>
            <a:ext cx="1066800" cy="990600"/>
          </a:xfrm>
          <a:custGeom>
            <a:avLst/>
            <a:gdLst>
              <a:gd name="T0" fmla="*/ 0 w 1066800"/>
              <a:gd name="T1" fmla="*/ 495300 h 990600"/>
              <a:gd name="T2" fmla="*/ 533400 w 1066800"/>
              <a:gd name="T3" fmla="*/ 0 h 990600"/>
              <a:gd name="T4" fmla="*/ 1066800 w 1066800"/>
              <a:gd name="T5" fmla="*/ 495300 h 990600"/>
              <a:gd name="T6" fmla="*/ 533400 w 1066800"/>
              <a:gd name="T7" fmla="*/ 990600 h 990600"/>
              <a:gd name="T8" fmla="*/ 0 w 1066800"/>
              <a:gd name="T9" fmla="*/ 495300 h 990600"/>
              <a:gd name="T10" fmla="*/ 26082 w 1066800"/>
              <a:gd name="T11" fmla="*/ 495300 h 990600"/>
              <a:gd name="T12" fmla="*/ 533400 w 1066800"/>
              <a:gd name="T13" fmla="*/ 964518 h 990600"/>
              <a:gd name="T14" fmla="*/ 1040718 w 1066800"/>
              <a:gd name="T15" fmla="*/ 495300 h 990600"/>
              <a:gd name="T16" fmla="*/ 533400 w 1066800"/>
              <a:gd name="T17" fmla="*/ 26082 h 990600"/>
              <a:gd name="T18" fmla="*/ 26082 w 1066800"/>
              <a:gd name="T19" fmla="*/ 495300 h 990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066800" h="990600">
                <a:moveTo>
                  <a:pt x="0" y="495300"/>
                </a:moveTo>
                <a:cubicBezTo>
                  <a:pt x="0" y="221753"/>
                  <a:pt x="238811" y="0"/>
                  <a:pt x="533400" y="0"/>
                </a:cubicBezTo>
                <a:cubicBezTo>
                  <a:pt x="827989" y="0"/>
                  <a:pt x="1066800" y="221753"/>
                  <a:pt x="1066800" y="495300"/>
                </a:cubicBezTo>
                <a:cubicBezTo>
                  <a:pt x="1066800" y="768847"/>
                  <a:pt x="827989" y="990600"/>
                  <a:pt x="533400" y="990600"/>
                </a:cubicBezTo>
                <a:cubicBezTo>
                  <a:pt x="238811" y="990600"/>
                  <a:pt x="0" y="768847"/>
                  <a:pt x="0" y="495300"/>
                </a:cubicBezTo>
                <a:close/>
                <a:moveTo>
                  <a:pt x="26082" y="495300"/>
                </a:moveTo>
                <a:cubicBezTo>
                  <a:pt x="26082" y="754442"/>
                  <a:pt x="253216" y="964518"/>
                  <a:pt x="533400" y="964518"/>
                </a:cubicBezTo>
                <a:cubicBezTo>
                  <a:pt x="813584" y="964518"/>
                  <a:pt x="1040718" y="754442"/>
                  <a:pt x="1040718" y="495300"/>
                </a:cubicBezTo>
                <a:cubicBezTo>
                  <a:pt x="1040718" y="236158"/>
                  <a:pt x="813584" y="26082"/>
                  <a:pt x="533400" y="26082"/>
                </a:cubicBezTo>
                <a:cubicBezTo>
                  <a:pt x="253216" y="26082"/>
                  <a:pt x="26082" y="236158"/>
                  <a:pt x="26082" y="495300"/>
                </a:cubicBezTo>
                <a:close/>
              </a:path>
            </a:pathLst>
          </a:custGeom>
          <a:solidFill>
            <a:schemeClr val="tx1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defTabSz="914377"/>
            <a:endParaRPr lang="en-US" sz="18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6657AD8-A24F-46EC-B688-2DADA2D4AF2B}"/>
              </a:ext>
            </a:extLst>
          </p:cNvPr>
          <p:cNvSpPr/>
          <p:nvPr/>
        </p:nvSpPr>
        <p:spPr>
          <a:xfrm>
            <a:off x="1219201" y="4155917"/>
            <a:ext cx="1293497" cy="309404"/>
          </a:xfrm>
          <a:prstGeom prst="rect">
            <a:avLst/>
          </a:prstGeom>
          <a:solidFill>
            <a:srgbClr val="7878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US" sz="18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7283" name="Picture 4" descr="Screen shot 2011-10-19 at 11.21.07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3615" y="574516"/>
            <a:ext cx="4624387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Donut 6"/>
          <p:cNvSpPr>
            <a:spLocks/>
          </p:cNvSpPr>
          <p:nvPr/>
        </p:nvSpPr>
        <p:spPr bwMode="auto">
          <a:xfrm>
            <a:off x="7848600" y="1946116"/>
            <a:ext cx="1066800" cy="990600"/>
          </a:xfrm>
          <a:custGeom>
            <a:avLst/>
            <a:gdLst>
              <a:gd name="T0" fmla="*/ 0 w 1066800"/>
              <a:gd name="T1" fmla="*/ 495300 h 990600"/>
              <a:gd name="T2" fmla="*/ 533400 w 1066800"/>
              <a:gd name="T3" fmla="*/ 0 h 990600"/>
              <a:gd name="T4" fmla="*/ 1066800 w 1066800"/>
              <a:gd name="T5" fmla="*/ 495300 h 990600"/>
              <a:gd name="T6" fmla="*/ 533400 w 1066800"/>
              <a:gd name="T7" fmla="*/ 990600 h 990600"/>
              <a:gd name="T8" fmla="*/ 0 w 1066800"/>
              <a:gd name="T9" fmla="*/ 495300 h 990600"/>
              <a:gd name="T10" fmla="*/ 26082 w 1066800"/>
              <a:gd name="T11" fmla="*/ 495300 h 990600"/>
              <a:gd name="T12" fmla="*/ 533400 w 1066800"/>
              <a:gd name="T13" fmla="*/ 964518 h 990600"/>
              <a:gd name="T14" fmla="*/ 1040718 w 1066800"/>
              <a:gd name="T15" fmla="*/ 495300 h 990600"/>
              <a:gd name="T16" fmla="*/ 533400 w 1066800"/>
              <a:gd name="T17" fmla="*/ 26082 h 990600"/>
              <a:gd name="T18" fmla="*/ 26082 w 1066800"/>
              <a:gd name="T19" fmla="*/ 495300 h 990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066800" h="990600">
                <a:moveTo>
                  <a:pt x="0" y="495300"/>
                </a:moveTo>
                <a:cubicBezTo>
                  <a:pt x="0" y="221753"/>
                  <a:pt x="238811" y="0"/>
                  <a:pt x="533400" y="0"/>
                </a:cubicBezTo>
                <a:cubicBezTo>
                  <a:pt x="827989" y="0"/>
                  <a:pt x="1066800" y="221753"/>
                  <a:pt x="1066800" y="495300"/>
                </a:cubicBezTo>
                <a:cubicBezTo>
                  <a:pt x="1066800" y="768847"/>
                  <a:pt x="827989" y="990600"/>
                  <a:pt x="533400" y="990600"/>
                </a:cubicBezTo>
                <a:cubicBezTo>
                  <a:pt x="238811" y="990600"/>
                  <a:pt x="0" y="768847"/>
                  <a:pt x="0" y="495300"/>
                </a:cubicBezTo>
                <a:close/>
                <a:moveTo>
                  <a:pt x="26082" y="495300"/>
                </a:moveTo>
                <a:cubicBezTo>
                  <a:pt x="26082" y="754442"/>
                  <a:pt x="253216" y="964518"/>
                  <a:pt x="533400" y="964518"/>
                </a:cubicBezTo>
                <a:cubicBezTo>
                  <a:pt x="813584" y="964518"/>
                  <a:pt x="1040718" y="754442"/>
                  <a:pt x="1040718" y="495300"/>
                </a:cubicBezTo>
                <a:cubicBezTo>
                  <a:pt x="1040718" y="236158"/>
                  <a:pt x="813584" y="26082"/>
                  <a:pt x="533400" y="26082"/>
                </a:cubicBezTo>
                <a:cubicBezTo>
                  <a:pt x="253216" y="26082"/>
                  <a:pt x="26082" y="236158"/>
                  <a:pt x="26082" y="495300"/>
                </a:cubicBezTo>
                <a:close/>
              </a:path>
            </a:pathLst>
          </a:custGeom>
          <a:solidFill>
            <a:schemeClr val="tx1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defTabSz="914377"/>
            <a:endParaRPr lang="en-US" sz="18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8EA283-C1E8-4B46-A835-6D9541686C1B}"/>
              </a:ext>
            </a:extLst>
          </p:cNvPr>
          <p:cNvSpPr/>
          <p:nvPr/>
        </p:nvSpPr>
        <p:spPr>
          <a:xfrm>
            <a:off x="6045200" y="4217352"/>
            <a:ext cx="1498600" cy="2433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US" sz="180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415555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Content Placeholder 6" descr="Screen shot 2011-10-19 at 11.34.53 PM.png"/>
          <p:cNvPicPr>
            <a:picLocks noGrp="1" noChangeAspect="1"/>
          </p:cNvPicPr>
          <p:nvPr>
            <p:ph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1" r="271"/>
          <a:stretch/>
        </p:blipFill>
        <p:spPr>
          <a:xfrm>
            <a:off x="1229361" y="584200"/>
            <a:ext cx="4593167" cy="3886200"/>
          </a:xfrm>
        </p:spPr>
      </p:pic>
      <p:pic>
        <p:nvPicPr>
          <p:cNvPr id="99331" name="Picture 7" descr="Screen shot 2011-10-19 at 11.35.46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200"/>
            <a:ext cx="45720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332" name="Rectangle 9"/>
          <p:cNvSpPr>
            <a:spLocks noChangeArrowheads="1"/>
          </p:cNvSpPr>
          <p:nvPr/>
        </p:nvSpPr>
        <p:spPr bwMode="auto">
          <a:xfrm>
            <a:off x="1024741" y="4953001"/>
            <a:ext cx="1014252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defTabSz="914377"/>
            <a:r>
              <a:rPr lang="en-US" altLang="en-US" sz="4800" b="1" dirty="0">
                <a:solidFill>
                  <a:srgbClr val="14467E"/>
                </a:solidFill>
                <a:cs typeface="+mn-cs"/>
              </a:rPr>
              <a:t>The </a:t>
            </a:r>
            <a:r>
              <a:rPr lang="ja-JP" altLang="en-US" sz="4800" b="1" dirty="0">
                <a:solidFill>
                  <a:srgbClr val="14467E"/>
                </a:solidFill>
                <a:cs typeface="+mn-cs"/>
              </a:rPr>
              <a:t>“</a:t>
            </a:r>
            <a:r>
              <a:rPr lang="en-US" altLang="ja-JP" sz="4800" b="1" dirty="0">
                <a:solidFill>
                  <a:srgbClr val="14467E"/>
                </a:solidFill>
                <a:cs typeface="+mn-cs"/>
              </a:rPr>
              <a:t>OK</a:t>
            </a:r>
            <a:r>
              <a:rPr lang="ja-JP" altLang="en-US" sz="4800" b="1" dirty="0">
                <a:solidFill>
                  <a:srgbClr val="14467E"/>
                </a:solidFill>
                <a:cs typeface="+mn-cs"/>
              </a:rPr>
              <a:t>”</a:t>
            </a:r>
            <a:r>
              <a:rPr lang="en-US" altLang="ja-JP" sz="4800" b="1" dirty="0">
                <a:solidFill>
                  <a:srgbClr val="14467E"/>
                </a:solidFill>
                <a:cs typeface="+mn-cs"/>
              </a:rPr>
              <a:t> Multifocal Experience…</a:t>
            </a:r>
            <a:endParaRPr lang="en-US" altLang="en-US" sz="4800" b="1" dirty="0">
              <a:solidFill>
                <a:srgbClr val="14467E"/>
              </a:solidFill>
              <a:cs typeface="+mn-cs"/>
            </a:endParaRPr>
          </a:p>
        </p:txBody>
      </p:sp>
      <p:sp>
        <p:nvSpPr>
          <p:cNvPr id="6" name="Donut 5"/>
          <p:cNvSpPr>
            <a:spLocks/>
          </p:cNvSpPr>
          <p:nvPr/>
        </p:nvSpPr>
        <p:spPr bwMode="auto">
          <a:xfrm>
            <a:off x="2748281" y="2565400"/>
            <a:ext cx="1066800" cy="990600"/>
          </a:xfrm>
          <a:custGeom>
            <a:avLst/>
            <a:gdLst>
              <a:gd name="T0" fmla="*/ 0 w 1066800"/>
              <a:gd name="T1" fmla="*/ 495300 h 990600"/>
              <a:gd name="T2" fmla="*/ 533400 w 1066800"/>
              <a:gd name="T3" fmla="*/ 0 h 990600"/>
              <a:gd name="T4" fmla="*/ 1066800 w 1066800"/>
              <a:gd name="T5" fmla="*/ 495300 h 990600"/>
              <a:gd name="T6" fmla="*/ 533400 w 1066800"/>
              <a:gd name="T7" fmla="*/ 990600 h 990600"/>
              <a:gd name="T8" fmla="*/ 0 w 1066800"/>
              <a:gd name="T9" fmla="*/ 495300 h 990600"/>
              <a:gd name="T10" fmla="*/ 26082 w 1066800"/>
              <a:gd name="T11" fmla="*/ 495300 h 990600"/>
              <a:gd name="T12" fmla="*/ 533400 w 1066800"/>
              <a:gd name="T13" fmla="*/ 964518 h 990600"/>
              <a:gd name="T14" fmla="*/ 1040718 w 1066800"/>
              <a:gd name="T15" fmla="*/ 495300 h 990600"/>
              <a:gd name="T16" fmla="*/ 533400 w 1066800"/>
              <a:gd name="T17" fmla="*/ 26082 h 990600"/>
              <a:gd name="T18" fmla="*/ 26082 w 1066800"/>
              <a:gd name="T19" fmla="*/ 495300 h 990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066800" h="990600">
                <a:moveTo>
                  <a:pt x="0" y="495300"/>
                </a:moveTo>
                <a:cubicBezTo>
                  <a:pt x="0" y="221753"/>
                  <a:pt x="238811" y="0"/>
                  <a:pt x="533400" y="0"/>
                </a:cubicBezTo>
                <a:cubicBezTo>
                  <a:pt x="827989" y="0"/>
                  <a:pt x="1066800" y="221753"/>
                  <a:pt x="1066800" y="495300"/>
                </a:cubicBezTo>
                <a:cubicBezTo>
                  <a:pt x="1066800" y="768847"/>
                  <a:pt x="827989" y="990600"/>
                  <a:pt x="533400" y="990600"/>
                </a:cubicBezTo>
                <a:cubicBezTo>
                  <a:pt x="238811" y="990600"/>
                  <a:pt x="0" y="768847"/>
                  <a:pt x="0" y="495300"/>
                </a:cubicBezTo>
                <a:close/>
                <a:moveTo>
                  <a:pt x="26082" y="495300"/>
                </a:moveTo>
                <a:cubicBezTo>
                  <a:pt x="26082" y="754442"/>
                  <a:pt x="253216" y="964518"/>
                  <a:pt x="533400" y="964518"/>
                </a:cubicBezTo>
                <a:cubicBezTo>
                  <a:pt x="813584" y="964518"/>
                  <a:pt x="1040718" y="754442"/>
                  <a:pt x="1040718" y="495300"/>
                </a:cubicBezTo>
                <a:cubicBezTo>
                  <a:pt x="1040718" y="236158"/>
                  <a:pt x="813584" y="26082"/>
                  <a:pt x="533400" y="26082"/>
                </a:cubicBezTo>
                <a:cubicBezTo>
                  <a:pt x="253216" y="26082"/>
                  <a:pt x="26082" y="236158"/>
                  <a:pt x="26082" y="495300"/>
                </a:cubicBezTo>
                <a:close/>
              </a:path>
            </a:pathLst>
          </a:custGeom>
          <a:solidFill>
            <a:schemeClr val="tx1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defTabSz="914377"/>
            <a:endParaRPr lang="en-US" sz="18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Donut 6"/>
          <p:cNvSpPr>
            <a:spLocks/>
          </p:cNvSpPr>
          <p:nvPr/>
        </p:nvSpPr>
        <p:spPr bwMode="auto">
          <a:xfrm>
            <a:off x="7848600" y="2184400"/>
            <a:ext cx="1066800" cy="990600"/>
          </a:xfrm>
          <a:custGeom>
            <a:avLst/>
            <a:gdLst>
              <a:gd name="T0" fmla="*/ 0 w 1066800"/>
              <a:gd name="T1" fmla="*/ 495300 h 990600"/>
              <a:gd name="T2" fmla="*/ 533400 w 1066800"/>
              <a:gd name="T3" fmla="*/ 0 h 990600"/>
              <a:gd name="T4" fmla="*/ 1066800 w 1066800"/>
              <a:gd name="T5" fmla="*/ 495300 h 990600"/>
              <a:gd name="T6" fmla="*/ 533400 w 1066800"/>
              <a:gd name="T7" fmla="*/ 990600 h 990600"/>
              <a:gd name="T8" fmla="*/ 0 w 1066800"/>
              <a:gd name="T9" fmla="*/ 495300 h 990600"/>
              <a:gd name="T10" fmla="*/ 26082 w 1066800"/>
              <a:gd name="T11" fmla="*/ 495300 h 990600"/>
              <a:gd name="T12" fmla="*/ 533400 w 1066800"/>
              <a:gd name="T13" fmla="*/ 964518 h 990600"/>
              <a:gd name="T14" fmla="*/ 1040718 w 1066800"/>
              <a:gd name="T15" fmla="*/ 495300 h 990600"/>
              <a:gd name="T16" fmla="*/ 533400 w 1066800"/>
              <a:gd name="T17" fmla="*/ 26082 h 990600"/>
              <a:gd name="T18" fmla="*/ 26082 w 1066800"/>
              <a:gd name="T19" fmla="*/ 495300 h 990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066800" h="990600">
                <a:moveTo>
                  <a:pt x="0" y="495300"/>
                </a:moveTo>
                <a:cubicBezTo>
                  <a:pt x="0" y="221753"/>
                  <a:pt x="238811" y="0"/>
                  <a:pt x="533400" y="0"/>
                </a:cubicBezTo>
                <a:cubicBezTo>
                  <a:pt x="827989" y="0"/>
                  <a:pt x="1066800" y="221753"/>
                  <a:pt x="1066800" y="495300"/>
                </a:cubicBezTo>
                <a:cubicBezTo>
                  <a:pt x="1066800" y="768847"/>
                  <a:pt x="827989" y="990600"/>
                  <a:pt x="533400" y="990600"/>
                </a:cubicBezTo>
                <a:cubicBezTo>
                  <a:pt x="238811" y="990600"/>
                  <a:pt x="0" y="768847"/>
                  <a:pt x="0" y="495300"/>
                </a:cubicBezTo>
                <a:close/>
                <a:moveTo>
                  <a:pt x="26082" y="495300"/>
                </a:moveTo>
                <a:cubicBezTo>
                  <a:pt x="26082" y="754442"/>
                  <a:pt x="253216" y="964518"/>
                  <a:pt x="533400" y="964518"/>
                </a:cubicBezTo>
                <a:cubicBezTo>
                  <a:pt x="813584" y="964518"/>
                  <a:pt x="1040718" y="754442"/>
                  <a:pt x="1040718" y="495300"/>
                </a:cubicBezTo>
                <a:cubicBezTo>
                  <a:pt x="1040718" y="236158"/>
                  <a:pt x="813584" y="26082"/>
                  <a:pt x="533400" y="26082"/>
                </a:cubicBezTo>
                <a:cubicBezTo>
                  <a:pt x="253216" y="26082"/>
                  <a:pt x="26082" y="236158"/>
                  <a:pt x="26082" y="495300"/>
                </a:cubicBezTo>
                <a:close/>
              </a:path>
            </a:pathLst>
          </a:custGeom>
          <a:solidFill>
            <a:schemeClr val="tx1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defTabSz="914377"/>
            <a:endParaRPr lang="en-US" sz="18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0F5222C-2CC0-410D-A1B8-408EB23A7760}"/>
              </a:ext>
            </a:extLst>
          </p:cNvPr>
          <p:cNvSpPr/>
          <p:nvPr/>
        </p:nvSpPr>
        <p:spPr>
          <a:xfrm>
            <a:off x="1259842" y="4165601"/>
            <a:ext cx="1293497" cy="30940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US" sz="18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87D06B-689D-4663-9EAA-68C8F10474ED}"/>
              </a:ext>
            </a:extLst>
          </p:cNvPr>
          <p:cNvSpPr/>
          <p:nvPr/>
        </p:nvSpPr>
        <p:spPr>
          <a:xfrm>
            <a:off x="6096001" y="4094005"/>
            <a:ext cx="1293497" cy="38147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US" sz="180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7703057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7" name="Picture 2" descr="GSLS LOS Poster 2015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43000"/>
            <a:ext cx="9144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78" name="Picture 1" descr="Screen Shot 2015-02-23 at 12.21.54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4" b="2020"/>
          <a:stretch/>
        </p:blipFill>
        <p:spPr bwMode="auto">
          <a:xfrm>
            <a:off x="1490661" y="0"/>
            <a:ext cx="917733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onut 3"/>
          <p:cNvSpPr>
            <a:spLocks/>
          </p:cNvSpPr>
          <p:nvPr/>
        </p:nvSpPr>
        <p:spPr bwMode="auto">
          <a:xfrm>
            <a:off x="4800600" y="2895600"/>
            <a:ext cx="1066800" cy="990600"/>
          </a:xfrm>
          <a:custGeom>
            <a:avLst/>
            <a:gdLst>
              <a:gd name="T0" fmla="*/ 0 w 1066800"/>
              <a:gd name="T1" fmla="*/ 495300 h 990600"/>
              <a:gd name="T2" fmla="*/ 533400 w 1066800"/>
              <a:gd name="T3" fmla="*/ 0 h 990600"/>
              <a:gd name="T4" fmla="*/ 1066800 w 1066800"/>
              <a:gd name="T5" fmla="*/ 495300 h 990600"/>
              <a:gd name="T6" fmla="*/ 533400 w 1066800"/>
              <a:gd name="T7" fmla="*/ 990600 h 990600"/>
              <a:gd name="T8" fmla="*/ 0 w 1066800"/>
              <a:gd name="T9" fmla="*/ 495300 h 990600"/>
              <a:gd name="T10" fmla="*/ 26082 w 1066800"/>
              <a:gd name="T11" fmla="*/ 495300 h 990600"/>
              <a:gd name="T12" fmla="*/ 533400 w 1066800"/>
              <a:gd name="T13" fmla="*/ 964518 h 990600"/>
              <a:gd name="T14" fmla="*/ 1040718 w 1066800"/>
              <a:gd name="T15" fmla="*/ 495300 h 990600"/>
              <a:gd name="T16" fmla="*/ 533400 w 1066800"/>
              <a:gd name="T17" fmla="*/ 26082 h 990600"/>
              <a:gd name="T18" fmla="*/ 26082 w 1066800"/>
              <a:gd name="T19" fmla="*/ 495300 h 990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066800" h="990600">
                <a:moveTo>
                  <a:pt x="0" y="495300"/>
                </a:moveTo>
                <a:cubicBezTo>
                  <a:pt x="0" y="221753"/>
                  <a:pt x="238811" y="0"/>
                  <a:pt x="533400" y="0"/>
                </a:cubicBezTo>
                <a:cubicBezTo>
                  <a:pt x="827989" y="0"/>
                  <a:pt x="1066800" y="221753"/>
                  <a:pt x="1066800" y="495300"/>
                </a:cubicBezTo>
                <a:cubicBezTo>
                  <a:pt x="1066800" y="768847"/>
                  <a:pt x="827989" y="990600"/>
                  <a:pt x="533400" y="990600"/>
                </a:cubicBezTo>
                <a:cubicBezTo>
                  <a:pt x="238811" y="990600"/>
                  <a:pt x="0" y="768847"/>
                  <a:pt x="0" y="495300"/>
                </a:cubicBezTo>
                <a:close/>
                <a:moveTo>
                  <a:pt x="26082" y="495300"/>
                </a:moveTo>
                <a:cubicBezTo>
                  <a:pt x="26082" y="754442"/>
                  <a:pt x="253216" y="964518"/>
                  <a:pt x="533400" y="964518"/>
                </a:cubicBezTo>
                <a:cubicBezTo>
                  <a:pt x="813584" y="964518"/>
                  <a:pt x="1040718" y="754442"/>
                  <a:pt x="1040718" y="495300"/>
                </a:cubicBezTo>
                <a:cubicBezTo>
                  <a:pt x="1040718" y="236158"/>
                  <a:pt x="813584" y="26082"/>
                  <a:pt x="533400" y="26082"/>
                </a:cubicBezTo>
                <a:cubicBezTo>
                  <a:pt x="253216" y="26082"/>
                  <a:pt x="26082" y="236158"/>
                  <a:pt x="26082" y="495300"/>
                </a:cubicBezTo>
                <a:close/>
              </a:path>
            </a:pathLst>
          </a:custGeom>
          <a:solidFill>
            <a:schemeClr val="tx1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defTabSz="914377"/>
            <a:endParaRPr lang="en-US" sz="18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181600" y="3119440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defTabSz="914377"/>
            <a:r>
              <a:rPr lang="en-US" altLang="en-US">
                <a:solidFill>
                  <a:srgbClr val="000000"/>
                </a:solidFill>
                <a:cs typeface="+mn-cs"/>
              </a:rPr>
              <a:t>x</a:t>
            </a:r>
          </a:p>
        </p:txBody>
      </p:sp>
      <p:sp>
        <p:nvSpPr>
          <p:cNvPr id="6" name="Right Brace 5"/>
          <p:cNvSpPr>
            <a:spLocks/>
          </p:cNvSpPr>
          <p:nvPr/>
        </p:nvSpPr>
        <p:spPr bwMode="auto">
          <a:xfrm rot="-3599737">
            <a:off x="5372896" y="2670971"/>
            <a:ext cx="1147763" cy="752475"/>
          </a:xfrm>
          <a:prstGeom prst="rightBrace">
            <a:avLst>
              <a:gd name="adj1" fmla="val 8333"/>
              <a:gd name="adj2" fmla="val 44523"/>
            </a:avLst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defTabSz="914377"/>
            <a:endParaRPr lang="en-US" altLang="en-US">
              <a:solidFill>
                <a:srgbClr val="000000"/>
              </a:solidFill>
              <a:latin typeface="Calibri" charset="0"/>
              <a:cs typeface="+mn-cs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257801" y="2128840"/>
            <a:ext cx="26148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defTabSz="914377"/>
            <a:r>
              <a:rPr lang="en-US" altLang="en-US">
                <a:solidFill>
                  <a:srgbClr val="FFFFFF"/>
                </a:solidFill>
                <a:cs typeface="+mn-cs"/>
              </a:rPr>
              <a:t>Is this significant?</a:t>
            </a:r>
          </a:p>
        </p:txBody>
      </p:sp>
    </p:spTree>
    <p:extLst>
      <p:ext uri="{BB962C8B-B14F-4D97-AF65-F5344CB8AC3E}">
        <p14:creationId xmlns:p14="http://schemas.microsoft.com/office/powerpoint/2010/main" val="2644259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778080E4-6A26-4C8E-AC48-F1621C968DC3}"/>
              </a:ext>
            </a:extLst>
          </p:cNvPr>
          <p:cNvGrpSpPr/>
          <p:nvPr/>
        </p:nvGrpSpPr>
        <p:grpSpPr>
          <a:xfrm>
            <a:off x="177798" y="279400"/>
            <a:ext cx="11836403" cy="5918203"/>
            <a:chOff x="38100" y="209550"/>
            <a:chExt cx="8877302" cy="4438652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78E60EEC-BFF0-42F8-8A61-C8CC21B22354}"/>
                </a:ext>
              </a:extLst>
            </p:cNvPr>
            <p:cNvGrpSpPr/>
            <p:nvPr/>
          </p:nvGrpSpPr>
          <p:grpSpPr>
            <a:xfrm>
              <a:off x="38100" y="209550"/>
              <a:ext cx="8877302" cy="4438652"/>
              <a:chOff x="139699" y="279400"/>
              <a:chExt cx="8877302" cy="4438652"/>
            </a:xfrm>
          </p:grpSpPr>
          <p:pic>
            <p:nvPicPr>
              <p:cNvPr id="102401" name="Picture 3" descr="GSLS LOS Poster 2015.pdf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9699" y="279400"/>
                <a:ext cx="8877302" cy="44386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38FCD37F-7243-4352-BFF6-C4A3ECBE955E}"/>
                  </a:ext>
                </a:extLst>
              </p:cNvPr>
              <p:cNvSpPr/>
              <p:nvPr/>
            </p:nvSpPr>
            <p:spPr>
              <a:xfrm>
                <a:off x="4038600" y="4552950"/>
                <a:ext cx="1066800" cy="16510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7"/>
              </a:p>
            </p:txBody>
          </p:sp>
        </p:grp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2784D57-5CE8-408D-AAB7-AA06F258B5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00200" y="2800350"/>
              <a:ext cx="1143000" cy="103909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DFC787F-BA7E-4288-8930-217E0554A7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95800" y="3409950"/>
              <a:ext cx="1295399" cy="381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278611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BD9ABCB-AE1C-43DA-8142-1D9C89C83D80}"/>
              </a:ext>
            </a:extLst>
          </p:cNvPr>
          <p:cNvGrpSpPr/>
          <p:nvPr/>
        </p:nvGrpSpPr>
        <p:grpSpPr>
          <a:xfrm>
            <a:off x="956606" y="279401"/>
            <a:ext cx="10128738" cy="6416821"/>
            <a:chOff x="848822" y="152401"/>
            <a:chExt cx="7685578" cy="488648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0816E099-30DC-41CA-8BEE-CE83B4EB8B0E}"/>
                </a:ext>
              </a:extLst>
            </p:cNvPr>
            <p:cNvSpPr/>
            <p:nvPr/>
          </p:nvSpPr>
          <p:spPr>
            <a:xfrm>
              <a:off x="7315200" y="4781550"/>
              <a:ext cx="1219200" cy="152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67"/>
            </a:p>
          </p:txBody>
        </p:sp>
        <p:pic>
          <p:nvPicPr>
            <p:cNvPr id="103425" name="Picture 3" descr="Poster-Brujic-GSLS 2016.pdf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8822" y="152401"/>
              <a:ext cx="7545878" cy="4886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547020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OptiSync Technology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459" y="964295"/>
            <a:ext cx="10653003" cy="1200959"/>
          </a:xfrm>
        </p:spPr>
        <p:txBody>
          <a:bodyPr/>
          <a:lstStyle/>
          <a:p>
            <a:r>
              <a:rPr lang="en-US" dirty="0"/>
              <a:t>Offset of multifocal optics nasally in a soft lenses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166" y="1716517"/>
            <a:ext cx="6980339" cy="381534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61407" y="6396130"/>
            <a:ext cx="5054525" cy="3520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88" dirty="0">
                <a:solidFill>
                  <a:srgbClr val="000000"/>
                </a:solidFill>
                <a:latin typeface="Arial" charset="0"/>
                <a:ea typeface="ＭＳ Ｐゴシック" charset="0"/>
                <a:hlinkClick r:id="rId3"/>
              </a:rPr>
              <a:t>https://specialeyesqc.com/optisync-technology.php</a:t>
            </a:r>
            <a:endParaRPr lang="en-US" sz="1688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9143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111" y="685885"/>
            <a:ext cx="11214173" cy="1151929"/>
          </a:xfrm>
        </p:spPr>
        <p:txBody>
          <a:bodyPr>
            <a:normAutofit/>
          </a:bodyPr>
          <a:lstStyle/>
          <a:p>
            <a:r>
              <a:rPr lang="en-US" dirty="0"/>
              <a:t>Scleral Lens With Off Center Near Optics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111" y="1465637"/>
            <a:ext cx="10653003" cy="955035"/>
          </a:xfrm>
        </p:spPr>
        <p:txBody>
          <a:bodyPr/>
          <a:lstStyle/>
          <a:p>
            <a:r>
              <a:rPr lang="en-US" dirty="0"/>
              <a:t>Available in scleral lenses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410" y="1837814"/>
            <a:ext cx="6215034" cy="376576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59884" y="6186433"/>
            <a:ext cx="84833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67" dirty="0">
                <a:solidFill>
                  <a:srgbClr val="000000"/>
                </a:solidFill>
                <a:latin typeface="Arial" charset="0"/>
                <a:ea typeface="ＭＳ Ｐゴシック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http://www.aldenoptical.com/products/soft-specialty/zen-multifocal</a:t>
            </a:r>
            <a:r>
              <a:rPr lang="en-US" dirty="0">
                <a:solidFill>
                  <a:srgbClr val="FFFFFF"/>
                </a:solidFill>
                <a:latin typeface="Arial" charset="0"/>
                <a:ea typeface="ＭＳ Ｐゴシック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/zen-multifocal/</a:t>
            </a:r>
            <a:endParaRPr lang="en-US" dirty="0">
              <a:solidFill>
                <a:srgbClr val="FFFFFF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331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A5C8D-67FD-4134-B9EE-908AACBC4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APIOC™ Leverages Lid Anatomy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C2C924-4466-46E8-8E4E-70BC44BB39A1}"/>
              </a:ext>
            </a:extLst>
          </p:cNvPr>
          <p:cNvSpPr txBox="1"/>
          <p:nvPr/>
        </p:nvSpPr>
        <p:spPr>
          <a:xfrm>
            <a:off x="1" y="1268983"/>
            <a:ext cx="5178593" cy="4646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57" indent="-342857" defTabSz="1219170" fontAlgn="base">
              <a:lnSpc>
                <a:spcPct val="8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1700" b="1" dirty="0">
              <a:solidFill>
                <a:srgbClr val="33C0BA"/>
              </a:solidFill>
              <a:latin typeface="Montserrat Medium" panose="00000600000000000000" pitchFamily="2" charset="0"/>
              <a:ea typeface="ＭＳ Ｐゴシック" charset="0"/>
            </a:endParaRPr>
          </a:p>
          <a:p>
            <a:pPr marL="342857" indent="-342857" defTabSz="1219170" fontAlgn="base">
              <a:lnSpc>
                <a:spcPct val="8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b="1" dirty="0">
                <a:solidFill>
                  <a:srgbClr val="BBE0E3">
                    <a:lumMod val="50000"/>
                  </a:srgbClr>
                </a:solidFill>
                <a:latin typeface="Montserrat Medium" panose="00000600000000000000" pitchFamily="2" charset="0"/>
                <a:ea typeface="ＭＳ Ｐゴシック" charset="0"/>
              </a:rPr>
              <a:t>Recent advances in material, engineering knowledge, and manufacturing techniques allow for suspension of soft lenses</a:t>
            </a:r>
          </a:p>
          <a:p>
            <a:pPr marL="342857" indent="-342857" defTabSz="1219170" fontAlgn="base">
              <a:lnSpc>
                <a:spcPct val="8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b="1" dirty="0">
                <a:solidFill>
                  <a:srgbClr val="BBE0E3">
                    <a:lumMod val="50000"/>
                  </a:srgbClr>
                </a:solidFill>
                <a:latin typeface="Montserrat Medium" panose="00000600000000000000" pitchFamily="2" charset="0"/>
                <a:ea typeface="ＭＳ Ｐゴシック" charset="0"/>
              </a:rPr>
              <a:t>Uses the lid wiper as the inspiration for the unique design feature: The Stabilizing Crest</a:t>
            </a:r>
            <a:r>
              <a:rPr lang="en-US" sz="2000" b="1" baseline="30000" dirty="0">
                <a:solidFill>
                  <a:srgbClr val="BBE0E3">
                    <a:lumMod val="50000"/>
                  </a:srgbClr>
                </a:solidFill>
                <a:latin typeface="Montserrat Medium" panose="00000600000000000000" pitchFamily="2" charset="0"/>
                <a:ea typeface="ＭＳ Ｐゴシック" charset="0"/>
              </a:rPr>
              <a:t>TM</a:t>
            </a:r>
          </a:p>
          <a:p>
            <a:pPr marL="342857" indent="-342857" defTabSz="1219170" fontAlgn="base">
              <a:lnSpc>
                <a:spcPct val="8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b="1" dirty="0">
                <a:solidFill>
                  <a:srgbClr val="BBE0E3">
                    <a:lumMod val="50000"/>
                  </a:srgbClr>
                </a:solidFill>
                <a:latin typeface="Montserrat Medium" panose="00000600000000000000" pitchFamily="2" charset="0"/>
                <a:ea typeface="ＭＳ Ｐゴシック" charset="0"/>
              </a:rPr>
              <a:t>Balance Zones help ensure rotational stability and centration</a:t>
            </a:r>
          </a:p>
          <a:p>
            <a:pPr marL="342857" indent="-342857" defTabSz="1219170" fontAlgn="base">
              <a:lnSpc>
                <a:spcPct val="8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b="1" dirty="0">
                <a:solidFill>
                  <a:srgbClr val="BBE0E3">
                    <a:lumMod val="50000"/>
                  </a:srgbClr>
                </a:solidFill>
                <a:latin typeface="Montserrat Medium" panose="00000600000000000000" pitchFamily="2" charset="0"/>
                <a:ea typeface="ＭＳ Ｐゴシック" charset="0"/>
              </a:rPr>
              <a:t>The unique features and optical zone allow for discrete vision correction at distance, intermediate and near</a:t>
            </a:r>
          </a:p>
          <a:p>
            <a:pPr defTabSz="91428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600" dirty="0">
              <a:solidFill>
                <a:srgbClr val="39214D"/>
              </a:solidFill>
              <a:latin typeface="Montserrat" panose="00000500000000000000"/>
              <a:ea typeface="ＭＳ Ｐゴシック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1ECEA6-0602-4C79-9B29-9C71AC34BA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8434" y="1650557"/>
            <a:ext cx="6731356" cy="4115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1902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A5C8D-67FD-4134-B9EE-908AACBC4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The APIOC™ Design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D66116-09F1-42F3-877F-68FEFB1EDF6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6990" y="1186429"/>
            <a:ext cx="9835663" cy="488417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1596B31-15EB-7345-B3A3-B5959F928E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652" y="5918124"/>
            <a:ext cx="1219163" cy="9397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0B23DE5-72A0-B74A-B8E4-23683B01AC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7938" y="105"/>
            <a:ext cx="2349428" cy="939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035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>
          <a:extLst>
            <a:ext uri="{FF2B5EF4-FFF2-40B4-BE49-F238E27FC236}">
              <a16:creationId xmlns:a16="http://schemas.microsoft.com/office/drawing/2014/main" id="{CFA8C0EA-5059-9C32-F20B-9ED751F8D2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2">
            <a:extLst>
              <a:ext uri="{FF2B5EF4-FFF2-40B4-BE49-F238E27FC236}">
                <a16:creationId xmlns:a16="http://schemas.microsoft.com/office/drawing/2014/main" id="{5186912E-0CF7-FD96-EF94-052F8041FA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l="-21059" t="187" r="-1643" b="3111"/>
          <a:stretch>
            <a:fillRect/>
          </a:stretch>
        </p:blipFill>
        <p:spPr bwMode="auto">
          <a:xfrm>
            <a:off x="4146783" y="2316480"/>
            <a:ext cx="1869225" cy="1473143"/>
          </a:xfrm>
          <a:prstGeom prst="roundRect">
            <a:avLst>
              <a:gd name="adj" fmla="val 6362"/>
            </a:avLst>
          </a:prstGeom>
          <a:solidFill>
            <a:schemeClr val="bg1"/>
          </a:solidFill>
        </p:spPr>
      </p:pic>
      <p:sp>
        <p:nvSpPr>
          <p:cNvPr id="171" name="Google Shape;171;p4">
            <a:extLst>
              <a:ext uri="{FF2B5EF4-FFF2-40B4-BE49-F238E27FC236}">
                <a16:creationId xmlns:a16="http://schemas.microsoft.com/office/drawing/2014/main" id="{48704FD7-53F4-3625-76F7-292C67486B0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14" name="Google Shape;170;p4">
            <a:extLst>
              <a:ext uri="{FF2B5EF4-FFF2-40B4-BE49-F238E27FC236}">
                <a16:creationId xmlns:a16="http://schemas.microsoft.com/office/drawing/2014/main" id="{9142AEAD-E523-2088-F140-8CF6DB4F95F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0011" y="404813"/>
            <a:ext cx="10416400" cy="7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-US" dirty="0"/>
              <a:t>Formulation Matters</a:t>
            </a:r>
            <a:endParaRPr dirty="0"/>
          </a:p>
        </p:txBody>
      </p:sp>
      <p:sp>
        <p:nvSpPr>
          <p:cNvPr id="16" name="Google Shape;173;p4">
            <a:extLst>
              <a:ext uri="{FF2B5EF4-FFF2-40B4-BE49-F238E27FC236}">
                <a16:creationId xmlns:a16="http://schemas.microsoft.com/office/drawing/2014/main" id="{9C84AA81-CD82-B4BA-1156-34087EF5FACC}"/>
              </a:ext>
            </a:extLst>
          </p:cNvPr>
          <p:cNvSpPr txBox="1">
            <a:spLocks/>
          </p:cNvSpPr>
          <p:nvPr/>
        </p:nvSpPr>
        <p:spPr>
          <a:xfrm>
            <a:off x="619975" y="3941028"/>
            <a:ext cx="2476793" cy="362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5275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5275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buClr>
                <a:schemeClr val="accent2"/>
              </a:buClr>
              <a:buSzPts val="1733"/>
            </a:pPr>
            <a:r>
              <a:rPr lang="en-US" sz="1500" b="1" dirty="0">
                <a:solidFill>
                  <a:schemeClr val="accent2"/>
                </a:solidFill>
              </a:rPr>
              <a:t>Botulinum Toxin Type A</a:t>
            </a:r>
            <a:endParaRPr lang="en-US" sz="1500" dirty="0"/>
          </a:p>
          <a:p>
            <a:pPr marL="0" lvl="1" indent="0">
              <a:buClr>
                <a:schemeClr val="dk1"/>
              </a:buClr>
              <a:buSzPts val="2000"/>
            </a:pPr>
            <a:br>
              <a:rPr lang="en-US" sz="1500" dirty="0">
                <a:solidFill>
                  <a:schemeClr val="dk1"/>
                </a:solidFill>
              </a:rPr>
            </a:br>
            <a:endParaRPr lang="en-US" sz="1500" dirty="0"/>
          </a:p>
        </p:txBody>
      </p:sp>
      <p:sp>
        <p:nvSpPr>
          <p:cNvPr id="5" name="Google Shape;169;p4">
            <a:extLst>
              <a:ext uri="{FF2B5EF4-FFF2-40B4-BE49-F238E27FC236}">
                <a16:creationId xmlns:a16="http://schemas.microsoft.com/office/drawing/2014/main" id="{88107E62-204E-E772-53D2-7B912E19615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19975" y="1207114"/>
            <a:ext cx="10416000" cy="5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>
              <a:lnSpc>
                <a:spcPts val="2400"/>
              </a:lnSpc>
              <a:spcBef>
                <a:spcPts val="0"/>
              </a:spcBef>
              <a:buSzPts val="1500"/>
              <a:buNone/>
            </a:pPr>
            <a:r>
              <a:rPr lang="en-US" sz="1800" b="1" dirty="0">
                <a:solidFill>
                  <a:schemeClr val="accent2"/>
                </a:solidFill>
              </a:rPr>
              <a:t>Examples of Indication Expansion Through Reformulation or Reformulated Drugs:</a:t>
            </a:r>
            <a:br>
              <a:rPr lang="en-US" sz="1800" b="1" dirty="0">
                <a:solidFill>
                  <a:schemeClr val="accent2"/>
                </a:solidFill>
              </a:rPr>
            </a:br>
            <a:r>
              <a:rPr lang="en-US" sz="1800" b="1" dirty="0">
                <a:solidFill>
                  <a:schemeClr val="accent2"/>
                </a:solidFill>
              </a:rPr>
              <a:t>From Original Use to New Market Success</a:t>
            </a:r>
            <a:endParaRPr sz="1800" b="1" dirty="0">
              <a:solidFill>
                <a:schemeClr val="accent2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29B43F-A88A-B833-0597-A6AB1C861CF5}"/>
              </a:ext>
            </a:extLst>
          </p:cNvPr>
          <p:cNvSpPr txBox="1"/>
          <p:nvPr/>
        </p:nvSpPr>
        <p:spPr>
          <a:xfrm>
            <a:off x="619975" y="4507119"/>
            <a:ext cx="2603744" cy="1600438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lvl="0" indent="0">
              <a:spcBef>
                <a:spcPts val="1333"/>
              </a:spcBef>
              <a:buClr>
                <a:schemeClr val="dk1"/>
              </a:buClr>
              <a:buSzPts val="2000"/>
            </a:pPr>
            <a:r>
              <a:rPr lang="en-US" sz="1400" b="1" dirty="0">
                <a:solidFill>
                  <a:schemeClr val="dk1"/>
                </a:solidFill>
              </a:rPr>
              <a:t>Oculinum: </a:t>
            </a:r>
            <a:r>
              <a:rPr lang="en-US" sz="1400" dirty="0">
                <a:solidFill>
                  <a:schemeClr val="dk1"/>
                </a:solidFill>
              </a:rPr>
              <a:t>Used to treat strabismus and blepharospasm</a:t>
            </a:r>
            <a:br>
              <a:rPr lang="en-US" sz="1400" dirty="0">
                <a:solidFill>
                  <a:schemeClr val="dk1"/>
                </a:solidFill>
              </a:rPr>
            </a:br>
            <a:br>
              <a:rPr lang="en-US" sz="1400" dirty="0">
                <a:solidFill>
                  <a:schemeClr val="dk1"/>
                </a:solidFill>
              </a:rPr>
            </a:br>
            <a:br>
              <a:rPr lang="en-US" sz="1400" dirty="0">
                <a:solidFill>
                  <a:schemeClr val="dk1"/>
                </a:solidFill>
              </a:rPr>
            </a:br>
            <a:br>
              <a:rPr lang="en-US" sz="1400" dirty="0">
                <a:solidFill>
                  <a:schemeClr val="dk1"/>
                </a:solidFill>
              </a:rPr>
            </a:br>
            <a:r>
              <a:rPr lang="en-US" sz="1400" b="1" dirty="0">
                <a:solidFill>
                  <a:schemeClr val="dk1"/>
                </a:solidFill>
              </a:rPr>
              <a:t>Botox</a:t>
            </a:r>
            <a:r>
              <a:rPr lang="en-US" b="1" dirty="0">
                <a:solidFill>
                  <a:schemeClr val="dk1"/>
                </a:solidFill>
              </a:rPr>
              <a:t>: </a:t>
            </a:r>
            <a:r>
              <a:rPr lang="en-US" sz="1400" dirty="0">
                <a:solidFill>
                  <a:schemeClr val="dk1"/>
                </a:solidFill>
              </a:rPr>
              <a:t>Most commonly used for cosmetic purposes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297108F-8FDE-B980-2097-5B87FEE88D3C}"/>
              </a:ext>
            </a:extLst>
          </p:cNvPr>
          <p:cNvSpPr txBox="1"/>
          <p:nvPr/>
        </p:nvSpPr>
        <p:spPr>
          <a:xfrm>
            <a:off x="622694" y="5415060"/>
            <a:ext cx="1333105" cy="215444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r>
              <a:rPr lang="en-US" sz="800" dirty="0">
                <a:solidFill>
                  <a:schemeClr val="dk1"/>
                </a:solidFill>
              </a:rPr>
              <a:t>[Reformulated] </a:t>
            </a:r>
            <a:endParaRPr lang="en-US" sz="8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CBD59C1-2F3E-F921-2325-E553DE282B9D}"/>
              </a:ext>
            </a:extLst>
          </p:cNvPr>
          <p:cNvSpPr txBox="1"/>
          <p:nvPr/>
        </p:nvSpPr>
        <p:spPr>
          <a:xfrm>
            <a:off x="622695" y="4336305"/>
            <a:ext cx="579572" cy="215444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r>
              <a:rPr lang="en-US" sz="800" dirty="0">
                <a:solidFill>
                  <a:schemeClr val="dk1"/>
                </a:solidFill>
              </a:rPr>
              <a:t>[Original] </a:t>
            </a:r>
            <a:endParaRPr lang="en-US" sz="800" dirty="0"/>
          </a:p>
        </p:txBody>
      </p:sp>
      <p:pic>
        <p:nvPicPr>
          <p:cNvPr id="28" name="Picture 2" descr="Botulinum neurotoxin type A resistance: An emerging problem">
            <a:extLst>
              <a:ext uri="{FF2B5EF4-FFF2-40B4-BE49-F238E27FC236}">
                <a16:creationId xmlns:a16="http://schemas.microsoft.com/office/drawing/2014/main" id="{CA469D30-D0C7-CB5B-2BE3-05A94D2C4B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34"/>
          <a:stretch>
            <a:fillRect/>
          </a:stretch>
        </p:blipFill>
        <p:spPr bwMode="auto">
          <a:xfrm>
            <a:off x="619975" y="2316480"/>
            <a:ext cx="1869225" cy="1473143"/>
          </a:xfrm>
          <a:prstGeom prst="roundRect">
            <a:avLst>
              <a:gd name="adj" fmla="val 636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Google Shape;173;p4">
            <a:extLst>
              <a:ext uri="{FF2B5EF4-FFF2-40B4-BE49-F238E27FC236}">
                <a16:creationId xmlns:a16="http://schemas.microsoft.com/office/drawing/2014/main" id="{F7A3774D-C9F2-EC1A-E6AD-824433C53A08}"/>
              </a:ext>
            </a:extLst>
          </p:cNvPr>
          <p:cNvSpPr txBox="1">
            <a:spLocks/>
          </p:cNvSpPr>
          <p:nvPr/>
        </p:nvSpPr>
        <p:spPr>
          <a:xfrm>
            <a:off x="4165762" y="3941028"/>
            <a:ext cx="2476793" cy="362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5275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5275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buClr>
                <a:schemeClr val="accent2"/>
              </a:buClr>
              <a:buSzPts val="1733"/>
            </a:pPr>
            <a:r>
              <a:rPr lang="en-US" sz="1500" b="1" dirty="0">
                <a:solidFill>
                  <a:schemeClr val="accent2"/>
                </a:solidFill>
              </a:rPr>
              <a:t>Brimonidine</a:t>
            </a:r>
            <a:br>
              <a:rPr lang="en-US" sz="1500" dirty="0">
                <a:solidFill>
                  <a:schemeClr val="dk1"/>
                </a:solidFill>
              </a:rPr>
            </a:br>
            <a:endParaRPr lang="en-US" sz="15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AEF03D3-4126-B339-8247-99AEB8229061}"/>
              </a:ext>
            </a:extLst>
          </p:cNvPr>
          <p:cNvSpPr txBox="1"/>
          <p:nvPr/>
        </p:nvSpPr>
        <p:spPr>
          <a:xfrm>
            <a:off x="4165761" y="4507119"/>
            <a:ext cx="2861571" cy="1600438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lvl="0" indent="0">
              <a:spcBef>
                <a:spcPts val="1333"/>
              </a:spcBef>
              <a:buClr>
                <a:schemeClr val="dk1"/>
              </a:buClr>
              <a:buSzPts val="2000"/>
            </a:pPr>
            <a:r>
              <a:rPr lang="en-US" b="1" dirty="0">
                <a:solidFill>
                  <a:schemeClr val="dk1"/>
                </a:solidFill>
              </a:rPr>
              <a:t>Alphagan (0.1% – 0.2%): </a:t>
            </a:r>
            <a:r>
              <a:rPr lang="en-US" dirty="0">
                <a:solidFill>
                  <a:schemeClr val="dk1"/>
                </a:solidFill>
              </a:rPr>
              <a:t>Prescribed to reduce intraocular pressure in glaucoma patients</a:t>
            </a:r>
            <a:br>
              <a:rPr lang="en-US" sz="1400" dirty="0">
                <a:solidFill>
                  <a:schemeClr val="dk1"/>
                </a:solidFill>
              </a:rPr>
            </a:br>
            <a:br>
              <a:rPr lang="en-US" sz="1400" dirty="0">
                <a:solidFill>
                  <a:schemeClr val="dk1"/>
                </a:solidFill>
              </a:rPr>
            </a:br>
            <a:br>
              <a:rPr lang="en-US" sz="1400" dirty="0">
                <a:solidFill>
                  <a:schemeClr val="dk1"/>
                </a:solidFill>
              </a:rPr>
            </a:br>
            <a:r>
              <a:rPr lang="en-ZA" b="1" dirty="0">
                <a:solidFill>
                  <a:schemeClr val="dk1"/>
                </a:solidFill>
              </a:rPr>
              <a:t>Lumify (0.025%): </a:t>
            </a:r>
            <a:r>
              <a:rPr lang="en-ZA" dirty="0">
                <a:solidFill>
                  <a:schemeClr val="dk1"/>
                </a:solidFill>
              </a:rPr>
              <a:t>Used for </a:t>
            </a:r>
            <a:br>
              <a:rPr lang="en-ZA" dirty="0">
                <a:solidFill>
                  <a:schemeClr val="dk1"/>
                </a:solidFill>
              </a:rPr>
            </a:br>
            <a:r>
              <a:rPr lang="en-ZA" dirty="0">
                <a:solidFill>
                  <a:schemeClr val="dk1"/>
                </a:solidFill>
              </a:rPr>
              <a:t>over-the-counter eye redness relief</a:t>
            </a:r>
            <a:endParaRPr lang="en-US" sz="1400" dirty="0">
              <a:solidFill>
                <a:schemeClr val="dk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7CEB325-5B04-B1AA-0689-D3A40138B000}"/>
              </a:ext>
            </a:extLst>
          </p:cNvPr>
          <p:cNvSpPr txBox="1"/>
          <p:nvPr/>
        </p:nvSpPr>
        <p:spPr>
          <a:xfrm>
            <a:off x="4168481" y="5415060"/>
            <a:ext cx="1333105" cy="215444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r>
              <a:rPr lang="en-US" sz="800" dirty="0">
                <a:solidFill>
                  <a:schemeClr val="dk1"/>
                </a:solidFill>
              </a:rPr>
              <a:t>[Reformulated] </a:t>
            </a:r>
            <a:endParaRPr lang="en-US" sz="8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03F1283-F1EE-4407-3816-41D4CE104BBE}"/>
              </a:ext>
            </a:extLst>
          </p:cNvPr>
          <p:cNvSpPr txBox="1"/>
          <p:nvPr/>
        </p:nvSpPr>
        <p:spPr>
          <a:xfrm>
            <a:off x="4168482" y="4336305"/>
            <a:ext cx="579572" cy="215444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r>
              <a:rPr lang="en-US" sz="800" dirty="0">
                <a:solidFill>
                  <a:schemeClr val="dk1"/>
                </a:solidFill>
              </a:rPr>
              <a:t>[Original] </a:t>
            </a:r>
            <a:endParaRPr lang="en-US" sz="800" dirty="0"/>
          </a:p>
        </p:txBody>
      </p:sp>
      <p:sp>
        <p:nvSpPr>
          <p:cNvPr id="34" name="Google Shape;173;p4">
            <a:extLst>
              <a:ext uri="{FF2B5EF4-FFF2-40B4-BE49-F238E27FC236}">
                <a16:creationId xmlns:a16="http://schemas.microsoft.com/office/drawing/2014/main" id="{308528E6-20BE-B8BE-92D3-9967D35C24A1}"/>
              </a:ext>
            </a:extLst>
          </p:cNvPr>
          <p:cNvSpPr txBox="1">
            <a:spLocks/>
          </p:cNvSpPr>
          <p:nvPr/>
        </p:nvSpPr>
        <p:spPr>
          <a:xfrm>
            <a:off x="7969374" y="3941028"/>
            <a:ext cx="2476793" cy="362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5275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5275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buClr>
                <a:schemeClr val="accent2"/>
              </a:buClr>
              <a:buSzPts val="1733"/>
            </a:pPr>
            <a:r>
              <a:rPr lang="en-US" sz="1500" b="1" dirty="0">
                <a:solidFill>
                  <a:schemeClr val="accent2"/>
                </a:solidFill>
              </a:rPr>
              <a:t>Minoxidil</a:t>
            </a:r>
            <a:br>
              <a:rPr lang="en-US" sz="1500" dirty="0">
                <a:solidFill>
                  <a:schemeClr val="dk1"/>
                </a:solidFill>
              </a:rPr>
            </a:br>
            <a:endParaRPr lang="en-US" sz="15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DE03F17-D978-A209-BFB4-AADEE9FC1C72}"/>
              </a:ext>
            </a:extLst>
          </p:cNvPr>
          <p:cNvSpPr txBox="1"/>
          <p:nvPr/>
        </p:nvSpPr>
        <p:spPr>
          <a:xfrm>
            <a:off x="7969374" y="4507119"/>
            <a:ext cx="2603744" cy="1600438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lvl="0" indent="0">
              <a:spcBef>
                <a:spcPts val="1333"/>
              </a:spcBef>
              <a:buClr>
                <a:schemeClr val="dk1"/>
              </a:buClr>
              <a:buSzPts val="2000"/>
            </a:pPr>
            <a:r>
              <a:rPr lang="en-US" b="1" dirty="0">
                <a:solidFill>
                  <a:schemeClr val="dk1"/>
                </a:solidFill>
              </a:rPr>
              <a:t>Loniten: </a:t>
            </a:r>
            <a:r>
              <a:rPr lang="en-US" dirty="0">
                <a:solidFill>
                  <a:schemeClr val="dk1"/>
                </a:solidFill>
              </a:rPr>
              <a:t>Used to treat </a:t>
            </a:r>
            <a:br>
              <a:rPr lang="en-US" dirty="0">
                <a:solidFill>
                  <a:schemeClr val="dk1"/>
                </a:solidFill>
              </a:rPr>
            </a:br>
            <a:r>
              <a:rPr lang="en-US" dirty="0">
                <a:solidFill>
                  <a:schemeClr val="dk1"/>
                </a:solidFill>
              </a:rPr>
              <a:t>severe hypertension</a:t>
            </a:r>
            <a:br>
              <a:rPr lang="en-US" sz="1400" dirty="0">
                <a:solidFill>
                  <a:schemeClr val="dk1"/>
                </a:solidFill>
              </a:rPr>
            </a:br>
            <a:br>
              <a:rPr lang="en-US" sz="1400" dirty="0">
                <a:solidFill>
                  <a:schemeClr val="dk1"/>
                </a:solidFill>
              </a:rPr>
            </a:br>
            <a:br>
              <a:rPr lang="en-US" sz="1400" dirty="0">
                <a:solidFill>
                  <a:schemeClr val="dk1"/>
                </a:solidFill>
              </a:rPr>
            </a:br>
            <a:br>
              <a:rPr lang="en-US" dirty="0">
                <a:solidFill>
                  <a:schemeClr val="dk1"/>
                </a:solidFill>
              </a:rPr>
            </a:br>
            <a:r>
              <a:rPr lang="en-US" b="1" dirty="0">
                <a:solidFill>
                  <a:schemeClr val="dk1"/>
                </a:solidFill>
              </a:rPr>
              <a:t>Rogaine: </a:t>
            </a:r>
            <a:r>
              <a:rPr lang="en-US" dirty="0">
                <a:solidFill>
                  <a:schemeClr val="dk1"/>
                </a:solidFill>
              </a:rPr>
              <a:t>Used to promote </a:t>
            </a:r>
            <a:br>
              <a:rPr lang="en-US" dirty="0">
                <a:solidFill>
                  <a:schemeClr val="dk1"/>
                </a:solidFill>
              </a:rPr>
            </a:br>
            <a:r>
              <a:rPr lang="en-US" dirty="0">
                <a:solidFill>
                  <a:schemeClr val="dk1"/>
                </a:solidFill>
              </a:rPr>
              <a:t>hair growth</a:t>
            </a:r>
            <a:endParaRPr lang="en-US" sz="1400" dirty="0">
              <a:solidFill>
                <a:schemeClr val="dk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3A03A22-3303-852D-03FF-B0DB133AE084}"/>
              </a:ext>
            </a:extLst>
          </p:cNvPr>
          <p:cNvSpPr txBox="1"/>
          <p:nvPr/>
        </p:nvSpPr>
        <p:spPr>
          <a:xfrm>
            <a:off x="7972093" y="5415060"/>
            <a:ext cx="1333105" cy="215444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r>
              <a:rPr lang="en-US" sz="800" dirty="0">
                <a:solidFill>
                  <a:schemeClr val="dk1"/>
                </a:solidFill>
              </a:rPr>
              <a:t>[Reformulated] </a:t>
            </a:r>
            <a:endParaRPr lang="en-US" sz="8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EB45EFA-9776-D8E0-2B81-4734B6F4FA57}"/>
              </a:ext>
            </a:extLst>
          </p:cNvPr>
          <p:cNvSpPr txBox="1"/>
          <p:nvPr/>
        </p:nvSpPr>
        <p:spPr>
          <a:xfrm>
            <a:off x="7972094" y="4336305"/>
            <a:ext cx="579572" cy="215444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r>
              <a:rPr lang="en-US" sz="800" dirty="0">
                <a:solidFill>
                  <a:schemeClr val="dk1"/>
                </a:solidFill>
              </a:rPr>
              <a:t>[Original] </a:t>
            </a:r>
            <a:endParaRPr lang="en-US" sz="800" dirty="0"/>
          </a:p>
        </p:txBody>
      </p:sp>
      <p:pic>
        <p:nvPicPr>
          <p:cNvPr id="40" name="Picture 2">
            <a:extLst>
              <a:ext uri="{FF2B5EF4-FFF2-40B4-BE49-F238E27FC236}">
                <a16:creationId xmlns:a16="http://schemas.microsoft.com/office/drawing/2014/main" id="{955F1D85-A37F-D7BA-A8C1-B786433CB4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/>
          <a:srcRect l="10186" r="2253"/>
          <a:stretch>
            <a:fillRect/>
          </a:stretch>
        </p:blipFill>
        <p:spPr bwMode="auto">
          <a:xfrm>
            <a:off x="7969374" y="2316480"/>
            <a:ext cx="1869225" cy="1473143"/>
          </a:xfrm>
          <a:prstGeom prst="roundRect">
            <a:avLst>
              <a:gd name="adj" fmla="val 636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2159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6D8A9-DEC4-46EE-B0E4-588F959D7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w Cen MT" panose="020B0602020104020603" pitchFamily="34" charset="77"/>
              </a:rPr>
              <a:t>PRESBYOPIA: US Impact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3F17B3A9-455D-4402-B68D-A6117AE2BB3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181">
            <a:extLst>
              <a:ext uri="{FF2B5EF4-FFF2-40B4-BE49-F238E27FC236}">
                <a16:creationId xmlns:a16="http://schemas.microsoft.com/office/drawing/2014/main" id="{CE151762-ADE0-4213-9FC8-FFC616E05CE7}"/>
              </a:ext>
            </a:extLst>
          </p:cNvPr>
          <p:cNvSpPr txBox="1"/>
          <p:nvPr/>
        </p:nvSpPr>
        <p:spPr>
          <a:xfrm>
            <a:off x="695429" y="6306639"/>
            <a:ext cx="10156566" cy="372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tIns="45719" rIns="45719" bIns="45719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Avenir Book"/>
              </a:rPr>
              <a:t>1. American Optometric Association website. Accessed 2019; 2. </a:t>
            </a:r>
            <a:r>
              <a:rPr kumimoji="0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Avenir Book"/>
              </a:rPr>
              <a:t>Zebardast</a:t>
            </a: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Avenir Book"/>
              </a:rPr>
              <a:t> et al</a:t>
            </a: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Avenir Book Oblique"/>
                <a:cs typeface="Avenir Book Oblique"/>
                <a:sym typeface="Avenir Book Oblique"/>
              </a:rPr>
              <a:t>. Am J </a:t>
            </a:r>
            <a:r>
              <a:rPr kumimoji="0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Avenir Book Oblique"/>
                <a:cs typeface="Avenir Book Oblique"/>
                <a:sym typeface="Avenir Book Oblique"/>
              </a:rPr>
              <a:t>Ophthalmol</a:t>
            </a: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Avenir Book"/>
              </a:rPr>
              <a:t>. 2017; 3. U.S. Census Bureau. 2014;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latin typeface="Avenir Book"/>
                <a:ea typeface="Avenir Book"/>
                <a:cs typeface="Avenir Book"/>
                <a:sym typeface="Avenir Book"/>
              </a:defRPr>
            </a:pP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Avenir Book"/>
              </a:rPr>
              <a:t>4. </a:t>
            </a:r>
            <a:r>
              <a:rPr kumimoji="0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Avenir Book"/>
              </a:rPr>
              <a:t>Berdahl</a:t>
            </a: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Avenir Book"/>
              </a:rPr>
              <a:t> J et al. </a:t>
            </a: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Avenir Book Oblique"/>
                <a:cs typeface="Avenir Book Oblique"/>
                <a:sym typeface="Avenir Book Oblique"/>
              </a:rPr>
              <a:t>Clin </a:t>
            </a:r>
            <a:r>
              <a:rPr kumimoji="0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Avenir Book Oblique"/>
                <a:cs typeface="Avenir Book Oblique"/>
                <a:sym typeface="Avenir Book Oblique"/>
              </a:rPr>
              <a:t>Ophthalmol</a:t>
            </a: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sym typeface="Avenir Book"/>
              </a:rPr>
              <a:t>. 2020; 5. Vision Council website. Accessed 2020. *Determined based on U.S. Census data.</a:t>
            </a:r>
          </a:p>
        </p:txBody>
      </p:sp>
    </p:spTree>
    <p:extLst>
      <p:ext uri="{BB962C8B-B14F-4D97-AF65-F5344CB8AC3E}">
        <p14:creationId xmlns:p14="http://schemas.microsoft.com/office/powerpoint/2010/main" val="37042805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ctr">
              <a:buClr>
                <a:srgbClr val="0B3A66"/>
              </a:buClr>
              <a:buSzPts val="3600"/>
            </a:pPr>
            <a:r>
              <a:rPr lang="en-US" sz="3600">
                <a:solidFill>
                  <a:srgbClr val="0B3A66"/>
                </a:solidFill>
              </a:rPr>
              <a:t>Is it really presbyopia?</a:t>
            </a:r>
            <a:endParaRPr/>
          </a:p>
        </p:txBody>
      </p:sp>
      <p:sp>
        <p:nvSpPr>
          <p:cNvPr id="85" name="Google Shape;85;p2"/>
          <p:cNvSpPr txBox="1">
            <a:spLocks noGrp="1"/>
          </p:cNvSpPr>
          <p:nvPr>
            <p:ph type="body" idx="1"/>
          </p:nvPr>
        </p:nvSpPr>
        <p:spPr>
          <a:xfrm>
            <a:off x="1981200" y="1600201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800" dirty="0">
                <a:solidFill>
                  <a:srgbClr val="333333"/>
                </a:solidFill>
              </a:rPr>
              <a:t>Conditions that can mimic:</a:t>
            </a:r>
            <a:endParaRPr sz="2800" dirty="0">
              <a:solidFill>
                <a:srgbClr val="333333"/>
              </a:solidFill>
            </a:endParaRPr>
          </a:p>
          <a:p>
            <a:pPr marL="800100" indent="-369569">
              <a:spcBef>
                <a:spcPts val="0"/>
              </a:spcBef>
              <a:buClr>
                <a:srgbClr val="333333"/>
              </a:buClr>
              <a:buSzPct val="100000"/>
            </a:pPr>
            <a:r>
              <a:rPr lang="en-US" sz="2400" dirty="0">
                <a:solidFill>
                  <a:srgbClr val="333333"/>
                </a:solidFill>
              </a:rPr>
              <a:t>Uncorrected hyperopia</a:t>
            </a:r>
            <a:endParaRPr sz="2400" dirty="0">
              <a:solidFill>
                <a:srgbClr val="333333"/>
              </a:solidFill>
            </a:endParaRPr>
          </a:p>
          <a:p>
            <a:pPr marL="800100" indent="-369569">
              <a:spcBef>
                <a:spcPts val="0"/>
              </a:spcBef>
              <a:buClr>
                <a:srgbClr val="333333"/>
              </a:buClr>
              <a:buSzPct val="100000"/>
            </a:pPr>
            <a:r>
              <a:rPr lang="en-US" sz="2400" dirty="0">
                <a:solidFill>
                  <a:srgbClr val="333333"/>
                </a:solidFill>
              </a:rPr>
              <a:t>Accommodative Insufficiency </a:t>
            </a:r>
            <a:endParaRPr sz="2400" dirty="0">
              <a:solidFill>
                <a:srgbClr val="333333"/>
              </a:solidFill>
            </a:endParaRPr>
          </a:p>
          <a:p>
            <a:pPr marL="800100" indent="-331469">
              <a:spcBef>
                <a:spcPts val="0"/>
              </a:spcBef>
              <a:buClr>
                <a:srgbClr val="333333"/>
              </a:buClr>
              <a:buSzPct val="100000"/>
            </a:pPr>
            <a:r>
              <a:rPr lang="en-US" sz="2400" dirty="0">
                <a:solidFill>
                  <a:srgbClr val="333333"/>
                </a:solidFill>
              </a:rPr>
              <a:t>Ocular surface disease</a:t>
            </a:r>
            <a:endParaRPr dirty="0"/>
          </a:p>
          <a:p>
            <a:pPr marL="800100" indent="-331469">
              <a:spcBef>
                <a:spcPts val="480"/>
              </a:spcBef>
              <a:buClr>
                <a:srgbClr val="333333"/>
              </a:buClr>
              <a:buSzPct val="100000"/>
            </a:pPr>
            <a:r>
              <a:rPr lang="en-US" sz="2400" dirty="0">
                <a:solidFill>
                  <a:srgbClr val="333333"/>
                </a:solidFill>
              </a:rPr>
              <a:t>Medication induced changes</a:t>
            </a:r>
            <a:endParaRPr sz="2400" dirty="0">
              <a:solidFill>
                <a:srgbClr val="333333"/>
              </a:solidFill>
            </a:endParaRPr>
          </a:p>
          <a:p>
            <a:pPr marL="1200150" lvl="1" indent="-312419">
              <a:spcBef>
                <a:spcPts val="480"/>
              </a:spcBef>
              <a:buClr>
                <a:srgbClr val="333333"/>
              </a:buClr>
              <a:buSzPct val="100000"/>
              <a:buChar char="–"/>
            </a:pPr>
            <a:r>
              <a:rPr lang="en-US" sz="2400" dirty="0">
                <a:solidFill>
                  <a:srgbClr val="333333"/>
                </a:solidFill>
              </a:rPr>
              <a:t>anticholinergics, sympathomimetics, antidepressants, antihistamines - can reduce amplitude</a:t>
            </a:r>
            <a:endParaRPr sz="2400" dirty="0">
              <a:solidFill>
                <a:srgbClr val="333333"/>
              </a:solidFill>
            </a:endParaRPr>
          </a:p>
          <a:p>
            <a:pPr marL="800100" indent="-369569">
              <a:spcBef>
                <a:spcPts val="480"/>
              </a:spcBef>
              <a:buClr>
                <a:srgbClr val="333333"/>
              </a:buClr>
              <a:buSzPct val="100000"/>
            </a:pPr>
            <a:r>
              <a:rPr lang="en-US" sz="2400" dirty="0">
                <a:solidFill>
                  <a:srgbClr val="333333"/>
                </a:solidFill>
              </a:rPr>
              <a:t>Convergence insufficiency or decompensated </a:t>
            </a:r>
            <a:r>
              <a:rPr lang="en-US" sz="2400" dirty="0" err="1">
                <a:solidFill>
                  <a:srgbClr val="333333"/>
                </a:solidFill>
              </a:rPr>
              <a:t>phorias</a:t>
            </a:r>
            <a:endParaRPr sz="2400" dirty="0">
              <a:solidFill>
                <a:srgbClr val="333333"/>
              </a:solidFill>
            </a:endParaRPr>
          </a:p>
          <a:p>
            <a:pPr marL="800100" indent="-369569">
              <a:spcBef>
                <a:spcPts val="480"/>
              </a:spcBef>
              <a:buClr>
                <a:srgbClr val="333333"/>
              </a:buClr>
              <a:buSzPct val="100000"/>
            </a:pPr>
            <a:r>
              <a:rPr lang="en-US" sz="2400" dirty="0">
                <a:solidFill>
                  <a:srgbClr val="333333"/>
                </a:solidFill>
              </a:rPr>
              <a:t>Systemic Conditions - DM, TBI</a:t>
            </a:r>
            <a:endParaRPr sz="2400" dirty="0">
              <a:solidFill>
                <a:srgbClr val="333333"/>
              </a:solidFill>
            </a:endParaRPr>
          </a:p>
          <a:p>
            <a:pPr marL="800100" indent="-369569">
              <a:spcBef>
                <a:spcPts val="480"/>
              </a:spcBef>
              <a:buClr>
                <a:srgbClr val="333333"/>
              </a:buClr>
              <a:buSzPct val="100000"/>
            </a:pPr>
            <a:r>
              <a:rPr lang="en-US" sz="2400" dirty="0">
                <a:solidFill>
                  <a:srgbClr val="333333"/>
                </a:solidFill>
              </a:rPr>
              <a:t>Cataract changes</a:t>
            </a:r>
            <a:endParaRPr sz="2400" dirty="0">
              <a:solidFill>
                <a:srgbClr val="333333"/>
              </a:solidFill>
            </a:endParaRPr>
          </a:p>
          <a:p>
            <a:pPr marL="0" indent="0">
              <a:spcBef>
                <a:spcPts val="480"/>
              </a:spcBef>
              <a:buNone/>
            </a:pPr>
            <a:endParaRPr sz="2400" dirty="0">
              <a:solidFill>
                <a:srgbClr val="333333"/>
              </a:solidFill>
            </a:endParaRPr>
          </a:p>
        </p:txBody>
      </p:sp>
      <p:sp>
        <p:nvSpPr>
          <p:cNvPr id="87" name="Google Shape;87;p2"/>
          <p:cNvSpPr/>
          <p:nvPr/>
        </p:nvSpPr>
        <p:spPr>
          <a:xfrm>
            <a:off x="1524000" y="320040"/>
            <a:ext cx="9144000" cy="54864"/>
          </a:xfrm>
          <a:prstGeom prst="rect">
            <a:avLst/>
          </a:prstGeom>
          <a:solidFill>
            <a:srgbClr val="3BB6B0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5317" y="87979"/>
            <a:ext cx="12096683" cy="985057"/>
          </a:xfrm>
        </p:spPr>
        <p:txBody>
          <a:bodyPr>
            <a:noAutofit/>
          </a:bodyPr>
          <a:lstStyle/>
          <a:p>
            <a:pPr algn="ctr"/>
            <a:r>
              <a:rPr lang="en-IN" sz="4000" dirty="0">
                <a:latin typeface="Tw Cen MT" panose="020B0602020104020603" pitchFamily="34" charset="77"/>
              </a:rPr>
              <a:t>PRESBYOPIA CURRENT SOLUTIONS HAVE DRAWBACKS</a:t>
            </a:r>
            <a:endParaRPr lang="en-US" sz="4000" dirty="0">
              <a:latin typeface="Tw Cen MT" panose="020B0602020104020603" pitchFamily="34" charset="77"/>
            </a:endParaRPr>
          </a:p>
        </p:txBody>
      </p:sp>
      <p:graphicFrame>
        <p:nvGraphicFramePr>
          <p:cNvPr id="32" name="Table 32">
            <a:extLst>
              <a:ext uri="{FF2B5EF4-FFF2-40B4-BE49-F238E27FC236}">
                <a16:creationId xmlns:a16="http://schemas.microsoft.com/office/drawing/2014/main" id="{4BC9756E-E9D6-4180-B9EA-4CE286202F30}"/>
              </a:ext>
            </a:extLst>
          </p:cNvPr>
          <p:cNvGraphicFramePr>
            <a:graphicFrameLocks noGrp="1"/>
          </p:cNvGraphicFramePr>
          <p:nvPr/>
        </p:nvGraphicFramePr>
        <p:xfrm>
          <a:off x="579535" y="1036354"/>
          <a:ext cx="11329967" cy="5461352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4126280">
                  <a:extLst>
                    <a:ext uri="{9D8B030D-6E8A-4147-A177-3AD203B41FA5}">
                      <a16:colId xmlns:a16="http://schemas.microsoft.com/office/drawing/2014/main" val="143899134"/>
                    </a:ext>
                  </a:extLst>
                </a:gridCol>
                <a:gridCol w="7203687">
                  <a:extLst>
                    <a:ext uri="{9D8B030D-6E8A-4147-A177-3AD203B41FA5}">
                      <a16:colId xmlns:a16="http://schemas.microsoft.com/office/drawing/2014/main" val="2105514294"/>
                    </a:ext>
                  </a:extLst>
                </a:gridCol>
              </a:tblGrid>
              <a:tr h="876134">
                <a:tc>
                  <a:txBody>
                    <a:bodyPr/>
                    <a:lstStyle/>
                    <a:p>
                      <a:pPr algn="r">
                        <a:lnSpc>
                          <a:spcPts val="1400"/>
                        </a:lnSpc>
                      </a:pPr>
                      <a:r>
                        <a:rPr lang="en-US" sz="2100" b="1" dirty="0">
                          <a:solidFill>
                            <a:schemeClr val="tx1"/>
                          </a:solidFill>
                          <a:latin typeface="+mn-lt"/>
                        </a:rPr>
                        <a:t>Glasses </a:t>
                      </a:r>
                      <a:endParaRPr lang="en-US" sz="2100" b="1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18288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b="1" i="0" dirty="0">
                          <a:solidFill>
                            <a:schemeClr val="tx1"/>
                          </a:solidFill>
                          <a:latin typeface="Avenir Next LT Pro Light" panose="020B0304020202020204" pitchFamily="34" charset="77"/>
                        </a:rPr>
                        <a:t>Negatively impacts self confidence. Inconvenient, fogging </a:t>
                      </a:r>
                      <a:endParaRPr lang="en-US" sz="2100" b="1" i="0" dirty="0">
                        <a:solidFill>
                          <a:schemeClr val="tx1"/>
                        </a:solidFill>
                        <a:latin typeface="Avenir Next LT Pro Light" panose="020B0304020202020204" pitchFamily="34" charset="77"/>
                        <a:cs typeface="Arial" panose="020B0604020202020204" pitchFamily="34" charset="0"/>
                      </a:endParaRPr>
                    </a:p>
                  </a:txBody>
                  <a:tcPr marT="18288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1442562"/>
                  </a:ext>
                </a:extLst>
              </a:tr>
              <a:tr h="918567">
                <a:tc>
                  <a:txBody>
                    <a:bodyPr/>
                    <a:lstStyle/>
                    <a:p>
                      <a:pPr algn="r">
                        <a:lnSpc>
                          <a:spcPts val="1400"/>
                        </a:lnSpc>
                      </a:pPr>
                      <a:r>
                        <a:rPr lang="en-US" sz="2100" b="1" dirty="0">
                          <a:solidFill>
                            <a:schemeClr val="tx1"/>
                          </a:solidFill>
                          <a:latin typeface="+mn-lt"/>
                        </a:rPr>
                        <a:t>Contact Lenses</a:t>
                      </a:r>
                      <a:endParaRPr lang="en-US" sz="2100" b="1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18288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b="1" i="0" dirty="0">
                          <a:solidFill>
                            <a:schemeClr val="tx1"/>
                          </a:solidFill>
                          <a:latin typeface="Avenir Next LT Pro Light" panose="020B0304020202020204" pitchFamily="34" charset="77"/>
                        </a:rPr>
                        <a:t>Inconvenience, CL-related dry eye, compliance issues, adjustment to monovision and lack of depth perception, adaptation to multifocal</a:t>
                      </a:r>
                      <a:endParaRPr lang="en-US" sz="2100" b="1" i="0" dirty="0">
                        <a:solidFill>
                          <a:schemeClr val="tx1"/>
                        </a:solidFill>
                        <a:latin typeface="Avenir Next LT Pro Light" panose="020B0304020202020204" pitchFamily="34" charset="77"/>
                        <a:cs typeface="Arial" panose="020B0604020202020204" pitchFamily="34" charset="0"/>
                      </a:endParaRPr>
                    </a:p>
                  </a:txBody>
                  <a:tcPr marT="18288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283873"/>
                  </a:ext>
                </a:extLst>
              </a:tr>
              <a:tr h="876134">
                <a:tc>
                  <a:txBody>
                    <a:bodyPr/>
                    <a:lstStyle/>
                    <a:p>
                      <a:pPr algn="r">
                        <a:lnSpc>
                          <a:spcPts val="1400"/>
                        </a:lnSpc>
                      </a:pPr>
                      <a:r>
                        <a:rPr lang="en-US" sz="2100" b="1" dirty="0">
                          <a:solidFill>
                            <a:schemeClr val="tx1"/>
                          </a:solidFill>
                          <a:latin typeface="+mn-lt"/>
                        </a:rPr>
                        <a:t>Multifocal IOLs</a:t>
                      </a:r>
                      <a:endParaRPr lang="en-US" sz="2100" b="1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18288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b="1" i="0" dirty="0">
                          <a:solidFill>
                            <a:schemeClr val="tx1"/>
                          </a:solidFill>
                          <a:latin typeface="Avenir Next LT Pro Light" panose="020B0304020202020204" pitchFamily="34" charset="77"/>
                        </a:rPr>
                        <a:t>Glare/halos, not usually an option for early presbyopes</a:t>
                      </a:r>
                      <a:endParaRPr lang="en-US" sz="2100" b="1" i="0" dirty="0">
                        <a:solidFill>
                          <a:schemeClr val="tx1"/>
                        </a:solidFill>
                        <a:latin typeface="Avenir Next LT Pro Light" panose="020B0304020202020204" pitchFamily="34" charset="77"/>
                        <a:cs typeface="Arial" panose="020B0604020202020204" pitchFamily="34" charset="0"/>
                      </a:endParaRPr>
                    </a:p>
                  </a:txBody>
                  <a:tcPr marT="18288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9521093"/>
                  </a:ext>
                </a:extLst>
              </a:tr>
              <a:tr h="876134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sz="2100" b="1" dirty="0">
                          <a:solidFill>
                            <a:schemeClr val="tx1"/>
                          </a:solidFill>
                          <a:latin typeface="+mn-lt"/>
                        </a:rPr>
                        <a:t>Refractive Lens</a:t>
                      </a:r>
                    </a:p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sz="2100" b="1" dirty="0">
                          <a:solidFill>
                            <a:schemeClr val="tx1"/>
                          </a:solidFill>
                          <a:latin typeface="+mn-lt"/>
                        </a:rPr>
                        <a:t>Exchange (RLE)</a:t>
                      </a:r>
                      <a:endParaRPr lang="en-US" sz="2100" b="1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18288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b="1" i="0" dirty="0">
                          <a:solidFill>
                            <a:schemeClr val="tx1"/>
                          </a:solidFill>
                          <a:latin typeface="Avenir Next LT Pro Light" panose="020B0304020202020204" pitchFamily="34" charset="77"/>
                        </a:rPr>
                        <a:t>Especially for early presbyopes, the</a:t>
                      </a:r>
                      <a:r>
                        <a:rPr lang="en-US" sz="2100" b="1" i="0" baseline="0" dirty="0">
                          <a:solidFill>
                            <a:schemeClr val="tx1"/>
                          </a:solidFill>
                          <a:latin typeface="Avenir Next LT Pro Light" panose="020B0304020202020204" pitchFamily="34" charset="77"/>
                        </a:rPr>
                        <a:t> cost and</a:t>
                      </a:r>
                      <a:r>
                        <a:rPr lang="en-US" sz="2100" b="1" i="0" dirty="0">
                          <a:solidFill>
                            <a:schemeClr val="tx1"/>
                          </a:solidFill>
                          <a:latin typeface="Avenir Next LT Pro Light" panose="020B0304020202020204" pitchFamily="34" charset="77"/>
                        </a:rPr>
                        <a:t> risk of surgery may not outweigh benefits</a:t>
                      </a:r>
                      <a:endParaRPr lang="en-US" sz="2100" b="1" i="0" dirty="0">
                        <a:solidFill>
                          <a:schemeClr val="tx1"/>
                        </a:solidFill>
                        <a:latin typeface="Avenir Next LT Pro Light" panose="020B0304020202020204" pitchFamily="34" charset="77"/>
                        <a:cs typeface="Arial" panose="020B0604020202020204" pitchFamily="34" charset="0"/>
                      </a:endParaRPr>
                    </a:p>
                  </a:txBody>
                  <a:tcPr marT="18288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2642884"/>
                  </a:ext>
                </a:extLst>
              </a:tr>
              <a:tr h="876134">
                <a:tc>
                  <a:txBody>
                    <a:bodyPr/>
                    <a:lstStyle/>
                    <a:p>
                      <a:pPr algn="r">
                        <a:lnSpc>
                          <a:spcPts val="1400"/>
                        </a:lnSpc>
                      </a:pPr>
                      <a:r>
                        <a:rPr lang="en-US" sz="2100" b="1" dirty="0">
                          <a:solidFill>
                            <a:schemeClr val="tx1"/>
                          </a:solidFill>
                          <a:latin typeface="+mn-lt"/>
                        </a:rPr>
                        <a:t>Corneal Inlay</a:t>
                      </a:r>
                      <a:endParaRPr lang="en-US" sz="2100" b="1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18288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b="1" i="0" dirty="0">
                          <a:solidFill>
                            <a:schemeClr val="tx1"/>
                          </a:solidFill>
                          <a:latin typeface="Avenir Next LT Pro Light" panose="020B0304020202020204" pitchFamily="34" charset="77"/>
                        </a:rPr>
                        <a:t>Expensive, complications, adjustment to monovision, reduced distance vision</a:t>
                      </a:r>
                      <a:endParaRPr lang="en-US" sz="2100" b="1" i="0" dirty="0">
                        <a:solidFill>
                          <a:schemeClr val="tx1"/>
                        </a:solidFill>
                        <a:latin typeface="Avenir Next LT Pro Light" panose="020B0304020202020204" pitchFamily="34" charset="77"/>
                        <a:cs typeface="Arial" panose="020B0604020202020204" pitchFamily="34" charset="0"/>
                      </a:endParaRPr>
                    </a:p>
                  </a:txBody>
                  <a:tcPr marT="18288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4912454"/>
                  </a:ext>
                </a:extLst>
              </a:tr>
              <a:tr h="918567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sz="2100" b="1" dirty="0">
                          <a:solidFill>
                            <a:schemeClr val="tx1"/>
                          </a:solidFill>
                          <a:latin typeface="+mn-lt"/>
                        </a:rPr>
                        <a:t>Monovision</a:t>
                      </a:r>
                      <a:r>
                        <a:rPr lang="en-US" sz="2100" b="1" baseline="0" dirty="0">
                          <a:solidFill>
                            <a:schemeClr val="tx1"/>
                          </a:solidFill>
                          <a:latin typeface="+mn-lt"/>
                        </a:rPr>
                        <a:t> Laser</a:t>
                      </a:r>
                    </a:p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sz="2100" b="1" baseline="0" dirty="0">
                          <a:solidFill>
                            <a:schemeClr val="tx1"/>
                          </a:solidFill>
                          <a:latin typeface="+mn-lt"/>
                        </a:rPr>
                        <a:t>Vision Correction</a:t>
                      </a:r>
                      <a:endParaRPr lang="en-US" sz="2100" b="1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18288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100" b="1" i="0" dirty="0">
                          <a:solidFill>
                            <a:schemeClr val="tx1"/>
                          </a:solidFill>
                          <a:latin typeface="Avenir Next LT Pro Light" panose="020B0304020202020204" pitchFamily="34" charset="77"/>
                        </a:rPr>
                        <a:t>Hyperopic</a:t>
                      </a:r>
                      <a:r>
                        <a:rPr lang="en-US" sz="2100" b="1" i="0" baseline="0" dirty="0">
                          <a:solidFill>
                            <a:schemeClr val="tx1"/>
                          </a:solidFill>
                          <a:latin typeface="Avenir Next LT Pro Light" panose="020B0304020202020204" pitchFamily="34" charset="77"/>
                        </a:rPr>
                        <a:t> treatments less predictable, irreversible</a:t>
                      </a:r>
                      <a:r>
                        <a:rPr lang="en-US" sz="2100" b="1" i="0" dirty="0">
                          <a:solidFill>
                            <a:schemeClr val="tx1"/>
                          </a:solidFill>
                          <a:latin typeface="Avenir Next LT Pro Light" panose="020B0304020202020204" pitchFamily="34" charset="77"/>
                        </a:rPr>
                        <a:t>, dry</a:t>
                      </a:r>
                      <a:r>
                        <a:rPr lang="en-US" sz="2100" b="1" i="0" baseline="0" dirty="0">
                          <a:solidFill>
                            <a:schemeClr val="tx1"/>
                          </a:solidFill>
                          <a:latin typeface="Avenir Next LT Pro Light" panose="020B0304020202020204" pitchFamily="34" charset="77"/>
                        </a:rPr>
                        <a:t> eye, adjustment to monovision, </a:t>
                      </a:r>
                      <a:r>
                        <a:rPr lang="en-US" sz="2100" b="1" i="0" kern="1200" baseline="0" dirty="0">
                          <a:solidFill>
                            <a:schemeClr val="tx1"/>
                          </a:solidFill>
                          <a:latin typeface="Avenir Next LT Pro Light" panose="020B0304020202020204" pitchFamily="34" charset="77"/>
                          <a:ea typeface="+mn-ea"/>
                          <a:cs typeface="+mn-cs"/>
                        </a:rPr>
                        <a:t>l</a:t>
                      </a:r>
                      <a:r>
                        <a:rPr lang="en-US" sz="2100" b="1" i="0" kern="1200" dirty="0">
                          <a:solidFill>
                            <a:schemeClr val="tx1"/>
                          </a:solidFill>
                          <a:latin typeface="Avenir Next LT Pro Light" panose="020B0304020202020204" pitchFamily="34" charset="77"/>
                          <a:ea typeface="+mn-ea"/>
                          <a:cs typeface="+mn-cs"/>
                        </a:rPr>
                        <a:t>oss of binocularity and depth perception</a:t>
                      </a:r>
                    </a:p>
                  </a:txBody>
                  <a:tcPr marT="18288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2257582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C0C17EC1-322E-403E-8C84-02BDF2B1D722}"/>
              </a:ext>
            </a:extLst>
          </p:cNvPr>
          <p:cNvSpPr/>
          <p:nvPr/>
        </p:nvSpPr>
        <p:spPr>
          <a:xfrm>
            <a:off x="524405" y="6644659"/>
            <a:ext cx="10052155" cy="207749"/>
          </a:xfrm>
          <a:prstGeom prst="rect">
            <a:avLst/>
          </a:prstGeom>
        </p:spPr>
        <p:txBody>
          <a:bodyPr wrap="square" anchor="b" anchorCtr="0">
            <a:spAutoFit/>
          </a:bodyPr>
          <a:lstStyle/>
          <a:p>
            <a:pPr marL="0" marR="0" lvl="0" indent="0" algn="l" defTabSz="9140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Burke Healthcare Research April 2020, n = 1,000 presbyopes ages 40-80 years old.</a:t>
            </a:r>
          </a:p>
        </p:txBody>
      </p: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0299B8DB-487C-40E9-9C6B-4EF4BE65225E}"/>
              </a:ext>
            </a:extLst>
          </p:cNvPr>
          <p:cNvGrpSpPr/>
          <p:nvPr/>
        </p:nvGrpSpPr>
        <p:grpSpPr>
          <a:xfrm>
            <a:off x="1124811" y="3886756"/>
            <a:ext cx="613833" cy="612510"/>
            <a:chOff x="-4302125" y="6026151"/>
            <a:chExt cx="736600" cy="735012"/>
          </a:xfrm>
          <a:solidFill>
            <a:schemeClr val="accent1"/>
          </a:solidFill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4B505CBE-CE00-4571-9817-C15F06CAA2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4302125" y="6167438"/>
              <a:ext cx="736600" cy="593725"/>
            </a:xfrm>
            <a:custGeom>
              <a:avLst/>
              <a:gdLst>
                <a:gd name="T0" fmla="*/ 274 w 275"/>
                <a:gd name="T1" fmla="*/ 136 h 222"/>
                <a:gd name="T2" fmla="*/ 176 w 275"/>
                <a:gd name="T3" fmla="*/ 59 h 222"/>
                <a:gd name="T4" fmla="*/ 248 w 275"/>
                <a:gd name="T5" fmla="*/ 6 h 222"/>
                <a:gd name="T6" fmla="*/ 245 w 275"/>
                <a:gd name="T7" fmla="*/ 1 h 222"/>
                <a:gd name="T8" fmla="*/ 240 w 275"/>
                <a:gd name="T9" fmla="*/ 3 h 222"/>
                <a:gd name="T10" fmla="*/ 165 w 275"/>
                <a:gd name="T11" fmla="*/ 53 h 222"/>
                <a:gd name="T12" fmla="*/ 194 w 275"/>
                <a:gd name="T13" fmla="*/ 20 h 222"/>
                <a:gd name="T14" fmla="*/ 192 w 275"/>
                <a:gd name="T15" fmla="*/ 14 h 222"/>
                <a:gd name="T16" fmla="*/ 187 w 275"/>
                <a:gd name="T17" fmla="*/ 17 h 222"/>
                <a:gd name="T18" fmla="*/ 127 w 275"/>
                <a:gd name="T19" fmla="*/ 54 h 222"/>
                <a:gd name="T20" fmla="*/ 148 w 275"/>
                <a:gd name="T21" fmla="*/ 27 h 222"/>
                <a:gd name="T22" fmla="*/ 145 w 275"/>
                <a:gd name="T23" fmla="*/ 22 h 222"/>
                <a:gd name="T24" fmla="*/ 140 w 275"/>
                <a:gd name="T25" fmla="*/ 25 h 222"/>
                <a:gd name="T26" fmla="*/ 101 w 275"/>
                <a:gd name="T27" fmla="*/ 58 h 222"/>
                <a:gd name="T28" fmla="*/ 100 w 275"/>
                <a:gd name="T29" fmla="*/ 58 h 222"/>
                <a:gd name="T30" fmla="*/ 83 w 275"/>
                <a:gd name="T31" fmla="*/ 63 h 222"/>
                <a:gd name="T32" fmla="*/ 81 w 275"/>
                <a:gd name="T33" fmla="*/ 69 h 222"/>
                <a:gd name="T34" fmla="*/ 86 w 275"/>
                <a:gd name="T35" fmla="*/ 71 h 222"/>
                <a:gd name="T36" fmla="*/ 137 w 275"/>
                <a:gd name="T37" fmla="*/ 62 h 222"/>
                <a:gd name="T38" fmla="*/ 266 w 275"/>
                <a:gd name="T39" fmla="*/ 138 h 222"/>
                <a:gd name="T40" fmla="*/ 137 w 275"/>
                <a:gd name="T41" fmla="*/ 214 h 222"/>
                <a:gd name="T42" fmla="*/ 8 w 275"/>
                <a:gd name="T43" fmla="*/ 138 h 222"/>
                <a:gd name="T44" fmla="*/ 59 w 275"/>
                <a:gd name="T45" fmla="*/ 83 h 222"/>
                <a:gd name="T46" fmla="*/ 61 w 275"/>
                <a:gd name="T47" fmla="*/ 78 h 222"/>
                <a:gd name="T48" fmla="*/ 55 w 275"/>
                <a:gd name="T49" fmla="*/ 77 h 222"/>
                <a:gd name="T50" fmla="*/ 0 w 275"/>
                <a:gd name="T51" fmla="*/ 136 h 222"/>
                <a:gd name="T52" fmla="*/ 0 w 275"/>
                <a:gd name="T53" fmla="*/ 140 h 222"/>
                <a:gd name="T54" fmla="*/ 137 w 275"/>
                <a:gd name="T55" fmla="*/ 222 h 222"/>
                <a:gd name="T56" fmla="*/ 274 w 275"/>
                <a:gd name="T57" fmla="*/ 140 h 222"/>
                <a:gd name="T58" fmla="*/ 274 w 275"/>
                <a:gd name="T59" fmla="*/ 136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75" h="222">
                  <a:moveTo>
                    <a:pt x="274" y="136"/>
                  </a:moveTo>
                  <a:cubicBezTo>
                    <a:pt x="256" y="98"/>
                    <a:pt x="219" y="70"/>
                    <a:pt x="176" y="59"/>
                  </a:cubicBezTo>
                  <a:cubicBezTo>
                    <a:pt x="213" y="52"/>
                    <a:pt x="237" y="35"/>
                    <a:pt x="248" y="6"/>
                  </a:cubicBezTo>
                  <a:cubicBezTo>
                    <a:pt x="248" y="4"/>
                    <a:pt x="247" y="2"/>
                    <a:pt x="245" y="1"/>
                  </a:cubicBezTo>
                  <a:cubicBezTo>
                    <a:pt x="243" y="0"/>
                    <a:pt x="241" y="1"/>
                    <a:pt x="240" y="3"/>
                  </a:cubicBezTo>
                  <a:cubicBezTo>
                    <a:pt x="229" y="32"/>
                    <a:pt x="205" y="48"/>
                    <a:pt x="165" y="53"/>
                  </a:cubicBezTo>
                  <a:cubicBezTo>
                    <a:pt x="179" y="45"/>
                    <a:pt x="189" y="34"/>
                    <a:pt x="194" y="20"/>
                  </a:cubicBezTo>
                  <a:cubicBezTo>
                    <a:pt x="195" y="17"/>
                    <a:pt x="194" y="15"/>
                    <a:pt x="192" y="14"/>
                  </a:cubicBezTo>
                  <a:cubicBezTo>
                    <a:pt x="190" y="14"/>
                    <a:pt x="188" y="15"/>
                    <a:pt x="187" y="17"/>
                  </a:cubicBezTo>
                  <a:cubicBezTo>
                    <a:pt x="178" y="39"/>
                    <a:pt x="159" y="51"/>
                    <a:pt x="127" y="54"/>
                  </a:cubicBezTo>
                  <a:cubicBezTo>
                    <a:pt x="137" y="47"/>
                    <a:pt x="143" y="38"/>
                    <a:pt x="148" y="27"/>
                  </a:cubicBezTo>
                  <a:cubicBezTo>
                    <a:pt x="148" y="25"/>
                    <a:pt x="147" y="23"/>
                    <a:pt x="145" y="22"/>
                  </a:cubicBezTo>
                  <a:cubicBezTo>
                    <a:pt x="143" y="21"/>
                    <a:pt x="141" y="22"/>
                    <a:pt x="140" y="25"/>
                  </a:cubicBezTo>
                  <a:cubicBezTo>
                    <a:pt x="134" y="42"/>
                    <a:pt x="121" y="53"/>
                    <a:pt x="101" y="58"/>
                  </a:cubicBezTo>
                  <a:cubicBezTo>
                    <a:pt x="100" y="58"/>
                    <a:pt x="100" y="58"/>
                    <a:pt x="100" y="58"/>
                  </a:cubicBezTo>
                  <a:cubicBezTo>
                    <a:pt x="94" y="60"/>
                    <a:pt x="89" y="61"/>
                    <a:pt x="83" y="63"/>
                  </a:cubicBezTo>
                  <a:cubicBezTo>
                    <a:pt x="81" y="64"/>
                    <a:pt x="80" y="66"/>
                    <a:pt x="81" y="69"/>
                  </a:cubicBezTo>
                  <a:cubicBezTo>
                    <a:pt x="81" y="71"/>
                    <a:pt x="84" y="72"/>
                    <a:pt x="86" y="71"/>
                  </a:cubicBezTo>
                  <a:cubicBezTo>
                    <a:pt x="102" y="65"/>
                    <a:pt x="120" y="62"/>
                    <a:pt x="137" y="62"/>
                  </a:cubicBezTo>
                  <a:cubicBezTo>
                    <a:pt x="193" y="62"/>
                    <a:pt x="243" y="92"/>
                    <a:pt x="266" y="138"/>
                  </a:cubicBezTo>
                  <a:cubicBezTo>
                    <a:pt x="243" y="184"/>
                    <a:pt x="193" y="214"/>
                    <a:pt x="137" y="214"/>
                  </a:cubicBezTo>
                  <a:cubicBezTo>
                    <a:pt x="82" y="214"/>
                    <a:pt x="31" y="184"/>
                    <a:pt x="8" y="138"/>
                  </a:cubicBezTo>
                  <a:cubicBezTo>
                    <a:pt x="19" y="116"/>
                    <a:pt x="37" y="97"/>
                    <a:pt x="59" y="83"/>
                  </a:cubicBezTo>
                  <a:cubicBezTo>
                    <a:pt x="61" y="82"/>
                    <a:pt x="62" y="80"/>
                    <a:pt x="61" y="78"/>
                  </a:cubicBezTo>
                  <a:cubicBezTo>
                    <a:pt x="60" y="76"/>
                    <a:pt x="57" y="75"/>
                    <a:pt x="55" y="77"/>
                  </a:cubicBezTo>
                  <a:cubicBezTo>
                    <a:pt x="31" y="91"/>
                    <a:pt x="12" y="112"/>
                    <a:pt x="0" y="136"/>
                  </a:cubicBezTo>
                  <a:cubicBezTo>
                    <a:pt x="0" y="137"/>
                    <a:pt x="0" y="139"/>
                    <a:pt x="0" y="140"/>
                  </a:cubicBezTo>
                  <a:cubicBezTo>
                    <a:pt x="24" y="190"/>
                    <a:pt x="78" y="222"/>
                    <a:pt x="137" y="222"/>
                  </a:cubicBezTo>
                  <a:cubicBezTo>
                    <a:pt x="197" y="222"/>
                    <a:pt x="250" y="190"/>
                    <a:pt x="274" y="140"/>
                  </a:cubicBezTo>
                  <a:cubicBezTo>
                    <a:pt x="275" y="139"/>
                    <a:pt x="275" y="137"/>
                    <a:pt x="274" y="1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760EED49-09EC-435C-B121-4A8F2C7948FF}"/>
                </a:ext>
              </a:extLst>
            </p:cNvPr>
            <p:cNvSpPr>
              <a:spLocks/>
            </p:cNvSpPr>
            <p:nvPr/>
          </p:nvSpPr>
          <p:spPr bwMode="auto">
            <a:xfrm>
              <a:off x="-4087813" y="6383338"/>
              <a:ext cx="307975" cy="306388"/>
            </a:xfrm>
            <a:custGeom>
              <a:avLst/>
              <a:gdLst>
                <a:gd name="T0" fmla="*/ 7 w 115"/>
                <a:gd name="T1" fmla="*/ 40 h 114"/>
                <a:gd name="T2" fmla="*/ 2 w 115"/>
                <a:gd name="T3" fmla="*/ 43 h 114"/>
                <a:gd name="T4" fmla="*/ 0 w 115"/>
                <a:gd name="T5" fmla="*/ 57 h 114"/>
                <a:gd name="T6" fmla="*/ 57 w 115"/>
                <a:gd name="T7" fmla="*/ 114 h 114"/>
                <a:gd name="T8" fmla="*/ 115 w 115"/>
                <a:gd name="T9" fmla="*/ 57 h 114"/>
                <a:gd name="T10" fmla="*/ 57 w 115"/>
                <a:gd name="T11" fmla="*/ 0 h 114"/>
                <a:gd name="T12" fmla="*/ 19 w 115"/>
                <a:gd name="T13" fmla="*/ 14 h 114"/>
                <a:gd name="T14" fmla="*/ 19 w 115"/>
                <a:gd name="T15" fmla="*/ 20 h 114"/>
                <a:gd name="T16" fmla="*/ 25 w 115"/>
                <a:gd name="T17" fmla="*/ 20 h 114"/>
                <a:gd name="T18" fmla="*/ 57 w 115"/>
                <a:gd name="T19" fmla="*/ 8 h 114"/>
                <a:gd name="T20" fmla="*/ 107 w 115"/>
                <a:gd name="T21" fmla="*/ 57 h 114"/>
                <a:gd name="T22" fmla="*/ 57 w 115"/>
                <a:gd name="T23" fmla="*/ 106 h 114"/>
                <a:gd name="T24" fmla="*/ 8 w 115"/>
                <a:gd name="T25" fmla="*/ 57 h 114"/>
                <a:gd name="T26" fmla="*/ 10 w 115"/>
                <a:gd name="T27" fmla="*/ 45 h 114"/>
                <a:gd name="T28" fmla="*/ 7 w 115"/>
                <a:gd name="T29" fmla="*/ 4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5" h="114">
                  <a:moveTo>
                    <a:pt x="7" y="40"/>
                  </a:moveTo>
                  <a:cubicBezTo>
                    <a:pt x="5" y="39"/>
                    <a:pt x="2" y="41"/>
                    <a:pt x="2" y="43"/>
                  </a:cubicBezTo>
                  <a:cubicBezTo>
                    <a:pt x="1" y="47"/>
                    <a:pt x="0" y="52"/>
                    <a:pt x="0" y="57"/>
                  </a:cubicBezTo>
                  <a:cubicBezTo>
                    <a:pt x="0" y="89"/>
                    <a:pt x="26" y="114"/>
                    <a:pt x="57" y="114"/>
                  </a:cubicBezTo>
                  <a:cubicBezTo>
                    <a:pt x="89" y="114"/>
                    <a:pt x="115" y="89"/>
                    <a:pt x="115" y="57"/>
                  </a:cubicBezTo>
                  <a:cubicBezTo>
                    <a:pt x="115" y="25"/>
                    <a:pt x="89" y="0"/>
                    <a:pt x="57" y="0"/>
                  </a:cubicBezTo>
                  <a:cubicBezTo>
                    <a:pt x="43" y="0"/>
                    <a:pt x="30" y="5"/>
                    <a:pt x="19" y="14"/>
                  </a:cubicBezTo>
                  <a:cubicBezTo>
                    <a:pt x="18" y="16"/>
                    <a:pt x="18" y="18"/>
                    <a:pt x="19" y="20"/>
                  </a:cubicBezTo>
                  <a:cubicBezTo>
                    <a:pt x="20" y="21"/>
                    <a:pt x="23" y="22"/>
                    <a:pt x="25" y="20"/>
                  </a:cubicBezTo>
                  <a:cubicBezTo>
                    <a:pt x="34" y="12"/>
                    <a:pt x="45" y="8"/>
                    <a:pt x="57" y="8"/>
                  </a:cubicBezTo>
                  <a:cubicBezTo>
                    <a:pt x="85" y="8"/>
                    <a:pt x="107" y="30"/>
                    <a:pt x="107" y="57"/>
                  </a:cubicBezTo>
                  <a:cubicBezTo>
                    <a:pt x="107" y="84"/>
                    <a:pt x="85" y="106"/>
                    <a:pt x="57" y="106"/>
                  </a:cubicBezTo>
                  <a:cubicBezTo>
                    <a:pt x="30" y="106"/>
                    <a:pt x="8" y="84"/>
                    <a:pt x="8" y="57"/>
                  </a:cubicBezTo>
                  <a:cubicBezTo>
                    <a:pt x="8" y="53"/>
                    <a:pt x="8" y="49"/>
                    <a:pt x="10" y="45"/>
                  </a:cubicBezTo>
                  <a:cubicBezTo>
                    <a:pt x="10" y="43"/>
                    <a:pt x="9" y="40"/>
                    <a:pt x="7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DD7C76B7-7E39-4FC6-A877-9D0AE6240666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24300" y="6526213"/>
              <a:ext cx="44450" cy="61913"/>
            </a:xfrm>
            <a:custGeom>
              <a:avLst/>
              <a:gdLst>
                <a:gd name="T0" fmla="*/ 3 w 17"/>
                <a:gd name="T1" fmla="*/ 15 h 23"/>
                <a:gd name="T2" fmla="*/ 1 w 17"/>
                <a:gd name="T3" fmla="*/ 21 h 23"/>
                <a:gd name="T4" fmla="*/ 5 w 17"/>
                <a:gd name="T5" fmla="*/ 23 h 23"/>
                <a:gd name="T6" fmla="*/ 7 w 17"/>
                <a:gd name="T7" fmla="*/ 22 h 23"/>
                <a:gd name="T8" fmla="*/ 17 w 17"/>
                <a:gd name="T9" fmla="*/ 4 h 23"/>
                <a:gd name="T10" fmla="*/ 17 w 17"/>
                <a:gd name="T11" fmla="*/ 4 h 23"/>
                <a:gd name="T12" fmla="*/ 13 w 17"/>
                <a:gd name="T13" fmla="*/ 0 h 23"/>
                <a:gd name="T14" fmla="*/ 9 w 17"/>
                <a:gd name="T15" fmla="*/ 4 h 23"/>
                <a:gd name="T16" fmla="*/ 3 w 17"/>
                <a:gd name="T17" fmla="*/ 1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23">
                  <a:moveTo>
                    <a:pt x="3" y="15"/>
                  </a:moveTo>
                  <a:cubicBezTo>
                    <a:pt x="1" y="16"/>
                    <a:pt x="0" y="19"/>
                    <a:pt x="1" y="21"/>
                  </a:cubicBezTo>
                  <a:cubicBezTo>
                    <a:pt x="2" y="22"/>
                    <a:pt x="3" y="23"/>
                    <a:pt x="5" y="23"/>
                  </a:cubicBezTo>
                  <a:cubicBezTo>
                    <a:pt x="5" y="23"/>
                    <a:pt x="6" y="22"/>
                    <a:pt x="7" y="22"/>
                  </a:cubicBezTo>
                  <a:cubicBezTo>
                    <a:pt x="13" y="18"/>
                    <a:pt x="17" y="11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2"/>
                    <a:pt x="15" y="0"/>
                    <a:pt x="13" y="0"/>
                  </a:cubicBezTo>
                  <a:cubicBezTo>
                    <a:pt x="11" y="0"/>
                    <a:pt x="9" y="2"/>
                    <a:pt x="9" y="4"/>
                  </a:cubicBezTo>
                  <a:cubicBezTo>
                    <a:pt x="9" y="9"/>
                    <a:pt x="7" y="13"/>
                    <a:pt x="3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93056BC4-AB06-4515-8C68-C69A83803B7A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70338" y="6480176"/>
              <a:ext cx="69850" cy="30163"/>
            </a:xfrm>
            <a:custGeom>
              <a:avLst/>
              <a:gdLst>
                <a:gd name="T0" fmla="*/ 24 w 26"/>
                <a:gd name="T1" fmla="*/ 3 h 11"/>
                <a:gd name="T2" fmla="*/ 13 w 26"/>
                <a:gd name="T3" fmla="*/ 0 h 11"/>
                <a:gd name="T4" fmla="*/ 13 w 26"/>
                <a:gd name="T5" fmla="*/ 0 h 11"/>
                <a:gd name="T6" fmla="*/ 3 w 26"/>
                <a:gd name="T7" fmla="*/ 3 h 11"/>
                <a:gd name="T8" fmla="*/ 1 w 26"/>
                <a:gd name="T9" fmla="*/ 9 h 11"/>
                <a:gd name="T10" fmla="*/ 5 w 26"/>
                <a:gd name="T11" fmla="*/ 11 h 11"/>
                <a:gd name="T12" fmla="*/ 7 w 26"/>
                <a:gd name="T13" fmla="*/ 10 h 11"/>
                <a:gd name="T14" fmla="*/ 13 w 26"/>
                <a:gd name="T15" fmla="*/ 8 h 11"/>
                <a:gd name="T16" fmla="*/ 13 w 26"/>
                <a:gd name="T17" fmla="*/ 8 h 11"/>
                <a:gd name="T18" fmla="*/ 20 w 26"/>
                <a:gd name="T19" fmla="*/ 10 h 11"/>
                <a:gd name="T20" fmla="*/ 25 w 26"/>
                <a:gd name="T21" fmla="*/ 9 h 11"/>
                <a:gd name="T22" fmla="*/ 24 w 26"/>
                <a:gd name="T23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" h="11">
                  <a:moveTo>
                    <a:pt x="24" y="3"/>
                  </a:moveTo>
                  <a:cubicBezTo>
                    <a:pt x="20" y="1"/>
                    <a:pt x="17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0" y="0"/>
                    <a:pt x="6" y="1"/>
                    <a:pt x="3" y="3"/>
                  </a:cubicBezTo>
                  <a:cubicBezTo>
                    <a:pt x="1" y="4"/>
                    <a:pt x="0" y="7"/>
                    <a:pt x="1" y="9"/>
                  </a:cubicBezTo>
                  <a:cubicBezTo>
                    <a:pt x="2" y="10"/>
                    <a:pt x="4" y="11"/>
                    <a:pt x="5" y="11"/>
                  </a:cubicBezTo>
                  <a:cubicBezTo>
                    <a:pt x="6" y="11"/>
                    <a:pt x="6" y="11"/>
                    <a:pt x="7" y="10"/>
                  </a:cubicBezTo>
                  <a:cubicBezTo>
                    <a:pt x="9" y="9"/>
                    <a:pt x="11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6" y="8"/>
                    <a:pt x="18" y="9"/>
                    <a:pt x="20" y="10"/>
                  </a:cubicBezTo>
                  <a:cubicBezTo>
                    <a:pt x="22" y="11"/>
                    <a:pt x="24" y="11"/>
                    <a:pt x="25" y="9"/>
                  </a:cubicBezTo>
                  <a:cubicBezTo>
                    <a:pt x="26" y="7"/>
                    <a:pt x="25" y="4"/>
                    <a:pt x="2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E65F86FF-E2B9-4DE9-A667-EF1CAB0A9E5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89388" y="6526213"/>
              <a:ext cx="46038" cy="61913"/>
            </a:xfrm>
            <a:custGeom>
              <a:avLst/>
              <a:gdLst>
                <a:gd name="T0" fmla="*/ 4 w 17"/>
                <a:gd name="T1" fmla="*/ 0 h 23"/>
                <a:gd name="T2" fmla="*/ 4 w 17"/>
                <a:gd name="T3" fmla="*/ 0 h 23"/>
                <a:gd name="T4" fmla="*/ 0 w 17"/>
                <a:gd name="T5" fmla="*/ 4 h 23"/>
                <a:gd name="T6" fmla="*/ 10 w 17"/>
                <a:gd name="T7" fmla="*/ 22 h 23"/>
                <a:gd name="T8" fmla="*/ 12 w 17"/>
                <a:gd name="T9" fmla="*/ 23 h 23"/>
                <a:gd name="T10" fmla="*/ 15 w 17"/>
                <a:gd name="T11" fmla="*/ 21 h 23"/>
                <a:gd name="T12" fmla="*/ 14 w 17"/>
                <a:gd name="T13" fmla="*/ 15 h 23"/>
                <a:gd name="T14" fmla="*/ 8 w 17"/>
                <a:gd name="T15" fmla="*/ 4 h 23"/>
                <a:gd name="T16" fmla="*/ 4 w 17"/>
                <a:gd name="T1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23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1"/>
                    <a:pt x="4" y="18"/>
                    <a:pt x="10" y="22"/>
                  </a:cubicBezTo>
                  <a:cubicBezTo>
                    <a:pt x="11" y="22"/>
                    <a:pt x="11" y="23"/>
                    <a:pt x="12" y="23"/>
                  </a:cubicBezTo>
                  <a:cubicBezTo>
                    <a:pt x="13" y="23"/>
                    <a:pt x="15" y="22"/>
                    <a:pt x="15" y="21"/>
                  </a:cubicBezTo>
                  <a:cubicBezTo>
                    <a:pt x="17" y="19"/>
                    <a:pt x="16" y="16"/>
                    <a:pt x="14" y="15"/>
                  </a:cubicBezTo>
                  <a:cubicBezTo>
                    <a:pt x="10" y="13"/>
                    <a:pt x="8" y="9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BF1F2FDD-A12F-4F62-8FE8-31D2EDDDAE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4160838" y="6026151"/>
              <a:ext cx="166688" cy="485775"/>
            </a:xfrm>
            <a:custGeom>
              <a:avLst/>
              <a:gdLst>
                <a:gd name="T0" fmla="*/ 0 w 62"/>
                <a:gd name="T1" fmla="*/ 71 h 182"/>
                <a:gd name="T2" fmla="*/ 0 w 62"/>
                <a:gd name="T3" fmla="*/ 72 h 182"/>
                <a:gd name="T4" fmla="*/ 0 w 62"/>
                <a:gd name="T5" fmla="*/ 72 h 182"/>
                <a:gd name="T6" fmla="*/ 7 w 62"/>
                <a:gd name="T7" fmla="*/ 99 h 182"/>
                <a:gd name="T8" fmla="*/ 11 w 62"/>
                <a:gd name="T9" fmla="*/ 102 h 182"/>
                <a:gd name="T10" fmla="*/ 14 w 62"/>
                <a:gd name="T11" fmla="*/ 102 h 182"/>
                <a:gd name="T12" fmla="*/ 14 w 62"/>
                <a:gd name="T13" fmla="*/ 151 h 182"/>
                <a:gd name="T14" fmla="*/ 15 w 62"/>
                <a:gd name="T15" fmla="*/ 154 h 182"/>
                <a:gd name="T16" fmla="*/ 55 w 62"/>
                <a:gd name="T17" fmla="*/ 181 h 182"/>
                <a:gd name="T18" fmla="*/ 58 w 62"/>
                <a:gd name="T19" fmla="*/ 182 h 182"/>
                <a:gd name="T20" fmla="*/ 61 w 62"/>
                <a:gd name="T21" fmla="*/ 180 h 182"/>
                <a:gd name="T22" fmla="*/ 60 w 62"/>
                <a:gd name="T23" fmla="*/ 174 h 182"/>
                <a:gd name="T24" fmla="*/ 22 w 62"/>
                <a:gd name="T25" fmla="*/ 149 h 182"/>
                <a:gd name="T26" fmla="*/ 22 w 62"/>
                <a:gd name="T27" fmla="*/ 102 h 182"/>
                <a:gd name="T28" fmla="*/ 24 w 62"/>
                <a:gd name="T29" fmla="*/ 102 h 182"/>
                <a:gd name="T30" fmla="*/ 28 w 62"/>
                <a:gd name="T31" fmla="*/ 99 h 182"/>
                <a:gd name="T32" fmla="*/ 35 w 62"/>
                <a:gd name="T33" fmla="*/ 72 h 182"/>
                <a:gd name="T34" fmla="*/ 35 w 62"/>
                <a:gd name="T35" fmla="*/ 72 h 182"/>
                <a:gd name="T36" fmla="*/ 35 w 62"/>
                <a:gd name="T37" fmla="*/ 71 h 182"/>
                <a:gd name="T38" fmla="*/ 35 w 62"/>
                <a:gd name="T39" fmla="*/ 71 h 182"/>
                <a:gd name="T40" fmla="*/ 35 w 62"/>
                <a:gd name="T41" fmla="*/ 71 h 182"/>
                <a:gd name="T42" fmla="*/ 35 w 62"/>
                <a:gd name="T43" fmla="*/ 4 h 182"/>
                <a:gd name="T44" fmla="*/ 31 w 62"/>
                <a:gd name="T45" fmla="*/ 0 h 182"/>
                <a:gd name="T46" fmla="*/ 4 w 62"/>
                <a:gd name="T47" fmla="*/ 0 h 182"/>
                <a:gd name="T48" fmla="*/ 0 w 62"/>
                <a:gd name="T49" fmla="*/ 4 h 182"/>
                <a:gd name="T50" fmla="*/ 0 w 62"/>
                <a:gd name="T51" fmla="*/ 71 h 182"/>
                <a:gd name="T52" fmla="*/ 0 w 62"/>
                <a:gd name="T53" fmla="*/ 71 h 182"/>
                <a:gd name="T54" fmla="*/ 0 w 62"/>
                <a:gd name="T55" fmla="*/ 71 h 182"/>
                <a:gd name="T56" fmla="*/ 21 w 62"/>
                <a:gd name="T57" fmla="*/ 94 h 182"/>
                <a:gd name="T58" fmla="*/ 14 w 62"/>
                <a:gd name="T59" fmla="*/ 94 h 182"/>
                <a:gd name="T60" fmla="*/ 9 w 62"/>
                <a:gd name="T61" fmla="*/ 75 h 182"/>
                <a:gd name="T62" fmla="*/ 26 w 62"/>
                <a:gd name="T63" fmla="*/ 75 h 182"/>
                <a:gd name="T64" fmla="*/ 21 w 62"/>
                <a:gd name="T65" fmla="*/ 94 h 182"/>
                <a:gd name="T66" fmla="*/ 8 w 62"/>
                <a:gd name="T67" fmla="*/ 8 h 182"/>
                <a:gd name="T68" fmla="*/ 27 w 62"/>
                <a:gd name="T69" fmla="*/ 8 h 182"/>
                <a:gd name="T70" fmla="*/ 27 w 62"/>
                <a:gd name="T71" fmla="*/ 67 h 182"/>
                <a:gd name="T72" fmla="*/ 8 w 62"/>
                <a:gd name="T73" fmla="*/ 67 h 182"/>
                <a:gd name="T74" fmla="*/ 8 w 62"/>
                <a:gd name="T75" fmla="*/ 8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" h="182">
                  <a:moveTo>
                    <a:pt x="0" y="71"/>
                  </a:move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7" y="99"/>
                    <a:pt x="7" y="99"/>
                    <a:pt x="7" y="99"/>
                  </a:cubicBezTo>
                  <a:cubicBezTo>
                    <a:pt x="8" y="101"/>
                    <a:pt x="9" y="102"/>
                    <a:pt x="11" y="102"/>
                  </a:cubicBezTo>
                  <a:cubicBezTo>
                    <a:pt x="14" y="102"/>
                    <a:pt x="14" y="102"/>
                    <a:pt x="14" y="102"/>
                  </a:cubicBezTo>
                  <a:cubicBezTo>
                    <a:pt x="14" y="151"/>
                    <a:pt x="14" y="151"/>
                    <a:pt x="14" y="151"/>
                  </a:cubicBezTo>
                  <a:cubicBezTo>
                    <a:pt x="14" y="152"/>
                    <a:pt x="14" y="154"/>
                    <a:pt x="15" y="154"/>
                  </a:cubicBezTo>
                  <a:cubicBezTo>
                    <a:pt x="55" y="181"/>
                    <a:pt x="55" y="181"/>
                    <a:pt x="55" y="181"/>
                  </a:cubicBezTo>
                  <a:cubicBezTo>
                    <a:pt x="56" y="182"/>
                    <a:pt x="57" y="182"/>
                    <a:pt x="58" y="182"/>
                  </a:cubicBezTo>
                  <a:cubicBezTo>
                    <a:pt x="59" y="182"/>
                    <a:pt x="60" y="181"/>
                    <a:pt x="61" y="180"/>
                  </a:cubicBezTo>
                  <a:cubicBezTo>
                    <a:pt x="62" y="178"/>
                    <a:pt x="62" y="176"/>
                    <a:pt x="60" y="174"/>
                  </a:cubicBezTo>
                  <a:cubicBezTo>
                    <a:pt x="22" y="149"/>
                    <a:pt x="22" y="149"/>
                    <a:pt x="22" y="149"/>
                  </a:cubicBezTo>
                  <a:cubicBezTo>
                    <a:pt x="22" y="102"/>
                    <a:pt x="22" y="102"/>
                    <a:pt x="22" y="102"/>
                  </a:cubicBezTo>
                  <a:cubicBezTo>
                    <a:pt x="24" y="102"/>
                    <a:pt x="24" y="102"/>
                    <a:pt x="24" y="102"/>
                  </a:cubicBezTo>
                  <a:cubicBezTo>
                    <a:pt x="26" y="102"/>
                    <a:pt x="28" y="101"/>
                    <a:pt x="28" y="99"/>
                  </a:cubicBezTo>
                  <a:cubicBezTo>
                    <a:pt x="35" y="72"/>
                    <a:pt x="35" y="72"/>
                    <a:pt x="35" y="72"/>
                  </a:cubicBezTo>
                  <a:cubicBezTo>
                    <a:pt x="35" y="72"/>
                    <a:pt x="35" y="72"/>
                    <a:pt x="35" y="72"/>
                  </a:cubicBezTo>
                  <a:cubicBezTo>
                    <a:pt x="35" y="72"/>
                    <a:pt x="35" y="72"/>
                    <a:pt x="35" y="71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lose/>
                  <a:moveTo>
                    <a:pt x="21" y="94"/>
                  </a:moveTo>
                  <a:cubicBezTo>
                    <a:pt x="14" y="94"/>
                    <a:pt x="14" y="94"/>
                    <a:pt x="14" y="94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26" y="75"/>
                    <a:pt x="26" y="75"/>
                    <a:pt x="26" y="75"/>
                  </a:cubicBezTo>
                  <a:lnTo>
                    <a:pt x="21" y="94"/>
                  </a:lnTo>
                  <a:close/>
                  <a:moveTo>
                    <a:pt x="8" y="8"/>
                  </a:moveTo>
                  <a:cubicBezTo>
                    <a:pt x="27" y="8"/>
                    <a:pt x="27" y="8"/>
                    <a:pt x="27" y="8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8" y="67"/>
                    <a:pt x="8" y="67"/>
                    <a:pt x="8" y="67"/>
                  </a:cubicBezTo>
                  <a:lnTo>
                    <a:pt x="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A8446CAB-C84B-46D4-A689-4A761FCAC4EB}"/>
              </a:ext>
            </a:extLst>
          </p:cNvPr>
          <p:cNvGrpSpPr/>
          <p:nvPr/>
        </p:nvGrpSpPr>
        <p:grpSpPr>
          <a:xfrm>
            <a:off x="1102321" y="5772363"/>
            <a:ext cx="616479" cy="613833"/>
            <a:chOff x="-4305300" y="1744663"/>
            <a:chExt cx="739775" cy="736600"/>
          </a:xfrm>
          <a:solidFill>
            <a:schemeClr val="accent1"/>
          </a:solidFill>
        </p:grpSpPr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8A63FCF6-8B43-4CCD-9B85-B90416598961}"/>
                </a:ext>
              </a:extLst>
            </p:cNvPr>
            <p:cNvSpPr>
              <a:spLocks/>
            </p:cNvSpPr>
            <p:nvPr/>
          </p:nvSpPr>
          <p:spPr bwMode="auto">
            <a:xfrm>
              <a:off x="-3876675" y="2174876"/>
              <a:ext cx="80963" cy="65088"/>
            </a:xfrm>
            <a:custGeom>
              <a:avLst/>
              <a:gdLst>
                <a:gd name="T0" fmla="*/ 2 w 30"/>
                <a:gd name="T1" fmla="*/ 22 h 24"/>
                <a:gd name="T2" fmla="*/ 5 w 30"/>
                <a:gd name="T3" fmla="*/ 24 h 24"/>
                <a:gd name="T4" fmla="*/ 7 w 30"/>
                <a:gd name="T5" fmla="*/ 23 h 24"/>
                <a:gd name="T6" fmla="*/ 28 w 30"/>
                <a:gd name="T7" fmla="*/ 8 h 24"/>
                <a:gd name="T8" fmla="*/ 28 w 30"/>
                <a:gd name="T9" fmla="*/ 2 h 24"/>
                <a:gd name="T10" fmla="*/ 23 w 30"/>
                <a:gd name="T11" fmla="*/ 1 h 24"/>
                <a:gd name="T12" fmla="*/ 3 w 30"/>
                <a:gd name="T13" fmla="*/ 17 h 24"/>
                <a:gd name="T14" fmla="*/ 2 w 30"/>
                <a:gd name="T15" fmla="*/ 2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24">
                  <a:moveTo>
                    <a:pt x="2" y="22"/>
                  </a:moveTo>
                  <a:cubicBezTo>
                    <a:pt x="3" y="23"/>
                    <a:pt x="4" y="24"/>
                    <a:pt x="5" y="24"/>
                  </a:cubicBezTo>
                  <a:cubicBezTo>
                    <a:pt x="6" y="24"/>
                    <a:pt x="7" y="24"/>
                    <a:pt x="7" y="23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9" y="6"/>
                    <a:pt x="30" y="4"/>
                    <a:pt x="28" y="2"/>
                  </a:cubicBezTo>
                  <a:cubicBezTo>
                    <a:pt x="27" y="0"/>
                    <a:pt x="24" y="0"/>
                    <a:pt x="23" y="1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1" y="18"/>
                    <a:pt x="0" y="21"/>
                    <a:pt x="2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1AB7991E-644D-4B79-A208-753CF08DFCE2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11600" y="2143126"/>
              <a:ext cx="49213" cy="80963"/>
            </a:xfrm>
            <a:custGeom>
              <a:avLst/>
              <a:gdLst>
                <a:gd name="T0" fmla="*/ 3 w 18"/>
                <a:gd name="T1" fmla="*/ 30 h 30"/>
                <a:gd name="T2" fmla="*/ 5 w 18"/>
                <a:gd name="T3" fmla="*/ 30 h 30"/>
                <a:gd name="T4" fmla="*/ 8 w 18"/>
                <a:gd name="T5" fmla="*/ 28 h 30"/>
                <a:gd name="T6" fmla="*/ 17 w 18"/>
                <a:gd name="T7" fmla="*/ 6 h 30"/>
                <a:gd name="T8" fmla="*/ 15 w 18"/>
                <a:gd name="T9" fmla="*/ 0 h 30"/>
                <a:gd name="T10" fmla="*/ 10 w 18"/>
                <a:gd name="T11" fmla="*/ 3 h 30"/>
                <a:gd name="T12" fmla="*/ 1 w 18"/>
                <a:gd name="T13" fmla="*/ 25 h 30"/>
                <a:gd name="T14" fmla="*/ 3 w 18"/>
                <a:gd name="T1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30">
                  <a:moveTo>
                    <a:pt x="3" y="30"/>
                  </a:moveTo>
                  <a:cubicBezTo>
                    <a:pt x="4" y="30"/>
                    <a:pt x="4" y="30"/>
                    <a:pt x="5" y="30"/>
                  </a:cubicBezTo>
                  <a:cubicBezTo>
                    <a:pt x="6" y="30"/>
                    <a:pt x="8" y="29"/>
                    <a:pt x="8" y="28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3"/>
                    <a:pt x="17" y="1"/>
                    <a:pt x="15" y="0"/>
                  </a:cubicBezTo>
                  <a:cubicBezTo>
                    <a:pt x="13" y="0"/>
                    <a:pt x="10" y="1"/>
                    <a:pt x="10" y="3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7"/>
                    <a:pt x="1" y="29"/>
                    <a:pt x="3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 17">
              <a:extLst>
                <a:ext uri="{FF2B5EF4-FFF2-40B4-BE49-F238E27FC236}">
                  <a16:creationId xmlns:a16="http://schemas.microsoft.com/office/drawing/2014/main" id="{CB2F7023-7C1D-44F3-8D88-FD7A70213E9E}"/>
                </a:ext>
              </a:extLst>
            </p:cNvPr>
            <p:cNvSpPr>
              <a:spLocks/>
            </p:cNvSpPr>
            <p:nvPr/>
          </p:nvSpPr>
          <p:spPr bwMode="auto">
            <a:xfrm>
              <a:off x="-4071938" y="2174876"/>
              <a:ext cx="77788" cy="65088"/>
            </a:xfrm>
            <a:custGeom>
              <a:avLst/>
              <a:gdLst>
                <a:gd name="T0" fmla="*/ 2 w 29"/>
                <a:gd name="T1" fmla="*/ 8 h 24"/>
                <a:gd name="T2" fmla="*/ 22 w 29"/>
                <a:gd name="T3" fmla="*/ 23 h 24"/>
                <a:gd name="T4" fmla="*/ 25 w 29"/>
                <a:gd name="T5" fmla="*/ 24 h 24"/>
                <a:gd name="T6" fmla="*/ 28 w 29"/>
                <a:gd name="T7" fmla="*/ 22 h 24"/>
                <a:gd name="T8" fmla="*/ 27 w 29"/>
                <a:gd name="T9" fmla="*/ 17 h 24"/>
                <a:gd name="T10" fmla="*/ 7 w 29"/>
                <a:gd name="T11" fmla="*/ 1 h 24"/>
                <a:gd name="T12" fmla="*/ 1 w 29"/>
                <a:gd name="T13" fmla="*/ 2 h 24"/>
                <a:gd name="T14" fmla="*/ 2 w 29"/>
                <a:gd name="T15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24">
                  <a:moveTo>
                    <a:pt x="2" y="8"/>
                  </a:moveTo>
                  <a:cubicBezTo>
                    <a:pt x="22" y="23"/>
                    <a:pt x="22" y="23"/>
                    <a:pt x="22" y="23"/>
                  </a:cubicBezTo>
                  <a:cubicBezTo>
                    <a:pt x="23" y="24"/>
                    <a:pt x="24" y="24"/>
                    <a:pt x="25" y="24"/>
                  </a:cubicBezTo>
                  <a:cubicBezTo>
                    <a:pt x="26" y="24"/>
                    <a:pt x="27" y="23"/>
                    <a:pt x="28" y="22"/>
                  </a:cubicBezTo>
                  <a:cubicBezTo>
                    <a:pt x="29" y="21"/>
                    <a:pt x="29" y="18"/>
                    <a:pt x="27" y="17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3" y="0"/>
                    <a:pt x="1" y="2"/>
                  </a:cubicBezTo>
                  <a:cubicBezTo>
                    <a:pt x="0" y="4"/>
                    <a:pt x="0" y="6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 18">
              <a:extLst>
                <a:ext uri="{FF2B5EF4-FFF2-40B4-BE49-F238E27FC236}">
                  <a16:creationId xmlns:a16="http://schemas.microsoft.com/office/drawing/2014/main" id="{8B351A04-BD81-4A99-9C7D-096976EF4F4C}"/>
                </a:ext>
              </a:extLst>
            </p:cNvPr>
            <p:cNvSpPr>
              <a:spLocks/>
            </p:cNvSpPr>
            <p:nvPr/>
          </p:nvSpPr>
          <p:spPr bwMode="auto">
            <a:xfrm>
              <a:off x="-4005263" y="2143126"/>
              <a:ext cx="46038" cy="80963"/>
            </a:xfrm>
            <a:custGeom>
              <a:avLst/>
              <a:gdLst>
                <a:gd name="T0" fmla="*/ 9 w 17"/>
                <a:gd name="T1" fmla="*/ 28 h 30"/>
                <a:gd name="T2" fmla="*/ 13 w 17"/>
                <a:gd name="T3" fmla="*/ 30 h 30"/>
                <a:gd name="T4" fmla="*/ 14 w 17"/>
                <a:gd name="T5" fmla="*/ 30 h 30"/>
                <a:gd name="T6" fmla="*/ 17 w 17"/>
                <a:gd name="T7" fmla="*/ 25 h 30"/>
                <a:gd name="T8" fmla="*/ 8 w 17"/>
                <a:gd name="T9" fmla="*/ 3 h 30"/>
                <a:gd name="T10" fmla="*/ 3 w 17"/>
                <a:gd name="T11" fmla="*/ 0 h 30"/>
                <a:gd name="T12" fmla="*/ 1 w 17"/>
                <a:gd name="T13" fmla="*/ 6 h 30"/>
                <a:gd name="T14" fmla="*/ 9 w 17"/>
                <a:gd name="T15" fmla="*/ 2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30">
                  <a:moveTo>
                    <a:pt x="9" y="28"/>
                  </a:moveTo>
                  <a:cubicBezTo>
                    <a:pt x="10" y="29"/>
                    <a:pt x="11" y="30"/>
                    <a:pt x="13" y="30"/>
                  </a:cubicBezTo>
                  <a:cubicBezTo>
                    <a:pt x="13" y="30"/>
                    <a:pt x="14" y="30"/>
                    <a:pt x="14" y="30"/>
                  </a:cubicBezTo>
                  <a:cubicBezTo>
                    <a:pt x="16" y="29"/>
                    <a:pt x="17" y="27"/>
                    <a:pt x="17" y="25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1"/>
                    <a:pt x="5" y="0"/>
                    <a:pt x="3" y="0"/>
                  </a:cubicBezTo>
                  <a:cubicBezTo>
                    <a:pt x="1" y="1"/>
                    <a:pt x="0" y="3"/>
                    <a:pt x="1" y="6"/>
                  </a:cubicBezTo>
                  <a:lnTo>
                    <a:pt x="9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 19">
              <a:extLst>
                <a:ext uri="{FF2B5EF4-FFF2-40B4-BE49-F238E27FC236}">
                  <a16:creationId xmlns:a16="http://schemas.microsoft.com/office/drawing/2014/main" id="{C7D11C7A-45AD-4342-98E6-AA0182D06E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4305300" y="1744663"/>
              <a:ext cx="739775" cy="736600"/>
            </a:xfrm>
            <a:custGeom>
              <a:avLst/>
              <a:gdLst>
                <a:gd name="T0" fmla="*/ 272 w 276"/>
                <a:gd name="T1" fmla="*/ 219 h 275"/>
                <a:gd name="T2" fmla="*/ 232 w 276"/>
                <a:gd name="T3" fmla="*/ 193 h 275"/>
                <a:gd name="T4" fmla="*/ 211 w 276"/>
                <a:gd name="T5" fmla="*/ 209 h 275"/>
                <a:gd name="T6" fmla="*/ 182 w 276"/>
                <a:gd name="T7" fmla="*/ 194 h 275"/>
                <a:gd name="T8" fmla="*/ 159 w 276"/>
                <a:gd name="T9" fmla="*/ 188 h 275"/>
                <a:gd name="T10" fmla="*/ 158 w 276"/>
                <a:gd name="T11" fmla="*/ 188 h 275"/>
                <a:gd name="T12" fmla="*/ 142 w 276"/>
                <a:gd name="T13" fmla="*/ 115 h 275"/>
                <a:gd name="T14" fmla="*/ 149 w 276"/>
                <a:gd name="T15" fmla="*/ 112 h 275"/>
                <a:gd name="T16" fmla="*/ 156 w 276"/>
                <a:gd name="T17" fmla="*/ 85 h 275"/>
                <a:gd name="T18" fmla="*/ 156 w 276"/>
                <a:gd name="T19" fmla="*/ 84 h 275"/>
                <a:gd name="T20" fmla="*/ 156 w 276"/>
                <a:gd name="T21" fmla="*/ 4 h 275"/>
                <a:gd name="T22" fmla="*/ 125 w 276"/>
                <a:gd name="T23" fmla="*/ 0 h 275"/>
                <a:gd name="T24" fmla="*/ 121 w 276"/>
                <a:gd name="T25" fmla="*/ 84 h 275"/>
                <a:gd name="T26" fmla="*/ 121 w 276"/>
                <a:gd name="T27" fmla="*/ 85 h 275"/>
                <a:gd name="T28" fmla="*/ 121 w 276"/>
                <a:gd name="T29" fmla="*/ 85 h 275"/>
                <a:gd name="T30" fmla="*/ 132 w 276"/>
                <a:gd name="T31" fmla="*/ 115 h 275"/>
                <a:gd name="T32" fmla="*/ 134 w 276"/>
                <a:gd name="T33" fmla="*/ 187 h 275"/>
                <a:gd name="T34" fmla="*/ 118 w 276"/>
                <a:gd name="T35" fmla="*/ 188 h 275"/>
                <a:gd name="T36" fmla="*/ 95 w 276"/>
                <a:gd name="T37" fmla="*/ 194 h 275"/>
                <a:gd name="T38" fmla="*/ 94 w 276"/>
                <a:gd name="T39" fmla="*/ 194 h 275"/>
                <a:gd name="T40" fmla="*/ 59 w 276"/>
                <a:gd name="T41" fmla="*/ 200 h 275"/>
                <a:gd name="T42" fmla="*/ 32 w 276"/>
                <a:gd name="T43" fmla="*/ 199 h 275"/>
                <a:gd name="T44" fmla="*/ 3 w 276"/>
                <a:gd name="T45" fmla="*/ 220 h 275"/>
                <a:gd name="T46" fmla="*/ 7 w 276"/>
                <a:gd name="T47" fmla="*/ 227 h 275"/>
                <a:gd name="T48" fmla="*/ 38 w 276"/>
                <a:gd name="T49" fmla="*/ 204 h 275"/>
                <a:gd name="T50" fmla="*/ 53 w 276"/>
                <a:gd name="T51" fmla="*/ 205 h 275"/>
                <a:gd name="T52" fmla="*/ 62 w 276"/>
                <a:gd name="T53" fmla="*/ 217 h 275"/>
                <a:gd name="T54" fmla="*/ 74 w 276"/>
                <a:gd name="T55" fmla="*/ 229 h 275"/>
                <a:gd name="T56" fmla="*/ 138 w 276"/>
                <a:gd name="T57" fmla="*/ 275 h 275"/>
                <a:gd name="T58" fmla="*/ 202 w 276"/>
                <a:gd name="T59" fmla="*/ 229 h 275"/>
                <a:gd name="T60" fmla="*/ 215 w 276"/>
                <a:gd name="T61" fmla="*/ 217 h 275"/>
                <a:gd name="T62" fmla="*/ 224 w 276"/>
                <a:gd name="T63" fmla="*/ 205 h 275"/>
                <a:gd name="T64" fmla="*/ 239 w 276"/>
                <a:gd name="T65" fmla="*/ 204 h 275"/>
                <a:gd name="T66" fmla="*/ 270 w 276"/>
                <a:gd name="T67" fmla="*/ 227 h 275"/>
                <a:gd name="T68" fmla="*/ 273 w 276"/>
                <a:gd name="T69" fmla="*/ 220 h 275"/>
                <a:gd name="T70" fmla="*/ 148 w 276"/>
                <a:gd name="T71" fmla="*/ 8 h 275"/>
                <a:gd name="T72" fmla="*/ 129 w 276"/>
                <a:gd name="T73" fmla="*/ 80 h 275"/>
                <a:gd name="T74" fmla="*/ 130 w 276"/>
                <a:gd name="T75" fmla="*/ 88 h 275"/>
                <a:gd name="T76" fmla="*/ 142 w 276"/>
                <a:gd name="T77" fmla="*/ 107 h 275"/>
                <a:gd name="T78" fmla="*/ 130 w 276"/>
                <a:gd name="T79" fmla="*/ 88 h 275"/>
                <a:gd name="T80" fmla="*/ 138 w 276"/>
                <a:gd name="T81" fmla="*/ 211 h 275"/>
                <a:gd name="T82" fmla="*/ 176 w 276"/>
                <a:gd name="T83" fmla="*/ 200 h 275"/>
                <a:gd name="T84" fmla="*/ 101 w 276"/>
                <a:gd name="T85" fmla="*/ 200 h 275"/>
                <a:gd name="T86" fmla="*/ 138 w 276"/>
                <a:gd name="T87" fmla="*/ 195 h 275"/>
                <a:gd name="T88" fmla="*/ 138 w 276"/>
                <a:gd name="T89" fmla="*/ 203 h 275"/>
                <a:gd name="T90" fmla="*/ 138 w 276"/>
                <a:gd name="T91" fmla="*/ 195 h 275"/>
                <a:gd name="T92" fmla="*/ 149 w 276"/>
                <a:gd name="T93" fmla="*/ 263 h 275"/>
                <a:gd name="T94" fmla="*/ 79 w 276"/>
                <a:gd name="T95" fmla="*/ 223 h 275"/>
                <a:gd name="T96" fmla="*/ 93 w 276"/>
                <a:gd name="T97" fmla="*/ 203 h 275"/>
                <a:gd name="T98" fmla="*/ 183 w 276"/>
                <a:gd name="T99" fmla="*/ 203 h 275"/>
                <a:gd name="T100" fmla="*/ 197 w 276"/>
                <a:gd name="T101" fmla="*/ 223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76" h="275">
                  <a:moveTo>
                    <a:pt x="273" y="220"/>
                  </a:moveTo>
                  <a:cubicBezTo>
                    <a:pt x="272" y="219"/>
                    <a:pt x="272" y="219"/>
                    <a:pt x="272" y="219"/>
                  </a:cubicBezTo>
                  <a:cubicBezTo>
                    <a:pt x="261" y="214"/>
                    <a:pt x="251" y="207"/>
                    <a:pt x="245" y="199"/>
                  </a:cubicBezTo>
                  <a:cubicBezTo>
                    <a:pt x="241" y="195"/>
                    <a:pt x="237" y="193"/>
                    <a:pt x="232" y="193"/>
                  </a:cubicBezTo>
                  <a:cubicBezTo>
                    <a:pt x="226" y="193"/>
                    <a:pt x="221" y="196"/>
                    <a:pt x="218" y="200"/>
                  </a:cubicBezTo>
                  <a:cubicBezTo>
                    <a:pt x="215" y="203"/>
                    <a:pt x="213" y="206"/>
                    <a:pt x="211" y="209"/>
                  </a:cubicBezTo>
                  <a:cubicBezTo>
                    <a:pt x="202" y="203"/>
                    <a:pt x="193" y="198"/>
                    <a:pt x="183" y="194"/>
                  </a:cubicBezTo>
                  <a:cubicBezTo>
                    <a:pt x="182" y="194"/>
                    <a:pt x="182" y="194"/>
                    <a:pt x="182" y="194"/>
                  </a:cubicBezTo>
                  <a:cubicBezTo>
                    <a:pt x="182" y="194"/>
                    <a:pt x="182" y="194"/>
                    <a:pt x="181" y="194"/>
                  </a:cubicBezTo>
                  <a:cubicBezTo>
                    <a:pt x="174" y="191"/>
                    <a:pt x="167" y="189"/>
                    <a:pt x="159" y="188"/>
                  </a:cubicBezTo>
                  <a:cubicBezTo>
                    <a:pt x="159" y="188"/>
                    <a:pt x="159" y="188"/>
                    <a:pt x="159" y="188"/>
                  </a:cubicBezTo>
                  <a:cubicBezTo>
                    <a:pt x="159" y="188"/>
                    <a:pt x="159" y="188"/>
                    <a:pt x="158" y="188"/>
                  </a:cubicBezTo>
                  <a:cubicBezTo>
                    <a:pt x="153" y="187"/>
                    <a:pt x="148" y="187"/>
                    <a:pt x="142" y="187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5" y="115"/>
                    <a:pt x="145" y="115"/>
                    <a:pt x="145" y="115"/>
                  </a:cubicBezTo>
                  <a:cubicBezTo>
                    <a:pt x="147" y="115"/>
                    <a:pt x="148" y="114"/>
                    <a:pt x="149" y="112"/>
                  </a:cubicBezTo>
                  <a:cubicBezTo>
                    <a:pt x="156" y="85"/>
                    <a:pt x="156" y="85"/>
                    <a:pt x="156" y="85"/>
                  </a:cubicBezTo>
                  <a:cubicBezTo>
                    <a:pt x="156" y="85"/>
                    <a:pt x="156" y="85"/>
                    <a:pt x="156" y="85"/>
                  </a:cubicBezTo>
                  <a:cubicBezTo>
                    <a:pt x="156" y="85"/>
                    <a:pt x="156" y="85"/>
                    <a:pt x="156" y="85"/>
                  </a:cubicBezTo>
                  <a:cubicBezTo>
                    <a:pt x="156" y="85"/>
                    <a:pt x="156" y="85"/>
                    <a:pt x="156" y="84"/>
                  </a:cubicBezTo>
                  <a:cubicBezTo>
                    <a:pt x="156" y="84"/>
                    <a:pt x="156" y="84"/>
                    <a:pt x="156" y="84"/>
                  </a:cubicBezTo>
                  <a:cubicBezTo>
                    <a:pt x="156" y="4"/>
                    <a:pt x="156" y="4"/>
                    <a:pt x="156" y="4"/>
                  </a:cubicBezTo>
                  <a:cubicBezTo>
                    <a:pt x="156" y="2"/>
                    <a:pt x="154" y="0"/>
                    <a:pt x="152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3" y="0"/>
                    <a:pt x="121" y="2"/>
                    <a:pt x="121" y="4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1" y="85"/>
                    <a:pt x="121" y="85"/>
                    <a:pt x="121" y="85"/>
                  </a:cubicBezTo>
                  <a:cubicBezTo>
                    <a:pt x="121" y="85"/>
                    <a:pt x="121" y="85"/>
                    <a:pt x="121" y="85"/>
                  </a:cubicBezTo>
                  <a:cubicBezTo>
                    <a:pt x="121" y="85"/>
                    <a:pt x="121" y="85"/>
                    <a:pt x="121" y="85"/>
                  </a:cubicBezTo>
                  <a:cubicBezTo>
                    <a:pt x="128" y="112"/>
                    <a:pt x="128" y="112"/>
                    <a:pt x="128" y="112"/>
                  </a:cubicBezTo>
                  <a:cubicBezTo>
                    <a:pt x="128" y="114"/>
                    <a:pt x="130" y="115"/>
                    <a:pt x="132" y="115"/>
                  </a:cubicBezTo>
                  <a:cubicBezTo>
                    <a:pt x="134" y="115"/>
                    <a:pt x="134" y="115"/>
                    <a:pt x="134" y="115"/>
                  </a:cubicBezTo>
                  <a:cubicBezTo>
                    <a:pt x="134" y="187"/>
                    <a:pt x="134" y="187"/>
                    <a:pt x="134" y="187"/>
                  </a:cubicBezTo>
                  <a:cubicBezTo>
                    <a:pt x="129" y="187"/>
                    <a:pt x="123" y="187"/>
                    <a:pt x="118" y="188"/>
                  </a:cubicBezTo>
                  <a:cubicBezTo>
                    <a:pt x="118" y="188"/>
                    <a:pt x="118" y="188"/>
                    <a:pt x="118" y="188"/>
                  </a:cubicBezTo>
                  <a:cubicBezTo>
                    <a:pt x="118" y="188"/>
                    <a:pt x="118" y="188"/>
                    <a:pt x="118" y="188"/>
                  </a:cubicBezTo>
                  <a:cubicBezTo>
                    <a:pt x="110" y="189"/>
                    <a:pt x="102" y="191"/>
                    <a:pt x="95" y="194"/>
                  </a:cubicBezTo>
                  <a:cubicBezTo>
                    <a:pt x="95" y="194"/>
                    <a:pt x="95" y="194"/>
                    <a:pt x="95" y="194"/>
                  </a:cubicBezTo>
                  <a:cubicBezTo>
                    <a:pt x="95" y="194"/>
                    <a:pt x="94" y="194"/>
                    <a:pt x="94" y="194"/>
                  </a:cubicBezTo>
                  <a:cubicBezTo>
                    <a:pt x="84" y="198"/>
                    <a:pt x="74" y="203"/>
                    <a:pt x="66" y="209"/>
                  </a:cubicBezTo>
                  <a:cubicBezTo>
                    <a:pt x="63" y="206"/>
                    <a:pt x="61" y="203"/>
                    <a:pt x="59" y="200"/>
                  </a:cubicBezTo>
                  <a:cubicBezTo>
                    <a:pt x="56" y="196"/>
                    <a:pt x="50" y="193"/>
                    <a:pt x="45" y="193"/>
                  </a:cubicBezTo>
                  <a:cubicBezTo>
                    <a:pt x="40" y="193"/>
                    <a:pt x="35" y="195"/>
                    <a:pt x="32" y="199"/>
                  </a:cubicBezTo>
                  <a:cubicBezTo>
                    <a:pt x="25" y="207"/>
                    <a:pt x="16" y="214"/>
                    <a:pt x="5" y="219"/>
                  </a:cubicBezTo>
                  <a:cubicBezTo>
                    <a:pt x="3" y="220"/>
                    <a:pt x="3" y="220"/>
                    <a:pt x="3" y="220"/>
                  </a:cubicBezTo>
                  <a:cubicBezTo>
                    <a:pt x="1" y="221"/>
                    <a:pt x="0" y="224"/>
                    <a:pt x="1" y="226"/>
                  </a:cubicBezTo>
                  <a:cubicBezTo>
                    <a:pt x="2" y="228"/>
                    <a:pt x="5" y="228"/>
                    <a:pt x="7" y="227"/>
                  </a:cubicBezTo>
                  <a:cubicBezTo>
                    <a:pt x="8" y="227"/>
                    <a:pt x="8" y="227"/>
                    <a:pt x="8" y="227"/>
                  </a:cubicBezTo>
                  <a:cubicBezTo>
                    <a:pt x="21" y="220"/>
                    <a:pt x="30" y="213"/>
                    <a:pt x="38" y="204"/>
                  </a:cubicBezTo>
                  <a:cubicBezTo>
                    <a:pt x="40" y="202"/>
                    <a:pt x="42" y="201"/>
                    <a:pt x="45" y="201"/>
                  </a:cubicBezTo>
                  <a:cubicBezTo>
                    <a:pt x="48" y="201"/>
                    <a:pt x="51" y="203"/>
                    <a:pt x="53" y="205"/>
                  </a:cubicBezTo>
                  <a:cubicBezTo>
                    <a:pt x="56" y="209"/>
                    <a:pt x="59" y="213"/>
                    <a:pt x="62" y="217"/>
                  </a:cubicBezTo>
                  <a:cubicBezTo>
                    <a:pt x="62" y="217"/>
                    <a:pt x="62" y="217"/>
                    <a:pt x="62" y="217"/>
                  </a:cubicBezTo>
                  <a:cubicBezTo>
                    <a:pt x="62" y="217"/>
                    <a:pt x="62" y="217"/>
                    <a:pt x="62" y="217"/>
                  </a:cubicBezTo>
                  <a:cubicBezTo>
                    <a:pt x="66" y="221"/>
                    <a:pt x="70" y="225"/>
                    <a:pt x="74" y="229"/>
                  </a:cubicBezTo>
                  <a:cubicBezTo>
                    <a:pt x="123" y="270"/>
                    <a:pt x="123" y="270"/>
                    <a:pt x="123" y="270"/>
                  </a:cubicBezTo>
                  <a:cubicBezTo>
                    <a:pt x="127" y="273"/>
                    <a:pt x="133" y="275"/>
                    <a:pt x="138" y="275"/>
                  </a:cubicBezTo>
                  <a:cubicBezTo>
                    <a:pt x="144" y="275"/>
                    <a:pt x="149" y="273"/>
                    <a:pt x="154" y="270"/>
                  </a:cubicBezTo>
                  <a:cubicBezTo>
                    <a:pt x="202" y="229"/>
                    <a:pt x="202" y="229"/>
                    <a:pt x="202" y="229"/>
                  </a:cubicBezTo>
                  <a:cubicBezTo>
                    <a:pt x="207" y="225"/>
                    <a:pt x="211" y="221"/>
                    <a:pt x="215" y="217"/>
                  </a:cubicBezTo>
                  <a:cubicBezTo>
                    <a:pt x="215" y="217"/>
                    <a:pt x="215" y="217"/>
                    <a:pt x="215" y="217"/>
                  </a:cubicBezTo>
                  <a:cubicBezTo>
                    <a:pt x="215" y="217"/>
                    <a:pt x="215" y="217"/>
                    <a:pt x="215" y="217"/>
                  </a:cubicBezTo>
                  <a:cubicBezTo>
                    <a:pt x="218" y="213"/>
                    <a:pt x="221" y="209"/>
                    <a:pt x="224" y="205"/>
                  </a:cubicBezTo>
                  <a:cubicBezTo>
                    <a:pt x="226" y="203"/>
                    <a:pt x="229" y="201"/>
                    <a:pt x="232" y="201"/>
                  </a:cubicBezTo>
                  <a:cubicBezTo>
                    <a:pt x="234" y="201"/>
                    <a:pt x="237" y="202"/>
                    <a:pt x="239" y="204"/>
                  </a:cubicBezTo>
                  <a:cubicBezTo>
                    <a:pt x="246" y="213"/>
                    <a:pt x="256" y="220"/>
                    <a:pt x="268" y="227"/>
                  </a:cubicBezTo>
                  <a:cubicBezTo>
                    <a:pt x="270" y="227"/>
                    <a:pt x="270" y="227"/>
                    <a:pt x="270" y="227"/>
                  </a:cubicBezTo>
                  <a:cubicBezTo>
                    <a:pt x="272" y="228"/>
                    <a:pt x="274" y="228"/>
                    <a:pt x="275" y="226"/>
                  </a:cubicBezTo>
                  <a:cubicBezTo>
                    <a:pt x="276" y="224"/>
                    <a:pt x="275" y="221"/>
                    <a:pt x="273" y="220"/>
                  </a:cubicBezTo>
                  <a:close/>
                  <a:moveTo>
                    <a:pt x="129" y="8"/>
                  </a:moveTo>
                  <a:cubicBezTo>
                    <a:pt x="148" y="8"/>
                    <a:pt x="148" y="8"/>
                    <a:pt x="148" y="8"/>
                  </a:cubicBezTo>
                  <a:cubicBezTo>
                    <a:pt x="148" y="80"/>
                    <a:pt x="148" y="80"/>
                    <a:pt x="148" y="80"/>
                  </a:cubicBezTo>
                  <a:cubicBezTo>
                    <a:pt x="129" y="80"/>
                    <a:pt x="129" y="80"/>
                    <a:pt x="129" y="80"/>
                  </a:cubicBezTo>
                  <a:lnTo>
                    <a:pt x="129" y="8"/>
                  </a:lnTo>
                  <a:close/>
                  <a:moveTo>
                    <a:pt x="130" y="88"/>
                  </a:moveTo>
                  <a:cubicBezTo>
                    <a:pt x="147" y="88"/>
                    <a:pt x="147" y="88"/>
                    <a:pt x="147" y="88"/>
                  </a:cubicBezTo>
                  <a:cubicBezTo>
                    <a:pt x="142" y="107"/>
                    <a:pt x="142" y="107"/>
                    <a:pt x="142" y="107"/>
                  </a:cubicBezTo>
                  <a:cubicBezTo>
                    <a:pt x="135" y="107"/>
                    <a:pt x="135" y="107"/>
                    <a:pt x="135" y="107"/>
                  </a:cubicBezTo>
                  <a:lnTo>
                    <a:pt x="130" y="88"/>
                  </a:lnTo>
                  <a:close/>
                  <a:moveTo>
                    <a:pt x="115" y="197"/>
                  </a:moveTo>
                  <a:cubicBezTo>
                    <a:pt x="118" y="205"/>
                    <a:pt x="127" y="211"/>
                    <a:pt x="138" y="211"/>
                  </a:cubicBezTo>
                  <a:cubicBezTo>
                    <a:pt x="149" y="211"/>
                    <a:pt x="158" y="205"/>
                    <a:pt x="161" y="197"/>
                  </a:cubicBezTo>
                  <a:cubicBezTo>
                    <a:pt x="166" y="198"/>
                    <a:pt x="171" y="199"/>
                    <a:pt x="176" y="200"/>
                  </a:cubicBezTo>
                  <a:cubicBezTo>
                    <a:pt x="171" y="214"/>
                    <a:pt x="156" y="223"/>
                    <a:pt x="138" y="223"/>
                  </a:cubicBezTo>
                  <a:cubicBezTo>
                    <a:pt x="121" y="223"/>
                    <a:pt x="106" y="214"/>
                    <a:pt x="101" y="200"/>
                  </a:cubicBezTo>
                  <a:cubicBezTo>
                    <a:pt x="106" y="199"/>
                    <a:pt x="110" y="198"/>
                    <a:pt x="115" y="197"/>
                  </a:cubicBezTo>
                  <a:close/>
                  <a:moveTo>
                    <a:pt x="138" y="195"/>
                  </a:moveTo>
                  <a:cubicBezTo>
                    <a:pt x="143" y="195"/>
                    <a:pt x="148" y="195"/>
                    <a:pt x="153" y="195"/>
                  </a:cubicBezTo>
                  <a:cubicBezTo>
                    <a:pt x="151" y="200"/>
                    <a:pt x="145" y="203"/>
                    <a:pt x="138" y="203"/>
                  </a:cubicBezTo>
                  <a:cubicBezTo>
                    <a:pt x="132" y="203"/>
                    <a:pt x="126" y="200"/>
                    <a:pt x="124" y="195"/>
                  </a:cubicBezTo>
                  <a:cubicBezTo>
                    <a:pt x="128" y="195"/>
                    <a:pt x="133" y="195"/>
                    <a:pt x="138" y="195"/>
                  </a:cubicBezTo>
                  <a:close/>
                  <a:moveTo>
                    <a:pt x="197" y="223"/>
                  </a:moveTo>
                  <a:cubicBezTo>
                    <a:pt x="149" y="263"/>
                    <a:pt x="149" y="263"/>
                    <a:pt x="149" y="263"/>
                  </a:cubicBezTo>
                  <a:cubicBezTo>
                    <a:pt x="143" y="268"/>
                    <a:pt x="134" y="268"/>
                    <a:pt x="128" y="263"/>
                  </a:cubicBezTo>
                  <a:cubicBezTo>
                    <a:pt x="79" y="223"/>
                    <a:pt x="79" y="223"/>
                    <a:pt x="79" y="223"/>
                  </a:cubicBezTo>
                  <a:cubicBezTo>
                    <a:pt x="77" y="220"/>
                    <a:pt x="74" y="218"/>
                    <a:pt x="71" y="215"/>
                  </a:cubicBezTo>
                  <a:cubicBezTo>
                    <a:pt x="78" y="210"/>
                    <a:pt x="85" y="206"/>
                    <a:pt x="93" y="203"/>
                  </a:cubicBezTo>
                  <a:cubicBezTo>
                    <a:pt x="100" y="220"/>
                    <a:pt x="118" y="231"/>
                    <a:pt x="138" y="231"/>
                  </a:cubicBezTo>
                  <a:cubicBezTo>
                    <a:pt x="159" y="231"/>
                    <a:pt x="177" y="220"/>
                    <a:pt x="183" y="203"/>
                  </a:cubicBezTo>
                  <a:cubicBezTo>
                    <a:pt x="191" y="206"/>
                    <a:pt x="199" y="210"/>
                    <a:pt x="206" y="215"/>
                  </a:cubicBezTo>
                  <a:cubicBezTo>
                    <a:pt x="203" y="218"/>
                    <a:pt x="200" y="220"/>
                    <a:pt x="197" y="2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6CBB556C-49E4-4DE1-B4AA-0A138D4D4C4B}"/>
              </a:ext>
            </a:extLst>
          </p:cNvPr>
          <p:cNvGrpSpPr/>
          <p:nvPr/>
        </p:nvGrpSpPr>
        <p:grpSpPr>
          <a:xfrm>
            <a:off x="1153915" y="3034215"/>
            <a:ext cx="555625" cy="613833"/>
            <a:chOff x="-2486025" y="1744663"/>
            <a:chExt cx="666750" cy="736600"/>
          </a:xfrm>
          <a:solidFill>
            <a:schemeClr val="accent1"/>
          </a:solidFill>
        </p:grpSpPr>
        <p:sp>
          <p:nvSpPr>
            <p:cNvPr id="76" name="Freeform 63">
              <a:extLst>
                <a:ext uri="{FF2B5EF4-FFF2-40B4-BE49-F238E27FC236}">
                  <a16:creationId xmlns:a16="http://schemas.microsoft.com/office/drawing/2014/main" id="{7E36CB55-137B-45BC-A942-6CC4282F2347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54225" y="2103438"/>
              <a:ext cx="74613" cy="20638"/>
            </a:xfrm>
            <a:custGeom>
              <a:avLst/>
              <a:gdLst>
                <a:gd name="T0" fmla="*/ 4 w 28"/>
                <a:gd name="T1" fmla="*/ 0 h 8"/>
                <a:gd name="T2" fmla="*/ 0 w 28"/>
                <a:gd name="T3" fmla="*/ 4 h 8"/>
                <a:gd name="T4" fmla="*/ 4 w 28"/>
                <a:gd name="T5" fmla="*/ 8 h 8"/>
                <a:gd name="T6" fmla="*/ 24 w 28"/>
                <a:gd name="T7" fmla="*/ 8 h 8"/>
                <a:gd name="T8" fmla="*/ 28 w 28"/>
                <a:gd name="T9" fmla="*/ 4 h 8"/>
                <a:gd name="T10" fmla="*/ 24 w 28"/>
                <a:gd name="T11" fmla="*/ 0 h 8"/>
                <a:gd name="T12" fmla="*/ 4 w 28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8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6" y="8"/>
                    <a:pt x="28" y="6"/>
                    <a:pt x="28" y="4"/>
                  </a:cubicBezTo>
                  <a:cubicBezTo>
                    <a:pt x="28" y="2"/>
                    <a:pt x="26" y="0"/>
                    <a:pt x="24" y="0"/>
                  </a:cubicBez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" name="Freeform 64">
              <a:extLst>
                <a:ext uri="{FF2B5EF4-FFF2-40B4-BE49-F238E27FC236}">
                  <a16:creationId xmlns:a16="http://schemas.microsoft.com/office/drawing/2014/main" id="{AE5AFDF3-1F3B-43EF-A46D-F1D73E847963}"/>
                </a:ext>
              </a:extLst>
            </p:cNvPr>
            <p:cNvSpPr>
              <a:spLocks/>
            </p:cNvSpPr>
            <p:nvPr/>
          </p:nvSpPr>
          <p:spPr bwMode="auto">
            <a:xfrm>
              <a:off x="-1958975" y="2103438"/>
              <a:ext cx="76200" cy="20638"/>
            </a:xfrm>
            <a:custGeom>
              <a:avLst/>
              <a:gdLst>
                <a:gd name="T0" fmla="*/ 28 w 28"/>
                <a:gd name="T1" fmla="*/ 4 h 8"/>
                <a:gd name="T2" fmla="*/ 24 w 28"/>
                <a:gd name="T3" fmla="*/ 0 h 8"/>
                <a:gd name="T4" fmla="*/ 4 w 28"/>
                <a:gd name="T5" fmla="*/ 0 h 8"/>
                <a:gd name="T6" fmla="*/ 0 w 28"/>
                <a:gd name="T7" fmla="*/ 4 h 8"/>
                <a:gd name="T8" fmla="*/ 4 w 28"/>
                <a:gd name="T9" fmla="*/ 8 h 8"/>
                <a:gd name="T10" fmla="*/ 24 w 28"/>
                <a:gd name="T11" fmla="*/ 8 h 8"/>
                <a:gd name="T12" fmla="*/ 28 w 28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8">
                  <a:moveTo>
                    <a:pt x="28" y="4"/>
                  </a:moveTo>
                  <a:cubicBezTo>
                    <a:pt x="28" y="2"/>
                    <a:pt x="26" y="0"/>
                    <a:pt x="2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6" y="8"/>
                    <a:pt x="28" y="6"/>
                    <a:pt x="2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Freeform 65">
              <a:extLst>
                <a:ext uri="{FF2B5EF4-FFF2-40B4-BE49-F238E27FC236}">
                  <a16:creationId xmlns:a16="http://schemas.microsoft.com/office/drawing/2014/main" id="{FD006883-98EF-4420-8446-4EE3483F34D0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70100" y="2239963"/>
              <a:ext cx="44450" cy="36513"/>
            </a:xfrm>
            <a:custGeom>
              <a:avLst/>
              <a:gdLst>
                <a:gd name="T0" fmla="*/ 10 w 17"/>
                <a:gd name="T1" fmla="*/ 1 h 14"/>
                <a:gd name="T2" fmla="*/ 2 w 17"/>
                <a:gd name="T3" fmla="*/ 7 h 14"/>
                <a:gd name="T4" fmla="*/ 1 w 17"/>
                <a:gd name="T5" fmla="*/ 12 h 14"/>
                <a:gd name="T6" fmla="*/ 4 w 17"/>
                <a:gd name="T7" fmla="*/ 14 h 14"/>
                <a:gd name="T8" fmla="*/ 6 w 17"/>
                <a:gd name="T9" fmla="*/ 13 h 14"/>
                <a:gd name="T10" fmla="*/ 15 w 17"/>
                <a:gd name="T11" fmla="*/ 8 h 14"/>
                <a:gd name="T12" fmla="*/ 16 w 17"/>
                <a:gd name="T13" fmla="*/ 2 h 14"/>
                <a:gd name="T14" fmla="*/ 10 w 17"/>
                <a:gd name="T15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4">
                  <a:moveTo>
                    <a:pt x="10" y="1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0" y="8"/>
                    <a:pt x="0" y="10"/>
                    <a:pt x="1" y="12"/>
                  </a:cubicBezTo>
                  <a:cubicBezTo>
                    <a:pt x="2" y="13"/>
                    <a:pt x="3" y="14"/>
                    <a:pt x="4" y="14"/>
                  </a:cubicBezTo>
                  <a:cubicBezTo>
                    <a:pt x="5" y="14"/>
                    <a:pt x="6" y="14"/>
                    <a:pt x="6" y="13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7" y="6"/>
                    <a:pt x="17" y="4"/>
                    <a:pt x="16" y="2"/>
                  </a:cubicBezTo>
                  <a:cubicBezTo>
                    <a:pt x="15" y="0"/>
                    <a:pt x="12" y="0"/>
                    <a:pt x="1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Freeform 66">
              <a:extLst>
                <a:ext uri="{FF2B5EF4-FFF2-40B4-BE49-F238E27FC236}">
                  <a16:creationId xmlns:a16="http://schemas.microsoft.com/office/drawing/2014/main" id="{40CB6774-D663-4531-BF8C-94631AB22341}"/>
                </a:ext>
              </a:extLst>
            </p:cNvPr>
            <p:cNvSpPr>
              <a:spLocks/>
            </p:cNvSpPr>
            <p:nvPr/>
          </p:nvSpPr>
          <p:spPr bwMode="auto">
            <a:xfrm>
              <a:off x="-1939925" y="2138363"/>
              <a:ext cx="66675" cy="50800"/>
            </a:xfrm>
            <a:custGeom>
              <a:avLst/>
              <a:gdLst>
                <a:gd name="T0" fmla="*/ 18 w 25"/>
                <a:gd name="T1" fmla="*/ 1 h 19"/>
                <a:gd name="T2" fmla="*/ 2 w 25"/>
                <a:gd name="T3" fmla="*/ 12 h 19"/>
                <a:gd name="T4" fmla="*/ 1 w 25"/>
                <a:gd name="T5" fmla="*/ 17 h 19"/>
                <a:gd name="T6" fmla="*/ 4 w 25"/>
                <a:gd name="T7" fmla="*/ 19 h 19"/>
                <a:gd name="T8" fmla="*/ 7 w 25"/>
                <a:gd name="T9" fmla="*/ 18 h 19"/>
                <a:gd name="T10" fmla="*/ 22 w 25"/>
                <a:gd name="T11" fmla="*/ 8 h 19"/>
                <a:gd name="T12" fmla="*/ 23 w 25"/>
                <a:gd name="T13" fmla="*/ 2 h 19"/>
                <a:gd name="T14" fmla="*/ 18 w 25"/>
                <a:gd name="T1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9">
                  <a:moveTo>
                    <a:pt x="18" y="1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0" y="13"/>
                    <a:pt x="0" y="16"/>
                    <a:pt x="1" y="17"/>
                  </a:cubicBezTo>
                  <a:cubicBezTo>
                    <a:pt x="2" y="19"/>
                    <a:pt x="3" y="19"/>
                    <a:pt x="4" y="19"/>
                  </a:cubicBezTo>
                  <a:cubicBezTo>
                    <a:pt x="5" y="19"/>
                    <a:pt x="6" y="19"/>
                    <a:pt x="7" y="1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4" y="7"/>
                    <a:pt x="25" y="4"/>
                    <a:pt x="23" y="2"/>
                  </a:cubicBezTo>
                  <a:cubicBezTo>
                    <a:pt x="22" y="1"/>
                    <a:pt x="20" y="0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" name="Freeform 67">
              <a:extLst>
                <a:ext uri="{FF2B5EF4-FFF2-40B4-BE49-F238E27FC236}">
                  <a16:creationId xmlns:a16="http://schemas.microsoft.com/office/drawing/2014/main" id="{7703DAA6-FE70-4E4D-9EF1-2EA1BB53CA87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14538" y="2189163"/>
              <a:ext cx="63500" cy="50800"/>
            </a:xfrm>
            <a:custGeom>
              <a:avLst/>
              <a:gdLst>
                <a:gd name="T0" fmla="*/ 18 w 24"/>
                <a:gd name="T1" fmla="*/ 1 h 19"/>
                <a:gd name="T2" fmla="*/ 2 w 24"/>
                <a:gd name="T3" fmla="*/ 12 h 19"/>
                <a:gd name="T4" fmla="*/ 1 w 24"/>
                <a:gd name="T5" fmla="*/ 17 h 19"/>
                <a:gd name="T6" fmla="*/ 4 w 24"/>
                <a:gd name="T7" fmla="*/ 19 h 19"/>
                <a:gd name="T8" fmla="*/ 6 w 24"/>
                <a:gd name="T9" fmla="*/ 18 h 19"/>
                <a:gd name="T10" fmla="*/ 22 w 24"/>
                <a:gd name="T11" fmla="*/ 8 h 19"/>
                <a:gd name="T12" fmla="*/ 23 w 24"/>
                <a:gd name="T13" fmla="*/ 2 h 19"/>
                <a:gd name="T14" fmla="*/ 18 w 24"/>
                <a:gd name="T1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19">
                  <a:moveTo>
                    <a:pt x="18" y="1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0" y="13"/>
                    <a:pt x="0" y="15"/>
                    <a:pt x="1" y="17"/>
                  </a:cubicBezTo>
                  <a:cubicBezTo>
                    <a:pt x="2" y="18"/>
                    <a:pt x="3" y="19"/>
                    <a:pt x="4" y="19"/>
                  </a:cubicBezTo>
                  <a:cubicBezTo>
                    <a:pt x="5" y="19"/>
                    <a:pt x="6" y="19"/>
                    <a:pt x="6" y="1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4" y="7"/>
                    <a:pt x="24" y="4"/>
                    <a:pt x="23" y="2"/>
                  </a:cubicBezTo>
                  <a:cubicBezTo>
                    <a:pt x="22" y="0"/>
                    <a:pt x="19" y="0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1" name="Freeform 68">
              <a:extLst>
                <a:ext uri="{FF2B5EF4-FFF2-40B4-BE49-F238E27FC236}">
                  <a16:creationId xmlns:a16="http://schemas.microsoft.com/office/drawing/2014/main" id="{5B6AE018-A099-48E5-A0B3-2BB1788D5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-1865313" y="2087563"/>
              <a:ext cx="46038" cy="50800"/>
            </a:xfrm>
            <a:custGeom>
              <a:avLst/>
              <a:gdLst>
                <a:gd name="T0" fmla="*/ 17 w 17"/>
                <a:gd name="T1" fmla="*/ 12 h 19"/>
                <a:gd name="T2" fmla="*/ 17 w 17"/>
                <a:gd name="T3" fmla="*/ 11 h 19"/>
                <a:gd name="T4" fmla="*/ 17 w 17"/>
                <a:gd name="T5" fmla="*/ 11 h 19"/>
                <a:gd name="T6" fmla="*/ 17 w 17"/>
                <a:gd name="T7" fmla="*/ 10 h 19"/>
                <a:gd name="T8" fmla="*/ 17 w 17"/>
                <a:gd name="T9" fmla="*/ 10 h 19"/>
                <a:gd name="T10" fmla="*/ 17 w 17"/>
                <a:gd name="T11" fmla="*/ 10 h 19"/>
                <a:gd name="T12" fmla="*/ 17 w 17"/>
                <a:gd name="T13" fmla="*/ 10 h 19"/>
                <a:gd name="T14" fmla="*/ 17 w 17"/>
                <a:gd name="T15" fmla="*/ 9 h 19"/>
                <a:gd name="T16" fmla="*/ 17 w 17"/>
                <a:gd name="T17" fmla="*/ 9 h 19"/>
                <a:gd name="T18" fmla="*/ 17 w 17"/>
                <a:gd name="T19" fmla="*/ 8 h 19"/>
                <a:gd name="T20" fmla="*/ 16 w 17"/>
                <a:gd name="T21" fmla="*/ 8 h 19"/>
                <a:gd name="T22" fmla="*/ 16 w 17"/>
                <a:gd name="T23" fmla="*/ 7 h 19"/>
                <a:gd name="T24" fmla="*/ 16 w 17"/>
                <a:gd name="T25" fmla="*/ 7 h 19"/>
                <a:gd name="T26" fmla="*/ 15 w 17"/>
                <a:gd name="T27" fmla="*/ 6 h 19"/>
                <a:gd name="T28" fmla="*/ 15 w 17"/>
                <a:gd name="T29" fmla="*/ 6 h 19"/>
                <a:gd name="T30" fmla="*/ 7 w 17"/>
                <a:gd name="T31" fmla="*/ 1 h 19"/>
                <a:gd name="T32" fmla="*/ 1 w 17"/>
                <a:gd name="T33" fmla="*/ 2 h 19"/>
                <a:gd name="T34" fmla="*/ 2 w 17"/>
                <a:gd name="T35" fmla="*/ 7 h 19"/>
                <a:gd name="T36" fmla="*/ 1 w 17"/>
                <a:gd name="T37" fmla="*/ 10 h 19"/>
                <a:gd name="T38" fmla="*/ 2 w 17"/>
                <a:gd name="T39" fmla="*/ 12 h 19"/>
                <a:gd name="T40" fmla="*/ 1 w 17"/>
                <a:gd name="T41" fmla="*/ 18 h 19"/>
                <a:gd name="T42" fmla="*/ 5 w 17"/>
                <a:gd name="T43" fmla="*/ 19 h 19"/>
                <a:gd name="T44" fmla="*/ 7 w 17"/>
                <a:gd name="T45" fmla="*/ 19 h 19"/>
                <a:gd name="T46" fmla="*/ 15 w 17"/>
                <a:gd name="T47" fmla="*/ 13 h 19"/>
                <a:gd name="T48" fmla="*/ 15 w 17"/>
                <a:gd name="T49" fmla="*/ 13 h 19"/>
                <a:gd name="T50" fmla="*/ 16 w 17"/>
                <a:gd name="T51" fmla="*/ 12 h 19"/>
                <a:gd name="T52" fmla="*/ 16 w 17"/>
                <a:gd name="T53" fmla="*/ 12 h 19"/>
                <a:gd name="T54" fmla="*/ 16 w 17"/>
                <a:gd name="T55" fmla="*/ 12 h 19"/>
                <a:gd name="T56" fmla="*/ 17 w 17"/>
                <a:gd name="T57" fmla="*/ 1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" h="19">
                  <a:moveTo>
                    <a:pt x="17" y="12"/>
                  </a:move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6" y="8"/>
                    <a:pt x="16" y="8"/>
                  </a:cubicBezTo>
                  <a:cubicBezTo>
                    <a:pt x="16" y="8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5" y="7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3" y="0"/>
                    <a:pt x="1" y="2"/>
                  </a:cubicBezTo>
                  <a:cubicBezTo>
                    <a:pt x="0" y="4"/>
                    <a:pt x="1" y="6"/>
                    <a:pt x="2" y="7"/>
                  </a:cubicBezTo>
                  <a:cubicBezTo>
                    <a:pt x="1" y="8"/>
                    <a:pt x="1" y="9"/>
                    <a:pt x="1" y="10"/>
                  </a:cubicBezTo>
                  <a:cubicBezTo>
                    <a:pt x="1" y="11"/>
                    <a:pt x="1" y="12"/>
                    <a:pt x="2" y="12"/>
                  </a:cubicBezTo>
                  <a:cubicBezTo>
                    <a:pt x="1" y="14"/>
                    <a:pt x="0" y="16"/>
                    <a:pt x="1" y="18"/>
                  </a:cubicBezTo>
                  <a:cubicBezTo>
                    <a:pt x="2" y="19"/>
                    <a:pt x="3" y="19"/>
                    <a:pt x="5" y="19"/>
                  </a:cubicBezTo>
                  <a:cubicBezTo>
                    <a:pt x="5" y="19"/>
                    <a:pt x="6" y="19"/>
                    <a:pt x="7" y="19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6" y="13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7" y="12"/>
                    <a:pt x="17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" name="Freeform 69">
              <a:extLst>
                <a:ext uri="{FF2B5EF4-FFF2-40B4-BE49-F238E27FC236}">
                  <a16:creationId xmlns:a16="http://schemas.microsoft.com/office/drawing/2014/main" id="{DA33B3D0-149C-4B99-9328-7F3B8A4F3AB7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14538" y="1985963"/>
              <a:ext cx="63500" cy="50800"/>
            </a:xfrm>
            <a:custGeom>
              <a:avLst/>
              <a:gdLst>
                <a:gd name="T0" fmla="*/ 2 w 24"/>
                <a:gd name="T1" fmla="*/ 8 h 19"/>
                <a:gd name="T2" fmla="*/ 18 w 24"/>
                <a:gd name="T3" fmla="*/ 18 h 19"/>
                <a:gd name="T4" fmla="*/ 20 w 24"/>
                <a:gd name="T5" fmla="*/ 19 h 19"/>
                <a:gd name="T6" fmla="*/ 23 w 24"/>
                <a:gd name="T7" fmla="*/ 17 h 19"/>
                <a:gd name="T8" fmla="*/ 22 w 24"/>
                <a:gd name="T9" fmla="*/ 12 h 19"/>
                <a:gd name="T10" fmla="*/ 6 w 24"/>
                <a:gd name="T11" fmla="*/ 1 h 19"/>
                <a:gd name="T12" fmla="*/ 1 w 24"/>
                <a:gd name="T13" fmla="*/ 2 h 19"/>
                <a:gd name="T14" fmla="*/ 2 w 24"/>
                <a:gd name="T15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19">
                  <a:moveTo>
                    <a:pt x="2" y="8"/>
                  </a:moveTo>
                  <a:cubicBezTo>
                    <a:pt x="18" y="18"/>
                    <a:pt x="18" y="18"/>
                    <a:pt x="18" y="18"/>
                  </a:cubicBezTo>
                  <a:cubicBezTo>
                    <a:pt x="18" y="19"/>
                    <a:pt x="19" y="19"/>
                    <a:pt x="20" y="19"/>
                  </a:cubicBezTo>
                  <a:cubicBezTo>
                    <a:pt x="21" y="19"/>
                    <a:pt x="22" y="18"/>
                    <a:pt x="23" y="17"/>
                  </a:cubicBezTo>
                  <a:cubicBezTo>
                    <a:pt x="24" y="15"/>
                    <a:pt x="24" y="13"/>
                    <a:pt x="22" y="1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2" y="0"/>
                    <a:pt x="1" y="2"/>
                  </a:cubicBezTo>
                  <a:cubicBezTo>
                    <a:pt x="0" y="4"/>
                    <a:pt x="0" y="7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" name="Freeform 70">
              <a:extLst>
                <a:ext uri="{FF2B5EF4-FFF2-40B4-BE49-F238E27FC236}">
                  <a16:creationId xmlns:a16="http://schemas.microsoft.com/office/drawing/2014/main" id="{96B28E41-2570-45A0-B642-DA275652C4CD}"/>
                </a:ext>
              </a:extLst>
            </p:cNvPr>
            <p:cNvSpPr>
              <a:spLocks/>
            </p:cNvSpPr>
            <p:nvPr/>
          </p:nvSpPr>
          <p:spPr bwMode="auto">
            <a:xfrm>
              <a:off x="-1939925" y="2036763"/>
              <a:ext cx="66675" cy="50800"/>
            </a:xfrm>
            <a:custGeom>
              <a:avLst/>
              <a:gdLst>
                <a:gd name="T0" fmla="*/ 22 w 25"/>
                <a:gd name="T1" fmla="*/ 12 h 19"/>
                <a:gd name="T2" fmla="*/ 7 w 25"/>
                <a:gd name="T3" fmla="*/ 1 h 19"/>
                <a:gd name="T4" fmla="*/ 1 w 25"/>
                <a:gd name="T5" fmla="*/ 2 h 19"/>
                <a:gd name="T6" fmla="*/ 2 w 25"/>
                <a:gd name="T7" fmla="*/ 8 h 19"/>
                <a:gd name="T8" fmla="*/ 18 w 25"/>
                <a:gd name="T9" fmla="*/ 18 h 19"/>
                <a:gd name="T10" fmla="*/ 20 w 25"/>
                <a:gd name="T11" fmla="*/ 19 h 19"/>
                <a:gd name="T12" fmla="*/ 23 w 25"/>
                <a:gd name="T13" fmla="*/ 17 h 19"/>
                <a:gd name="T14" fmla="*/ 22 w 25"/>
                <a:gd name="T15" fmla="*/ 1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9">
                  <a:moveTo>
                    <a:pt x="22" y="12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2" y="0"/>
                    <a:pt x="1" y="2"/>
                  </a:cubicBezTo>
                  <a:cubicBezTo>
                    <a:pt x="0" y="4"/>
                    <a:pt x="0" y="6"/>
                    <a:pt x="2" y="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9" y="19"/>
                    <a:pt x="19" y="19"/>
                    <a:pt x="20" y="19"/>
                  </a:cubicBezTo>
                  <a:cubicBezTo>
                    <a:pt x="21" y="19"/>
                    <a:pt x="23" y="18"/>
                    <a:pt x="23" y="17"/>
                  </a:cubicBezTo>
                  <a:cubicBezTo>
                    <a:pt x="25" y="15"/>
                    <a:pt x="24" y="13"/>
                    <a:pt x="2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" name="Freeform 71">
              <a:extLst>
                <a:ext uri="{FF2B5EF4-FFF2-40B4-BE49-F238E27FC236}">
                  <a16:creationId xmlns:a16="http://schemas.microsoft.com/office/drawing/2014/main" id="{F99F820C-A34F-4FF4-9A0F-7A18DBCF42A0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70100" y="1947863"/>
              <a:ext cx="44450" cy="38100"/>
            </a:xfrm>
            <a:custGeom>
              <a:avLst/>
              <a:gdLst>
                <a:gd name="T0" fmla="*/ 2 w 17"/>
                <a:gd name="T1" fmla="*/ 8 h 14"/>
                <a:gd name="T2" fmla="*/ 10 w 17"/>
                <a:gd name="T3" fmla="*/ 13 h 14"/>
                <a:gd name="T4" fmla="*/ 13 w 17"/>
                <a:gd name="T5" fmla="*/ 14 h 14"/>
                <a:gd name="T6" fmla="*/ 16 w 17"/>
                <a:gd name="T7" fmla="*/ 12 h 14"/>
                <a:gd name="T8" fmla="*/ 15 w 17"/>
                <a:gd name="T9" fmla="*/ 7 h 14"/>
                <a:gd name="T10" fmla="*/ 6 w 17"/>
                <a:gd name="T11" fmla="*/ 1 h 14"/>
                <a:gd name="T12" fmla="*/ 1 w 17"/>
                <a:gd name="T13" fmla="*/ 2 h 14"/>
                <a:gd name="T14" fmla="*/ 2 w 17"/>
                <a:gd name="T15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4">
                  <a:moveTo>
                    <a:pt x="2" y="8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11" y="14"/>
                    <a:pt x="12" y="14"/>
                    <a:pt x="13" y="14"/>
                  </a:cubicBezTo>
                  <a:cubicBezTo>
                    <a:pt x="14" y="14"/>
                    <a:pt x="15" y="14"/>
                    <a:pt x="16" y="12"/>
                  </a:cubicBezTo>
                  <a:cubicBezTo>
                    <a:pt x="17" y="11"/>
                    <a:pt x="17" y="8"/>
                    <a:pt x="15" y="7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2" y="1"/>
                    <a:pt x="1" y="2"/>
                  </a:cubicBezTo>
                  <a:cubicBezTo>
                    <a:pt x="0" y="4"/>
                    <a:pt x="0" y="7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" name="Freeform 72">
              <a:extLst>
                <a:ext uri="{FF2B5EF4-FFF2-40B4-BE49-F238E27FC236}">
                  <a16:creationId xmlns:a16="http://schemas.microsoft.com/office/drawing/2014/main" id="{C5A1B3A0-D9F1-44E7-958D-C17FAE3039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486025" y="1744663"/>
              <a:ext cx="417513" cy="736600"/>
            </a:xfrm>
            <a:custGeom>
              <a:avLst/>
              <a:gdLst>
                <a:gd name="T0" fmla="*/ 140 w 156"/>
                <a:gd name="T1" fmla="*/ 222 h 275"/>
                <a:gd name="T2" fmla="*/ 155 w 156"/>
                <a:gd name="T3" fmla="*/ 144 h 275"/>
                <a:gd name="T4" fmla="*/ 156 w 156"/>
                <a:gd name="T5" fmla="*/ 138 h 275"/>
                <a:gd name="T6" fmla="*/ 155 w 156"/>
                <a:gd name="T7" fmla="*/ 131 h 275"/>
                <a:gd name="T8" fmla="*/ 140 w 156"/>
                <a:gd name="T9" fmla="*/ 53 h 275"/>
                <a:gd name="T10" fmla="*/ 150 w 156"/>
                <a:gd name="T11" fmla="*/ 26 h 275"/>
                <a:gd name="T12" fmla="*/ 142 w 156"/>
                <a:gd name="T13" fmla="*/ 3 h 275"/>
                <a:gd name="T14" fmla="*/ 137 w 156"/>
                <a:gd name="T15" fmla="*/ 1 h 275"/>
                <a:gd name="T16" fmla="*/ 135 w 156"/>
                <a:gd name="T17" fmla="*/ 6 h 275"/>
                <a:gd name="T18" fmla="*/ 142 w 156"/>
                <a:gd name="T19" fmla="*/ 28 h 275"/>
                <a:gd name="T20" fmla="*/ 133 w 156"/>
                <a:gd name="T21" fmla="*/ 48 h 275"/>
                <a:gd name="T22" fmla="*/ 24 w 156"/>
                <a:gd name="T23" fmla="*/ 135 h 275"/>
                <a:gd name="T24" fmla="*/ 23 w 156"/>
                <a:gd name="T25" fmla="*/ 136 h 275"/>
                <a:gd name="T26" fmla="*/ 15 w 156"/>
                <a:gd name="T27" fmla="*/ 149 h 275"/>
                <a:gd name="T28" fmla="*/ 1 w 156"/>
                <a:gd name="T29" fmla="*/ 176 h 275"/>
                <a:gd name="T30" fmla="*/ 4 w 156"/>
                <a:gd name="T31" fmla="*/ 181 h 275"/>
                <a:gd name="T32" fmla="*/ 5 w 156"/>
                <a:gd name="T33" fmla="*/ 182 h 275"/>
                <a:gd name="T34" fmla="*/ 9 w 156"/>
                <a:gd name="T35" fmla="*/ 179 h 275"/>
                <a:gd name="T36" fmla="*/ 22 w 156"/>
                <a:gd name="T37" fmla="*/ 153 h 275"/>
                <a:gd name="T38" fmla="*/ 27 w 156"/>
                <a:gd name="T39" fmla="*/ 145 h 275"/>
                <a:gd name="T40" fmla="*/ 133 w 156"/>
                <a:gd name="T41" fmla="*/ 228 h 275"/>
                <a:gd name="T42" fmla="*/ 142 w 156"/>
                <a:gd name="T43" fmla="*/ 247 h 275"/>
                <a:gd name="T44" fmla="*/ 135 w 156"/>
                <a:gd name="T45" fmla="*/ 270 h 275"/>
                <a:gd name="T46" fmla="*/ 137 w 156"/>
                <a:gd name="T47" fmla="*/ 275 h 275"/>
                <a:gd name="T48" fmla="*/ 138 w 156"/>
                <a:gd name="T49" fmla="*/ 275 h 275"/>
                <a:gd name="T50" fmla="*/ 142 w 156"/>
                <a:gd name="T51" fmla="*/ 272 h 275"/>
                <a:gd name="T52" fmla="*/ 150 w 156"/>
                <a:gd name="T53" fmla="*/ 250 h 275"/>
                <a:gd name="T54" fmla="*/ 140 w 156"/>
                <a:gd name="T55" fmla="*/ 222 h 275"/>
                <a:gd name="T56" fmla="*/ 147 w 156"/>
                <a:gd name="T57" fmla="*/ 144 h 275"/>
                <a:gd name="T58" fmla="*/ 125 w 156"/>
                <a:gd name="T59" fmla="*/ 191 h 275"/>
                <a:gd name="T60" fmla="*/ 102 w 156"/>
                <a:gd name="T61" fmla="*/ 138 h 275"/>
                <a:gd name="T62" fmla="*/ 125 w 156"/>
                <a:gd name="T63" fmla="*/ 85 h 275"/>
                <a:gd name="T64" fmla="*/ 147 w 156"/>
                <a:gd name="T65" fmla="*/ 132 h 275"/>
                <a:gd name="T66" fmla="*/ 147 w 156"/>
                <a:gd name="T67" fmla="*/ 144 h 275"/>
                <a:gd name="T68" fmla="*/ 32 w 156"/>
                <a:gd name="T69" fmla="*/ 138 h 275"/>
                <a:gd name="T70" fmla="*/ 133 w 156"/>
                <a:gd name="T71" fmla="*/ 57 h 275"/>
                <a:gd name="T72" fmla="*/ 142 w 156"/>
                <a:gd name="T73" fmla="*/ 86 h 275"/>
                <a:gd name="T74" fmla="*/ 125 w 156"/>
                <a:gd name="T75" fmla="*/ 77 h 275"/>
                <a:gd name="T76" fmla="*/ 94 w 156"/>
                <a:gd name="T77" fmla="*/ 138 h 275"/>
                <a:gd name="T78" fmla="*/ 125 w 156"/>
                <a:gd name="T79" fmla="*/ 199 h 275"/>
                <a:gd name="T80" fmla="*/ 142 w 156"/>
                <a:gd name="T81" fmla="*/ 190 h 275"/>
                <a:gd name="T82" fmla="*/ 133 w 156"/>
                <a:gd name="T83" fmla="*/ 219 h 275"/>
                <a:gd name="T84" fmla="*/ 32 w 156"/>
                <a:gd name="T85" fmla="*/ 138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6" h="275">
                  <a:moveTo>
                    <a:pt x="140" y="222"/>
                  </a:moveTo>
                  <a:cubicBezTo>
                    <a:pt x="150" y="196"/>
                    <a:pt x="155" y="170"/>
                    <a:pt x="155" y="144"/>
                  </a:cubicBezTo>
                  <a:cubicBezTo>
                    <a:pt x="156" y="142"/>
                    <a:pt x="156" y="140"/>
                    <a:pt x="156" y="138"/>
                  </a:cubicBezTo>
                  <a:cubicBezTo>
                    <a:pt x="156" y="135"/>
                    <a:pt x="156" y="133"/>
                    <a:pt x="155" y="131"/>
                  </a:cubicBezTo>
                  <a:cubicBezTo>
                    <a:pt x="155" y="105"/>
                    <a:pt x="150" y="79"/>
                    <a:pt x="140" y="53"/>
                  </a:cubicBezTo>
                  <a:cubicBezTo>
                    <a:pt x="149" y="47"/>
                    <a:pt x="153" y="36"/>
                    <a:pt x="150" y="26"/>
                  </a:cubicBezTo>
                  <a:cubicBezTo>
                    <a:pt x="142" y="3"/>
                    <a:pt x="142" y="3"/>
                    <a:pt x="142" y="3"/>
                  </a:cubicBezTo>
                  <a:cubicBezTo>
                    <a:pt x="141" y="1"/>
                    <a:pt x="139" y="0"/>
                    <a:pt x="137" y="1"/>
                  </a:cubicBezTo>
                  <a:cubicBezTo>
                    <a:pt x="135" y="1"/>
                    <a:pt x="134" y="4"/>
                    <a:pt x="135" y="6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5" y="36"/>
                    <a:pt x="141" y="44"/>
                    <a:pt x="133" y="48"/>
                  </a:cubicBezTo>
                  <a:cubicBezTo>
                    <a:pt x="86" y="69"/>
                    <a:pt x="49" y="98"/>
                    <a:pt x="24" y="135"/>
                  </a:cubicBezTo>
                  <a:cubicBezTo>
                    <a:pt x="24" y="135"/>
                    <a:pt x="24" y="136"/>
                    <a:pt x="23" y="136"/>
                  </a:cubicBezTo>
                  <a:cubicBezTo>
                    <a:pt x="20" y="140"/>
                    <a:pt x="18" y="144"/>
                    <a:pt x="15" y="149"/>
                  </a:cubicBezTo>
                  <a:cubicBezTo>
                    <a:pt x="9" y="158"/>
                    <a:pt x="5" y="167"/>
                    <a:pt x="1" y="176"/>
                  </a:cubicBezTo>
                  <a:cubicBezTo>
                    <a:pt x="0" y="178"/>
                    <a:pt x="1" y="181"/>
                    <a:pt x="4" y="181"/>
                  </a:cubicBezTo>
                  <a:cubicBezTo>
                    <a:pt x="4" y="182"/>
                    <a:pt x="4" y="182"/>
                    <a:pt x="5" y="182"/>
                  </a:cubicBezTo>
                  <a:cubicBezTo>
                    <a:pt x="7" y="182"/>
                    <a:pt x="8" y="181"/>
                    <a:pt x="9" y="179"/>
                  </a:cubicBezTo>
                  <a:cubicBezTo>
                    <a:pt x="12" y="171"/>
                    <a:pt x="16" y="162"/>
                    <a:pt x="22" y="153"/>
                  </a:cubicBezTo>
                  <a:cubicBezTo>
                    <a:pt x="23" y="150"/>
                    <a:pt x="25" y="148"/>
                    <a:pt x="27" y="145"/>
                  </a:cubicBezTo>
                  <a:cubicBezTo>
                    <a:pt x="53" y="180"/>
                    <a:pt x="88" y="207"/>
                    <a:pt x="133" y="228"/>
                  </a:cubicBezTo>
                  <a:cubicBezTo>
                    <a:pt x="141" y="231"/>
                    <a:pt x="145" y="240"/>
                    <a:pt x="142" y="247"/>
                  </a:cubicBezTo>
                  <a:cubicBezTo>
                    <a:pt x="135" y="270"/>
                    <a:pt x="135" y="270"/>
                    <a:pt x="135" y="270"/>
                  </a:cubicBezTo>
                  <a:cubicBezTo>
                    <a:pt x="134" y="272"/>
                    <a:pt x="135" y="274"/>
                    <a:pt x="137" y="275"/>
                  </a:cubicBezTo>
                  <a:cubicBezTo>
                    <a:pt x="137" y="275"/>
                    <a:pt x="138" y="275"/>
                    <a:pt x="138" y="275"/>
                  </a:cubicBezTo>
                  <a:cubicBezTo>
                    <a:pt x="140" y="275"/>
                    <a:pt x="142" y="274"/>
                    <a:pt x="142" y="272"/>
                  </a:cubicBezTo>
                  <a:cubicBezTo>
                    <a:pt x="150" y="250"/>
                    <a:pt x="150" y="250"/>
                    <a:pt x="150" y="250"/>
                  </a:cubicBezTo>
                  <a:cubicBezTo>
                    <a:pt x="153" y="239"/>
                    <a:pt x="149" y="228"/>
                    <a:pt x="140" y="222"/>
                  </a:cubicBezTo>
                  <a:close/>
                  <a:moveTo>
                    <a:pt x="147" y="144"/>
                  </a:moveTo>
                  <a:cubicBezTo>
                    <a:pt x="146" y="167"/>
                    <a:pt x="137" y="191"/>
                    <a:pt x="125" y="191"/>
                  </a:cubicBezTo>
                  <a:cubicBezTo>
                    <a:pt x="112" y="191"/>
                    <a:pt x="102" y="163"/>
                    <a:pt x="102" y="138"/>
                  </a:cubicBezTo>
                  <a:cubicBezTo>
                    <a:pt x="102" y="113"/>
                    <a:pt x="112" y="85"/>
                    <a:pt x="125" y="85"/>
                  </a:cubicBezTo>
                  <a:cubicBezTo>
                    <a:pt x="137" y="85"/>
                    <a:pt x="146" y="109"/>
                    <a:pt x="147" y="132"/>
                  </a:cubicBezTo>
                  <a:cubicBezTo>
                    <a:pt x="148" y="136"/>
                    <a:pt x="148" y="140"/>
                    <a:pt x="147" y="144"/>
                  </a:cubicBezTo>
                  <a:close/>
                  <a:moveTo>
                    <a:pt x="32" y="138"/>
                  </a:moveTo>
                  <a:cubicBezTo>
                    <a:pt x="56" y="104"/>
                    <a:pt x="90" y="77"/>
                    <a:pt x="133" y="57"/>
                  </a:cubicBezTo>
                  <a:cubicBezTo>
                    <a:pt x="136" y="67"/>
                    <a:pt x="139" y="76"/>
                    <a:pt x="142" y="86"/>
                  </a:cubicBezTo>
                  <a:cubicBezTo>
                    <a:pt x="137" y="80"/>
                    <a:pt x="131" y="77"/>
                    <a:pt x="125" y="77"/>
                  </a:cubicBezTo>
                  <a:cubicBezTo>
                    <a:pt x="108" y="77"/>
                    <a:pt x="94" y="103"/>
                    <a:pt x="94" y="138"/>
                  </a:cubicBezTo>
                  <a:cubicBezTo>
                    <a:pt x="94" y="172"/>
                    <a:pt x="108" y="199"/>
                    <a:pt x="125" y="199"/>
                  </a:cubicBezTo>
                  <a:cubicBezTo>
                    <a:pt x="131" y="199"/>
                    <a:pt x="137" y="195"/>
                    <a:pt x="142" y="190"/>
                  </a:cubicBezTo>
                  <a:cubicBezTo>
                    <a:pt x="139" y="199"/>
                    <a:pt x="136" y="209"/>
                    <a:pt x="133" y="219"/>
                  </a:cubicBezTo>
                  <a:cubicBezTo>
                    <a:pt x="90" y="199"/>
                    <a:pt x="56" y="171"/>
                    <a:pt x="32" y="1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" name="Freeform 73">
              <a:extLst>
                <a:ext uri="{FF2B5EF4-FFF2-40B4-BE49-F238E27FC236}">
                  <a16:creationId xmlns:a16="http://schemas.microsoft.com/office/drawing/2014/main" id="{451B3260-2648-4C56-81A0-4A1E91E882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178050" y="2049463"/>
              <a:ext cx="73025" cy="128588"/>
            </a:xfrm>
            <a:custGeom>
              <a:avLst/>
              <a:gdLst>
                <a:gd name="T0" fmla="*/ 0 w 27"/>
                <a:gd name="T1" fmla="*/ 24 h 48"/>
                <a:gd name="T2" fmla="*/ 14 w 27"/>
                <a:gd name="T3" fmla="*/ 48 h 48"/>
                <a:gd name="T4" fmla="*/ 27 w 27"/>
                <a:gd name="T5" fmla="*/ 24 h 48"/>
                <a:gd name="T6" fmla="*/ 14 w 27"/>
                <a:gd name="T7" fmla="*/ 0 h 48"/>
                <a:gd name="T8" fmla="*/ 0 w 27"/>
                <a:gd name="T9" fmla="*/ 24 h 48"/>
                <a:gd name="T10" fmla="*/ 19 w 27"/>
                <a:gd name="T11" fmla="*/ 24 h 48"/>
                <a:gd name="T12" fmla="*/ 14 w 27"/>
                <a:gd name="T13" fmla="*/ 40 h 48"/>
                <a:gd name="T14" fmla="*/ 8 w 27"/>
                <a:gd name="T15" fmla="*/ 24 h 48"/>
                <a:gd name="T16" fmla="*/ 14 w 27"/>
                <a:gd name="T17" fmla="*/ 8 h 48"/>
                <a:gd name="T18" fmla="*/ 19 w 27"/>
                <a:gd name="T19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48">
                  <a:moveTo>
                    <a:pt x="0" y="24"/>
                  </a:moveTo>
                  <a:cubicBezTo>
                    <a:pt x="0" y="38"/>
                    <a:pt x="6" y="48"/>
                    <a:pt x="14" y="48"/>
                  </a:cubicBezTo>
                  <a:cubicBezTo>
                    <a:pt x="22" y="48"/>
                    <a:pt x="27" y="38"/>
                    <a:pt x="27" y="24"/>
                  </a:cubicBezTo>
                  <a:cubicBezTo>
                    <a:pt x="27" y="10"/>
                    <a:pt x="22" y="0"/>
                    <a:pt x="14" y="0"/>
                  </a:cubicBezTo>
                  <a:cubicBezTo>
                    <a:pt x="6" y="0"/>
                    <a:pt x="0" y="10"/>
                    <a:pt x="0" y="24"/>
                  </a:cubicBezTo>
                  <a:close/>
                  <a:moveTo>
                    <a:pt x="19" y="24"/>
                  </a:moveTo>
                  <a:cubicBezTo>
                    <a:pt x="19" y="34"/>
                    <a:pt x="15" y="40"/>
                    <a:pt x="14" y="40"/>
                  </a:cubicBezTo>
                  <a:cubicBezTo>
                    <a:pt x="12" y="40"/>
                    <a:pt x="8" y="34"/>
                    <a:pt x="8" y="24"/>
                  </a:cubicBezTo>
                  <a:cubicBezTo>
                    <a:pt x="8" y="13"/>
                    <a:pt x="12" y="8"/>
                    <a:pt x="14" y="8"/>
                  </a:cubicBezTo>
                  <a:cubicBezTo>
                    <a:pt x="15" y="8"/>
                    <a:pt x="19" y="13"/>
                    <a:pt x="19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DAB8C408-37E4-41AD-B55E-D8F7D501B476}"/>
              </a:ext>
            </a:extLst>
          </p:cNvPr>
          <p:cNvGrpSpPr/>
          <p:nvPr/>
        </p:nvGrpSpPr>
        <p:grpSpPr>
          <a:xfrm>
            <a:off x="1125473" y="4851945"/>
            <a:ext cx="612511" cy="613833"/>
            <a:chOff x="-2519363" y="4598988"/>
            <a:chExt cx="735013" cy="736600"/>
          </a:xfrm>
          <a:solidFill>
            <a:schemeClr val="accent1"/>
          </a:solidFill>
        </p:grpSpPr>
        <p:sp>
          <p:nvSpPr>
            <p:cNvPr id="87" name="Freeform 74">
              <a:extLst>
                <a:ext uri="{FF2B5EF4-FFF2-40B4-BE49-F238E27FC236}">
                  <a16:creationId xmlns:a16="http://schemas.microsoft.com/office/drawing/2014/main" id="{1D4F4BC0-2C44-4A0E-813B-76E980F4EE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365375" y="4648201"/>
              <a:ext cx="511175" cy="484188"/>
            </a:xfrm>
            <a:custGeom>
              <a:avLst/>
              <a:gdLst>
                <a:gd name="T0" fmla="*/ 91 w 191"/>
                <a:gd name="T1" fmla="*/ 0 h 181"/>
                <a:gd name="T2" fmla="*/ 0 w 191"/>
                <a:gd name="T3" fmla="*/ 91 h 181"/>
                <a:gd name="T4" fmla="*/ 91 w 191"/>
                <a:gd name="T5" fmla="*/ 181 h 181"/>
                <a:gd name="T6" fmla="*/ 175 w 191"/>
                <a:gd name="T7" fmla="*/ 123 h 181"/>
                <a:gd name="T8" fmla="*/ 191 w 191"/>
                <a:gd name="T9" fmla="*/ 91 h 181"/>
                <a:gd name="T10" fmla="*/ 175 w 191"/>
                <a:gd name="T11" fmla="*/ 58 h 181"/>
                <a:gd name="T12" fmla="*/ 91 w 191"/>
                <a:gd name="T13" fmla="*/ 0 h 181"/>
                <a:gd name="T14" fmla="*/ 91 w 191"/>
                <a:gd name="T15" fmla="*/ 173 h 181"/>
                <a:gd name="T16" fmla="*/ 8 w 191"/>
                <a:gd name="T17" fmla="*/ 91 h 181"/>
                <a:gd name="T18" fmla="*/ 91 w 191"/>
                <a:gd name="T19" fmla="*/ 8 h 181"/>
                <a:gd name="T20" fmla="*/ 167 w 191"/>
                <a:gd name="T21" fmla="*/ 59 h 181"/>
                <a:gd name="T22" fmla="*/ 154 w 191"/>
                <a:gd name="T23" fmla="*/ 91 h 181"/>
                <a:gd name="T24" fmla="*/ 167 w 191"/>
                <a:gd name="T25" fmla="*/ 122 h 181"/>
                <a:gd name="T26" fmla="*/ 91 w 191"/>
                <a:gd name="T27" fmla="*/ 173 h 181"/>
                <a:gd name="T28" fmla="*/ 183 w 191"/>
                <a:gd name="T29" fmla="*/ 91 h 181"/>
                <a:gd name="T30" fmla="*/ 172 w 191"/>
                <a:gd name="T31" fmla="*/ 115 h 181"/>
                <a:gd name="T32" fmla="*/ 162 w 191"/>
                <a:gd name="T33" fmla="*/ 91 h 181"/>
                <a:gd name="T34" fmla="*/ 172 w 191"/>
                <a:gd name="T35" fmla="*/ 66 h 181"/>
                <a:gd name="T36" fmla="*/ 183 w 191"/>
                <a:gd name="T37" fmla="*/ 9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91" h="181">
                  <a:moveTo>
                    <a:pt x="91" y="0"/>
                  </a:moveTo>
                  <a:cubicBezTo>
                    <a:pt x="41" y="0"/>
                    <a:pt x="0" y="41"/>
                    <a:pt x="0" y="91"/>
                  </a:cubicBezTo>
                  <a:cubicBezTo>
                    <a:pt x="0" y="140"/>
                    <a:pt x="41" y="181"/>
                    <a:pt x="91" y="181"/>
                  </a:cubicBezTo>
                  <a:cubicBezTo>
                    <a:pt x="128" y="181"/>
                    <a:pt x="162" y="158"/>
                    <a:pt x="175" y="123"/>
                  </a:cubicBezTo>
                  <a:cubicBezTo>
                    <a:pt x="184" y="121"/>
                    <a:pt x="191" y="108"/>
                    <a:pt x="191" y="91"/>
                  </a:cubicBezTo>
                  <a:cubicBezTo>
                    <a:pt x="191" y="74"/>
                    <a:pt x="184" y="60"/>
                    <a:pt x="175" y="58"/>
                  </a:cubicBezTo>
                  <a:cubicBezTo>
                    <a:pt x="162" y="23"/>
                    <a:pt x="128" y="0"/>
                    <a:pt x="91" y="0"/>
                  </a:cubicBezTo>
                  <a:close/>
                  <a:moveTo>
                    <a:pt x="91" y="173"/>
                  </a:moveTo>
                  <a:cubicBezTo>
                    <a:pt x="45" y="173"/>
                    <a:pt x="8" y="136"/>
                    <a:pt x="8" y="91"/>
                  </a:cubicBezTo>
                  <a:cubicBezTo>
                    <a:pt x="8" y="45"/>
                    <a:pt x="45" y="8"/>
                    <a:pt x="91" y="8"/>
                  </a:cubicBezTo>
                  <a:cubicBezTo>
                    <a:pt x="124" y="8"/>
                    <a:pt x="154" y="28"/>
                    <a:pt x="167" y="59"/>
                  </a:cubicBezTo>
                  <a:cubicBezTo>
                    <a:pt x="159" y="63"/>
                    <a:pt x="154" y="75"/>
                    <a:pt x="154" y="91"/>
                  </a:cubicBezTo>
                  <a:cubicBezTo>
                    <a:pt x="154" y="106"/>
                    <a:pt x="159" y="118"/>
                    <a:pt x="167" y="122"/>
                  </a:cubicBezTo>
                  <a:cubicBezTo>
                    <a:pt x="154" y="153"/>
                    <a:pt x="124" y="173"/>
                    <a:pt x="91" y="173"/>
                  </a:cubicBezTo>
                  <a:close/>
                  <a:moveTo>
                    <a:pt x="183" y="91"/>
                  </a:moveTo>
                  <a:cubicBezTo>
                    <a:pt x="183" y="106"/>
                    <a:pt x="177" y="115"/>
                    <a:pt x="172" y="115"/>
                  </a:cubicBezTo>
                  <a:cubicBezTo>
                    <a:pt x="168" y="115"/>
                    <a:pt x="162" y="106"/>
                    <a:pt x="162" y="91"/>
                  </a:cubicBezTo>
                  <a:cubicBezTo>
                    <a:pt x="162" y="75"/>
                    <a:pt x="168" y="66"/>
                    <a:pt x="172" y="66"/>
                  </a:cubicBezTo>
                  <a:cubicBezTo>
                    <a:pt x="177" y="66"/>
                    <a:pt x="183" y="75"/>
                    <a:pt x="183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" name="Freeform 75">
              <a:extLst>
                <a:ext uri="{FF2B5EF4-FFF2-40B4-BE49-F238E27FC236}">
                  <a16:creationId xmlns:a16="http://schemas.microsoft.com/office/drawing/2014/main" id="{20EB4D86-4F6B-4C62-9542-6E6FDBC8E596}"/>
                </a:ext>
              </a:extLst>
            </p:cNvPr>
            <p:cNvSpPr>
              <a:spLocks/>
            </p:cNvSpPr>
            <p:nvPr/>
          </p:nvSpPr>
          <p:spPr bwMode="auto">
            <a:xfrm>
              <a:off x="-1885950" y="4954588"/>
              <a:ext cx="46038" cy="73025"/>
            </a:xfrm>
            <a:custGeom>
              <a:avLst/>
              <a:gdLst>
                <a:gd name="T0" fmla="*/ 8 w 17"/>
                <a:gd name="T1" fmla="*/ 3 h 27"/>
                <a:gd name="T2" fmla="*/ 1 w 17"/>
                <a:gd name="T3" fmla="*/ 21 h 27"/>
                <a:gd name="T4" fmla="*/ 3 w 17"/>
                <a:gd name="T5" fmla="*/ 27 h 27"/>
                <a:gd name="T6" fmla="*/ 5 w 17"/>
                <a:gd name="T7" fmla="*/ 27 h 27"/>
                <a:gd name="T8" fmla="*/ 8 w 17"/>
                <a:gd name="T9" fmla="*/ 25 h 27"/>
                <a:gd name="T10" fmla="*/ 16 w 17"/>
                <a:gd name="T11" fmla="*/ 5 h 27"/>
                <a:gd name="T12" fmla="*/ 13 w 17"/>
                <a:gd name="T13" fmla="*/ 1 h 27"/>
                <a:gd name="T14" fmla="*/ 8 w 17"/>
                <a:gd name="T15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27">
                  <a:moveTo>
                    <a:pt x="8" y="3"/>
                  </a:moveTo>
                  <a:cubicBezTo>
                    <a:pt x="7" y="9"/>
                    <a:pt x="4" y="15"/>
                    <a:pt x="1" y="21"/>
                  </a:cubicBezTo>
                  <a:cubicBezTo>
                    <a:pt x="0" y="23"/>
                    <a:pt x="1" y="26"/>
                    <a:pt x="3" y="27"/>
                  </a:cubicBezTo>
                  <a:cubicBezTo>
                    <a:pt x="4" y="27"/>
                    <a:pt x="4" y="27"/>
                    <a:pt x="5" y="27"/>
                  </a:cubicBezTo>
                  <a:cubicBezTo>
                    <a:pt x="6" y="27"/>
                    <a:pt x="8" y="26"/>
                    <a:pt x="8" y="25"/>
                  </a:cubicBezTo>
                  <a:cubicBezTo>
                    <a:pt x="12" y="19"/>
                    <a:pt x="14" y="12"/>
                    <a:pt x="16" y="5"/>
                  </a:cubicBezTo>
                  <a:cubicBezTo>
                    <a:pt x="17" y="3"/>
                    <a:pt x="15" y="1"/>
                    <a:pt x="13" y="1"/>
                  </a:cubicBezTo>
                  <a:cubicBezTo>
                    <a:pt x="11" y="0"/>
                    <a:pt x="9" y="1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9" name="Freeform 76">
              <a:extLst>
                <a:ext uri="{FF2B5EF4-FFF2-40B4-BE49-F238E27FC236}">
                  <a16:creationId xmlns:a16="http://schemas.microsoft.com/office/drawing/2014/main" id="{6BE7D57E-16D9-4A1A-9D66-9BB26CBCA887}"/>
                </a:ext>
              </a:extLst>
            </p:cNvPr>
            <p:cNvSpPr>
              <a:spLocks/>
            </p:cNvSpPr>
            <p:nvPr/>
          </p:nvSpPr>
          <p:spPr bwMode="auto">
            <a:xfrm>
              <a:off x="-1893888" y="4735513"/>
              <a:ext cx="47625" cy="73025"/>
            </a:xfrm>
            <a:custGeom>
              <a:avLst/>
              <a:gdLst>
                <a:gd name="T0" fmla="*/ 8 w 18"/>
                <a:gd name="T1" fmla="*/ 3 h 27"/>
                <a:gd name="T2" fmla="*/ 3 w 18"/>
                <a:gd name="T3" fmla="*/ 1 h 27"/>
                <a:gd name="T4" fmla="*/ 2 w 18"/>
                <a:gd name="T5" fmla="*/ 7 h 27"/>
                <a:gd name="T6" fmla="*/ 10 w 18"/>
                <a:gd name="T7" fmla="*/ 24 h 27"/>
                <a:gd name="T8" fmla="*/ 13 w 18"/>
                <a:gd name="T9" fmla="*/ 27 h 27"/>
                <a:gd name="T10" fmla="*/ 15 w 18"/>
                <a:gd name="T11" fmla="*/ 27 h 27"/>
                <a:gd name="T12" fmla="*/ 17 w 18"/>
                <a:gd name="T13" fmla="*/ 22 h 27"/>
                <a:gd name="T14" fmla="*/ 8 w 18"/>
                <a:gd name="T15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27">
                  <a:moveTo>
                    <a:pt x="8" y="3"/>
                  </a:moveTo>
                  <a:cubicBezTo>
                    <a:pt x="7" y="1"/>
                    <a:pt x="5" y="0"/>
                    <a:pt x="3" y="1"/>
                  </a:cubicBezTo>
                  <a:cubicBezTo>
                    <a:pt x="1" y="2"/>
                    <a:pt x="0" y="5"/>
                    <a:pt x="2" y="7"/>
                  </a:cubicBezTo>
                  <a:cubicBezTo>
                    <a:pt x="5" y="12"/>
                    <a:pt x="8" y="18"/>
                    <a:pt x="10" y="24"/>
                  </a:cubicBezTo>
                  <a:cubicBezTo>
                    <a:pt x="10" y="26"/>
                    <a:pt x="12" y="27"/>
                    <a:pt x="13" y="27"/>
                  </a:cubicBezTo>
                  <a:cubicBezTo>
                    <a:pt x="14" y="27"/>
                    <a:pt x="14" y="27"/>
                    <a:pt x="15" y="27"/>
                  </a:cubicBezTo>
                  <a:cubicBezTo>
                    <a:pt x="17" y="26"/>
                    <a:pt x="18" y="24"/>
                    <a:pt x="17" y="22"/>
                  </a:cubicBezTo>
                  <a:cubicBezTo>
                    <a:pt x="15" y="15"/>
                    <a:pt x="12" y="9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 77">
              <a:extLst>
                <a:ext uri="{FF2B5EF4-FFF2-40B4-BE49-F238E27FC236}">
                  <a16:creationId xmlns:a16="http://schemas.microsoft.com/office/drawing/2014/main" id="{147E746A-ACA8-4A65-8371-4A582A564D6D}"/>
                </a:ext>
              </a:extLst>
            </p:cNvPr>
            <p:cNvSpPr>
              <a:spLocks/>
            </p:cNvSpPr>
            <p:nvPr/>
          </p:nvSpPr>
          <p:spPr bwMode="auto">
            <a:xfrm>
              <a:off x="-2519363" y="4598988"/>
              <a:ext cx="735013" cy="736600"/>
            </a:xfrm>
            <a:custGeom>
              <a:avLst/>
              <a:gdLst>
                <a:gd name="T0" fmla="*/ 215 w 275"/>
                <a:gd name="T1" fmla="*/ 22 h 275"/>
                <a:gd name="T2" fmla="*/ 40 w 275"/>
                <a:gd name="T3" fmla="*/ 109 h 275"/>
                <a:gd name="T4" fmla="*/ 41 w 275"/>
                <a:gd name="T5" fmla="*/ 138 h 275"/>
                <a:gd name="T6" fmla="*/ 2 w 275"/>
                <a:gd name="T7" fmla="*/ 234 h 275"/>
                <a:gd name="T8" fmla="*/ 2 w 275"/>
                <a:gd name="T9" fmla="*/ 240 h 275"/>
                <a:gd name="T10" fmla="*/ 8 w 275"/>
                <a:gd name="T11" fmla="*/ 240 h 275"/>
                <a:gd name="T12" fmla="*/ 23 w 275"/>
                <a:gd name="T13" fmla="*/ 203 h 275"/>
                <a:gd name="T14" fmla="*/ 51 w 275"/>
                <a:gd name="T15" fmla="*/ 140 h 275"/>
                <a:gd name="T16" fmla="*/ 51 w 275"/>
                <a:gd name="T17" fmla="*/ 140 h 275"/>
                <a:gd name="T18" fmla="*/ 52 w 275"/>
                <a:gd name="T19" fmla="*/ 139 h 275"/>
                <a:gd name="T20" fmla="*/ 52 w 275"/>
                <a:gd name="T21" fmla="*/ 138 h 275"/>
                <a:gd name="T22" fmla="*/ 52 w 275"/>
                <a:gd name="T23" fmla="*/ 137 h 275"/>
                <a:gd name="T24" fmla="*/ 52 w 275"/>
                <a:gd name="T25" fmla="*/ 137 h 275"/>
                <a:gd name="T26" fmla="*/ 52 w 275"/>
                <a:gd name="T27" fmla="*/ 136 h 275"/>
                <a:gd name="T28" fmla="*/ 149 w 275"/>
                <a:gd name="T29" fmla="*/ 8 h 275"/>
                <a:gd name="T30" fmla="*/ 224 w 275"/>
                <a:gd name="T31" fmla="*/ 42 h 275"/>
                <a:gd name="T32" fmla="*/ 230 w 275"/>
                <a:gd name="T33" fmla="*/ 43 h 275"/>
                <a:gd name="T34" fmla="*/ 267 w 275"/>
                <a:gd name="T35" fmla="*/ 109 h 275"/>
                <a:gd name="T36" fmla="*/ 234 w 275"/>
                <a:gd name="T37" fmla="*/ 170 h 275"/>
                <a:gd name="T38" fmla="*/ 215 w 275"/>
                <a:gd name="T39" fmla="*/ 184 h 275"/>
                <a:gd name="T40" fmla="*/ 212 w 275"/>
                <a:gd name="T41" fmla="*/ 187 h 275"/>
                <a:gd name="T42" fmla="*/ 149 w 275"/>
                <a:gd name="T43" fmla="*/ 209 h 275"/>
                <a:gd name="T44" fmla="*/ 64 w 275"/>
                <a:gd name="T45" fmla="*/ 163 h 275"/>
                <a:gd name="T46" fmla="*/ 64 w 275"/>
                <a:gd name="T47" fmla="*/ 162 h 275"/>
                <a:gd name="T48" fmla="*/ 63 w 275"/>
                <a:gd name="T49" fmla="*/ 162 h 275"/>
                <a:gd name="T50" fmla="*/ 63 w 275"/>
                <a:gd name="T51" fmla="*/ 161 h 275"/>
                <a:gd name="T52" fmla="*/ 62 w 275"/>
                <a:gd name="T53" fmla="*/ 161 h 275"/>
                <a:gd name="T54" fmla="*/ 61 w 275"/>
                <a:gd name="T55" fmla="*/ 161 h 275"/>
                <a:gd name="T56" fmla="*/ 60 w 275"/>
                <a:gd name="T57" fmla="*/ 161 h 275"/>
                <a:gd name="T58" fmla="*/ 60 w 275"/>
                <a:gd name="T59" fmla="*/ 161 h 275"/>
                <a:gd name="T60" fmla="*/ 59 w 275"/>
                <a:gd name="T61" fmla="*/ 162 h 275"/>
                <a:gd name="T62" fmla="*/ 59 w 275"/>
                <a:gd name="T63" fmla="*/ 162 h 275"/>
                <a:gd name="T64" fmla="*/ 58 w 275"/>
                <a:gd name="T65" fmla="*/ 162 h 275"/>
                <a:gd name="T66" fmla="*/ 43 w 275"/>
                <a:gd name="T67" fmla="*/ 206 h 275"/>
                <a:gd name="T68" fmla="*/ 29 w 275"/>
                <a:gd name="T69" fmla="*/ 250 h 275"/>
                <a:gd name="T70" fmla="*/ 9 w 275"/>
                <a:gd name="T71" fmla="*/ 273 h 275"/>
                <a:gd name="T72" fmla="*/ 14 w 275"/>
                <a:gd name="T73" fmla="*/ 274 h 275"/>
                <a:gd name="T74" fmla="*/ 51 w 275"/>
                <a:gd name="T75" fmla="*/ 207 h 275"/>
                <a:gd name="T76" fmla="*/ 149 w 275"/>
                <a:gd name="T77" fmla="*/ 217 h 275"/>
                <a:gd name="T78" fmla="*/ 275 w 275"/>
                <a:gd name="T79" fmla="*/ 109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75" h="275">
                  <a:moveTo>
                    <a:pt x="275" y="109"/>
                  </a:moveTo>
                  <a:cubicBezTo>
                    <a:pt x="275" y="73"/>
                    <a:pt x="252" y="40"/>
                    <a:pt x="215" y="22"/>
                  </a:cubicBezTo>
                  <a:cubicBezTo>
                    <a:pt x="196" y="8"/>
                    <a:pt x="173" y="0"/>
                    <a:pt x="149" y="0"/>
                  </a:cubicBezTo>
                  <a:cubicBezTo>
                    <a:pt x="89" y="0"/>
                    <a:pt x="40" y="49"/>
                    <a:pt x="40" y="109"/>
                  </a:cubicBezTo>
                  <a:cubicBezTo>
                    <a:pt x="40" y="118"/>
                    <a:pt x="41" y="127"/>
                    <a:pt x="44" y="136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20" y="158"/>
                    <a:pt x="16" y="183"/>
                    <a:pt x="15" y="203"/>
                  </a:cubicBezTo>
                  <a:cubicBezTo>
                    <a:pt x="13" y="222"/>
                    <a:pt x="9" y="227"/>
                    <a:pt x="2" y="234"/>
                  </a:cubicBezTo>
                  <a:cubicBezTo>
                    <a:pt x="2" y="235"/>
                    <a:pt x="2" y="235"/>
                    <a:pt x="2" y="235"/>
                  </a:cubicBezTo>
                  <a:cubicBezTo>
                    <a:pt x="0" y="236"/>
                    <a:pt x="0" y="239"/>
                    <a:pt x="2" y="240"/>
                  </a:cubicBezTo>
                  <a:cubicBezTo>
                    <a:pt x="3" y="241"/>
                    <a:pt x="4" y="241"/>
                    <a:pt x="5" y="241"/>
                  </a:cubicBezTo>
                  <a:cubicBezTo>
                    <a:pt x="6" y="241"/>
                    <a:pt x="7" y="241"/>
                    <a:pt x="8" y="240"/>
                  </a:cubicBezTo>
                  <a:cubicBezTo>
                    <a:pt x="8" y="240"/>
                    <a:pt x="8" y="240"/>
                    <a:pt x="8" y="240"/>
                  </a:cubicBezTo>
                  <a:cubicBezTo>
                    <a:pt x="16" y="232"/>
                    <a:pt x="21" y="226"/>
                    <a:pt x="23" y="203"/>
                  </a:cubicBezTo>
                  <a:cubicBezTo>
                    <a:pt x="24" y="185"/>
                    <a:pt x="28" y="162"/>
                    <a:pt x="47" y="144"/>
                  </a:cubicBezTo>
                  <a:cubicBezTo>
                    <a:pt x="51" y="140"/>
                    <a:pt x="51" y="140"/>
                    <a:pt x="51" y="140"/>
                  </a:cubicBezTo>
                  <a:cubicBezTo>
                    <a:pt x="51" y="140"/>
                    <a:pt x="51" y="140"/>
                    <a:pt x="51" y="140"/>
                  </a:cubicBezTo>
                  <a:cubicBezTo>
                    <a:pt x="51" y="140"/>
                    <a:pt x="51" y="140"/>
                    <a:pt x="51" y="140"/>
                  </a:cubicBezTo>
                  <a:cubicBezTo>
                    <a:pt x="51" y="140"/>
                    <a:pt x="52" y="139"/>
                    <a:pt x="52" y="139"/>
                  </a:cubicBezTo>
                  <a:cubicBezTo>
                    <a:pt x="52" y="139"/>
                    <a:pt x="52" y="139"/>
                    <a:pt x="52" y="139"/>
                  </a:cubicBezTo>
                  <a:cubicBezTo>
                    <a:pt x="52" y="139"/>
                    <a:pt x="52" y="139"/>
                    <a:pt x="52" y="139"/>
                  </a:cubicBezTo>
                  <a:cubicBezTo>
                    <a:pt x="52" y="138"/>
                    <a:pt x="52" y="138"/>
                    <a:pt x="52" y="138"/>
                  </a:cubicBezTo>
                  <a:cubicBezTo>
                    <a:pt x="52" y="138"/>
                    <a:pt x="52" y="138"/>
                    <a:pt x="52" y="138"/>
                  </a:cubicBezTo>
                  <a:cubicBezTo>
                    <a:pt x="52" y="138"/>
                    <a:pt x="52" y="138"/>
                    <a:pt x="52" y="137"/>
                  </a:cubicBezTo>
                  <a:cubicBezTo>
                    <a:pt x="52" y="137"/>
                    <a:pt x="52" y="137"/>
                    <a:pt x="52" y="137"/>
                  </a:cubicBezTo>
                  <a:cubicBezTo>
                    <a:pt x="52" y="137"/>
                    <a:pt x="52" y="137"/>
                    <a:pt x="52" y="137"/>
                  </a:cubicBezTo>
                  <a:cubicBezTo>
                    <a:pt x="52" y="137"/>
                    <a:pt x="52" y="136"/>
                    <a:pt x="52" y="136"/>
                  </a:cubicBezTo>
                  <a:cubicBezTo>
                    <a:pt x="52" y="136"/>
                    <a:pt x="52" y="136"/>
                    <a:pt x="52" y="136"/>
                  </a:cubicBezTo>
                  <a:cubicBezTo>
                    <a:pt x="50" y="127"/>
                    <a:pt x="48" y="118"/>
                    <a:pt x="48" y="109"/>
                  </a:cubicBezTo>
                  <a:cubicBezTo>
                    <a:pt x="48" y="53"/>
                    <a:pt x="93" y="8"/>
                    <a:pt x="149" y="8"/>
                  </a:cubicBezTo>
                  <a:cubicBezTo>
                    <a:pt x="171" y="8"/>
                    <a:pt x="193" y="15"/>
                    <a:pt x="210" y="29"/>
                  </a:cubicBezTo>
                  <a:cubicBezTo>
                    <a:pt x="215" y="33"/>
                    <a:pt x="220" y="37"/>
                    <a:pt x="224" y="42"/>
                  </a:cubicBezTo>
                  <a:cubicBezTo>
                    <a:pt x="225" y="43"/>
                    <a:pt x="226" y="44"/>
                    <a:pt x="227" y="44"/>
                  </a:cubicBezTo>
                  <a:cubicBezTo>
                    <a:pt x="228" y="44"/>
                    <a:pt x="229" y="43"/>
                    <a:pt x="230" y="43"/>
                  </a:cubicBezTo>
                  <a:cubicBezTo>
                    <a:pt x="230" y="42"/>
                    <a:pt x="231" y="42"/>
                    <a:pt x="231" y="41"/>
                  </a:cubicBezTo>
                  <a:cubicBezTo>
                    <a:pt x="254" y="59"/>
                    <a:pt x="267" y="83"/>
                    <a:pt x="267" y="109"/>
                  </a:cubicBezTo>
                  <a:cubicBezTo>
                    <a:pt x="267" y="133"/>
                    <a:pt x="255" y="155"/>
                    <a:pt x="235" y="172"/>
                  </a:cubicBezTo>
                  <a:cubicBezTo>
                    <a:pt x="235" y="171"/>
                    <a:pt x="235" y="170"/>
                    <a:pt x="234" y="170"/>
                  </a:cubicBezTo>
                  <a:cubicBezTo>
                    <a:pt x="232" y="168"/>
                    <a:pt x="229" y="169"/>
                    <a:pt x="228" y="170"/>
                  </a:cubicBezTo>
                  <a:cubicBezTo>
                    <a:pt x="224" y="175"/>
                    <a:pt x="220" y="180"/>
                    <a:pt x="215" y="184"/>
                  </a:cubicBezTo>
                  <a:cubicBezTo>
                    <a:pt x="214" y="185"/>
                    <a:pt x="214" y="186"/>
                    <a:pt x="214" y="186"/>
                  </a:cubicBezTo>
                  <a:cubicBezTo>
                    <a:pt x="213" y="187"/>
                    <a:pt x="212" y="187"/>
                    <a:pt x="212" y="187"/>
                  </a:cubicBezTo>
                  <a:cubicBezTo>
                    <a:pt x="211" y="188"/>
                    <a:pt x="211" y="188"/>
                    <a:pt x="210" y="188"/>
                  </a:cubicBezTo>
                  <a:cubicBezTo>
                    <a:pt x="193" y="202"/>
                    <a:pt x="171" y="209"/>
                    <a:pt x="149" y="209"/>
                  </a:cubicBezTo>
                  <a:cubicBezTo>
                    <a:pt x="114" y="209"/>
                    <a:pt x="83" y="192"/>
                    <a:pt x="64" y="163"/>
                  </a:cubicBezTo>
                  <a:cubicBezTo>
                    <a:pt x="64" y="163"/>
                    <a:pt x="64" y="163"/>
                    <a:pt x="64" y="163"/>
                  </a:cubicBezTo>
                  <a:cubicBezTo>
                    <a:pt x="64" y="163"/>
                    <a:pt x="64" y="163"/>
                    <a:pt x="64" y="162"/>
                  </a:cubicBezTo>
                  <a:cubicBezTo>
                    <a:pt x="64" y="162"/>
                    <a:pt x="64" y="162"/>
                    <a:pt x="64" y="162"/>
                  </a:cubicBezTo>
                  <a:cubicBezTo>
                    <a:pt x="64" y="162"/>
                    <a:pt x="64" y="162"/>
                    <a:pt x="63" y="162"/>
                  </a:cubicBezTo>
                  <a:cubicBezTo>
                    <a:pt x="63" y="162"/>
                    <a:pt x="63" y="162"/>
                    <a:pt x="63" y="162"/>
                  </a:cubicBezTo>
                  <a:cubicBezTo>
                    <a:pt x="63" y="162"/>
                    <a:pt x="63" y="162"/>
                    <a:pt x="63" y="162"/>
                  </a:cubicBezTo>
                  <a:cubicBezTo>
                    <a:pt x="63" y="162"/>
                    <a:pt x="63" y="161"/>
                    <a:pt x="63" y="161"/>
                  </a:cubicBezTo>
                  <a:cubicBezTo>
                    <a:pt x="62" y="161"/>
                    <a:pt x="62" y="161"/>
                    <a:pt x="62" y="161"/>
                  </a:cubicBezTo>
                  <a:cubicBezTo>
                    <a:pt x="62" y="161"/>
                    <a:pt x="62" y="161"/>
                    <a:pt x="62" y="161"/>
                  </a:cubicBezTo>
                  <a:cubicBezTo>
                    <a:pt x="62" y="161"/>
                    <a:pt x="62" y="161"/>
                    <a:pt x="62" y="161"/>
                  </a:cubicBezTo>
                  <a:cubicBezTo>
                    <a:pt x="61" y="161"/>
                    <a:pt x="61" y="161"/>
                    <a:pt x="61" y="161"/>
                  </a:cubicBezTo>
                  <a:cubicBezTo>
                    <a:pt x="61" y="161"/>
                    <a:pt x="61" y="161"/>
                    <a:pt x="61" y="161"/>
                  </a:cubicBezTo>
                  <a:cubicBezTo>
                    <a:pt x="61" y="161"/>
                    <a:pt x="60" y="161"/>
                    <a:pt x="60" y="161"/>
                  </a:cubicBezTo>
                  <a:cubicBezTo>
                    <a:pt x="60" y="161"/>
                    <a:pt x="60" y="161"/>
                    <a:pt x="60" y="161"/>
                  </a:cubicBezTo>
                  <a:cubicBezTo>
                    <a:pt x="60" y="161"/>
                    <a:pt x="60" y="161"/>
                    <a:pt x="60" y="161"/>
                  </a:cubicBezTo>
                  <a:cubicBezTo>
                    <a:pt x="59" y="161"/>
                    <a:pt x="59" y="161"/>
                    <a:pt x="59" y="161"/>
                  </a:cubicBezTo>
                  <a:cubicBezTo>
                    <a:pt x="59" y="161"/>
                    <a:pt x="59" y="161"/>
                    <a:pt x="59" y="162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58" y="162"/>
                    <a:pt x="58" y="162"/>
                    <a:pt x="58" y="162"/>
                  </a:cubicBezTo>
                  <a:cubicBezTo>
                    <a:pt x="58" y="162"/>
                    <a:pt x="58" y="162"/>
                    <a:pt x="58" y="162"/>
                  </a:cubicBezTo>
                  <a:cubicBezTo>
                    <a:pt x="58" y="162"/>
                    <a:pt x="58" y="162"/>
                    <a:pt x="58" y="162"/>
                  </a:cubicBezTo>
                  <a:cubicBezTo>
                    <a:pt x="47" y="174"/>
                    <a:pt x="45" y="190"/>
                    <a:pt x="43" y="206"/>
                  </a:cubicBezTo>
                  <a:cubicBezTo>
                    <a:pt x="41" y="221"/>
                    <a:pt x="39" y="238"/>
                    <a:pt x="29" y="250"/>
                  </a:cubicBezTo>
                  <a:cubicBezTo>
                    <a:pt x="29" y="250"/>
                    <a:pt x="29" y="250"/>
                    <a:pt x="29" y="250"/>
                  </a:cubicBezTo>
                  <a:cubicBezTo>
                    <a:pt x="24" y="256"/>
                    <a:pt x="18" y="261"/>
                    <a:pt x="10" y="268"/>
                  </a:cubicBezTo>
                  <a:cubicBezTo>
                    <a:pt x="8" y="269"/>
                    <a:pt x="7" y="271"/>
                    <a:pt x="9" y="273"/>
                  </a:cubicBezTo>
                  <a:cubicBezTo>
                    <a:pt x="10" y="274"/>
                    <a:pt x="11" y="275"/>
                    <a:pt x="12" y="275"/>
                  </a:cubicBezTo>
                  <a:cubicBezTo>
                    <a:pt x="13" y="275"/>
                    <a:pt x="14" y="274"/>
                    <a:pt x="14" y="274"/>
                  </a:cubicBezTo>
                  <a:cubicBezTo>
                    <a:pt x="24" y="267"/>
                    <a:pt x="30" y="261"/>
                    <a:pt x="35" y="255"/>
                  </a:cubicBezTo>
                  <a:cubicBezTo>
                    <a:pt x="47" y="242"/>
                    <a:pt x="49" y="223"/>
                    <a:pt x="51" y="207"/>
                  </a:cubicBezTo>
                  <a:cubicBezTo>
                    <a:pt x="53" y="194"/>
                    <a:pt x="54" y="181"/>
                    <a:pt x="61" y="172"/>
                  </a:cubicBezTo>
                  <a:cubicBezTo>
                    <a:pt x="81" y="200"/>
                    <a:pt x="114" y="217"/>
                    <a:pt x="149" y="217"/>
                  </a:cubicBezTo>
                  <a:cubicBezTo>
                    <a:pt x="173" y="217"/>
                    <a:pt x="196" y="209"/>
                    <a:pt x="215" y="195"/>
                  </a:cubicBezTo>
                  <a:cubicBezTo>
                    <a:pt x="252" y="177"/>
                    <a:pt x="275" y="144"/>
                    <a:pt x="275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0A63643F-2FB2-4881-8ADD-659A9BBEBC1F}"/>
              </a:ext>
            </a:extLst>
          </p:cNvPr>
          <p:cNvGrpSpPr/>
          <p:nvPr/>
        </p:nvGrpSpPr>
        <p:grpSpPr>
          <a:xfrm>
            <a:off x="1153915" y="2134226"/>
            <a:ext cx="555625" cy="612511"/>
            <a:chOff x="-6051550" y="6026151"/>
            <a:chExt cx="666750" cy="735013"/>
          </a:xfrm>
          <a:solidFill>
            <a:schemeClr val="accent1"/>
          </a:solidFill>
        </p:grpSpPr>
        <p:sp>
          <p:nvSpPr>
            <p:cNvPr id="97" name="Freeform 84">
              <a:extLst>
                <a:ext uri="{FF2B5EF4-FFF2-40B4-BE49-F238E27FC236}">
                  <a16:creationId xmlns:a16="http://schemas.microsoft.com/office/drawing/2014/main" id="{AEAD6DD3-E097-42AA-8D60-FCB3E67645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6051550" y="6026151"/>
              <a:ext cx="420688" cy="735013"/>
            </a:xfrm>
            <a:custGeom>
              <a:avLst/>
              <a:gdLst>
                <a:gd name="T0" fmla="*/ 150 w 157"/>
                <a:gd name="T1" fmla="*/ 186 h 275"/>
                <a:gd name="T2" fmla="*/ 150 w 157"/>
                <a:gd name="T3" fmla="*/ 89 h 275"/>
                <a:gd name="T4" fmla="*/ 150 w 157"/>
                <a:gd name="T5" fmla="*/ 88 h 275"/>
                <a:gd name="T6" fmla="*/ 140 w 157"/>
                <a:gd name="T7" fmla="*/ 53 h 275"/>
                <a:gd name="T8" fmla="*/ 149 w 157"/>
                <a:gd name="T9" fmla="*/ 26 h 275"/>
                <a:gd name="T10" fmla="*/ 142 w 157"/>
                <a:gd name="T11" fmla="*/ 3 h 275"/>
                <a:gd name="T12" fmla="*/ 137 w 157"/>
                <a:gd name="T13" fmla="*/ 1 h 275"/>
                <a:gd name="T14" fmla="*/ 134 w 157"/>
                <a:gd name="T15" fmla="*/ 6 h 275"/>
                <a:gd name="T16" fmla="*/ 142 w 157"/>
                <a:gd name="T17" fmla="*/ 28 h 275"/>
                <a:gd name="T18" fmla="*/ 133 w 157"/>
                <a:gd name="T19" fmla="*/ 48 h 275"/>
                <a:gd name="T20" fmla="*/ 23 w 157"/>
                <a:gd name="T21" fmla="*/ 135 h 275"/>
                <a:gd name="T22" fmla="*/ 23 w 157"/>
                <a:gd name="T23" fmla="*/ 136 h 275"/>
                <a:gd name="T24" fmla="*/ 15 w 157"/>
                <a:gd name="T25" fmla="*/ 149 h 275"/>
                <a:gd name="T26" fmla="*/ 1 w 157"/>
                <a:gd name="T27" fmla="*/ 176 h 275"/>
                <a:gd name="T28" fmla="*/ 3 w 157"/>
                <a:gd name="T29" fmla="*/ 181 h 275"/>
                <a:gd name="T30" fmla="*/ 5 w 157"/>
                <a:gd name="T31" fmla="*/ 182 h 275"/>
                <a:gd name="T32" fmla="*/ 8 w 157"/>
                <a:gd name="T33" fmla="*/ 179 h 275"/>
                <a:gd name="T34" fmla="*/ 21 w 157"/>
                <a:gd name="T35" fmla="*/ 153 h 275"/>
                <a:gd name="T36" fmla="*/ 27 w 157"/>
                <a:gd name="T37" fmla="*/ 145 h 275"/>
                <a:gd name="T38" fmla="*/ 133 w 157"/>
                <a:gd name="T39" fmla="*/ 228 h 275"/>
                <a:gd name="T40" fmla="*/ 142 w 157"/>
                <a:gd name="T41" fmla="*/ 247 h 275"/>
                <a:gd name="T42" fmla="*/ 134 w 157"/>
                <a:gd name="T43" fmla="*/ 270 h 275"/>
                <a:gd name="T44" fmla="*/ 137 w 157"/>
                <a:gd name="T45" fmla="*/ 275 h 275"/>
                <a:gd name="T46" fmla="*/ 138 w 157"/>
                <a:gd name="T47" fmla="*/ 275 h 275"/>
                <a:gd name="T48" fmla="*/ 142 w 157"/>
                <a:gd name="T49" fmla="*/ 272 h 275"/>
                <a:gd name="T50" fmla="*/ 149 w 157"/>
                <a:gd name="T51" fmla="*/ 250 h 275"/>
                <a:gd name="T52" fmla="*/ 140 w 157"/>
                <a:gd name="T53" fmla="*/ 222 h 275"/>
                <a:gd name="T54" fmla="*/ 150 w 157"/>
                <a:gd name="T55" fmla="*/ 187 h 275"/>
                <a:gd name="T56" fmla="*/ 150 w 157"/>
                <a:gd name="T57" fmla="*/ 186 h 275"/>
                <a:gd name="T58" fmla="*/ 142 w 157"/>
                <a:gd name="T59" fmla="*/ 184 h 275"/>
                <a:gd name="T60" fmla="*/ 128 w 157"/>
                <a:gd name="T61" fmla="*/ 191 h 275"/>
                <a:gd name="T62" fmla="*/ 99 w 157"/>
                <a:gd name="T63" fmla="*/ 138 h 275"/>
                <a:gd name="T64" fmla="*/ 128 w 157"/>
                <a:gd name="T65" fmla="*/ 85 h 275"/>
                <a:gd name="T66" fmla="*/ 142 w 157"/>
                <a:gd name="T67" fmla="*/ 91 h 275"/>
                <a:gd name="T68" fmla="*/ 142 w 157"/>
                <a:gd name="T69" fmla="*/ 184 h 275"/>
                <a:gd name="T70" fmla="*/ 31 w 157"/>
                <a:gd name="T71" fmla="*/ 138 h 275"/>
                <a:gd name="T72" fmla="*/ 132 w 157"/>
                <a:gd name="T73" fmla="*/ 57 h 275"/>
                <a:gd name="T74" fmla="*/ 140 w 157"/>
                <a:gd name="T75" fmla="*/ 79 h 275"/>
                <a:gd name="T76" fmla="*/ 128 w 157"/>
                <a:gd name="T77" fmla="*/ 77 h 275"/>
                <a:gd name="T78" fmla="*/ 91 w 157"/>
                <a:gd name="T79" fmla="*/ 138 h 275"/>
                <a:gd name="T80" fmla="*/ 128 w 157"/>
                <a:gd name="T81" fmla="*/ 199 h 275"/>
                <a:gd name="T82" fmla="*/ 140 w 157"/>
                <a:gd name="T83" fmla="*/ 196 h 275"/>
                <a:gd name="T84" fmla="*/ 132 w 157"/>
                <a:gd name="T85" fmla="*/ 219 h 275"/>
                <a:gd name="T86" fmla="*/ 31 w 157"/>
                <a:gd name="T87" fmla="*/ 138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7" h="275">
                  <a:moveTo>
                    <a:pt x="150" y="186"/>
                  </a:moveTo>
                  <a:cubicBezTo>
                    <a:pt x="157" y="154"/>
                    <a:pt x="157" y="121"/>
                    <a:pt x="150" y="89"/>
                  </a:cubicBezTo>
                  <a:cubicBezTo>
                    <a:pt x="150" y="89"/>
                    <a:pt x="150" y="88"/>
                    <a:pt x="150" y="88"/>
                  </a:cubicBezTo>
                  <a:cubicBezTo>
                    <a:pt x="147" y="76"/>
                    <a:pt x="144" y="65"/>
                    <a:pt x="140" y="53"/>
                  </a:cubicBezTo>
                  <a:cubicBezTo>
                    <a:pt x="149" y="47"/>
                    <a:pt x="153" y="36"/>
                    <a:pt x="149" y="26"/>
                  </a:cubicBezTo>
                  <a:cubicBezTo>
                    <a:pt x="142" y="3"/>
                    <a:pt x="142" y="3"/>
                    <a:pt x="142" y="3"/>
                  </a:cubicBezTo>
                  <a:cubicBezTo>
                    <a:pt x="141" y="1"/>
                    <a:pt x="139" y="0"/>
                    <a:pt x="137" y="1"/>
                  </a:cubicBezTo>
                  <a:cubicBezTo>
                    <a:pt x="135" y="1"/>
                    <a:pt x="133" y="4"/>
                    <a:pt x="134" y="6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4" y="36"/>
                    <a:pt x="141" y="44"/>
                    <a:pt x="133" y="48"/>
                  </a:cubicBezTo>
                  <a:cubicBezTo>
                    <a:pt x="86" y="69"/>
                    <a:pt x="49" y="98"/>
                    <a:pt x="23" y="135"/>
                  </a:cubicBezTo>
                  <a:cubicBezTo>
                    <a:pt x="23" y="135"/>
                    <a:pt x="23" y="136"/>
                    <a:pt x="23" y="136"/>
                  </a:cubicBezTo>
                  <a:cubicBezTo>
                    <a:pt x="20" y="140"/>
                    <a:pt x="17" y="144"/>
                    <a:pt x="15" y="149"/>
                  </a:cubicBezTo>
                  <a:cubicBezTo>
                    <a:pt x="9" y="158"/>
                    <a:pt x="4" y="167"/>
                    <a:pt x="1" y="176"/>
                  </a:cubicBezTo>
                  <a:cubicBezTo>
                    <a:pt x="0" y="178"/>
                    <a:pt x="1" y="181"/>
                    <a:pt x="3" y="181"/>
                  </a:cubicBezTo>
                  <a:cubicBezTo>
                    <a:pt x="4" y="182"/>
                    <a:pt x="4" y="182"/>
                    <a:pt x="5" y="182"/>
                  </a:cubicBezTo>
                  <a:cubicBezTo>
                    <a:pt x="6" y="182"/>
                    <a:pt x="8" y="181"/>
                    <a:pt x="8" y="179"/>
                  </a:cubicBezTo>
                  <a:cubicBezTo>
                    <a:pt x="12" y="171"/>
                    <a:pt x="16" y="162"/>
                    <a:pt x="21" y="153"/>
                  </a:cubicBezTo>
                  <a:cubicBezTo>
                    <a:pt x="23" y="150"/>
                    <a:pt x="25" y="148"/>
                    <a:pt x="27" y="145"/>
                  </a:cubicBezTo>
                  <a:cubicBezTo>
                    <a:pt x="52" y="180"/>
                    <a:pt x="88" y="207"/>
                    <a:pt x="133" y="228"/>
                  </a:cubicBezTo>
                  <a:cubicBezTo>
                    <a:pt x="141" y="231"/>
                    <a:pt x="144" y="240"/>
                    <a:pt x="142" y="247"/>
                  </a:cubicBezTo>
                  <a:cubicBezTo>
                    <a:pt x="134" y="270"/>
                    <a:pt x="134" y="270"/>
                    <a:pt x="134" y="270"/>
                  </a:cubicBezTo>
                  <a:cubicBezTo>
                    <a:pt x="133" y="272"/>
                    <a:pt x="135" y="274"/>
                    <a:pt x="137" y="275"/>
                  </a:cubicBezTo>
                  <a:cubicBezTo>
                    <a:pt x="137" y="275"/>
                    <a:pt x="138" y="275"/>
                    <a:pt x="138" y="275"/>
                  </a:cubicBezTo>
                  <a:cubicBezTo>
                    <a:pt x="140" y="275"/>
                    <a:pt x="141" y="274"/>
                    <a:pt x="142" y="272"/>
                  </a:cubicBezTo>
                  <a:cubicBezTo>
                    <a:pt x="149" y="250"/>
                    <a:pt x="149" y="250"/>
                    <a:pt x="149" y="250"/>
                  </a:cubicBezTo>
                  <a:cubicBezTo>
                    <a:pt x="153" y="239"/>
                    <a:pt x="149" y="228"/>
                    <a:pt x="140" y="222"/>
                  </a:cubicBezTo>
                  <a:cubicBezTo>
                    <a:pt x="144" y="211"/>
                    <a:pt x="147" y="199"/>
                    <a:pt x="150" y="187"/>
                  </a:cubicBezTo>
                  <a:cubicBezTo>
                    <a:pt x="150" y="187"/>
                    <a:pt x="150" y="187"/>
                    <a:pt x="150" y="186"/>
                  </a:cubicBezTo>
                  <a:close/>
                  <a:moveTo>
                    <a:pt x="142" y="184"/>
                  </a:moveTo>
                  <a:cubicBezTo>
                    <a:pt x="139" y="187"/>
                    <a:pt x="134" y="191"/>
                    <a:pt x="128" y="191"/>
                  </a:cubicBezTo>
                  <a:cubicBezTo>
                    <a:pt x="112" y="191"/>
                    <a:pt x="99" y="167"/>
                    <a:pt x="99" y="138"/>
                  </a:cubicBezTo>
                  <a:cubicBezTo>
                    <a:pt x="99" y="109"/>
                    <a:pt x="112" y="85"/>
                    <a:pt x="128" y="85"/>
                  </a:cubicBezTo>
                  <a:cubicBezTo>
                    <a:pt x="134" y="85"/>
                    <a:pt x="139" y="88"/>
                    <a:pt x="142" y="91"/>
                  </a:cubicBezTo>
                  <a:cubicBezTo>
                    <a:pt x="149" y="122"/>
                    <a:pt x="149" y="153"/>
                    <a:pt x="142" y="184"/>
                  </a:cubicBezTo>
                  <a:close/>
                  <a:moveTo>
                    <a:pt x="31" y="138"/>
                  </a:moveTo>
                  <a:cubicBezTo>
                    <a:pt x="56" y="104"/>
                    <a:pt x="90" y="77"/>
                    <a:pt x="132" y="57"/>
                  </a:cubicBezTo>
                  <a:cubicBezTo>
                    <a:pt x="135" y="64"/>
                    <a:pt x="138" y="72"/>
                    <a:pt x="140" y="79"/>
                  </a:cubicBezTo>
                  <a:cubicBezTo>
                    <a:pt x="136" y="78"/>
                    <a:pt x="132" y="77"/>
                    <a:pt x="128" y="77"/>
                  </a:cubicBezTo>
                  <a:cubicBezTo>
                    <a:pt x="107" y="77"/>
                    <a:pt x="91" y="103"/>
                    <a:pt x="91" y="138"/>
                  </a:cubicBezTo>
                  <a:cubicBezTo>
                    <a:pt x="91" y="172"/>
                    <a:pt x="107" y="199"/>
                    <a:pt x="128" y="199"/>
                  </a:cubicBezTo>
                  <a:cubicBezTo>
                    <a:pt x="132" y="199"/>
                    <a:pt x="136" y="198"/>
                    <a:pt x="140" y="196"/>
                  </a:cubicBezTo>
                  <a:cubicBezTo>
                    <a:pt x="138" y="204"/>
                    <a:pt x="135" y="211"/>
                    <a:pt x="132" y="219"/>
                  </a:cubicBezTo>
                  <a:cubicBezTo>
                    <a:pt x="89" y="199"/>
                    <a:pt x="56" y="171"/>
                    <a:pt x="31" y="1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" name="Freeform 85">
              <a:extLst>
                <a:ext uri="{FF2B5EF4-FFF2-40B4-BE49-F238E27FC236}">
                  <a16:creationId xmlns:a16="http://schemas.microsoft.com/office/drawing/2014/main" id="{AD1426B5-90B5-4364-9537-D8562ABDB0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738813" y="6330951"/>
              <a:ext cx="69850" cy="128588"/>
            </a:xfrm>
            <a:custGeom>
              <a:avLst/>
              <a:gdLst>
                <a:gd name="T0" fmla="*/ 0 w 26"/>
                <a:gd name="T1" fmla="*/ 24 h 48"/>
                <a:gd name="T2" fmla="*/ 13 w 26"/>
                <a:gd name="T3" fmla="*/ 48 h 48"/>
                <a:gd name="T4" fmla="*/ 26 w 26"/>
                <a:gd name="T5" fmla="*/ 24 h 48"/>
                <a:gd name="T6" fmla="*/ 13 w 26"/>
                <a:gd name="T7" fmla="*/ 0 h 48"/>
                <a:gd name="T8" fmla="*/ 0 w 26"/>
                <a:gd name="T9" fmla="*/ 24 h 48"/>
                <a:gd name="T10" fmla="*/ 13 w 26"/>
                <a:gd name="T11" fmla="*/ 8 h 48"/>
                <a:gd name="T12" fmla="*/ 18 w 26"/>
                <a:gd name="T13" fmla="*/ 24 h 48"/>
                <a:gd name="T14" fmla="*/ 13 w 26"/>
                <a:gd name="T15" fmla="*/ 40 h 48"/>
                <a:gd name="T16" fmla="*/ 8 w 26"/>
                <a:gd name="T17" fmla="*/ 24 h 48"/>
                <a:gd name="T18" fmla="*/ 13 w 26"/>
                <a:gd name="T19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48">
                  <a:moveTo>
                    <a:pt x="0" y="24"/>
                  </a:moveTo>
                  <a:cubicBezTo>
                    <a:pt x="0" y="38"/>
                    <a:pt x="5" y="48"/>
                    <a:pt x="13" y="48"/>
                  </a:cubicBezTo>
                  <a:cubicBezTo>
                    <a:pt x="21" y="48"/>
                    <a:pt x="26" y="38"/>
                    <a:pt x="26" y="24"/>
                  </a:cubicBezTo>
                  <a:cubicBezTo>
                    <a:pt x="26" y="10"/>
                    <a:pt x="21" y="0"/>
                    <a:pt x="13" y="0"/>
                  </a:cubicBezTo>
                  <a:cubicBezTo>
                    <a:pt x="5" y="0"/>
                    <a:pt x="0" y="10"/>
                    <a:pt x="0" y="24"/>
                  </a:cubicBezTo>
                  <a:close/>
                  <a:moveTo>
                    <a:pt x="13" y="8"/>
                  </a:moveTo>
                  <a:cubicBezTo>
                    <a:pt x="14" y="8"/>
                    <a:pt x="18" y="13"/>
                    <a:pt x="18" y="24"/>
                  </a:cubicBezTo>
                  <a:cubicBezTo>
                    <a:pt x="18" y="34"/>
                    <a:pt x="14" y="40"/>
                    <a:pt x="13" y="40"/>
                  </a:cubicBezTo>
                  <a:cubicBezTo>
                    <a:pt x="11" y="40"/>
                    <a:pt x="8" y="34"/>
                    <a:pt x="8" y="24"/>
                  </a:cubicBezTo>
                  <a:cubicBezTo>
                    <a:pt x="8" y="13"/>
                    <a:pt x="11" y="8"/>
                    <a:pt x="1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" name="Freeform 86">
              <a:extLst>
                <a:ext uri="{FF2B5EF4-FFF2-40B4-BE49-F238E27FC236}">
                  <a16:creationId xmlns:a16="http://schemas.microsoft.com/office/drawing/2014/main" id="{DE1C80D1-D8AE-436A-8474-FCF7E00A56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5578475" y="6205538"/>
              <a:ext cx="193675" cy="376238"/>
            </a:xfrm>
            <a:custGeom>
              <a:avLst/>
              <a:gdLst>
                <a:gd name="T0" fmla="*/ 24 w 72"/>
                <a:gd name="T1" fmla="*/ 0 h 141"/>
                <a:gd name="T2" fmla="*/ 0 w 72"/>
                <a:gd name="T3" fmla="*/ 71 h 141"/>
                <a:gd name="T4" fmla="*/ 24 w 72"/>
                <a:gd name="T5" fmla="*/ 141 h 141"/>
                <a:gd name="T6" fmla="*/ 72 w 72"/>
                <a:gd name="T7" fmla="*/ 71 h 141"/>
                <a:gd name="T8" fmla="*/ 24 w 72"/>
                <a:gd name="T9" fmla="*/ 0 h 141"/>
                <a:gd name="T10" fmla="*/ 8 w 72"/>
                <a:gd name="T11" fmla="*/ 71 h 141"/>
                <a:gd name="T12" fmla="*/ 24 w 72"/>
                <a:gd name="T13" fmla="*/ 8 h 141"/>
                <a:gd name="T14" fmla="*/ 40 w 72"/>
                <a:gd name="T15" fmla="*/ 71 h 141"/>
                <a:gd name="T16" fmla="*/ 24 w 72"/>
                <a:gd name="T17" fmla="*/ 133 h 141"/>
                <a:gd name="T18" fmla="*/ 8 w 72"/>
                <a:gd name="T19" fmla="*/ 71 h 141"/>
                <a:gd name="T20" fmla="*/ 38 w 72"/>
                <a:gd name="T21" fmla="*/ 129 h 141"/>
                <a:gd name="T22" fmla="*/ 48 w 72"/>
                <a:gd name="T23" fmla="*/ 71 h 141"/>
                <a:gd name="T24" fmla="*/ 38 w 72"/>
                <a:gd name="T25" fmla="*/ 12 h 141"/>
                <a:gd name="T26" fmla="*/ 64 w 72"/>
                <a:gd name="T27" fmla="*/ 71 h 141"/>
                <a:gd name="T28" fmla="*/ 38 w 72"/>
                <a:gd name="T29" fmla="*/ 12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141">
                  <a:moveTo>
                    <a:pt x="24" y="0"/>
                  </a:moveTo>
                  <a:cubicBezTo>
                    <a:pt x="9" y="0"/>
                    <a:pt x="0" y="36"/>
                    <a:pt x="0" y="71"/>
                  </a:cubicBezTo>
                  <a:cubicBezTo>
                    <a:pt x="0" y="106"/>
                    <a:pt x="9" y="141"/>
                    <a:pt x="24" y="141"/>
                  </a:cubicBezTo>
                  <a:cubicBezTo>
                    <a:pt x="50" y="141"/>
                    <a:pt x="72" y="110"/>
                    <a:pt x="72" y="71"/>
                  </a:cubicBezTo>
                  <a:cubicBezTo>
                    <a:pt x="72" y="32"/>
                    <a:pt x="50" y="0"/>
                    <a:pt x="24" y="0"/>
                  </a:cubicBezTo>
                  <a:close/>
                  <a:moveTo>
                    <a:pt x="8" y="71"/>
                  </a:moveTo>
                  <a:cubicBezTo>
                    <a:pt x="8" y="27"/>
                    <a:pt x="20" y="8"/>
                    <a:pt x="24" y="8"/>
                  </a:cubicBezTo>
                  <a:cubicBezTo>
                    <a:pt x="29" y="8"/>
                    <a:pt x="40" y="27"/>
                    <a:pt x="40" y="71"/>
                  </a:cubicBezTo>
                  <a:cubicBezTo>
                    <a:pt x="40" y="115"/>
                    <a:pt x="29" y="133"/>
                    <a:pt x="24" y="133"/>
                  </a:cubicBezTo>
                  <a:cubicBezTo>
                    <a:pt x="20" y="133"/>
                    <a:pt x="8" y="115"/>
                    <a:pt x="8" y="71"/>
                  </a:cubicBezTo>
                  <a:close/>
                  <a:moveTo>
                    <a:pt x="38" y="129"/>
                  </a:moveTo>
                  <a:cubicBezTo>
                    <a:pt x="45" y="116"/>
                    <a:pt x="48" y="93"/>
                    <a:pt x="48" y="71"/>
                  </a:cubicBezTo>
                  <a:cubicBezTo>
                    <a:pt x="48" y="48"/>
                    <a:pt x="45" y="26"/>
                    <a:pt x="38" y="12"/>
                  </a:cubicBezTo>
                  <a:cubicBezTo>
                    <a:pt x="53" y="21"/>
                    <a:pt x="64" y="44"/>
                    <a:pt x="64" y="71"/>
                  </a:cubicBezTo>
                  <a:cubicBezTo>
                    <a:pt x="64" y="97"/>
                    <a:pt x="53" y="120"/>
                    <a:pt x="38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6200" tIns="38100" rIns="76200" bIns="3810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0" name="Freeform 87">
            <a:extLst>
              <a:ext uri="{FF2B5EF4-FFF2-40B4-BE49-F238E27FC236}">
                <a16:creationId xmlns:a16="http://schemas.microsoft.com/office/drawing/2014/main" id="{390B7FB2-9431-4EE4-8875-A221402DC7C2}"/>
              </a:ext>
            </a:extLst>
          </p:cNvPr>
          <p:cNvSpPr>
            <a:spLocks noEditPoints="1"/>
          </p:cNvSpPr>
          <p:nvPr/>
        </p:nvSpPr>
        <p:spPr bwMode="auto">
          <a:xfrm>
            <a:off x="1126134" y="1129922"/>
            <a:ext cx="611188" cy="612511"/>
          </a:xfrm>
          <a:custGeom>
            <a:avLst/>
            <a:gdLst>
              <a:gd name="T0" fmla="*/ 274 w 274"/>
              <a:gd name="T1" fmla="*/ 206 h 275"/>
              <a:gd name="T2" fmla="*/ 274 w 274"/>
              <a:gd name="T3" fmla="*/ 204 h 275"/>
              <a:gd name="T4" fmla="*/ 266 w 274"/>
              <a:gd name="T5" fmla="*/ 104 h 275"/>
              <a:gd name="T6" fmla="*/ 257 w 274"/>
              <a:gd name="T7" fmla="*/ 35 h 275"/>
              <a:gd name="T8" fmla="*/ 244 w 274"/>
              <a:gd name="T9" fmla="*/ 0 h 275"/>
              <a:gd name="T10" fmla="*/ 228 w 274"/>
              <a:gd name="T11" fmla="*/ 17 h 275"/>
              <a:gd name="T12" fmla="*/ 226 w 274"/>
              <a:gd name="T13" fmla="*/ 31 h 275"/>
              <a:gd name="T14" fmla="*/ 230 w 274"/>
              <a:gd name="T15" fmla="*/ 35 h 275"/>
              <a:gd name="T16" fmla="*/ 234 w 274"/>
              <a:gd name="T17" fmla="*/ 31 h 275"/>
              <a:gd name="T18" fmla="*/ 243 w 274"/>
              <a:gd name="T19" fmla="*/ 9 h 275"/>
              <a:gd name="T20" fmla="*/ 265 w 274"/>
              <a:gd name="T21" fmla="*/ 185 h 275"/>
              <a:gd name="T22" fmla="*/ 210 w 274"/>
              <a:gd name="T23" fmla="*/ 174 h 275"/>
              <a:gd name="T24" fmla="*/ 162 w 274"/>
              <a:gd name="T25" fmla="*/ 180 h 275"/>
              <a:gd name="T26" fmla="*/ 147 w 274"/>
              <a:gd name="T27" fmla="*/ 203 h 275"/>
              <a:gd name="T28" fmla="*/ 127 w 274"/>
              <a:gd name="T29" fmla="*/ 203 h 275"/>
              <a:gd name="T30" fmla="*/ 64 w 274"/>
              <a:gd name="T31" fmla="*/ 174 h 275"/>
              <a:gd name="T32" fmla="*/ 9 w 274"/>
              <a:gd name="T33" fmla="*/ 185 h 275"/>
              <a:gd name="T34" fmla="*/ 31 w 274"/>
              <a:gd name="T35" fmla="*/ 9 h 275"/>
              <a:gd name="T36" fmla="*/ 40 w 274"/>
              <a:gd name="T37" fmla="*/ 31 h 275"/>
              <a:gd name="T38" fmla="*/ 44 w 274"/>
              <a:gd name="T39" fmla="*/ 35 h 275"/>
              <a:gd name="T40" fmla="*/ 48 w 274"/>
              <a:gd name="T41" fmla="*/ 31 h 275"/>
              <a:gd name="T42" fmla="*/ 46 w 274"/>
              <a:gd name="T43" fmla="*/ 17 h 275"/>
              <a:gd name="T44" fmla="*/ 30 w 274"/>
              <a:gd name="T45" fmla="*/ 0 h 275"/>
              <a:gd name="T46" fmla="*/ 17 w 274"/>
              <a:gd name="T47" fmla="*/ 35 h 275"/>
              <a:gd name="T48" fmla="*/ 8 w 274"/>
              <a:gd name="T49" fmla="*/ 104 h 275"/>
              <a:gd name="T50" fmla="*/ 0 w 274"/>
              <a:gd name="T51" fmla="*/ 204 h 275"/>
              <a:gd name="T52" fmla="*/ 0 w 274"/>
              <a:gd name="T53" fmla="*/ 206 h 275"/>
              <a:gd name="T54" fmla="*/ 0 w 274"/>
              <a:gd name="T55" fmla="*/ 211 h 275"/>
              <a:gd name="T56" fmla="*/ 64 w 274"/>
              <a:gd name="T57" fmla="*/ 275 h 275"/>
              <a:gd name="T58" fmla="*/ 128 w 274"/>
              <a:gd name="T59" fmla="*/ 213 h 275"/>
              <a:gd name="T60" fmla="*/ 146 w 274"/>
              <a:gd name="T61" fmla="*/ 213 h 275"/>
              <a:gd name="T62" fmla="*/ 210 w 274"/>
              <a:gd name="T63" fmla="*/ 275 h 275"/>
              <a:gd name="T64" fmla="*/ 274 w 274"/>
              <a:gd name="T65" fmla="*/ 211 h 275"/>
              <a:gd name="T66" fmla="*/ 274 w 274"/>
              <a:gd name="T67" fmla="*/ 206 h 275"/>
              <a:gd name="T68" fmla="*/ 64 w 274"/>
              <a:gd name="T69" fmla="*/ 267 h 275"/>
              <a:gd name="T70" fmla="*/ 8 w 274"/>
              <a:gd name="T71" fmla="*/ 211 h 275"/>
              <a:gd name="T72" fmla="*/ 64 w 274"/>
              <a:gd name="T73" fmla="*/ 182 h 275"/>
              <a:gd name="T74" fmla="*/ 120 w 274"/>
              <a:gd name="T75" fmla="*/ 211 h 275"/>
              <a:gd name="T76" fmla="*/ 64 w 274"/>
              <a:gd name="T77" fmla="*/ 267 h 275"/>
              <a:gd name="T78" fmla="*/ 210 w 274"/>
              <a:gd name="T79" fmla="*/ 267 h 275"/>
              <a:gd name="T80" fmla="*/ 154 w 274"/>
              <a:gd name="T81" fmla="*/ 211 h 275"/>
              <a:gd name="T82" fmla="*/ 166 w 274"/>
              <a:gd name="T83" fmla="*/ 187 h 275"/>
              <a:gd name="T84" fmla="*/ 210 w 274"/>
              <a:gd name="T85" fmla="*/ 182 h 275"/>
              <a:gd name="T86" fmla="*/ 266 w 274"/>
              <a:gd name="T87" fmla="*/ 211 h 275"/>
              <a:gd name="T88" fmla="*/ 210 w 274"/>
              <a:gd name="T89" fmla="*/ 267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74" h="275">
                <a:moveTo>
                  <a:pt x="274" y="206"/>
                </a:moveTo>
                <a:cubicBezTo>
                  <a:pt x="274" y="205"/>
                  <a:pt x="274" y="205"/>
                  <a:pt x="274" y="204"/>
                </a:cubicBezTo>
                <a:cubicBezTo>
                  <a:pt x="274" y="204"/>
                  <a:pt x="271" y="154"/>
                  <a:pt x="266" y="104"/>
                </a:cubicBezTo>
                <a:cubicBezTo>
                  <a:pt x="263" y="75"/>
                  <a:pt x="260" y="52"/>
                  <a:pt x="257" y="35"/>
                </a:cubicBezTo>
                <a:cubicBezTo>
                  <a:pt x="253" y="6"/>
                  <a:pt x="249" y="0"/>
                  <a:pt x="244" y="0"/>
                </a:cubicBezTo>
                <a:cubicBezTo>
                  <a:pt x="238" y="0"/>
                  <a:pt x="231" y="3"/>
                  <a:pt x="228" y="17"/>
                </a:cubicBezTo>
                <a:cubicBezTo>
                  <a:pt x="226" y="24"/>
                  <a:pt x="226" y="31"/>
                  <a:pt x="226" y="31"/>
                </a:cubicBezTo>
                <a:cubicBezTo>
                  <a:pt x="226" y="33"/>
                  <a:pt x="228" y="35"/>
                  <a:pt x="230" y="35"/>
                </a:cubicBezTo>
                <a:cubicBezTo>
                  <a:pt x="233" y="35"/>
                  <a:pt x="234" y="33"/>
                  <a:pt x="234" y="31"/>
                </a:cubicBezTo>
                <a:cubicBezTo>
                  <a:pt x="234" y="27"/>
                  <a:pt x="236" y="10"/>
                  <a:pt x="243" y="9"/>
                </a:cubicBezTo>
                <a:cubicBezTo>
                  <a:pt x="248" y="17"/>
                  <a:pt x="258" y="83"/>
                  <a:pt x="265" y="185"/>
                </a:cubicBezTo>
                <a:cubicBezTo>
                  <a:pt x="253" y="174"/>
                  <a:pt x="232" y="174"/>
                  <a:pt x="210" y="174"/>
                </a:cubicBezTo>
                <a:cubicBezTo>
                  <a:pt x="191" y="174"/>
                  <a:pt x="174" y="174"/>
                  <a:pt x="162" y="180"/>
                </a:cubicBezTo>
                <a:cubicBezTo>
                  <a:pt x="153" y="185"/>
                  <a:pt x="148" y="193"/>
                  <a:pt x="147" y="203"/>
                </a:cubicBezTo>
                <a:cubicBezTo>
                  <a:pt x="140" y="200"/>
                  <a:pt x="134" y="200"/>
                  <a:pt x="127" y="203"/>
                </a:cubicBezTo>
                <a:cubicBezTo>
                  <a:pt x="123" y="174"/>
                  <a:pt x="94" y="174"/>
                  <a:pt x="64" y="174"/>
                </a:cubicBezTo>
                <a:cubicBezTo>
                  <a:pt x="42" y="174"/>
                  <a:pt x="21" y="174"/>
                  <a:pt x="9" y="185"/>
                </a:cubicBezTo>
                <a:cubicBezTo>
                  <a:pt x="16" y="83"/>
                  <a:pt x="26" y="17"/>
                  <a:pt x="31" y="9"/>
                </a:cubicBezTo>
                <a:cubicBezTo>
                  <a:pt x="38" y="10"/>
                  <a:pt x="40" y="27"/>
                  <a:pt x="40" y="31"/>
                </a:cubicBezTo>
                <a:cubicBezTo>
                  <a:pt x="40" y="33"/>
                  <a:pt x="41" y="35"/>
                  <a:pt x="44" y="35"/>
                </a:cubicBezTo>
                <a:cubicBezTo>
                  <a:pt x="46" y="35"/>
                  <a:pt x="48" y="33"/>
                  <a:pt x="48" y="31"/>
                </a:cubicBezTo>
                <a:cubicBezTo>
                  <a:pt x="48" y="31"/>
                  <a:pt x="48" y="24"/>
                  <a:pt x="46" y="17"/>
                </a:cubicBezTo>
                <a:cubicBezTo>
                  <a:pt x="42" y="3"/>
                  <a:pt x="36" y="0"/>
                  <a:pt x="30" y="0"/>
                </a:cubicBezTo>
                <a:cubicBezTo>
                  <a:pt x="25" y="0"/>
                  <a:pt x="21" y="6"/>
                  <a:pt x="17" y="35"/>
                </a:cubicBezTo>
                <a:cubicBezTo>
                  <a:pt x="14" y="52"/>
                  <a:pt x="11" y="75"/>
                  <a:pt x="8" y="104"/>
                </a:cubicBezTo>
                <a:cubicBezTo>
                  <a:pt x="3" y="154"/>
                  <a:pt x="0" y="204"/>
                  <a:pt x="0" y="204"/>
                </a:cubicBezTo>
                <a:cubicBezTo>
                  <a:pt x="0" y="205"/>
                  <a:pt x="0" y="205"/>
                  <a:pt x="0" y="206"/>
                </a:cubicBezTo>
                <a:cubicBezTo>
                  <a:pt x="0" y="207"/>
                  <a:pt x="0" y="209"/>
                  <a:pt x="0" y="211"/>
                </a:cubicBezTo>
                <a:cubicBezTo>
                  <a:pt x="0" y="246"/>
                  <a:pt x="28" y="275"/>
                  <a:pt x="64" y="275"/>
                </a:cubicBezTo>
                <a:cubicBezTo>
                  <a:pt x="98" y="275"/>
                  <a:pt x="127" y="247"/>
                  <a:pt x="128" y="213"/>
                </a:cubicBezTo>
                <a:cubicBezTo>
                  <a:pt x="134" y="207"/>
                  <a:pt x="140" y="207"/>
                  <a:pt x="146" y="213"/>
                </a:cubicBezTo>
                <a:cubicBezTo>
                  <a:pt x="147" y="247"/>
                  <a:pt x="176" y="275"/>
                  <a:pt x="210" y="275"/>
                </a:cubicBezTo>
                <a:cubicBezTo>
                  <a:pt x="246" y="275"/>
                  <a:pt x="274" y="246"/>
                  <a:pt x="274" y="211"/>
                </a:cubicBezTo>
                <a:cubicBezTo>
                  <a:pt x="274" y="209"/>
                  <a:pt x="274" y="207"/>
                  <a:pt x="274" y="206"/>
                </a:cubicBezTo>
                <a:close/>
                <a:moveTo>
                  <a:pt x="64" y="267"/>
                </a:moveTo>
                <a:cubicBezTo>
                  <a:pt x="33" y="267"/>
                  <a:pt x="8" y="242"/>
                  <a:pt x="8" y="211"/>
                </a:cubicBezTo>
                <a:cubicBezTo>
                  <a:pt x="8" y="183"/>
                  <a:pt x="28" y="182"/>
                  <a:pt x="64" y="182"/>
                </a:cubicBezTo>
                <a:cubicBezTo>
                  <a:pt x="99" y="182"/>
                  <a:pt x="120" y="183"/>
                  <a:pt x="120" y="211"/>
                </a:cubicBezTo>
                <a:cubicBezTo>
                  <a:pt x="120" y="242"/>
                  <a:pt x="95" y="267"/>
                  <a:pt x="64" y="267"/>
                </a:cubicBezTo>
                <a:close/>
                <a:moveTo>
                  <a:pt x="210" y="267"/>
                </a:moveTo>
                <a:cubicBezTo>
                  <a:pt x="179" y="267"/>
                  <a:pt x="154" y="242"/>
                  <a:pt x="154" y="211"/>
                </a:cubicBezTo>
                <a:cubicBezTo>
                  <a:pt x="154" y="199"/>
                  <a:pt x="158" y="192"/>
                  <a:pt x="166" y="187"/>
                </a:cubicBezTo>
                <a:cubicBezTo>
                  <a:pt x="176" y="182"/>
                  <a:pt x="193" y="182"/>
                  <a:pt x="210" y="182"/>
                </a:cubicBezTo>
                <a:cubicBezTo>
                  <a:pt x="246" y="182"/>
                  <a:pt x="266" y="183"/>
                  <a:pt x="266" y="211"/>
                </a:cubicBezTo>
                <a:cubicBezTo>
                  <a:pt x="266" y="242"/>
                  <a:pt x="241" y="267"/>
                  <a:pt x="210" y="26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76200" tIns="38100" rIns="76200" bIns="3810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7710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742edae21c_0_9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ctr">
              <a:buClr>
                <a:srgbClr val="0B3A66"/>
              </a:buClr>
              <a:buSzPts val="3600"/>
            </a:pPr>
            <a:r>
              <a:rPr lang="en-US" sz="3600">
                <a:solidFill>
                  <a:srgbClr val="0B3A66"/>
                </a:solidFill>
              </a:rPr>
              <a:t>Patient Myths On Presbyopia</a:t>
            </a:r>
            <a:endParaRPr/>
          </a:p>
        </p:txBody>
      </p:sp>
      <p:sp>
        <p:nvSpPr>
          <p:cNvPr id="101" name="Google Shape;101;g3742edae21c_0_9"/>
          <p:cNvSpPr txBox="1">
            <a:spLocks noGrp="1"/>
          </p:cNvSpPr>
          <p:nvPr>
            <p:ph type="body" idx="1"/>
          </p:nvPr>
        </p:nvSpPr>
        <p:spPr>
          <a:xfrm>
            <a:off x="827313" y="1417638"/>
            <a:ext cx="10537375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800" b="1" dirty="0">
                <a:solidFill>
                  <a:srgbClr val="333333"/>
                </a:solidFill>
              </a:rPr>
              <a:t>Myth #1: LASIK can fix presbyopia</a:t>
            </a:r>
            <a:endParaRPr sz="2800" b="1" dirty="0">
              <a:solidFill>
                <a:srgbClr val="333333"/>
              </a:solidFill>
            </a:endParaRPr>
          </a:p>
          <a:p>
            <a:pPr marL="800100" indent="-381000">
              <a:spcBef>
                <a:spcPts val="480"/>
              </a:spcBef>
              <a:buClr>
                <a:srgbClr val="333333"/>
              </a:buClr>
              <a:buSzPts val="2400"/>
            </a:pPr>
            <a:r>
              <a:rPr lang="en-US" sz="2400" dirty="0">
                <a:solidFill>
                  <a:srgbClr val="333333"/>
                </a:solidFill>
              </a:rPr>
              <a:t>Monovision correction can improve but does not stop progression</a:t>
            </a:r>
            <a:endParaRPr sz="2400" dirty="0">
              <a:solidFill>
                <a:srgbClr val="333333"/>
              </a:solidFill>
            </a:endParaRPr>
          </a:p>
          <a:p>
            <a:pPr marL="800100" indent="-381000">
              <a:spcBef>
                <a:spcPts val="480"/>
              </a:spcBef>
              <a:buClr>
                <a:srgbClr val="333333"/>
              </a:buClr>
              <a:buSzPts val="2400"/>
            </a:pPr>
            <a:r>
              <a:rPr lang="en-US" sz="2400" dirty="0">
                <a:solidFill>
                  <a:srgbClr val="333333"/>
                </a:solidFill>
              </a:rPr>
              <a:t>Patients may still need readers post-procedure</a:t>
            </a:r>
            <a:endParaRPr sz="2400" dirty="0">
              <a:solidFill>
                <a:srgbClr val="333333"/>
              </a:solidFill>
            </a:endParaRPr>
          </a:p>
          <a:p>
            <a:pPr marL="0" indent="0">
              <a:spcBef>
                <a:spcPts val="480"/>
              </a:spcBef>
              <a:buNone/>
            </a:pPr>
            <a:r>
              <a:rPr lang="en-US" sz="2800" b="1" dirty="0">
                <a:solidFill>
                  <a:srgbClr val="333333"/>
                </a:solidFill>
              </a:rPr>
              <a:t>Myth #2: Using readers creates dependency </a:t>
            </a:r>
            <a:endParaRPr sz="2800" b="1" dirty="0">
              <a:solidFill>
                <a:srgbClr val="333333"/>
              </a:solidFill>
            </a:endParaRPr>
          </a:p>
          <a:p>
            <a:pPr marL="914400" indent="-381000">
              <a:spcBef>
                <a:spcPts val="480"/>
              </a:spcBef>
              <a:buClr>
                <a:srgbClr val="333333"/>
              </a:buClr>
              <a:buSzPts val="2400"/>
            </a:pPr>
            <a:r>
              <a:rPr lang="en-US" sz="2400" dirty="0">
                <a:solidFill>
                  <a:srgbClr val="333333"/>
                </a:solidFill>
              </a:rPr>
              <a:t>Presbyopia will progress at the same rate with or without them</a:t>
            </a:r>
            <a:endParaRPr sz="2400" dirty="0">
              <a:solidFill>
                <a:srgbClr val="333333"/>
              </a:solidFill>
            </a:endParaRPr>
          </a:p>
          <a:p>
            <a:pPr marL="0" indent="0">
              <a:spcBef>
                <a:spcPts val="480"/>
              </a:spcBef>
              <a:buNone/>
            </a:pPr>
            <a:endParaRPr sz="2400" dirty="0">
              <a:solidFill>
                <a:srgbClr val="333333"/>
              </a:solidFill>
            </a:endParaRPr>
          </a:p>
        </p:txBody>
      </p:sp>
      <p:sp>
        <p:nvSpPr>
          <p:cNvPr id="103" name="Google Shape;103;g3742edae21c_0_9"/>
          <p:cNvSpPr/>
          <p:nvPr/>
        </p:nvSpPr>
        <p:spPr>
          <a:xfrm>
            <a:off x="1524000" y="320040"/>
            <a:ext cx="9144000" cy="54900"/>
          </a:xfrm>
          <a:prstGeom prst="rect">
            <a:avLst/>
          </a:prstGeom>
          <a:solidFill>
            <a:srgbClr val="3BB6B0"/>
          </a:solidFill>
          <a:ln>
            <a:noFill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148BA0-9C22-1AAE-01F7-6A05875A3A8C}"/>
              </a:ext>
            </a:extLst>
          </p:cNvPr>
          <p:cNvSpPr txBox="1"/>
          <p:nvPr/>
        </p:nvSpPr>
        <p:spPr>
          <a:xfrm>
            <a:off x="827312" y="4088873"/>
            <a:ext cx="10352317" cy="17568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800" b="1" dirty="0">
                <a:solidFill>
                  <a:srgbClr val="333333"/>
                </a:solidFill>
              </a:rPr>
              <a:t>Myth #3: With presbyopia drops, I can stop wearing glasses completely</a:t>
            </a:r>
          </a:p>
          <a:p>
            <a:pPr marL="914400" indent="-381000">
              <a:spcBef>
                <a:spcPts val="480"/>
              </a:spcBef>
              <a:buClr>
                <a:srgbClr val="333333"/>
              </a:buClr>
              <a:buSzPts val="2400"/>
            </a:pPr>
            <a:r>
              <a:rPr lang="en-US" sz="2400" dirty="0">
                <a:solidFill>
                  <a:srgbClr val="333333"/>
                </a:solidFill>
              </a:rPr>
              <a:t>Reality: Many still need glasses for certain tasks (e.g., prolonged reading, night driving)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" name="Rectangle 1"/>
          <p:cNvSpPr/>
          <p:nvPr/>
        </p:nvSpPr>
        <p:spPr>
          <a:xfrm>
            <a:off x="0" y="6585997"/>
            <a:ext cx="12192000" cy="272007"/>
          </a:xfrm>
          <a:prstGeom prst="rect">
            <a:avLst/>
          </a:prstGeom>
          <a:gradFill>
            <a:gsLst>
              <a:gs pos="0">
                <a:srgbClr val="8FAADC"/>
              </a:gs>
              <a:gs pos="100000">
                <a:srgbClr val="808080"/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7" tIns="45717" rIns="45717" bIns="45717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buClrTx/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 kern="1200" dirty="0">
              <a:solidFill>
                <a:srgbClr val="FFFFFF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1127" name="Rectangle 13"/>
          <p:cNvSpPr/>
          <p:nvPr/>
        </p:nvSpPr>
        <p:spPr>
          <a:xfrm>
            <a:off x="0" y="6036415"/>
            <a:ext cx="12192000" cy="82158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7" tIns="45717" rIns="45717" bIns="45717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buClrTx/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 kern="1200" dirty="0">
              <a:solidFill>
                <a:srgbClr val="FFFFFF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1128" name="Rectangle 2"/>
          <p:cNvSpPr txBox="1"/>
          <p:nvPr/>
        </p:nvSpPr>
        <p:spPr>
          <a:xfrm>
            <a:off x="3556000" y="246969"/>
            <a:ext cx="4651011" cy="7489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7" tIns="45717" rIns="45717" bIns="45717">
            <a:spAutoFit/>
          </a:bodyPr>
          <a:lstStyle>
            <a:lvl1pPr>
              <a:defRPr sz="36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sz="4267" kern="1200" dirty="0">
                <a:solidFill>
                  <a:srgbClr val="0037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NEAR TRIAD</a:t>
            </a:r>
          </a:p>
        </p:txBody>
      </p:sp>
      <p:pic>
        <p:nvPicPr>
          <p:cNvPr id="1129" name="Screen Shot 2020-10-22 at 7.54.52 AM.png" descr="Screen Shot 2020-10-22 at 7.54.52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5630" y="1466264"/>
            <a:ext cx="6821700" cy="3678536"/>
          </a:xfrm>
          <a:prstGeom prst="rect">
            <a:avLst/>
          </a:prstGeom>
          <a:ln w="12700">
            <a:miter lim="400000"/>
          </a:ln>
          <a:effectLst>
            <a:outerShdw blurRad="190500" dist="8455" dir="5400000" rotWithShape="0">
              <a:srgbClr val="000000"/>
            </a:outerShdw>
          </a:effectLst>
        </p:spPr>
      </p:pic>
      <p:sp>
        <p:nvSpPr>
          <p:cNvPr id="1130" name="2. Convergence"/>
          <p:cNvSpPr txBox="1"/>
          <p:nvPr/>
        </p:nvSpPr>
        <p:spPr>
          <a:xfrm>
            <a:off x="684277" y="2769967"/>
            <a:ext cx="2469202" cy="533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3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ern="1200" dirty="0"/>
              <a:t>2. Convergence</a:t>
            </a:r>
          </a:p>
        </p:txBody>
      </p:sp>
      <p:sp>
        <p:nvSpPr>
          <p:cNvPr id="1131" name="1. Accommodation"/>
          <p:cNvSpPr txBox="1"/>
          <p:nvPr/>
        </p:nvSpPr>
        <p:spPr>
          <a:xfrm>
            <a:off x="681390" y="2109172"/>
            <a:ext cx="3022880" cy="533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3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ern="1200" dirty="0"/>
              <a:t>1. Accommodation</a:t>
            </a:r>
          </a:p>
        </p:txBody>
      </p:sp>
      <p:sp>
        <p:nvSpPr>
          <p:cNvPr id="1132" name="3. Miosis"/>
          <p:cNvSpPr txBox="1"/>
          <p:nvPr/>
        </p:nvSpPr>
        <p:spPr>
          <a:xfrm>
            <a:off x="711657" y="3430763"/>
            <a:ext cx="1461940" cy="533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3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kern="1200" dirty="0"/>
              <a:t>3. Miosis</a:t>
            </a:r>
          </a:p>
        </p:txBody>
      </p:sp>
      <p:sp>
        <p:nvSpPr>
          <p:cNvPr id="3" name="Toyama, Brandon H., and Martin W. Hetzer. &quot;Protein homeostasis: live long, won't prosper.&quot; Nature reviews Molecular cell biology 14.1 (2013): 55-61.">
            <a:extLst>
              <a:ext uri="{FF2B5EF4-FFF2-40B4-BE49-F238E27FC236}">
                <a16:creationId xmlns:a16="http://schemas.microsoft.com/office/drawing/2014/main" id="{7B637E74-C803-2252-8E53-94611D540FEF}"/>
              </a:ext>
            </a:extLst>
          </p:cNvPr>
          <p:cNvSpPr txBox="1"/>
          <p:nvPr/>
        </p:nvSpPr>
        <p:spPr>
          <a:xfrm>
            <a:off x="317501" y="6228423"/>
            <a:ext cx="11480800" cy="418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 anchor="b"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1125" kern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Bhola R. 23 January 2006. EyeRounds.org: Tutorial: Binocular Vision. webeye.ophth.uiowa.edu. University of Iowa. Retrieved 11 September 2020. https://www.bouldervt.com/wp-content/uploads/sites/478/2017/03/The-Near-Triad.pdf</a:t>
            </a:r>
            <a:endParaRPr sz="844" kern="1200" cap="all" dirty="0"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283235"/>
      </p:ext>
    </p:extLst>
  </p:cSld>
  <p:clrMapOvr>
    <a:masterClrMapping/>
  </p:clrMapOvr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0" grpId="0" animBg="1" advAuto="0"/>
      <p:bldP spid="1131" grpId="0" animBg="1" advAuto="0"/>
      <p:bldP spid="1132" grpId="0" animBg="1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95601-09F0-9034-E049-F973E98FA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733" dirty="0"/>
              <a:t>Clinical Trends in </a:t>
            </a:r>
            <a:br>
              <a:rPr lang="en-US" sz="3733" dirty="0"/>
            </a:br>
            <a:r>
              <a:rPr lang="en-US" sz="3733" dirty="0"/>
              <a:t>Emerging Presbyopia Therapies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F7EB5E-2E07-0C88-DB9C-BB8135B79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0011" y="1919878"/>
            <a:ext cx="10416000" cy="4674000"/>
          </a:xfrm>
        </p:spPr>
        <p:txBody>
          <a:bodyPr>
            <a:normAutofit fontScale="62500" lnSpcReduction="20000"/>
          </a:bodyPr>
          <a:lstStyle/>
          <a:p>
            <a:pPr lvl="0">
              <a:buFont typeface="Arial" panose="020B0604020202020204" pitchFamily="34" charset="0"/>
              <a:buChar char="•"/>
            </a:pPr>
            <a:r>
              <a:rPr lang="en-US" sz="3467" dirty="0"/>
              <a:t>Miotic drop formulations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467" dirty="0"/>
              <a:t>Shift from single agent to multi-mechanism formulations (</a:t>
            </a:r>
            <a:r>
              <a:rPr lang="en-US" sz="3467" dirty="0" err="1"/>
              <a:t>eg</a:t>
            </a:r>
            <a:r>
              <a:rPr lang="en-US" sz="3467" dirty="0"/>
              <a:t>, carbachol + brimonidine, aceclidine + brimonidine) for safety and tolerability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467" dirty="0"/>
              <a:t>Use of preservative-free solutions (</a:t>
            </a:r>
            <a:r>
              <a:rPr lang="en-US" sz="3467" dirty="0" err="1"/>
              <a:t>eg</a:t>
            </a:r>
            <a:r>
              <a:rPr lang="en-US" sz="3467" dirty="0"/>
              <a:t>, pilocarpine 0.4%) to reduce ocular surface irritation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sz="3467" dirty="0"/>
              <a:t>Optimizing duration and pupil size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467" dirty="0"/>
              <a:t>New agents focus on sustained miosis with minimal impact on distance vision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sz="3467" dirty="0"/>
              <a:t>Mechanistic differentiation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467" dirty="0"/>
              <a:t>Direct cholinergic agents (</a:t>
            </a:r>
            <a:r>
              <a:rPr lang="en-US" sz="3467" dirty="0" err="1"/>
              <a:t>eg</a:t>
            </a:r>
            <a:r>
              <a:rPr lang="en-US" sz="3467" dirty="0"/>
              <a:t>, pilocarpine, aceclidine) vs adrenergic modulators (</a:t>
            </a:r>
            <a:r>
              <a:rPr lang="en-US" sz="3467" dirty="0" err="1"/>
              <a:t>eg</a:t>
            </a:r>
            <a:r>
              <a:rPr lang="en-US" sz="3467" dirty="0"/>
              <a:t>, brimonidine, phentolamine) to target pupil control and visual enhancement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763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6950BFC3-D8DA-4A85-94F7-54DA5524770B}">
      <p188:commentRel xmlns:p188="http://schemas.microsoft.com/office/powerpoint/2018/8/main" r:id="rId2"/>
    </p:ext>
  </p:extLs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C5BA5-4710-F24F-E558-F4FDF15BF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1" name="Title 1">
            <a:extLst>
              <a:ext uri="{FF2B5EF4-FFF2-40B4-BE49-F238E27FC236}">
                <a16:creationId xmlns:a16="http://schemas.microsoft.com/office/drawing/2014/main" id="{7710C39A-00F4-F8FF-1539-6AEC178C158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2015" y="256348"/>
            <a:ext cx="11527970" cy="74066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3733" dirty="0"/>
              <a:t>Pharmacological Agents for Refractive Correction</a:t>
            </a:r>
            <a:endParaRPr sz="3733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A1192AD-3890-DC84-07E1-3DB20EBAF305}"/>
              </a:ext>
            </a:extLst>
          </p:cNvPr>
          <p:cNvSpPr txBox="1">
            <a:spLocks/>
          </p:cNvSpPr>
          <p:nvPr/>
        </p:nvSpPr>
        <p:spPr bwMode="auto">
          <a:xfrm>
            <a:off x="6422214" y="1253356"/>
            <a:ext cx="5231219" cy="495808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133">
                <a:solidFill>
                  <a:srgbClr val="003767"/>
                </a:solidFill>
                <a:latin typeface="+mn-lt"/>
                <a:ea typeface="+mn-ea"/>
                <a:cs typeface="+mn-cs"/>
              </a:defRPr>
            </a:lvl1pPr>
            <a:lvl2pPr marL="609585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133">
                <a:solidFill>
                  <a:srgbClr val="003767"/>
                </a:solidFill>
                <a:latin typeface="+mn-lt"/>
                <a:ea typeface="+mn-ea"/>
              </a:defRPr>
            </a:lvl2pPr>
            <a:lvl3pPr marL="121917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133">
                <a:solidFill>
                  <a:srgbClr val="003767"/>
                </a:solidFill>
                <a:latin typeface="+mn-lt"/>
                <a:ea typeface="+mn-ea"/>
              </a:defRPr>
            </a:lvl3pPr>
            <a:lvl4pPr marL="1828754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33">
                <a:solidFill>
                  <a:srgbClr val="003767"/>
                </a:solidFill>
                <a:latin typeface="+mn-lt"/>
                <a:ea typeface="+mn-ea"/>
              </a:defRPr>
            </a:lvl4pPr>
            <a:lvl5pPr marL="2438339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133">
                <a:solidFill>
                  <a:srgbClr val="003767"/>
                </a:solidFill>
                <a:latin typeface="+mn-lt"/>
                <a:ea typeface="+mn-ea"/>
              </a:defRPr>
            </a:lvl5pPr>
            <a:lvl6pPr marL="335271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667">
                <a:solidFill>
                  <a:schemeClr val="tx1"/>
                </a:solidFill>
                <a:latin typeface="+mn-lt"/>
                <a:ea typeface="+mn-ea"/>
              </a:defRPr>
            </a:lvl6pPr>
            <a:lvl7pPr marL="3962301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667">
                <a:solidFill>
                  <a:schemeClr val="tx1"/>
                </a:solidFill>
                <a:latin typeface="+mn-lt"/>
                <a:ea typeface="+mn-ea"/>
              </a:defRPr>
            </a:lvl7pPr>
            <a:lvl8pPr marL="457188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667">
                <a:solidFill>
                  <a:schemeClr val="tx1"/>
                </a:solidFill>
                <a:latin typeface="+mn-lt"/>
                <a:ea typeface="+mn-ea"/>
              </a:defRPr>
            </a:lvl8pPr>
            <a:lvl9pPr marL="5181470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667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342891" indent="-342891" defTabSz="914377">
              <a:buFont typeface="Arial" panose="020B0604020202020204" pitchFamily="34" charset="0"/>
              <a:buChar char="•"/>
              <a:defRPr sz="2500"/>
            </a:pPr>
            <a:r>
              <a:rPr lang="en-US" dirty="0"/>
              <a:t>Aceclidine</a:t>
            </a:r>
          </a:p>
          <a:p>
            <a:pPr marL="838179" lvl="1" indent="-380990" defTabSz="914377">
              <a:spcBef>
                <a:spcPts val="500"/>
              </a:spcBef>
              <a:buFont typeface="Calibri" panose="020F0502020204030204" pitchFamily="34" charset="0"/>
              <a:buChar char="—"/>
              <a:defRPr sz="2200"/>
            </a:pPr>
            <a:r>
              <a:rPr lang="en-US" dirty="0"/>
              <a:t>Parasympathetic</a:t>
            </a:r>
            <a:br>
              <a:rPr lang="en-US" dirty="0"/>
            </a:br>
            <a:endParaRPr lang="en-US" dirty="0"/>
          </a:p>
          <a:p>
            <a:pPr marL="190510" indent="-342891" defTabSz="914377">
              <a:spcBef>
                <a:spcPts val="500"/>
              </a:spcBef>
              <a:buFont typeface="Arial" panose="020B0604020202020204" pitchFamily="34" charset="0"/>
              <a:buChar char="•"/>
              <a:defRPr sz="2200"/>
            </a:pPr>
            <a:r>
              <a:rPr lang="en-US" dirty="0"/>
              <a:t>Carbachol and brimonidine</a:t>
            </a:r>
          </a:p>
          <a:p>
            <a:pPr marL="838179" lvl="1" indent="-380990" defTabSz="914377">
              <a:spcBef>
                <a:spcPts val="500"/>
              </a:spcBef>
              <a:buFont typeface="Calibri" panose="020F0502020204030204" pitchFamily="34" charset="0"/>
              <a:buChar char="—"/>
              <a:defRPr sz="2200"/>
            </a:pPr>
            <a:r>
              <a:rPr lang="en-US" dirty="0"/>
              <a:t>Drop, dual-acting cholinergic agent and alpha agonist, </a:t>
            </a:r>
            <a:r>
              <a:rPr lang="en-US" b="1" dirty="0"/>
              <a:t>Preservative-Free (PF)</a:t>
            </a:r>
          </a:p>
          <a:p>
            <a:pPr marL="800080" lvl="1" indent="-342891" defTabSz="914377">
              <a:spcBef>
                <a:spcPts val="500"/>
              </a:spcBef>
              <a:buFont typeface="Arial" panose="020B0604020202020204" pitchFamily="34" charset="0"/>
              <a:buChar char="•"/>
              <a:defRPr sz="2200"/>
            </a:pPr>
            <a:endParaRPr lang="en-US" b="1" dirty="0"/>
          </a:p>
          <a:p>
            <a:pPr marL="190510" indent="-342891"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pPr>
            <a:r>
              <a:rPr lang="en-US" dirty="0"/>
              <a:t>Phentolamine 0.75%</a:t>
            </a:r>
          </a:p>
          <a:p>
            <a:pPr marL="838179" lvl="1" indent="-380990">
              <a:spcBef>
                <a:spcPts val="500"/>
              </a:spcBef>
              <a:buFont typeface="Calibri" panose="020F0502020204030204" pitchFamily="34" charset="0"/>
              <a:buChar char="—"/>
              <a:defRPr sz="2000"/>
            </a:pPr>
            <a:r>
              <a:rPr lang="en-US" dirty="0"/>
              <a:t>Synthetic imidazoline with alpha-adrenergic antagonist activity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D52293A-B75C-0B4A-9A82-2182F1D1FCAB}"/>
              </a:ext>
            </a:extLst>
          </p:cNvPr>
          <p:cNvCxnSpPr>
            <a:cxnSpLocks/>
          </p:cNvCxnSpPr>
          <p:nvPr/>
        </p:nvCxnSpPr>
        <p:spPr bwMode="auto">
          <a:xfrm>
            <a:off x="5831115" y="1364100"/>
            <a:ext cx="0" cy="473659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3767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EE864A-F439-EA7F-15B4-53547D07B523}"/>
              </a:ext>
            </a:extLst>
          </p:cNvPr>
          <p:cNvSpPr txBox="1">
            <a:spLocks/>
          </p:cNvSpPr>
          <p:nvPr/>
        </p:nvSpPr>
        <p:spPr bwMode="auto">
          <a:xfrm>
            <a:off x="441807" y="1509244"/>
            <a:ext cx="5124780" cy="445008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133">
                <a:solidFill>
                  <a:srgbClr val="003767"/>
                </a:solidFill>
                <a:latin typeface="+mn-lt"/>
                <a:ea typeface="+mn-ea"/>
                <a:cs typeface="+mn-cs"/>
              </a:defRPr>
            </a:lvl1pPr>
            <a:lvl2pPr marL="609585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133">
                <a:solidFill>
                  <a:srgbClr val="003767"/>
                </a:solidFill>
                <a:latin typeface="+mn-lt"/>
                <a:ea typeface="+mn-ea"/>
              </a:defRPr>
            </a:lvl2pPr>
            <a:lvl3pPr marL="121917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133">
                <a:solidFill>
                  <a:srgbClr val="003767"/>
                </a:solidFill>
                <a:latin typeface="+mn-lt"/>
                <a:ea typeface="+mn-ea"/>
              </a:defRPr>
            </a:lvl3pPr>
            <a:lvl4pPr marL="1828754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33">
                <a:solidFill>
                  <a:srgbClr val="003767"/>
                </a:solidFill>
                <a:latin typeface="+mn-lt"/>
                <a:ea typeface="+mn-ea"/>
              </a:defRPr>
            </a:lvl4pPr>
            <a:lvl5pPr marL="2438339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133">
                <a:solidFill>
                  <a:srgbClr val="003767"/>
                </a:solidFill>
                <a:latin typeface="+mn-lt"/>
                <a:ea typeface="+mn-ea"/>
              </a:defRPr>
            </a:lvl5pPr>
            <a:lvl6pPr marL="335271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667">
                <a:solidFill>
                  <a:schemeClr val="tx1"/>
                </a:solidFill>
                <a:latin typeface="+mn-lt"/>
                <a:ea typeface="+mn-ea"/>
              </a:defRPr>
            </a:lvl6pPr>
            <a:lvl7pPr marL="3962301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667">
                <a:solidFill>
                  <a:schemeClr val="tx1"/>
                </a:solidFill>
                <a:latin typeface="+mn-lt"/>
                <a:ea typeface="+mn-ea"/>
              </a:defRPr>
            </a:lvl7pPr>
            <a:lvl8pPr marL="457188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667">
                <a:solidFill>
                  <a:schemeClr val="tx1"/>
                </a:solidFill>
                <a:latin typeface="+mn-lt"/>
                <a:ea typeface="+mn-ea"/>
              </a:defRPr>
            </a:lvl8pPr>
            <a:lvl9pPr marL="5181470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667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342891" indent="-342891" defTabSz="914377">
              <a:buFont typeface="Arial" panose="020B0604020202020204" pitchFamily="34" charset="0"/>
              <a:buChar char="•"/>
              <a:defRPr sz="2500"/>
            </a:pPr>
            <a:r>
              <a:rPr lang="en-US" dirty="0"/>
              <a:t>Pilocarpine 1.25%</a:t>
            </a:r>
          </a:p>
          <a:p>
            <a:pPr marL="838179" lvl="1" indent="-380990" defTabSz="914377">
              <a:spcBef>
                <a:spcPts val="500"/>
              </a:spcBef>
              <a:buFont typeface="Calibri" panose="020F0502020204030204" pitchFamily="34" charset="0"/>
              <a:buChar char="—"/>
              <a:defRPr sz="2200"/>
            </a:pPr>
            <a:r>
              <a:rPr lang="en-US" dirty="0"/>
              <a:t>Drop, </a:t>
            </a:r>
            <a:r>
              <a:rPr lang="en-US" b="1" dirty="0"/>
              <a:t>BAK</a:t>
            </a:r>
            <a:r>
              <a:rPr lang="en-US" dirty="0"/>
              <a:t>, proprietary vehicle</a:t>
            </a:r>
            <a:br>
              <a:rPr lang="en-US" dirty="0"/>
            </a:br>
            <a:endParaRPr lang="en-US" dirty="0"/>
          </a:p>
          <a:p>
            <a:pPr marL="190510" indent="-342891" defTabSz="914377">
              <a:spcBef>
                <a:spcPts val="500"/>
              </a:spcBef>
              <a:buFont typeface="Arial" panose="020B0604020202020204" pitchFamily="34" charset="0"/>
              <a:buChar char="•"/>
              <a:defRPr sz="2200"/>
            </a:pPr>
            <a:r>
              <a:rPr lang="en-US" dirty="0"/>
              <a:t>Pilocarpine 0.4%</a:t>
            </a:r>
          </a:p>
          <a:p>
            <a:pPr marL="838179" lvl="1" indent="-380990" defTabSz="914377">
              <a:spcBef>
                <a:spcPts val="500"/>
              </a:spcBef>
              <a:buFont typeface="Calibri" panose="020F0502020204030204" pitchFamily="34" charset="0"/>
              <a:buChar char="—"/>
              <a:defRPr sz="2200"/>
            </a:pPr>
            <a:r>
              <a:rPr lang="en-US" dirty="0"/>
              <a:t>Drop, </a:t>
            </a:r>
            <a:r>
              <a:rPr lang="en-US" b="1" dirty="0"/>
              <a:t>Preservative-Free (PF)</a:t>
            </a:r>
            <a:r>
              <a:rPr lang="en-US" dirty="0"/>
              <a:t>, proprietary vehicle</a:t>
            </a:r>
          </a:p>
        </p:txBody>
      </p:sp>
    </p:spTree>
    <p:extLst>
      <p:ext uri="{BB962C8B-B14F-4D97-AF65-F5344CB8AC3E}">
        <p14:creationId xmlns:p14="http://schemas.microsoft.com/office/powerpoint/2010/main" val="8936670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7D29B97-BBC9-A9C1-1CEA-D2B664E507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9285" y="528651"/>
            <a:ext cx="7442660" cy="54894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6424A0-8840-C103-7BDD-079B8B8E1521}"/>
              </a:ext>
            </a:extLst>
          </p:cNvPr>
          <p:cNvSpPr txBox="1"/>
          <p:nvPr/>
        </p:nvSpPr>
        <p:spPr>
          <a:xfrm>
            <a:off x="3958237" y="6463623"/>
            <a:ext cx="4275529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67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Grzybowski A et al. </a:t>
            </a:r>
            <a:r>
              <a:rPr lang="en-US" sz="1467" i="1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 Clin Med</a:t>
            </a:r>
            <a:r>
              <a:rPr lang="en-US" sz="1467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2022;11(5):1385.</a:t>
            </a:r>
            <a:endParaRPr lang="en-US" sz="146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5862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51AB266-2B35-33F7-FED8-07395B15F4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553" t="22658" r="33009" b="6202"/>
          <a:stretch/>
        </p:blipFill>
        <p:spPr>
          <a:xfrm>
            <a:off x="456300" y="692946"/>
            <a:ext cx="6688201" cy="5815013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1A1BAAE-227D-C417-B607-CB434B2C9A07}"/>
              </a:ext>
            </a:extLst>
          </p:cNvPr>
          <p:cNvCxnSpPr>
            <a:cxnSpLocks/>
          </p:cNvCxnSpPr>
          <p:nvPr/>
        </p:nvCxnSpPr>
        <p:spPr>
          <a:xfrm flipH="1" flipV="1">
            <a:off x="5000625" y="4271963"/>
            <a:ext cx="2143876" cy="800100"/>
          </a:xfrm>
          <a:prstGeom prst="straightConnector1">
            <a:avLst/>
          </a:prstGeom>
          <a:ln w="7302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3F9F361-7BE4-8D12-AB51-492153F56A63}"/>
              </a:ext>
            </a:extLst>
          </p:cNvPr>
          <p:cNvCxnSpPr>
            <a:cxnSpLocks/>
          </p:cNvCxnSpPr>
          <p:nvPr/>
        </p:nvCxnSpPr>
        <p:spPr>
          <a:xfrm flipH="1">
            <a:off x="5595937" y="2082405"/>
            <a:ext cx="1919288" cy="0"/>
          </a:xfrm>
          <a:prstGeom prst="straightConnector1">
            <a:avLst/>
          </a:prstGeom>
          <a:ln w="7302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7551920-F49A-67EB-9E72-999616121798}"/>
              </a:ext>
            </a:extLst>
          </p:cNvPr>
          <p:cNvSpPr txBox="1"/>
          <p:nvPr/>
        </p:nvSpPr>
        <p:spPr>
          <a:xfrm>
            <a:off x="7286626" y="4271963"/>
            <a:ext cx="42719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Sphincter muscle</a:t>
            </a:r>
          </a:p>
          <a:p>
            <a:r>
              <a:rPr lang="en-US" sz="3600" dirty="0"/>
              <a:t>(muscarinic acetylcholine receptor)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70169C-BB47-AC1A-5386-8F17511AE2C3}"/>
              </a:ext>
            </a:extLst>
          </p:cNvPr>
          <p:cNvSpPr txBox="1"/>
          <p:nvPr/>
        </p:nvSpPr>
        <p:spPr>
          <a:xfrm>
            <a:off x="7479676" y="1263553"/>
            <a:ext cx="42719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Dilator muscle</a:t>
            </a:r>
          </a:p>
          <a:p>
            <a:r>
              <a:rPr lang="en-US" sz="3600" dirty="0"/>
              <a:t>(Adrenergic receptor)</a:t>
            </a:r>
          </a:p>
        </p:txBody>
      </p:sp>
    </p:spTree>
    <p:extLst>
      <p:ext uri="{BB962C8B-B14F-4D97-AF65-F5344CB8AC3E}">
        <p14:creationId xmlns:p14="http://schemas.microsoft.com/office/powerpoint/2010/main" val="1356299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51AB266-2B35-33F7-FED8-07395B15F4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553" t="22658" r="33009" b="6202"/>
          <a:stretch/>
        </p:blipFill>
        <p:spPr>
          <a:xfrm>
            <a:off x="456300" y="692946"/>
            <a:ext cx="6688201" cy="5815013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1A1BAAE-227D-C417-B607-CB434B2C9A07}"/>
              </a:ext>
            </a:extLst>
          </p:cNvPr>
          <p:cNvCxnSpPr>
            <a:cxnSpLocks/>
          </p:cNvCxnSpPr>
          <p:nvPr/>
        </p:nvCxnSpPr>
        <p:spPr>
          <a:xfrm flipH="1" flipV="1">
            <a:off x="5000625" y="4271963"/>
            <a:ext cx="2143876" cy="800100"/>
          </a:xfrm>
          <a:prstGeom prst="straightConnector1">
            <a:avLst/>
          </a:prstGeom>
          <a:ln w="7302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3F9F361-7BE4-8D12-AB51-492153F56A63}"/>
              </a:ext>
            </a:extLst>
          </p:cNvPr>
          <p:cNvCxnSpPr>
            <a:cxnSpLocks/>
          </p:cNvCxnSpPr>
          <p:nvPr/>
        </p:nvCxnSpPr>
        <p:spPr>
          <a:xfrm flipH="1">
            <a:off x="5595937" y="2082405"/>
            <a:ext cx="1919288" cy="0"/>
          </a:xfrm>
          <a:prstGeom prst="straightConnector1">
            <a:avLst/>
          </a:prstGeom>
          <a:ln w="7302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7551920-F49A-67EB-9E72-999616121798}"/>
              </a:ext>
            </a:extLst>
          </p:cNvPr>
          <p:cNvSpPr txBox="1"/>
          <p:nvPr/>
        </p:nvSpPr>
        <p:spPr>
          <a:xfrm>
            <a:off x="7286626" y="4271963"/>
            <a:ext cx="42719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Sphincter muscle</a:t>
            </a:r>
          </a:p>
          <a:p>
            <a:r>
              <a:rPr lang="en-US" sz="3600" dirty="0"/>
              <a:t>(Pilocarpine, carbachol, aceclidine)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70169C-BB47-AC1A-5386-8F17511AE2C3}"/>
              </a:ext>
            </a:extLst>
          </p:cNvPr>
          <p:cNvSpPr txBox="1"/>
          <p:nvPr/>
        </p:nvSpPr>
        <p:spPr>
          <a:xfrm>
            <a:off x="7479676" y="1263553"/>
            <a:ext cx="42719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Dilator muscle</a:t>
            </a:r>
          </a:p>
          <a:p>
            <a:r>
              <a:rPr lang="en-US" sz="3600" dirty="0"/>
              <a:t>(brimonidine, phentolamine)</a:t>
            </a:r>
          </a:p>
        </p:txBody>
      </p:sp>
    </p:spTree>
    <p:extLst>
      <p:ext uri="{BB962C8B-B14F-4D97-AF65-F5344CB8AC3E}">
        <p14:creationId xmlns:p14="http://schemas.microsoft.com/office/powerpoint/2010/main" val="1502089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BB28D1-7252-E59D-9B4D-FE82C2C00A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5443" y="478943"/>
            <a:ext cx="9721115" cy="5954184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8B5FF1-33F9-F623-45DD-5ADBD7640B50}"/>
              </a:ext>
            </a:extLst>
          </p:cNvPr>
          <p:cNvSpPr txBox="1"/>
          <p:nvPr/>
        </p:nvSpPr>
        <p:spPr>
          <a:xfrm>
            <a:off x="812800" y="6477000"/>
            <a:ext cx="5707012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67" dirty="0"/>
              <a:t>McCabe C and Schmidt E. </a:t>
            </a:r>
            <a:r>
              <a:rPr lang="en-US" sz="1467" i="1" dirty="0"/>
              <a:t>Ophthalmology Times</a:t>
            </a:r>
            <a:r>
              <a:rPr lang="en-US" sz="1467" dirty="0"/>
              <a:t>. 2025;50:15-16. </a:t>
            </a:r>
          </a:p>
        </p:txBody>
      </p:sp>
    </p:spTree>
    <p:extLst>
      <p:ext uri="{BB962C8B-B14F-4D97-AF65-F5344CB8AC3E}">
        <p14:creationId xmlns:p14="http://schemas.microsoft.com/office/powerpoint/2010/main" val="164472918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>
          <a:extLst>
            <a:ext uri="{FF2B5EF4-FFF2-40B4-BE49-F238E27FC236}">
              <a16:creationId xmlns:a16="http://schemas.microsoft.com/office/drawing/2014/main" id="{B3169237-BE42-7E11-E161-FD6FD04C9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38;g37cc5c19610_1_9">
            <a:extLst>
              <a:ext uri="{FF2B5EF4-FFF2-40B4-BE49-F238E27FC236}">
                <a16:creationId xmlns:a16="http://schemas.microsoft.com/office/drawing/2014/main" id="{DA76FA4A-477D-B073-E177-5B42E23CCA76}"/>
              </a:ext>
            </a:extLst>
          </p:cNvPr>
          <p:cNvSpPr/>
          <p:nvPr/>
        </p:nvSpPr>
        <p:spPr>
          <a:xfrm>
            <a:off x="333115" y="304332"/>
            <a:ext cx="11866029" cy="958735"/>
          </a:xfrm>
          <a:prstGeom prst="rect">
            <a:avLst/>
          </a:prstGeom>
          <a:solidFill>
            <a:srgbClr val="EDF0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en-BR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38;g37cc5c19610_1_9">
            <a:extLst>
              <a:ext uri="{FF2B5EF4-FFF2-40B4-BE49-F238E27FC236}">
                <a16:creationId xmlns:a16="http://schemas.microsoft.com/office/drawing/2014/main" id="{65CAB976-E597-7CDC-E5A9-45D9D2610150}"/>
              </a:ext>
            </a:extLst>
          </p:cNvPr>
          <p:cNvSpPr/>
          <p:nvPr/>
        </p:nvSpPr>
        <p:spPr>
          <a:xfrm>
            <a:off x="343062" y="1198153"/>
            <a:ext cx="11866029" cy="5659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40;g37cc5c19610_1_9">
            <a:extLst>
              <a:ext uri="{FF2B5EF4-FFF2-40B4-BE49-F238E27FC236}">
                <a16:creationId xmlns:a16="http://schemas.microsoft.com/office/drawing/2014/main" id="{0C9B9B36-D920-867D-4997-0ADEF35CE40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0" y="6618986"/>
            <a:ext cx="312897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en"/>
              <a:t>30</a:t>
            </a:fld>
            <a:endParaRPr/>
          </a:p>
        </p:txBody>
      </p:sp>
      <p:sp>
        <p:nvSpPr>
          <p:cNvPr id="10" name="Google Shape;339;g37cc5c19610_1_9">
            <a:extLst>
              <a:ext uri="{FF2B5EF4-FFF2-40B4-BE49-F238E27FC236}">
                <a16:creationId xmlns:a16="http://schemas.microsoft.com/office/drawing/2014/main" id="{94C42D5B-CCD6-F4B5-D832-BA8A26F213F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0011" y="355538"/>
            <a:ext cx="10416400" cy="7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-US" dirty="0"/>
              <a:t>Pilocarpine 1.25% Primary Endpoint Results (Gemini)</a:t>
            </a:r>
            <a:endParaRPr dirty="0">
              <a:solidFill>
                <a:srgbClr val="306FD6"/>
              </a:solidFill>
            </a:endParaRPr>
          </a:p>
        </p:txBody>
      </p:sp>
      <p:graphicFrame>
        <p:nvGraphicFramePr>
          <p:cNvPr id="9" name="Google Shape;359;p17">
            <a:extLst>
              <a:ext uri="{FF2B5EF4-FFF2-40B4-BE49-F238E27FC236}">
                <a16:creationId xmlns:a16="http://schemas.microsoft.com/office/drawing/2014/main" id="{8AE9D957-58CC-B8B0-DA98-A7711AE86BF1}"/>
              </a:ext>
            </a:extLst>
          </p:cNvPr>
          <p:cNvGraphicFramePr/>
          <p:nvPr/>
        </p:nvGraphicFramePr>
        <p:xfrm>
          <a:off x="1026699" y="4996249"/>
          <a:ext cx="9970812" cy="1391852"/>
        </p:xfrm>
        <a:graphic>
          <a:graphicData uri="http://schemas.openxmlformats.org/drawingml/2006/table">
            <a:tbl>
              <a:tblPr>
                <a:noFill/>
                <a:tableStyleId>{86C1755C-2B3A-4EB4-B1C5-8AE5AF69F9A0}</a:tableStyleId>
              </a:tblPr>
              <a:tblGrid>
                <a:gridCol w="11078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78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7868">
                  <a:extLst>
                    <a:ext uri="{9D8B030D-6E8A-4147-A177-3AD203B41FA5}">
                      <a16:colId xmlns:a16="http://schemas.microsoft.com/office/drawing/2014/main" val="2245372679"/>
                    </a:ext>
                  </a:extLst>
                </a:gridCol>
                <a:gridCol w="1107868">
                  <a:extLst>
                    <a:ext uri="{9D8B030D-6E8A-4147-A177-3AD203B41FA5}">
                      <a16:colId xmlns:a16="http://schemas.microsoft.com/office/drawing/2014/main" val="2296338552"/>
                    </a:ext>
                  </a:extLst>
                </a:gridCol>
                <a:gridCol w="1107868">
                  <a:extLst>
                    <a:ext uri="{9D8B030D-6E8A-4147-A177-3AD203B41FA5}">
                      <a16:colId xmlns:a16="http://schemas.microsoft.com/office/drawing/2014/main" val="2628593037"/>
                    </a:ext>
                  </a:extLst>
                </a:gridCol>
                <a:gridCol w="1107868">
                  <a:extLst>
                    <a:ext uri="{9D8B030D-6E8A-4147-A177-3AD203B41FA5}">
                      <a16:colId xmlns:a16="http://schemas.microsoft.com/office/drawing/2014/main" val="251439722"/>
                    </a:ext>
                  </a:extLst>
                </a:gridCol>
                <a:gridCol w="1107868">
                  <a:extLst>
                    <a:ext uri="{9D8B030D-6E8A-4147-A177-3AD203B41FA5}">
                      <a16:colId xmlns:a16="http://schemas.microsoft.com/office/drawing/2014/main" val="765564063"/>
                    </a:ext>
                  </a:extLst>
                </a:gridCol>
                <a:gridCol w="1107868">
                  <a:extLst>
                    <a:ext uri="{9D8B030D-6E8A-4147-A177-3AD203B41FA5}">
                      <a16:colId xmlns:a16="http://schemas.microsoft.com/office/drawing/2014/main" val="1798249463"/>
                    </a:ext>
                  </a:extLst>
                </a:gridCol>
                <a:gridCol w="1107868">
                  <a:extLst>
                    <a:ext uri="{9D8B030D-6E8A-4147-A177-3AD203B41FA5}">
                      <a16:colId xmlns:a16="http://schemas.microsoft.com/office/drawing/2014/main" val="1851835264"/>
                    </a:ext>
                  </a:extLst>
                </a:gridCol>
              </a:tblGrid>
              <a:tr h="3240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13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Arial"/>
                          <a:cs typeface="Arial"/>
                          <a:sym typeface="Arial"/>
                        </a:rPr>
                        <a:t>Timepoint</a:t>
                      </a:r>
                    </a:p>
                  </a:txBody>
                  <a:tcPr marL="16344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4F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300" b="1" i="0" u="none" strike="noStrike" cap="none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Hour 0</a:t>
                      </a:r>
                      <a:endParaRPr sz="1300" b="1" i="0" u="none" strike="noStrike" cap="none" dirty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63440" anchor="ctr">
                    <a:lnL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F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300" b="1" i="0" u="none" strike="noStrike" cap="none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Hour 0.25</a:t>
                      </a:r>
                      <a:endParaRPr sz="1300" b="1" i="0" u="none" strike="noStrike" cap="none" dirty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63440" anchor="ctr">
                    <a:lnL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F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300" b="1" i="0" u="none" strike="noStrike" cap="none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Hour 0.5</a:t>
                      </a:r>
                      <a:endParaRPr sz="1300" b="1" i="0" u="none" strike="noStrike" cap="none" dirty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63440" anchor="ctr">
                    <a:lnL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F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300" b="1" i="0" u="none" strike="noStrike" cap="none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Hour 1</a:t>
                      </a:r>
                      <a:endParaRPr sz="1300" b="1" i="0" u="none" strike="noStrike" cap="none" dirty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63440" anchor="ctr">
                    <a:lnL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F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300" b="1" i="0" u="none" strike="noStrike" cap="none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Hour 3</a:t>
                      </a:r>
                      <a:endParaRPr sz="1300" b="1" i="0" u="none" strike="noStrike" cap="none" dirty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63440" anchor="ctr">
                    <a:lnL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F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300" b="1" i="0" u="none" strike="noStrike" cap="none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Hour 6</a:t>
                      </a:r>
                      <a:endParaRPr sz="1300" b="1" i="0" u="none" strike="noStrike" cap="none" dirty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63440" anchor="ctr">
                    <a:lnL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F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en-US" sz="1300" b="1" i="0" u="none" strike="noStrike" cap="none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Hour 8</a:t>
                      </a:r>
                    </a:p>
                  </a:txBody>
                  <a:tcPr marL="163440" anchor="ctr">
                    <a:lnL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F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en-US" sz="1300" b="1" i="0" u="none" strike="noStrike" cap="none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Hour 10</a:t>
                      </a:r>
                    </a:p>
                  </a:txBody>
                  <a:tcPr marL="163440" anchor="ctr">
                    <a:lnL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F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0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Pilo 1.25% (%)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34.8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41.6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2463327"/>
                  </a:ext>
                </a:extLst>
              </a:tr>
              <a:tr h="32400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Vehicle (%)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2826114"/>
                  </a:ext>
                </a:extLst>
              </a:tr>
              <a:tr h="41984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Difference </a:t>
                      </a:r>
                      <a:b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(95% CI)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-1.5 </a:t>
                      </a:r>
                      <a:br>
                        <a:rPr lang="en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(-6.4, 3.3)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7.9 </a:t>
                      </a:r>
                      <a:br>
                        <a:rPr lang="en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(0.3, 15.5)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25.0 </a:t>
                      </a:r>
                      <a:br>
                        <a:rPr lang="en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(16.2, 33.8)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25.9 </a:t>
                      </a:r>
                      <a:br>
                        <a:rPr lang="en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(16.4, 35.5)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22.5 </a:t>
                      </a:r>
                      <a:br>
                        <a:rPr lang="en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(14.3, 30.8)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9.7 </a:t>
                      </a:r>
                      <a:br>
                        <a:rPr lang="en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(2.3, 17.0)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 </a:t>
                      </a:r>
                      <a:br>
                        <a:rPr lang="en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(4.4, 8.5)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-1.1 </a:t>
                      </a:r>
                      <a:br>
                        <a:rPr lang="en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(-7.1, 5.0)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393494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7649002-CE18-5B02-4DC5-F591CCE5F91A}"/>
              </a:ext>
            </a:extLst>
          </p:cNvPr>
          <p:cNvSpPr txBox="1"/>
          <p:nvPr/>
        </p:nvSpPr>
        <p:spPr>
          <a:xfrm>
            <a:off x="728304" y="1276708"/>
            <a:ext cx="10567601" cy="384721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algn="ctr">
              <a:buNone/>
            </a:pPr>
            <a:r>
              <a:rPr lang="en-ZA" sz="950" dirty="0"/>
              <a:t>Figures 1 presents the proportion of participants who gained 3-lines or more in mesopic DCNVA at Day 30.</a:t>
            </a:r>
          </a:p>
          <a:p>
            <a:pPr algn="ctr">
              <a:buNone/>
            </a:pPr>
            <a:r>
              <a:rPr lang="en-ZA" sz="950" b="1" dirty="0"/>
              <a:t>Figure 1: Proportion of Participants Achieving 3-Lines or More Improvement in Mesopic, High Contrast, Binocular DCNVA at Day 30 in GEMINI 1 (Intent-to-Treat Population)</a:t>
            </a:r>
            <a:endParaRPr lang="en-ZA" sz="950" dirty="0"/>
          </a:p>
        </p:txBody>
      </p:sp>
      <p:pic>
        <p:nvPicPr>
          <p:cNvPr id="13" name="Picture 12" descr="A graph of a line&#10;&#10;AI-generated content may be incorrect.">
            <a:extLst>
              <a:ext uri="{FF2B5EF4-FFF2-40B4-BE49-F238E27FC236}">
                <a16:creationId xmlns:a16="http://schemas.microsoft.com/office/drawing/2014/main" id="{27061910-18EA-1006-67EC-33919EA88B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101" y="1765848"/>
            <a:ext cx="10470606" cy="3259398"/>
          </a:xfrm>
          <a:prstGeom prst="rect">
            <a:avLst/>
          </a:prstGeom>
        </p:spPr>
      </p:pic>
      <p:sp>
        <p:nvSpPr>
          <p:cNvPr id="7" name="Google Shape;341;g37cc5c19610_1_9">
            <a:extLst>
              <a:ext uri="{FF2B5EF4-FFF2-40B4-BE49-F238E27FC236}">
                <a16:creationId xmlns:a16="http://schemas.microsoft.com/office/drawing/2014/main" id="{C4CB3DEA-4777-3555-D70C-372E5647D109}"/>
              </a:ext>
            </a:extLst>
          </p:cNvPr>
          <p:cNvSpPr txBox="1"/>
          <p:nvPr/>
        </p:nvSpPr>
        <p:spPr>
          <a:xfrm>
            <a:off x="478856" y="6641898"/>
            <a:ext cx="11163300" cy="190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45700" anchor="t" anchorCtr="0">
            <a:noAutofit/>
          </a:bodyPr>
          <a:lstStyle/>
          <a:p>
            <a:pPr marL="71117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</a:pPr>
            <a:r>
              <a:rPr lang="en-ZA" sz="8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VUITY® USPI. </a:t>
            </a:r>
            <a:r>
              <a:rPr lang="en-ZA" sz="800" b="0" i="0" u="none" strike="noStrike" cap="none" dirty="0" err="1"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Abbvie</a:t>
            </a:r>
            <a:r>
              <a:rPr lang="en-ZA" sz="8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Inc. March 2023</a:t>
            </a:r>
            <a:endParaRPr sz="800" b="0" i="0" u="none" strike="noStrike" cap="none" dirty="0">
              <a:solidFill>
                <a:schemeClr val="bg1">
                  <a:lumMod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67126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>
          <a:extLst>
            <a:ext uri="{FF2B5EF4-FFF2-40B4-BE49-F238E27FC236}">
              <a16:creationId xmlns:a16="http://schemas.microsoft.com/office/drawing/2014/main" id="{0E54CBFD-306A-6BFA-D878-9792C6FC4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38;g37cc5c19610_1_9">
            <a:extLst>
              <a:ext uri="{FF2B5EF4-FFF2-40B4-BE49-F238E27FC236}">
                <a16:creationId xmlns:a16="http://schemas.microsoft.com/office/drawing/2014/main" id="{ADD4110B-E5EA-E570-1C8D-8D6CEC41603B}"/>
              </a:ext>
            </a:extLst>
          </p:cNvPr>
          <p:cNvSpPr/>
          <p:nvPr/>
        </p:nvSpPr>
        <p:spPr>
          <a:xfrm>
            <a:off x="333115" y="304332"/>
            <a:ext cx="11866029" cy="958735"/>
          </a:xfrm>
          <a:prstGeom prst="rect">
            <a:avLst/>
          </a:prstGeom>
          <a:solidFill>
            <a:srgbClr val="EDF0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en-BR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38;g37cc5c19610_1_9">
            <a:extLst>
              <a:ext uri="{FF2B5EF4-FFF2-40B4-BE49-F238E27FC236}">
                <a16:creationId xmlns:a16="http://schemas.microsoft.com/office/drawing/2014/main" id="{5F13EA96-22C1-AD24-AD32-361884C09F0E}"/>
              </a:ext>
            </a:extLst>
          </p:cNvPr>
          <p:cNvSpPr/>
          <p:nvPr/>
        </p:nvSpPr>
        <p:spPr>
          <a:xfrm>
            <a:off x="343062" y="1198153"/>
            <a:ext cx="11866029" cy="5659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40;g37cc5c19610_1_9">
            <a:extLst>
              <a:ext uri="{FF2B5EF4-FFF2-40B4-BE49-F238E27FC236}">
                <a16:creationId xmlns:a16="http://schemas.microsoft.com/office/drawing/2014/main" id="{020DB7EA-612C-3AAC-397B-021734A1AFB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0" y="6618986"/>
            <a:ext cx="312897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en"/>
              <a:t>31</a:t>
            </a:fld>
            <a:endParaRPr/>
          </a:p>
        </p:txBody>
      </p:sp>
      <p:sp>
        <p:nvSpPr>
          <p:cNvPr id="10" name="Google Shape;339;g37cc5c19610_1_9">
            <a:extLst>
              <a:ext uri="{FF2B5EF4-FFF2-40B4-BE49-F238E27FC236}">
                <a16:creationId xmlns:a16="http://schemas.microsoft.com/office/drawing/2014/main" id="{7DC13DFE-3623-D758-F926-E882C4DB9D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0011" y="355538"/>
            <a:ext cx="10416400" cy="7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-US" dirty="0"/>
              <a:t>Pilocarpine 1.25% Primary Endpoint Results (Gemini)</a:t>
            </a:r>
            <a:endParaRPr dirty="0">
              <a:solidFill>
                <a:srgbClr val="306FD6"/>
              </a:solidFill>
            </a:endParaRPr>
          </a:p>
        </p:txBody>
      </p:sp>
      <p:graphicFrame>
        <p:nvGraphicFramePr>
          <p:cNvPr id="9" name="Google Shape;359;p17">
            <a:extLst>
              <a:ext uri="{FF2B5EF4-FFF2-40B4-BE49-F238E27FC236}">
                <a16:creationId xmlns:a16="http://schemas.microsoft.com/office/drawing/2014/main" id="{FCD29384-6E4E-0091-1805-A989954DA482}"/>
              </a:ext>
            </a:extLst>
          </p:cNvPr>
          <p:cNvGraphicFramePr/>
          <p:nvPr/>
        </p:nvGraphicFramePr>
        <p:xfrm>
          <a:off x="1026699" y="4996249"/>
          <a:ext cx="9970812" cy="1391852"/>
        </p:xfrm>
        <a:graphic>
          <a:graphicData uri="http://schemas.openxmlformats.org/drawingml/2006/table">
            <a:tbl>
              <a:tblPr>
                <a:noFill/>
                <a:tableStyleId>{86C1755C-2B3A-4EB4-B1C5-8AE5AF69F9A0}</a:tableStyleId>
              </a:tblPr>
              <a:tblGrid>
                <a:gridCol w="11078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78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7868">
                  <a:extLst>
                    <a:ext uri="{9D8B030D-6E8A-4147-A177-3AD203B41FA5}">
                      <a16:colId xmlns:a16="http://schemas.microsoft.com/office/drawing/2014/main" val="2245372679"/>
                    </a:ext>
                  </a:extLst>
                </a:gridCol>
                <a:gridCol w="1107868">
                  <a:extLst>
                    <a:ext uri="{9D8B030D-6E8A-4147-A177-3AD203B41FA5}">
                      <a16:colId xmlns:a16="http://schemas.microsoft.com/office/drawing/2014/main" val="2296338552"/>
                    </a:ext>
                  </a:extLst>
                </a:gridCol>
                <a:gridCol w="1107868">
                  <a:extLst>
                    <a:ext uri="{9D8B030D-6E8A-4147-A177-3AD203B41FA5}">
                      <a16:colId xmlns:a16="http://schemas.microsoft.com/office/drawing/2014/main" val="2628593037"/>
                    </a:ext>
                  </a:extLst>
                </a:gridCol>
                <a:gridCol w="1107868">
                  <a:extLst>
                    <a:ext uri="{9D8B030D-6E8A-4147-A177-3AD203B41FA5}">
                      <a16:colId xmlns:a16="http://schemas.microsoft.com/office/drawing/2014/main" val="251439722"/>
                    </a:ext>
                  </a:extLst>
                </a:gridCol>
                <a:gridCol w="1107868">
                  <a:extLst>
                    <a:ext uri="{9D8B030D-6E8A-4147-A177-3AD203B41FA5}">
                      <a16:colId xmlns:a16="http://schemas.microsoft.com/office/drawing/2014/main" val="765564063"/>
                    </a:ext>
                  </a:extLst>
                </a:gridCol>
                <a:gridCol w="1107868">
                  <a:extLst>
                    <a:ext uri="{9D8B030D-6E8A-4147-A177-3AD203B41FA5}">
                      <a16:colId xmlns:a16="http://schemas.microsoft.com/office/drawing/2014/main" val="1798249463"/>
                    </a:ext>
                  </a:extLst>
                </a:gridCol>
                <a:gridCol w="1107868">
                  <a:extLst>
                    <a:ext uri="{9D8B030D-6E8A-4147-A177-3AD203B41FA5}">
                      <a16:colId xmlns:a16="http://schemas.microsoft.com/office/drawing/2014/main" val="1851835264"/>
                    </a:ext>
                  </a:extLst>
                </a:gridCol>
              </a:tblGrid>
              <a:tr h="3240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13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Arial"/>
                          <a:cs typeface="Arial"/>
                          <a:sym typeface="Arial"/>
                        </a:rPr>
                        <a:t>Timepoint</a:t>
                      </a:r>
                    </a:p>
                  </a:txBody>
                  <a:tcPr marL="16344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4F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300" b="1" i="0" u="none" strike="noStrike" cap="none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Hour 0</a:t>
                      </a:r>
                      <a:endParaRPr sz="1300" b="1" i="0" u="none" strike="noStrike" cap="none" dirty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63440" anchor="ctr">
                    <a:lnL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F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300" b="1" i="0" u="none" strike="noStrike" cap="none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Hour 0.25</a:t>
                      </a:r>
                      <a:endParaRPr sz="1300" b="1" i="0" u="none" strike="noStrike" cap="none" dirty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63440" anchor="ctr">
                    <a:lnL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F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300" b="1" i="0" u="none" strike="noStrike" cap="none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Hour 0.5</a:t>
                      </a:r>
                      <a:endParaRPr sz="1300" b="1" i="0" u="none" strike="noStrike" cap="none" dirty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63440" anchor="ctr">
                    <a:lnL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F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300" b="1" i="0" u="none" strike="noStrike" cap="none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Hour 1</a:t>
                      </a:r>
                      <a:endParaRPr sz="1300" b="1" i="0" u="none" strike="noStrike" cap="none" dirty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63440" anchor="ctr">
                    <a:lnL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F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300" b="1" i="0" u="none" strike="noStrike" cap="none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Hour 3</a:t>
                      </a:r>
                      <a:endParaRPr sz="1300" b="1" i="0" u="none" strike="noStrike" cap="none" dirty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63440" anchor="ctr">
                    <a:lnL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F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300" b="1" i="0" u="none" strike="noStrike" cap="none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Hour 6</a:t>
                      </a:r>
                      <a:endParaRPr sz="1300" b="1" i="0" u="none" strike="noStrike" cap="none" dirty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63440" anchor="ctr">
                    <a:lnL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F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en-US" sz="1300" b="1" i="0" u="none" strike="noStrike" cap="none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Hour 8</a:t>
                      </a:r>
                    </a:p>
                  </a:txBody>
                  <a:tcPr marL="163440" anchor="ctr">
                    <a:lnL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F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en-US" sz="1300" b="1" i="0" u="none" strike="noStrike" cap="none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Hour 10</a:t>
                      </a:r>
                    </a:p>
                  </a:txBody>
                  <a:tcPr marL="163440" anchor="ctr">
                    <a:lnL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F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0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Pilo 1.25% (%)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7.8</a:t>
                      </a:r>
                      <a:endParaRPr lang="en-BR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16.1</a:t>
                      </a:r>
                      <a:endParaRPr lang="en-BR" sz="12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32.1</a:t>
                      </a:r>
                      <a:endParaRPr lang="en-BR" sz="12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37.3</a:t>
                      </a:r>
                      <a:endParaRPr lang="en-BR" sz="12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27.6</a:t>
                      </a:r>
                      <a:endParaRPr lang="en-BR" sz="12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16.3</a:t>
                      </a:r>
                      <a:endParaRPr lang="en-BR" sz="12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14.5</a:t>
                      </a:r>
                      <a:endParaRPr lang="en-BR" sz="12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12.6</a:t>
                      </a:r>
                      <a:endParaRPr lang="en-BR" sz="12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2463327"/>
                  </a:ext>
                </a:extLst>
              </a:tr>
              <a:tr h="32400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Vehicle (%)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4.0</a:t>
                      </a:r>
                      <a:endParaRPr lang="en-BR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6.6</a:t>
                      </a:r>
                      <a:endParaRPr lang="en-BR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BR" sz="12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12.1</a:t>
                      </a:r>
                      <a:endParaRPr lang="en-BR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10.8</a:t>
                      </a:r>
                      <a:endParaRPr lang="en-BR" sz="12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9.9</a:t>
                      </a:r>
                      <a:endParaRPr lang="en-BR" sz="12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BR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BR" sz="12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2826114"/>
                  </a:ext>
                </a:extLst>
              </a:tr>
              <a:tr h="41984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Difference </a:t>
                      </a:r>
                      <a:b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(95% CI)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3.8</a:t>
                      </a:r>
                      <a:br>
                        <a:rPr lang="en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(-0.9, 8.4)</a:t>
                      </a:r>
                      <a:endParaRPr lang="en-BR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9.4</a:t>
                      </a:r>
                      <a:br>
                        <a:rPr lang="en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</a:t>
                      </a:r>
                      <a:r>
                        <a:rPr lang="en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15.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r>
                        <a:rPr lang="en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BR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22.5</a:t>
                      </a:r>
                      <a:r>
                        <a:rPr lang="en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br>
                        <a:rPr lang="en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4.7</a:t>
                      </a:r>
                      <a:r>
                        <a:rPr lang="en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3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en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BR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br>
                        <a:rPr lang="en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17.0</a:t>
                      </a:r>
                      <a:r>
                        <a:rPr lang="en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3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</a:t>
                      </a:r>
                      <a:r>
                        <a:rPr lang="en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BR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16.7</a:t>
                      </a:r>
                      <a:r>
                        <a:rPr lang="en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br>
                        <a:rPr lang="en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9.1</a:t>
                      </a:r>
                      <a:r>
                        <a:rPr lang="en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24.3</a:t>
                      </a:r>
                      <a:r>
                        <a:rPr lang="en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BR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6.5</a:t>
                      </a:r>
                      <a:r>
                        <a:rPr lang="en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br>
                        <a:rPr lang="en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-0.1</a:t>
                      </a:r>
                      <a:r>
                        <a:rPr lang="en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1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</a:t>
                      </a:r>
                      <a:r>
                        <a:rPr lang="en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BR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5.9</a:t>
                      </a:r>
                      <a:r>
                        <a:rPr lang="en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br>
                        <a:rPr lang="en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-0.5</a:t>
                      </a:r>
                      <a:r>
                        <a:rPr lang="en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12.2</a:t>
                      </a:r>
                      <a:r>
                        <a:rPr lang="en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BR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3.8</a:t>
                      </a:r>
                      <a:br>
                        <a:rPr lang="en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(-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</a:t>
                      </a:r>
                      <a:r>
                        <a:rPr lang="en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lang="en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.0)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393494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28B6166-82DD-A390-C8A3-915FE4B367B3}"/>
              </a:ext>
            </a:extLst>
          </p:cNvPr>
          <p:cNvSpPr txBox="1"/>
          <p:nvPr/>
        </p:nvSpPr>
        <p:spPr>
          <a:xfrm>
            <a:off x="728304" y="1276708"/>
            <a:ext cx="10567601" cy="384721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algn="ctr">
              <a:buNone/>
            </a:pPr>
            <a:r>
              <a:rPr lang="en-ZA" sz="950" dirty="0"/>
              <a:t>Figures 2 presents the proportion of participants who gained 3-lines or more in mesopic DCNVA at Day 30.</a:t>
            </a:r>
          </a:p>
          <a:p>
            <a:pPr algn="ctr">
              <a:buNone/>
            </a:pPr>
            <a:r>
              <a:rPr lang="en-ZA" sz="950" b="1" dirty="0"/>
              <a:t>Figure 2: Proportion of Participants Achieving 3-Lines or More Improvement in Mesopic, High Contrast, Binocular DCNVA at Day 30 in GEMINI 2 (Intent-to-Treat Population)</a:t>
            </a:r>
            <a:endParaRPr lang="en-ZA" sz="95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7EC79B-0089-0130-D373-4D5331FC12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" r="4"/>
          <a:stretch/>
        </p:blipFill>
        <p:spPr>
          <a:xfrm>
            <a:off x="569101" y="1765848"/>
            <a:ext cx="10469762" cy="3259398"/>
          </a:xfrm>
          <a:prstGeom prst="rect">
            <a:avLst/>
          </a:prstGeom>
        </p:spPr>
      </p:pic>
      <p:sp>
        <p:nvSpPr>
          <p:cNvPr id="8" name="Google Shape;341;g37cc5c19610_1_9">
            <a:extLst>
              <a:ext uri="{FF2B5EF4-FFF2-40B4-BE49-F238E27FC236}">
                <a16:creationId xmlns:a16="http://schemas.microsoft.com/office/drawing/2014/main" id="{A61E898D-CECD-700E-4786-A35204FD2937}"/>
              </a:ext>
            </a:extLst>
          </p:cNvPr>
          <p:cNvSpPr txBox="1"/>
          <p:nvPr/>
        </p:nvSpPr>
        <p:spPr>
          <a:xfrm>
            <a:off x="478856" y="6641898"/>
            <a:ext cx="11163300" cy="190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45700" anchor="t" anchorCtr="0">
            <a:noAutofit/>
          </a:bodyPr>
          <a:lstStyle/>
          <a:p>
            <a:pPr marL="71117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</a:pPr>
            <a:r>
              <a:rPr lang="en-ZA" sz="8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VUITY® USPI. </a:t>
            </a:r>
            <a:r>
              <a:rPr lang="en-ZA" sz="800" b="0" i="0" u="none" strike="noStrike" cap="none" dirty="0" err="1"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Abbvie</a:t>
            </a:r>
            <a:r>
              <a:rPr lang="en-ZA" sz="8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Inc. March 2023</a:t>
            </a:r>
            <a:endParaRPr sz="800" b="0" i="0" u="none" strike="noStrike" cap="none" dirty="0">
              <a:solidFill>
                <a:schemeClr val="bg1">
                  <a:lumMod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68461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>
          <a:extLst>
            <a:ext uri="{FF2B5EF4-FFF2-40B4-BE49-F238E27FC236}">
              <a16:creationId xmlns:a16="http://schemas.microsoft.com/office/drawing/2014/main" id="{ACA4C372-4CB7-C535-5F3D-3948CFBF8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338;g37cc5c19610_1_9">
            <a:extLst>
              <a:ext uri="{FF2B5EF4-FFF2-40B4-BE49-F238E27FC236}">
                <a16:creationId xmlns:a16="http://schemas.microsoft.com/office/drawing/2014/main" id="{F6A86FC1-3BB0-1033-D7C7-A5161FA19D11}"/>
              </a:ext>
            </a:extLst>
          </p:cNvPr>
          <p:cNvSpPr/>
          <p:nvPr/>
        </p:nvSpPr>
        <p:spPr>
          <a:xfrm>
            <a:off x="333115" y="304332"/>
            <a:ext cx="11866029" cy="958735"/>
          </a:xfrm>
          <a:prstGeom prst="rect">
            <a:avLst/>
          </a:prstGeom>
          <a:solidFill>
            <a:srgbClr val="EDF0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en-BR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338;g37cc5c19610_1_9">
            <a:extLst>
              <a:ext uri="{FF2B5EF4-FFF2-40B4-BE49-F238E27FC236}">
                <a16:creationId xmlns:a16="http://schemas.microsoft.com/office/drawing/2014/main" id="{0BA99C76-5AD9-D498-1913-BEFEE3931FB8}"/>
              </a:ext>
            </a:extLst>
          </p:cNvPr>
          <p:cNvSpPr/>
          <p:nvPr/>
        </p:nvSpPr>
        <p:spPr>
          <a:xfrm>
            <a:off x="343062" y="1198153"/>
            <a:ext cx="11866029" cy="5659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19">
            <a:extLst>
              <a:ext uri="{FF2B5EF4-FFF2-40B4-BE49-F238E27FC236}">
                <a16:creationId xmlns:a16="http://schemas.microsoft.com/office/drawing/2014/main" id="{6E52B4DF-6BC3-D5E4-64EB-1FF03CDAA51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19984" y="1300899"/>
            <a:ext cx="10759216" cy="46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noAutofit/>
          </a:bodyPr>
          <a:lstStyle/>
          <a:p>
            <a:pPr marL="0" indent="0">
              <a:buNone/>
            </a:pPr>
            <a:r>
              <a:rPr lang="en-US" sz="1400" dirty="0"/>
              <a:t>Most AEs were reported as mild and transient in clinical trials.</a:t>
            </a:r>
            <a:r>
              <a:rPr lang="en-CA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1,2</a:t>
            </a:r>
            <a:endParaRPr lang="en-US" sz="1400" dirty="0"/>
          </a:p>
          <a:p>
            <a:pPr marL="0" indent="0">
              <a:buNone/>
            </a:pPr>
            <a:r>
              <a:rPr lang="en-US" sz="1400" dirty="0"/>
              <a:t>The majority of treatment-emergent adverse events (TEAEs) were deemed by the investigator to be mild in severity. TEAEs of moderate severity were reported for 4.0% of participants [15/375] in the Pilo 1.25% group and 2.4% of participants [9/374] in the vehicle group. Severe TEAEs were reported for 1.1% [4/375] of participants in the Pilo 1.25% group and 0.5% [2/374] of participants in the vehicle group.</a:t>
            </a:r>
            <a:r>
              <a:rPr lang="en-CA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  <a:endParaRPr lang="en-US" sz="1400" dirty="0"/>
          </a:p>
        </p:txBody>
      </p:sp>
      <p:sp>
        <p:nvSpPr>
          <p:cNvPr id="12" name="Google Shape;340;g37cc5c19610_1_9">
            <a:extLst>
              <a:ext uri="{FF2B5EF4-FFF2-40B4-BE49-F238E27FC236}">
                <a16:creationId xmlns:a16="http://schemas.microsoft.com/office/drawing/2014/main" id="{1F066AB4-574D-D0AD-7B80-E5652867AB8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en"/>
              <a:t>32</a:t>
            </a:fld>
            <a:endParaRPr/>
          </a:p>
        </p:txBody>
      </p:sp>
      <p:sp>
        <p:nvSpPr>
          <p:cNvPr id="7" name="Google Shape;339;g37cc5c19610_1_9">
            <a:extLst>
              <a:ext uri="{FF2B5EF4-FFF2-40B4-BE49-F238E27FC236}">
                <a16:creationId xmlns:a16="http://schemas.microsoft.com/office/drawing/2014/main" id="{78657A66-4E93-28FB-8A7A-190CD7F98B9E}"/>
              </a:ext>
            </a:extLst>
          </p:cNvPr>
          <p:cNvSpPr txBox="1">
            <a:spLocks/>
          </p:cNvSpPr>
          <p:nvPr/>
        </p:nvSpPr>
        <p:spPr>
          <a:xfrm>
            <a:off x="620011" y="355538"/>
            <a:ext cx="10416400" cy="7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2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-US" dirty="0"/>
              <a:t>Pilocarpine 1.25% Safety Results (Gemini)</a:t>
            </a:r>
            <a:endParaRPr lang="en-US" dirty="0">
              <a:solidFill>
                <a:srgbClr val="306FD6"/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4BC3D79-20BF-9211-0955-CBB5FE886EBA}"/>
              </a:ext>
            </a:extLst>
          </p:cNvPr>
          <p:cNvGraphicFramePr>
            <a:graphicFrameLocks noGrp="1"/>
          </p:cNvGraphicFramePr>
          <p:nvPr/>
        </p:nvGraphicFramePr>
        <p:xfrm>
          <a:off x="619984" y="3839051"/>
          <a:ext cx="10912216" cy="2292807"/>
        </p:xfrm>
        <a:graphic>
          <a:graphicData uri="http://schemas.openxmlformats.org/drawingml/2006/table">
            <a:tbl>
              <a:tblPr/>
              <a:tblGrid>
                <a:gridCol w="1364027">
                  <a:extLst>
                    <a:ext uri="{9D8B030D-6E8A-4147-A177-3AD203B41FA5}">
                      <a16:colId xmlns:a16="http://schemas.microsoft.com/office/drawing/2014/main" val="2212036453"/>
                    </a:ext>
                  </a:extLst>
                </a:gridCol>
                <a:gridCol w="1364027">
                  <a:extLst>
                    <a:ext uri="{9D8B030D-6E8A-4147-A177-3AD203B41FA5}">
                      <a16:colId xmlns:a16="http://schemas.microsoft.com/office/drawing/2014/main" val="3704996825"/>
                    </a:ext>
                  </a:extLst>
                </a:gridCol>
                <a:gridCol w="1364027">
                  <a:extLst>
                    <a:ext uri="{9D8B030D-6E8A-4147-A177-3AD203B41FA5}">
                      <a16:colId xmlns:a16="http://schemas.microsoft.com/office/drawing/2014/main" val="1478578736"/>
                    </a:ext>
                  </a:extLst>
                </a:gridCol>
                <a:gridCol w="1364027">
                  <a:extLst>
                    <a:ext uri="{9D8B030D-6E8A-4147-A177-3AD203B41FA5}">
                      <a16:colId xmlns:a16="http://schemas.microsoft.com/office/drawing/2014/main" val="2404263773"/>
                    </a:ext>
                  </a:extLst>
                </a:gridCol>
                <a:gridCol w="1364027">
                  <a:extLst>
                    <a:ext uri="{9D8B030D-6E8A-4147-A177-3AD203B41FA5}">
                      <a16:colId xmlns:a16="http://schemas.microsoft.com/office/drawing/2014/main" val="1092723957"/>
                    </a:ext>
                  </a:extLst>
                </a:gridCol>
                <a:gridCol w="1364027">
                  <a:extLst>
                    <a:ext uri="{9D8B030D-6E8A-4147-A177-3AD203B41FA5}">
                      <a16:colId xmlns:a16="http://schemas.microsoft.com/office/drawing/2014/main" val="3289866239"/>
                    </a:ext>
                  </a:extLst>
                </a:gridCol>
                <a:gridCol w="1364027">
                  <a:extLst>
                    <a:ext uri="{9D8B030D-6E8A-4147-A177-3AD203B41FA5}">
                      <a16:colId xmlns:a16="http://schemas.microsoft.com/office/drawing/2014/main" val="2846830057"/>
                    </a:ext>
                  </a:extLst>
                </a:gridCol>
                <a:gridCol w="1364027">
                  <a:extLst>
                    <a:ext uri="{9D8B030D-6E8A-4147-A177-3AD203B41FA5}">
                      <a16:colId xmlns:a16="http://schemas.microsoft.com/office/drawing/2014/main" val="944826940"/>
                    </a:ext>
                  </a:extLst>
                </a:gridCol>
              </a:tblGrid>
              <a:tr h="764269">
                <a:tc>
                  <a:txBody>
                    <a:bodyPr/>
                    <a:lstStyle/>
                    <a:p>
                      <a:pPr marL="36000" algn="ctr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06FD6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Headache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06FD6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Conjunctival</a:t>
                      </a:r>
                    </a:p>
                    <a:p>
                      <a:pPr marL="36000" algn="ctr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Hyperemia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06FD6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Blurred Vision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06FD6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Eye Pain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06FD6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Visual</a:t>
                      </a:r>
                    </a:p>
                    <a:p>
                      <a:pPr marL="36000" algn="ctr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Impairment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06FD6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Eye</a:t>
                      </a:r>
                    </a:p>
                    <a:p>
                      <a:pPr marL="36000" algn="ctr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Irritation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06FD6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Increased</a:t>
                      </a:r>
                    </a:p>
                    <a:p>
                      <a:pPr marL="36000" algn="ctr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Lacrimation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06F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0929668"/>
                  </a:ext>
                </a:extLst>
              </a:tr>
              <a:tr h="764269">
                <a:tc>
                  <a:txBody>
                    <a:bodyPr/>
                    <a:lstStyle/>
                    <a:p>
                      <a:pPr marL="36000" algn="ctr">
                        <a:buNone/>
                      </a:pPr>
                      <a:r>
                        <a:rPr lang="en-US" sz="13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Pilo 1.25% </a:t>
                      </a:r>
                      <a:br>
                        <a:rPr lang="en-US" sz="13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3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[n-375)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E8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7BEBB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>
                        <a:buNone/>
                      </a:pPr>
                      <a:r>
                        <a:rPr lang="en-BR" sz="13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15%</a:t>
                      </a:r>
                    </a:p>
                    <a:p>
                      <a:pPr marL="36000" algn="ctr">
                        <a:buNone/>
                      </a:pPr>
                      <a:r>
                        <a:rPr lang="en-BR" sz="13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(56/375)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E8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E8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7BEBB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>
                        <a:buNone/>
                      </a:pPr>
                      <a:r>
                        <a:rPr lang="en-BR" sz="13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5%</a:t>
                      </a:r>
                    </a:p>
                    <a:p>
                      <a:pPr marL="36000" algn="ctr">
                        <a:buNone/>
                      </a:pPr>
                      <a:r>
                        <a:rPr lang="en-BR" sz="13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(19/375]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E8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E8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7BEBB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>
                        <a:buNone/>
                      </a:pPr>
                      <a:r>
                        <a:rPr lang="en-BR" sz="13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5%</a:t>
                      </a:r>
                    </a:p>
                    <a:p>
                      <a:pPr marL="36000" algn="ctr">
                        <a:buNone/>
                      </a:pPr>
                      <a:r>
                        <a:rPr lang="en-BR" sz="13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[17/375)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E8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E8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7BEBB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>
                        <a:buNone/>
                      </a:pPr>
                      <a:r>
                        <a:rPr lang="en-BR" sz="13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4%</a:t>
                      </a:r>
                    </a:p>
                    <a:p>
                      <a:pPr marL="36000" algn="ctr">
                        <a:buNone/>
                      </a:pPr>
                      <a:r>
                        <a:rPr lang="en-BR" sz="13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(16/375)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E8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E8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7BEBB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>
                        <a:buNone/>
                      </a:pPr>
                      <a:r>
                        <a:rPr lang="en-BR" sz="13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3%</a:t>
                      </a:r>
                    </a:p>
                    <a:p>
                      <a:pPr marL="36000" algn="ctr">
                        <a:buNone/>
                      </a:pPr>
                      <a:r>
                        <a:rPr lang="en-BR" sz="13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[10/375]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E8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E8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7BEBB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>
                        <a:buNone/>
                      </a:pPr>
                      <a:r>
                        <a:rPr lang="en-BR" sz="13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3%</a:t>
                      </a:r>
                    </a:p>
                    <a:p>
                      <a:pPr marL="36000" algn="ctr">
                        <a:buNone/>
                      </a:pPr>
                      <a:r>
                        <a:rPr lang="en-BR" sz="13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(9/375)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E8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E8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7BEBB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>
                        <a:buNone/>
                      </a:pPr>
                      <a:r>
                        <a:rPr lang="en-BR" sz="13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2%</a:t>
                      </a:r>
                    </a:p>
                    <a:p>
                      <a:pPr marL="36000" algn="ctr">
                        <a:buNone/>
                      </a:pPr>
                      <a:r>
                        <a:rPr lang="en-BR" sz="13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(6/375)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E8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7BE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6358232"/>
                  </a:ext>
                </a:extLst>
              </a:tr>
              <a:tr h="764269">
                <a:tc>
                  <a:txBody>
                    <a:bodyPr/>
                    <a:lstStyle/>
                    <a:p>
                      <a:pPr marL="36000" algn="ctr">
                        <a:buNone/>
                      </a:pPr>
                      <a:r>
                        <a:rPr lang="en-US" sz="13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Vehicle </a:t>
                      </a:r>
                      <a:br>
                        <a:rPr lang="en-US" sz="13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3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(n=374]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D92E2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>
                        <a:buNone/>
                      </a:pPr>
                      <a:r>
                        <a:rPr lang="en-BR" sz="13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7%</a:t>
                      </a:r>
                    </a:p>
                    <a:p>
                      <a:pPr marL="36000" algn="ctr">
                        <a:buNone/>
                      </a:pPr>
                      <a:r>
                        <a:rPr lang="en-BR" sz="13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(26/374)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D92E2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>
                        <a:buNone/>
                      </a:pPr>
                      <a:r>
                        <a:rPr lang="en-BR" sz="13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4%</a:t>
                      </a:r>
                    </a:p>
                    <a:p>
                      <a:pPr marL="36000" algn="ctr">
                        <a:buNone/>
                      </a:pPr>
                      <a:r>
                        <a:rPr lang="en-BR" sz="13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(15/374)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D92E2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>
                        <a:buNone/>
                      </a:pPr>
                      <a:r>
                        <a:rPr lang="en-BR" sz="13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1%</a:t>
                      </a:r>
                    </a:p>
                    <a:p>
                      <a:pPr marL="36000" algn="ctr">
                        <a:buNone/>
                      </a:pPr>
                      <a:r>
                        <a:rPr lang="en-BR" sz="13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(3/374)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D92E2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>
                        <a:buNone/>
                      </a:pPr>
                      <a:r>
                        <a:rPr lang="en-BR" sz="13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1%</a:t>
                      </a:r>
                    </a:p>
                    <a:p>
                      <a:pPr marL="36000" algn="ctr">
                        <a:buNone/>
                      </a:pPr>
                      <a:r>
                        <a:rPr lang="en-BR" sz="13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(4/374)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D92E2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>
                        <a:buNone/>
                      </a:pPr>
                      <a:r>
                        <a:rPr lang="en-BR" sz="13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&lt;1%</a:t>
                      </a:r>
                    </a:p>
                    <a:p>
                      <a:pPr marL="36000" algn="ctr">
                        <a:buNone/>
                      </a:pPr>
                      <a:r>
                        <a:rPr lang="en-BR" sz="13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(1/374]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D92E2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>
                        <a:buNone/>
                      </a:pPr>
                      <a:r>
                        <a:rPr lang="en-BR" sz="13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&lt;1%</a:t>
                      </a:r>
                    </a:p>
                    <a:p>
                      <a:pPr marL="36000" algn="ctr">
                        <a:buNone/>
                      </a:pPr>
                      <a:r>
                        <a:rPr lang="en-BR" sz="13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[2/374)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D92E2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>
                        <a:buNone/>
                      </a:pPr>
                      <a:r>
                        <a:rPr lang="en-BR" sz="13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&lt;1%</a:t>
                      </a:r>
                    </a:p>
                    <a:p>
                      <a:pPr marL="36000" algn="ctr">
                        <a:buNone/>
                      </a:pPr>
                      <a:r>
                        <a:rPr lang="en-BR" sz="13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(2/374)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D92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2800425"/>
                  </a:ext>
                </a:extLst>
              </a:tr>
            </a:tbl>
          </a:graphicData>
        </a:graphic>
      </p:graphicFrame>
      <p:sp>
        <p:nvSpPr>
          <p:cNvPr id="9" name="Google Shape;338;g37cc5c19610_1_9">
            <a:extLst>
              <a:ext uri="{FF2B5EF4-FFF2-40B4-BE49-F238E27FC236}">
                <a16:creationId xmlns:a16="http://schemas.microsoft.com/office/drawing/2014/main" id="{5468D8BA-4A04-7ED5-40DD-C718C8EBA385}"/>
              </a:ext>
            </a:extLst>
          </p:cNvPr>
          <p:cNvSpPr/>
          <p:nvPr/>
        </p:nvSpPr>
        <p:spPr>
          <a:xfrm>
            <a:off x="619985" y="3137988"/>
            <a:ext cx="10912214" cy="681196"/>
          </a:xfrm>
          <a:prstGeom prst="rect">
            <a:avLst/>
          </a:prstGeom>
          <a:solidFill>
            <a:srgbClr val="254F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86A970-055B-BD53-1DF4-6E6D246A5E74}"/>
              </a:ext>
            </a:extLst>
          </p:cNvPr>
          <p:cNvSpPr txBox="1"/>
          <p:nvPr/>
        </p:nvSpPr>
        <p:spPr>
          <a:xfrm>
            <a:off x="2597026" y="3296071"/>
            <a:ext cx="69581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ctr">
              <a:buNone/>
            </a:pPr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  <a:ea typeface="ABC Ginto" pitchFamily="2" charset="77"/>
                <a:cs typeface="Arial" panose="020B0604020202020204" pitchFamily="34" charset="0"/>
              </a:rPr>
              <a:t>Rate of TEAEs in GEMINI 1 and GEMINI 2 (pooled data)</a:t>
            </a:r>
            <a:r>
              <a:rPr lang="en-US" sz="1800" b="1" baseline="30000" dirty="0">
                <a:solidFill>
                  <a:schemeClr val="bg1"/>
                </a:solidFill>
                <a:latin typeface="Arial" panose="020B0604020202020204" pitchFamily="34" charset="0"/>
                <a:ea typeface="ABC Ginto" pitchFamily="2" charset="77"/>
                <a:cs typeface="Arial" panose="020B0604020202020204" pitchFamily="34" charset="0"/>
              </a:rPr>
              <a:t>1,2</a:t>
            </a:r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  <a:ea typeface="ABC Ginto" pitchFamily="2" charset="77"/>
                <a:cs typeface="Arial" panose="020B0604020202020204" pitchFamily="34" charset="0"/>
              </a:rPr>
              <a:t>:</a:t>
            </a:r>
          </a:p>
        </p:txBody>
      </p:sp>
      <p:sp>
        <p:nvSpPr>
          <p:cNvPr id="5" name="Google Shape;341;g37cc5c19610_1_9">
            <a:extLst>
              <a:ext uri="{FF2B5EF4-FFF2-40B4-BE49-F238E27FC236}">
                <a16:creationId xmlns:a16="http://schemas.microsoft.com/office/drawing/2014/main" id="{CB567154-CB98-2BA4-76AC-900D9A86BD5F}"/>
              </a:ext>
            </a:extLst>
          </p:cNvPr>
          <p:cNvSpPr txBox="1"/>
          <p:nvPr/>
        </p:nvSpPr>
        <p:spPr>
          <a:xfrm>
            <a:off x="478856" y="6641898"/>
            <a:ext cx="11163300" cy="190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45700" anchor="t" anchorCtr="0">
            <a:noAutofit/>
          </a:bodyPr>
          <a:lstStyle/>
          <a:p>
            <a:pPr marL="71117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</a:pPr>
            <a:r>
              <a:rPr lang="en-ZA" sz="8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1. VUITY® </a:t>
            </a:r>
            <a:r>
              <a:rPr lang="en-ZA" sz="800" dirty="0">
                <a:solidFill>
                  <a:schemeClr val="bg1">
                    <a:lumMod val="50000"/>
                  </a:schemeClr>
                </a:solidFill>
              </a:rPr>
              <a:t>USPI. </a:t>
            </a:r>
            <a:r>
              <a:rPr lang="en-ZA" sz="800" dirty="0" err="1">
                <a:solidFill>
                  <a:schemeClr val="bg1">
                    <a:lumMod val="50000"/>
                  </a:schemeClr>
                </a:solidFill>
              </a:rPr>
              <a:t>Abbvie</a:t>
            </a:r>
            <a:r>
              <a:rPr lang="en-ZA" sz="800" dirty="0">
                <a:solidFill>
                  <a:schemeClr val="bg1">
                    <a:lumMod val="50000"/>
                  </a:schemeClr>
                </a:solidFill>
              </a:rPr>
              <a:t> Inc. </a:t>
            </a:r>
            <a:r>
              <a:rPr lang="en-ZA" sz="8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March 2023 2. Waring G et al. </a:t>
            </a:r>
            <a:r>
              <a:rPr lang="en-ZA" sz="800" dirty="0">
                <a:solidFill>
                  <a:schemeClr val="bg1">
                    <a:lumMod val="50000"/>
                  </a:schemeClr>
                </a:solidFill>
              </a:rPr>
              <a:t> BID vs OD Pilo 1.25% for </a:t>
            </a:r>
            <a:r>
              <a:rPr lang="en-ZA" sz="800" dirty="0" err="1">
                <a:solidFill>
                  <a:schemeClr val="bg1">
                    <a:lumMod val="50000"/>
                  </a:schemeClr>
                </a:solidFill>
              </a:rPr>
              <a:t>Presbyopia.:Safety</a:t>
            </a:r>
            <a:r>
              <a:rPr lang="en-ZA" sz="800" dirty="0">
                <a:solidFill>
                  <a:schemeClr val="bg1">
                    <a:lumMod val="50000"/>
                  </a:schemeClr>
                </a:solidFill>
              </a:rPr>
              <a:t> Profiles from Phase 3 Studies Paper Presentation. ASCRS 2023 </a:t>
            </a:r>
            <a:endParaRPr sz="800" b="0" i="0" u="none" strike="noStrike" cap="none" dirty="0">
              <a:solidFill>
                <a:schemeClr val="bg1">
                  <a:lumMod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59920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>
          <a:extLst>
            <a:ext uri="{FF2B5EF4-FFF2-40B4-BE49-F238E27FC236}">
              <a16:creationId xmlns:a16="http://schemas.microsoft.com/office/drawing/2014/main" id="{C06CA1EF-F4B3-5EEF-D4E8-86E1BF435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338;g37cc5c19610_1_9">
            <a:extLst>
              <a:ext uri="{FF2B5EF4-FFF2-40B4-BE49-F238E27FC236}">
                <a16:creationId xmlns:a16="http://schemas.microsoft.com/office/drawing/2014/main" id="{B66E446A-6826-F42E-FB7A-4223101E087F}"/>
              </a:ext>
            </a:extLst>
          </p:cNvPr>
          <p:cNvSpPr/>
          <p:nvPr/>
        </p:nvSpPr>
        <p:spPr>
          <a:xfrm>
            <a:off x="333115" y="304332"/>
            <a:ext cx="11866029" cy="958735"/>
          </a:xfrm>
          <a:prstGeom prst="rect">
            <a:avLst/>
          </a:prstGeom>
          <a:solidFill>
            <a:srgbClr val="EDF0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en-BR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338;g37cc5c19610_1_9">
            <a:extLst>
              <a:ext uri="{FF2B5EF4-FFF2-40B4-BE49-F238E27FC236}">
                <a16:creationId xmlns:a16="http://schemas.microsoft.com/office/drawing/2014/main" id="{AB64C633-01A4-2E82-6045-759C6D03CD90}"/>
              </a:ext>
            </a:extLst>
          </p:cNvPr>
          <p:cNvSpPr/>
          <p:nvPr/>
        </p:nvSpPr>
        <p:spPr>
          <a:xfrm>
            <a:off x="343062" y="1198153"/>
            <a:ext cx="11866029" cy="5659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339;g37cc5c19610_1_9">
            <a:extLst>
              <a:ext uri="{FF2B5EF4-FFF2-40B4-BE49-F238E27FC236}">
                <a16:creationId xmlns:a16="http://schemas.microsoft.com/office/drawing/2014/main" id="{536F8328-F8DD-45A6-D014-FA1CBD93A9C1}"/>
              </a:ext>
            </a:extLst>
          </p:cNvPr>
          <p:cNvSpPr txBox="1">
            <a:spLocks/>
          </p:cNvSpPr>
          <p:nvPr/>
        </p:nvSpPr>
        <p:spPr>
          <a:xfrm>
            <a:off x="620011" y="355538"/>
            <a:ext cx="8545760" cy="7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2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-US" dirty="0"/>
              <a:t>Pilocarpine 1.25% Primary Efficacy Results (VIRGO)</a:t>
            </a:r>
            <a:endParaRPr lang="en-US" dirty="0">
              <a:solidFill>
                <a:srgbClr val="306FD6"/>
              </a:solidFill>
            </a:endParaRPr>
          </a:p>
        </p:txBody>
      </p:sp>
      <p:graphicFrame>
        <p:nvGraphicFramePr>
          <p:cNvPr id="8" name="Google Shape;359;p17">
            <a:extLst>
              <a:ext uri="{FF2B5EF4-FFF2-40B4-BE49-F238E27FC236}">
                <a16:creationId xmlns:a16="http://schemas.microsoft.com/office/drawing/2014/main" id="{513372CA-F27D-618E-7743-8A33FCBD00CC}"/>
              </a:ext>
            </a:extLst>
          </p:cNvPr>
          <p:cNvGraphicFramePr/>
          <p:nvPr/>
        </p:nvGraphicFramePr>
        <p:xfrm>
          <a:off x="618925" y="1981198"/>
          <a:ext cx="11221780" cy="3962400"/>
        </p:xfrm>
        <a:graphic>
          <a:graphicData uri="http://schemas.openxmlformats.org/drawingml/2006/table">
            <a:tbl>
              <a:tblPr>
                <a:noFill/>
                <a:tableStyleId>{86C1755C-2B3A-4EB4-B1C5-8AE5AF69F9A0}</a:tableStyleId>
              </a:tblPr>
              <a:tblGrid>
                <a:gridCol w="2805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54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54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05445">
                  <a:extLst>
                    <a:ext uri="{9D8B030D-6E8A-4147-A177-3AD203B41FA5}">
                      <a16:colId xmlns:a16="http://schemas.microsoft.com/office/drawing/2014/main" val="1375483459"/>
                    </a:ext>
                  </a:extLst>
                </a:gridCol>
              </a:tblGrid>
              <a:tr h="80658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lang="en" sz="900" u="none" strike="noStrike" cap="none" dirty="0"/>
                    </a:p>
                  </a:txBody>
                  <a:tcPr marL="16344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 b="1" i="0" u="none" strike="noStrike" cap="none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VIRGO</a:t>
                      </a:r>
                      <a:endParaRPr sz="1600" b="1" i="0" u="none" strike="noStrike" cap="none" dirty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63440" anchor="ctr">
                    <a:lnL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FC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500" b="1" i="0" u="none" strike="noStrike" cap="none" dirty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63440" anchor="ctr">
                    <a:lnL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F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8724">
                <a:tc>
                  <a:txBody>
                    <a:bodyPr/>
                    <a:lstStyle/>
                    <a:p>
                      <a:endParaRPr dirty="0"/>
                    </a:p>
                  </a:txBody>
                  <a:tcPr marL="16344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Pilo 1.25% BID</a:t>
                      </a:r>
                    </a:p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N=114</a:t>
                      </a:r>
                    </a:p>
                  </a:txBody>
                  <a:tcPr marL="163440" anchor="ctr">
                    <a:lnL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6F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Vehicle BID</a:t>
                      </a:r>
                    </a:p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N=116</a:t>
                      </a:r>
                      <a:endParaRPr sz="1600" b="1" i="0" u="none" strike="noStrike" cap="non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163440" anchor="ctr">
                    <a:lnL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6F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p-value</a:t>
                      </a:r>
                      <a:endParaRPr sz="1600" b="1" i="0" u="none" strike="noStrike" cap="non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163440" anchor="ctr">
                    <a:lnL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6F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70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Proportion of participants gaining 3-lines or more in mesopic DCNVA, without losing more than 1 line (5 letters) of CDVA at Day 14, Hour 9 (3 hours after the second dose)</a:t>
                      </a:r>
                    </a:p>
                  </a:txBody>
                  <a:tcPr marL="16344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en" sz="180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35% </a:t>
                      </a:r>
                    </a:p>
                  </a:txBody>
                  <a:tcPr marL="16344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en" sz="180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8% </a:t>
                      </a:r>
                      <a:endParaRPr sz="1800" b="0" i="0" u="none" strike="noStrike" cap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16344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pt-BR" sz="1800" b="0" i="0" u="none" strike="noStrike" cap="non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p</a:t>
                      </a:r>
                      <a:r>
                        <a:rPr lang="pt-BR" sz="1800" b="0" i="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  <a:sym typeface="Arial"/>
                        </a:rPr>
                        <a:t>&lt;0.01</a:t>
                      </a:r>
                      <a:endParaRPr sz="1800" b="0" i="0" u="none" strike="noStrike" cap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16344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86" name="Google Shape;386;p20">
            <a:extLst>
              <a:ext uri="{FF2B5EF4-FFF2-40B4-BE49-F238E27FC236}">
                <a16:creationId xmlns:a16="http://schemas.microsoft.com/office/drawing/2014/main" id="{E56E4472-70EF-0927-7DE8-70A1BE6C260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en"/>
              <a:t>33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357DC3E-C48F-3680-BB02-FFFA2C853430}"/>
              </a:ext>
            </a:extLst>
          </p:cNvPr>
          <p:cNvSpPr txBox="1"/>
          <p:nvPr/>
        </p:nvSpPr>
        <p:spPr>
          <a:xfrm>
            <a:off x="3276566" y="1455681"/>
            <a:ext cx="87353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800" b="1" dirty="0">
                <a:solidFill>
                  <a:srgbClr val="306FD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Table 2: Primary Efficacy Results from VIRGO (Intent-to-Treat Population)</a:t>
            </a:r>
          </a:p>
        </p:txBody>
      </p:sp>
      <p:sp>
        <p:nvSpPr>
          <p:cNvPr id="4" name="Google Shape;341;g37cc5c19610_1_9">
            <a:extLst>
              <a:ext uri="{FF2B5EF4-FFF2-40B4-BE49-F238E27FC236}">
                <a16:creationId xmlns:a16="http://schemas.microsoft.com/office/drawing/2014/main" id="{7F889624-80D4-2E41-0C19-945B046FE9CA}"/>
              </a:ext>
            </a:extLst>
          </p:cNvPr>
          <p:cNvSpPr txBox="1"/>
          <p:nvPr/>
        </p:nvSpPr>
        <p:spPr>
          <a:xfrm>
            <a:off x="478856" y="6641898"/>
            <a:ext cx="11163300" cy="190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45700" anchor="t" anchorCtr="0">
            <a:noAutofit/>
          </a:bodyPr>
          <a:lstStyle/>
          <a:p>
            <a:pPr marL="71117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</a:pPr>
            <a:r>
              <a:rPr lang="en-ZA" sz="8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VUITY® USPI. </a:t>
            </a:r>
            <a:r>
              <a:rPr lang="en-ZA" sz="800" b="0" i="0" u="none" strike="noStrike" cap="none" dirty="0" err="1"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Abbvie</a:t>
            </a:r>
            <a:r>
              <a:rPr lang="en-ZA" sz="8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Inc. March 2023</a:t>
            </a:r>
            <a:endParaRPr sz="800" b="0" i="0" u="none" strike="noStrike" cap="none" dirty="0">
              <a:solidFill>
                <a:schemeClr val="bg1">
                  <a:lumMod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9630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2D9B0AFB-9A43-700A-D984-DB13488B3F4C}"/>
              </a:ext>
            </a:extLst>
          </p:cNvPr>
          <p:cNvSpPr/>
          <p:nvPr/>
        </p:nvSpPr>
        <p:spPr>
          <a:xfrm>
            <a:off x="6825759" y="1176632"/>
            <a:ext cx="5031403" cy="3400699"/>
          </a:xfrm>
          <a:prstGeom prst="rect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endParaRPr lang="en-US" sz="1800">
              <a:solidFill>
                <a:prstClr val="white"/>
              </a:solidFill>
              <a:ea typeface="+mn-ea"/>
              <a:cs typeface="+mn-cs"/>
            </a:endParaRPr>
          </a:p>
        </p:txBody>
      </p:sp>
      <p:graphicFrame>
        <p:nvGraphicFramePr>
          <p:cNvPr id="43" name="Chart 42">
            <a:extLst>
              <a:ext uri="{FF2B5EF4-FFF2-40B4-BE49-F238E27FC236}">
                <a16:creationId xmlns:a16="http://schemas.microsoft.com/office/drawing/2014/main" id="{5380DAFF-CAE9-4C94-15BF-4C5BB1BA0E0D}"/>
              </a:ext>
            </a:extLst>
          </p:cNvPr>
          <p:cNvGraphicFramePr/>
          <p:nvPr/>
        </p:nvGraphicFramePr>
        <p:xfrm>
          <a:off x="6391167" y="888653"/>
          <a:ext cx="5576459" cy="4372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7" name="Group 36">
            <a:extLst>
              <a:ext uri="{FF2B5EF4-FFF2-40B4-BE49-F238E27FC236}">
                <a16:creationId xmlns:a16="http://schemas.microsoft.com/office/drawing/2014/main" id="{B03459C3-CC83-237F-88C6-E300637A724A}"/>
              </a:ext>
            </a:extLst>
          </p:cNvPr>
          <p:cNvGrpSpPr/>
          <p:nvPr/>
        </p:nvGrpSpPr>
        <p:grpSpPr>
          <a:xfrm>
            <a:off x="6665571" y="1057462"/>
            <a:ext cx="5302055" cy="4077647"/>
            <a:chOff x="6665571" y="1154247"/>
            <a:chExt cx="5302054" cy="4077646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0A505FC2-7A9C-5386-F01E-0D61FE03CA75}"/>
                </a:ext>
              </a:extLst>
            </p:cNvPr>
            <p:cNvSpPr/>
            <p:nvPr/>
          </p:nvSpPr>
          <p:spPr>
            <a:xfrm>
              <a:off x="6842270" y="1154247"/>
              <a:ext cx="291403" cy="291403"/>
            </a:xfrm>
            <a:prstGeom prst="ellipse">
              <a:avLst/>
            </a:prstGeom>
            <a:solidFill>
              <a:srgbClr val="4D3A99"/>
            </a:solidFill>
            <a:ln w="9525">
              <a:solidFill>
                <a:srgbClr val="4D3A99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 defTabSz="914377">
                <a:defRPr/>
              </a:pPr>
              <a:r>
                <a:rPr lang="en-US" sz="1000" b="1">
                  <a:solidFill>
                    <a:srgbClr val="FFFFFF"/>
                  </a:solidFill>
                  <a:latin typeface="Arial"/>
                </a:rPr>
                <a:t>V</a:t>
              </a: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86A29C97-F07A-023C-3BB4-90ADE60B5E67}"/>
                </a:ext>
              </a:extLst>
            </p:cNvPr>
            <p:cNvSpPr/>
            <p:nvPr/>
          </p:nvSpPr>
          <p:spPr>
            <a:xfrm>
              <a:off x="6665571" y="5049205"/>
              <a:ext cx="5302054" cy="182688"/>
            </a:xfrm>
            <a:prstGeom prst="roundRect">
              <a:avLst>
                <a:gd name="adj" fmla="val 50000"/>
              </a:avLst>
            </a:prstGeom>
            <a:solidFill>
              <a:schemeClr val="tx1">
                <a:alpha val="1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27432" rtlCol="0" anchor="ctr"/>
            <a:lstStyle/>
            <a:p>
              <a:pPr algn="ctr" defTabSz="914377">
                <a:defRPr/>
              </a:pPr>
              <a:r>
                <a:rPr lang="en-US" sz="1100">
                  <a:solidFill>
                    <a:srgbClr val="424C54"/>
                  </a:solidFill>
                  <a:latin typeface="Arial" panose="020F0502020204030204"/>
                </a:rPr>
                <a:t>Day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68180F8-5016-892A-C7B1-050D1F2BD98B}"/>
                </a:ext>
              </a:extLst>
            </p:cNvPr>
            <p:cNvSpPr txBox="1"/>
            <p:nvPr/>
          </p:nvSpPr>
          <p:spPr>
            <a:xfrm>
              <a:off x="6825759" y="1502907"/>
              <a:ext cx="327029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377">
                <a:defRPr/>
              </a:pPr>
              <a:r>
                <a:rPr lang="en-US" sz="1100"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Day 1 and 7 were not </a:t>
              </a:r>
              <a:br>
                <a:rPr lang="en-US" sz="1100"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lang="en-US" sz="1100"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prespecified endpoints</a:t>
              </a:r>
              <a:r>
                <a:rPr lang="en-US" sz="1100" b="1" baseline="30000">
                  <a:solidFill>
                    <a:srgbClr val="58667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† 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10179236-9792-A37A-D5B2-D16C332088F3}"/>
              </a:ext>
            </a:extLst>
          </p:cNvPr>
          <p:cNvSpPr txBox="1"/>
          <p:nvPr/>
        </p:nvSpPr>
        <p:spPr>
          <a:xfrm>
            <a:off x="-11012" y="5127553"/>
            <a:ext cx="10890915" cy="1518364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defTabSz="914377">
              <a:lnSpc>
                <a:spcPts val="1000"/>
              </a:lnSpc>
              <a:defRPr/>
            </a:pPr>
            <a:r>
              <a:rPr lang="en-US" sz="900" spc="-40" dirty="0">
                <a:solidFill>
                  <a:srgbClr val="58667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At Day 30, Hour 3 (prespecified secondary endpoint).</a:t>
            </a:r>
            <a:r>
              <a:rPr lang="en-US" sz="900" spc="-40" baseline="30000" dirty="0">
                <a:solidFill>
                  <a:srgbClr val="58667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‡1,2</a:t>
            </a:r>
          </a:p>
          <a:p>
            <a:pPr defTabSz="914377">
              <a:lnSpc>
                <a:spcPts val="1000"/>
              </a:lnSpc>
              <a:defRPr/>
            </a:pPr>
            <a:r>
              <a:rPr lang="en-US" sz="900" i="1" dirty="0">
                <a:solidFill>
                  <a:srgbClr val="58667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GEMINI 2 (not shown):</a:t>
            </a:r>
            <a:r>
              <a:rPr lang="en-US" sz="900" dirty="0">
                <a:solidFill>
                  <a:srgbClr val="58667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Percentage of responders at Days 1, 3, 7, 14, and 30 taking VUITY</a:t>
            </a:r>
            <a:r>
              <a:rPr lang="en-US" sz="900" baseline="30000" dirty="0">
                <a:solidFill>
                  <a:srgbClr val="58667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®</a:t>
            </a:r>
            <a:r>
              <a:rPr lang="en-US" sz="900" dirty="0">
                <a:solidFill>
                  <a:srgbClr val="58667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were 12.2%, 16.8%, 21.4%, 28.0%, and 27.6%, respectively.</a:t>
            </a:r>
          </a:p>
          <a:p>
            <a:pPr defTabSz="914377">
              <a:lnSpc>
                <a:spcPts val="1000"/>
              </a:lnSpc>
              <a:defRPr/>
            </a:pPr>
            <a:r>
              <a:rPr lang="en-US" sz="900" i="1" dirty="0">
                <a:solidFill>
                  <a:srgbClr val="58667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GEMINI 2 (not shown):</a:t>
            </a:r>
            <a:r>
              <a:rPr lang="en-US" sz="900" dirty="0">
                <a:solidFill>
                  <a:srgbClr val="58667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Percentage of responders at Days 1, 3, 7, 14, and 30 using the vehicle were 1.0%, 8.8%, 7.6%, 7.2%, and 10.8%, respectively.</a:t>
            </a:r>
          </a:p>
          <a:p>
            <a:pPr defTabSz="914377">
              <a:lnSpc>
                <a:spcPts val="1000"/>
              </a:lnSpc>
              <a:defRPr/>
            </a:pPr>
            <a:r>
              <a:rPr lang="en-US" sz="1000" b="1" dirty="0">
                <a:solidFill>
                  <a:srgbClr val="58667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*LIMITATIONS: Percentage of participants gaining ≥3 lines of mesopic DCNVA at Hour 3 on Days 1, 3, 7, and 14 were</a:t>
            </a:r>
            <a:r>
              <a:rPr lang="en-US" sz="1000" b="1" dirty="0">
                <a:solidFill>
                  <a:srgbClr val="58667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prespecified, </a:t>
            </a:r>
            <a:r>
              <a:rPr lang="en-US" sz="1000" b="1" dirty="0" err="1">
                <a:solidFill>
                  <a:srgbClr val="58667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nonranked</a:t>
            </a:r>
            <a:r>
              <a:rPr lang="en-US" sz="1000" b="1" dirty="0">
                <a:solidFill>
                  <a:srgbClr val="58667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endpoints that were not adjusted for multiplicity. Therefore, treatment differences cannot be regarded as statistically significant.</a:t>
            </a:r>
            <a:endParaRPr lang="en-US" sz="1000" b="1" dirty="0">
              <a:solidFill>
                <a:srgbClr val="58667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914377">
              <a:lnSpc>
                <a:spcPts val="1000"/>
              </a:lnSpc>
              <a:defRPr/>
            </a:pPr>
            <a:r>
              <a:rPr lang="en-US" sz="900" dirty="0">
                <a:solidFill>
                  <a:srgbClr val="58667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Data was not collected beyond Day 14 for VIRGO or Day 30 for GEMINI; no conclusions regarding efficacy beyond the trial end dates should be made.</a:t>
            </a:r>
          </a:p>
          <a:p>
            <a:pPr defTabSz="914377">
              <a:lnSpc>
                <a:spcPts val="1000"/>
              </a:lnSpc>
              <a:defRPr/>
            </a:pPr>
            <a:r>
              <a:rPr lang="en-US" sz="1000" b="1" baseline="30000" dirty="0">
                <a:solidFill>
                  <a:srgbClr val="58667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†</a:t>
            </a:r>
            <a:r>
              <a:rPr lang="en-US" sz="1000" b="1" dirty="0">
                <a:solidFill>
                  <a:srgbClr val="58667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LIMITATIONS: Percentage of participants gaining ≥3 lines in mesopic DCNVA with no more than 5 letter loss in mesopic CDVA at hour 9 on day 1 and 7 was not a prespecified endpoint, not adjusted for multiplicity. Therefore, treatment differences cannot be regarded as statistically significant.</a:t>
            </a:r>
          </a:p>
          <a:p>
            <a:pPr defTabSz="914377">
              <a:defRPr/>
            </a:pPr>
            <a:r>
              <a:rPr lang="en-US" sz="900" baseline="30000" dirty="0">
                <a:solidFill>
                  <a:srgbClr val="58667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‡</a:t>
            </a:r>
            <a:r>
              <a:rPr lang="en-US" sz="900" dirty="0">
                <a:solidFill>
                  <a:srgbClr val="58667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results for GEMINI 1 and GEMINI 2 were consistent at all timepoints.</a:t>
            </a:r>
          </a:p>
          <a:p>
            <a:pPr defTabSz="914377">
              <a:defRPr/>
            </a:pPr>
            <a:r>
              <a:rPr lang="en-US" sz="900" b="1" dirty="0">
                <a:solidFill>
                  <a:srgbClr val="58667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CDVA</a:t>
            </a:r>
            <a:r>
              <a:rPr lang="en-US" sz="900" dirty="0">
                <a:solidFill>
                  <a:srgbClr val="58667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=corrected distance visual acuity; </a:t>
            </a:r>
            <a:r>
              <a:rPr lang="en-US" sz="900" b="1" dirty="0">
                <a:solidFill>
                  <a:srgbClr val="58667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DCNVA</a:t>
            </a:r>
            <a:r>
              <a:rPr lang="en-US" sz="900" dirty="0">
                <a:solidFill>
                  <a:srgbClr val="58667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=distance-corrected near visual acuity</a:t>
            </a:r>
            <a:r>
              <a:rPr lang="en-US" sz="800" dirty="0">
                <a:solidFill>
                  <a:srgbClr val="58667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defTabSz="914377">
              <a:defRPr/>
            </a:pPr>
            <a:r>
              <a:rPr lang="en-US" sz="800" dirty="0">
                <a:solidFill>
                  <a:srgbClr val="58667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 VUITY</a:t>
            </a:r>
            <a:r>
              <a:rPr lang="en-US" sz="800" baseline="30000" dirty="0">
                <a:solidFill>
                  <a:srgbClr val="58667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®</a:t>
            </a:r>
            <a:r>
              <a:rPr lang="en-US" sz="800" dirty="0">
                <a:solidFill>
                  <a:srgbClr val="58667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Prescribing Information. North Chicago, IL: AbbVie, Inc.  2. Data on file. ABVRRTI74717.  3. Data on file.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D63DCE9-A0B8-4182-66DD-63ADC7A59BA9}"/>
              </a:ext>
            </a:extLst>
          </p:cNvPr>
          <p:cNvSpPr/>
          <p:nvPr/>
        </p:nvSpPr>
        <p:spPr>
          <a:xfrm>
            <a:off x="925413" y="1197944"/>
            <a:ext cx="5006452" cy="3420949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7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endParaRPr lang="en-US" sz="1800">
              <a:solidFill>
                <a:prstClr val="white"/>
              </a:solidFill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44E870-7486-7CD3-1FD9-5B4385E4A493}"/>
              </a:ext>
            </a:extLst>
          </p:cNvPr>
          <p:cNvSpPr txBox="1"/>
          <p:nvPr/>
        </p:nvSpPr>
        <p:spPr>
          <a:xfrm rot="16200000">
            <a:off x="-1232136" y="2808323"/>
            <a:ext cx="3166939" cy="254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 sz="1200" b="0" i="0" u="none" strike="noStrike" kern="1200" spc="-40" baseline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051" spc="-4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Percentage (%) of Responders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D7E2829F-B2C4-5B68-8146-B9FA09C10455}"/>
              </a:ext>
            </a:extLst>
          </p:cNvPr>
          <p:cNvSpPr/>
          <p:nvPr/>
        </p:nvSpPr>
        <p:spPr>
          <a:xfrm>
            <a:off x="985021" y="1057463"/>
            <a:ext cx="291403" cy="291403"/>
          </a:xfrm>
          <a:prstGeom prst="ellipse">
            <a:avLst/>
          </a:prstGeom>
          <a:solidFill>
            <a:srgbClr val="0C4DA2"/>
          </a:solidFill>
          <a:ln w="9525">
            <a:solidFill>
              <a:srgbClr val="0C4DA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914377">
              <a:defRPr/>
            </a:pPr>
            <a:r>
              <a:rPr lang="en-US" sz="1000" b="1">
                <a:solidFill>
                  <a:srgbClr val="FFFFFF"/>
                </a:solidFill>
                <a:latin typeface="Arial"/>
              </a:rPr>
              <a:t>G1</a:t>
            </a:r>
          </a:p>
        </p:txBody>
      </p:sp>
      <p:graphicFrame>
        <p:nvGraphicFramePr>
          <p:cNvPr id="35" name="Chart 34">
            <a:extLst>
              <a:ext uri="{FF2B5EF4-FFF2-40B4-BE49-F238E27FC236}">
                <a16:creationId xmlns:a16="http://schemas.microsoft.com/office/drawing/2014/main" id="{901F58E5-DBED-6FA0-3F49-7533A8C72F16}"/>
              </a:ext>
            </a:extLst>
          </p:cNvPr>
          <p:cNvGraphicFramePr/>
          <p:nvPr/>
        </p:nvGraphicFramePr>
        <p:xfrm>
          <a:off x="470301" y="1057690"/>
          <a:ext cx="5577207" cy="38507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7" name="TextBox 46">
            <a:extLst>
              <a:ext uri="{FF2B5EF4-FFF2-40B4-BE49-F238E27FC236}">
                <a16:creationId xmlns:a16="http://schemas.microsoft.com/office/drawing/2014/main" id="{CCEE9769-FBDE-1462-D999-A54A274F521A}"/>
              </a:ext>
            </a:extLst>
          </p:cNvPr>
          <p:cNvSpPr txBox="1"/>
          <p:nvPr/>
        </p:nvSpPr>
        <p:spPr>
          <a:xfrm>
            <a:off x="1010317" y="1390048"/>
            <a:ext cx="26726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US" sz="110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Prespecified other endpoints at </a:t>
            </a:r>
            <a:br>
              <a:rPr lang="en-US" sz="110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n-US" sz="110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Hour 3 on Days 1, 3, 7, and 14*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E1F0565-CE97-0D1A-F70C-CD2275AA696A}"/>
              </a:ext>
            </a:extLst>
          </p:cNvPr>
          <p:cNvSpPr txBox="1"/>
          <p:nvPr/>
        </p:nvSpPr>
        <p:spPr>
          <a:xfrm>
            <a:off x="-5505" y="17568"/>
            <a:ext cx="1220301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7">
              <a:spcAft>
                <a:spcPts val="400"/>
              </a:spcAft>
              <a:defRPr/>
            </a:pPr>
            <a:r>
              <a:rPr lang="en-US" sz="3733" b="1" dirty="0">
                <a:solidFill>
                  <a:srgbClr val="003767"/>
                </a:solidFill>
                <a:latin typeface="+mn-lt"/>
              </a:rPr>
              <a:t>1.25% Pilocarpine Hydrochloride</a:t>
            </a:r>
          </a:p>
          <a:p>
            <a:pPr algn="ctr" defTabSz="914377">
              <a:spcAft>
                <a:spcPts val="800"/>
              </a:spcAft>
              <a:defRPr/>
            </a:pPr>
            <a:r>
              <a:rPr lang="en-US" sz="1867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Percentage of ≥3-line gain at Hour 3 (GEMINI 1) and percentage of ≥3-line gain at Hour 9 (VIRGO)</a:t>
            </a:r>
            <a:endParaRPr lang="en-US" sz="1867" b="1" dirty="0">
              <a:latin typeface="+mn-lt"/>
            </a:endParaRPr>
          </a:p>
          <a:p>
            <a:pPr defTabSz="914377">
              <a:defRPr/>
            </a:pPr>
            <a:endParaRPr lang="en-US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F09A81C1-EF1E-0B04-F352-A9BBDAA9176A}"/>
              </a:ext>
            </a:extLst>
          </p:cNvPr>
          <p:cNvSpPr/>
          <p:nvPr/>
        </p:nvSpPr>
        <p:spPr>
          <a:xfrm>
            <a:off x="925413" y="4970773"/>
            <a:ext cx="5006452" cy="164592"/>
          </a:xfrm>
          <a:prstGeom prst="roundRect">
            <a:avLst>
              <a:gd name="adj" fmla="val 50000"/>
            </a:avLst>
          </a:prstGeom>
          <a:solidFill>
            <a:schemeClr val="tx1">
              <a:alpha val="1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27432" rtlCol="0" anchor="ctr"/>
          <a:lstStyle/>
          <a:p>
            <a:pPr algn="ctr" defTabSz="914377">
              <a:defRPr/>
            </a:pPr>
            <a:r>
              <a:rPr lang="en-US" sz="1100">
                <a:solidFill>
                  <a:srgbClr val="424C54"/>
                </a:solidFill>
                <a:latin typeface="Arial" panose="020F0502020204030204"/>
              </a:rPr>
              <a:t>Day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806FCCE-5457-3F47-D2CD-ED205594640A}"/>
              </a:ext>
            </a:extLst>
          </p:cNvPr>
          <p:cNvGrpSpPr/>
          <p:nvPr/>
        </p:nvGrpSpPr>
        <p:grpSpPr>
          <a:xfrm>
            <a:off x="4931542" y="1385794"/>
            <a:ext cx="968175" cy="997590"/>
            <a:chOff x="5415996" y="1448875"/>
            <a:chExt cx="1627570" cy="1766625"/>
          </a:xfrm>
        </p:grpSpPr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1A9FEBFB-2437-8DA1-9AAA-8C06CFED56A4}"/>
                </a:ext>
              </a:extLst>
            </p:cNvPr>
            <p:cNvSpPr/>
            <p:nvPr/>
          </p:nvSpPr>
          <p:spPr>
            <a:xfrm flipV="1">
              <a:off x="6127334" y="3034288"/>
              <a:ext cx="210206" cy="181212"/>
            </a:xfrm>
            <a:prstGeom prst="triangle">
              <a:avLst/>
            </a:prstGeom>
            <a:solidFill>
              <a:srgbClr val="828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US">
                <a:solidFill>
                  <a:srgbClr val="FFFFFF"/>
                </a:solidFill>
                <a:latin typeface="Source Sans Pro"/>
              </a:endParaRPr>
            </a:p>
          </p:txBody>
        </p:sp>
        <p:pic>
          <p:nvPicPr>
            <p:cNvPr id="22" name="Picture 21" descr="Shape&#10;&#10;Description automatically generated">
              <a:extLst>
                <a:ext uri="{FF2B5EF4-FFF2-40B4-BE49-F238E27FC236}">
                  <a16:creationId xmlns:a16="http://schemas.microsoft.com/office/drawing/2014/main" id="{A9F8884B-9B1A-D573-5ACA-560CAAE335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1309" y="1448875"/>
              <a:ext cx="1622257" cy="1622257"/>
            </a:xfrm>
            <a:prstGeom prst="rect">
              <a:avLst/>
            </a:prstGeom>
            <a:effectLst>
              <a:outerShdw blurRad="1524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6937AF2-7129-63B8-CCE7-C34946BF5576}"/>
                </a:ext>
              </a:extLst>
            </p:cNvPr>
            <p:cNvSpPr/>
            <p:nvPr/>
          </p:nvSpPr>
          <p:spPr>
            <a:xfrm>
              <a:off x="5528293" y="1557373"/>
              <a:ext cx="1408288" cy="1408288"/>
            </a:xfrm>
            <a:prstGeom prst="ellipse">
              <a:avLst/>
            </a:prstGeom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US">
                <a:solidFill>
                  <a:srgbClr val="FFFFFF"/>
                </a:solidFill>
                <a:latin typeface="Source Sans Pro"/>
              </a:endParaRP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2A419F57-B7BF-14D3-8B1F-9AD9DF3EA2EA}"/>
                </a:ext>
              </a:extLst>
            </p:cNvPr>
            <p:cNvGrpSpPr/>
            <p:nvPr/>
          </p:nvGrpSpPr>
          <p:grpSpPr>
            <a:xfrm>
              <a:off x="5415996" y="1754219"/>
              <a:ext cx="1623272" cy="1284049"/>
              <a:chOff x="5415995" y="1754219"/>
              <a:chExt cx="1623272" cy="1284049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AEEFE54-3D7E-93AB-8F71-9C06D1C57EBB}"/>
                  </a:ext>
                </a:extLst>
              </p:cNvPr>
              <p:cNvSpPr txBox="1"/>
              <p:nvPr/>
            </p:nvSpPr>
            <p:spPr>
              <a:xfrm>
                <a:off x="5415995" y="2068668"/>
                <a:ext cx="1622257" cy="6540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sz="7200">
                    <a:solidFill>
                      <a:schemeClr val="bg1"/>
                    </a:solidFill>
                    <a:latin typeface="+mj-lt"/>
                  </a:defRPr>
                </a:lvl1pPr>
              </a:lstStyle>
              <a:p>
                <a:pPr defTabSz="914377">
                  <a:defRPr/>
                </a:pPr>
                <a:r>
                  <a:rPr lang="en-US" sz="1200" b="1">
                    <a:solidFill>
                      <a:srgbClr val="FFFFFF"/>
                    </a:solidFill>
                    <a:latin typeface="Arial Black" panose="020B0A04020102020204" pitchFamily="34" charset="0"/>
                    <a:ea typeface="+mn-ea"/>
                    <a:cs typeface="+mn-cs"/>
                  </a:rPr>
                  <a:t>DAY </a:t>
                </a:r>
                <a:r>
                  <a:rPr lang="en-US" sz="1800" b="1">
                    <a:solidFill>
                      <a:srgbClr val="FFFFFF"/>
                    </a:solidFill>
                    <a:latin typeface="Arial Black" panose="020B0A04020102020204" pitchFamily="34" charset="0"/>
                    <a:ea typeface="+mn-ea"/>
                    <a:cs typeface="+mn-cs"/>
                  </a:rPr>
                  <a:t>30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CDA650A-F34E-DBEE-A2ED-110F46C0010C}"/>
                  </a:ext>
                </a:extLst>
              </p:cNvPr>
              <p:cNvSpPr txBox="1"/>
              <p:nvPr/>
            </p:nvSpPr>
            <p:spPr>
              <a:xfrm>
                <a:off x="5432643" y="1754219"/>
                <a:ext cx="1606624" cy="5450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914377">
                  <a:defRPr/>
                </a:pPr>
                <a:r>
                  <a:rPr lang="en-US" sz="700" i="1">
                    <a:solidFill>
                      <a:srgbClr val="FFFFFF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Primary efficacy endpoint measured 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EFCC6C8-78D9-3CF5-B5C9-12D035D1B73C}"/>
                  </a:ext>
                </a:extLst>
              </p:cNvPr>
              <p:cNvSpPr txBox="1"/>
              <p:nvPr/>
            </p:nvSpPr>
            <p:spPr>
              <a:xfrm>
                <a:off x="5446066" y="2384221"/>
                <a:ext cx="1580423" cy="6540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sz="7200">
                    <a:solidFill>
                      <a:schemeClr val="bg1"/>
                    </a:solidFill>
                    <a:latin typeface="+mj-lt"/>
                  </a:defRPr>
                </a:lvl1pPr>
              </a:lstStyle>
              <a:p>
                <a:pPr defTabSz="914377">
                  <a:defRPr/>
                </a:pPr>
                <a:r>
                  <a:rPr lang="en-US" sz="1200" b="1">
                    <a:solidFill>
                      <a:srgbClr val="FFFFFF"/>
                    </a:solidFill>
                    <a:latin typeface="Arial Black" panose="020B0A04020102020204" pitchFamily="34" charset="0"/>
                    <a:ea typeface="+mn-ea"/>
                    <a:cs typeface="+mn-cs"/>
                  </a:rPr>
                  <a:t>HR</a:t>
                </a:r>
                <a:r>
                  <a:rPr lang="en-US" sz="1800" b="1">
                    <a:solidFill>
                      <a:srgbClr val="FFFFFF"/>
                    </a:solidFill>
                    <a:latin typeface="Arial Black" panose="020B0A04020102020204" pitchFamily="34" charset="0"/>
                    <a:ea typeface="+mn-ea"/>
                    <a:cs typeface="+mn-cs"/>
                  </a:rPr>
                  <a:t> 3</a:t>
                </a:r>
              </a:p>
            </p:txBody>
          </p:sp>
        </p:grp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AF33414A-2E2C-9F18-1447-D9CAD557FFC5}"/>
              </a:ext>
            </a:extLst>
          </p:cNvPr>
          <p:cNvSpPr txBox="1"/>
          <p:nvPr/>
        </p:nvSpPr>
        <p:spPr>
          <a:xfrm>
            <a:off x="6774509" y="3942674"/>
            <a:ext cx="10885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en-US" b="1">
                <a:solidFill>
                  <a:prstClr val="white">
                    <a:lumMod val="50000"/>
                  </a:prstClr>
                </a:solidFill>
                <a:ea typeface="Segoe UI Black" panose="020B0A02040204020203" pitchFamily="34" charset="0"/>
                <a:cs typeface="+mn-cs"/>
              </a:rPr>
              <a:t>Vehicle</a:t>
            </a:r>
            <a:endParaRPr lang="en-US" sz="900" b="1">
              <a:solidFill>
                <a:prstClr val="white">
                  <a:lumMod val="50000"/>
                </a:prstClr>
              </a:solidFill>
              <a:ea typeface="Segoe UI Black" panose="020B0A02040204020203" pitchFamily="34" charset="0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AC58B15-F58B-5ED3-0A4C-4EB7204BE345}"/>
              </a:ext>
            </a:extLst>
          </p:cNvPr>
          <p:cNvGrpSpPr/>
          <p:nvPr/>
        </p:nvGrpSpPr>
        <p:grpSpPr>
          <a:xfrm>
            <a:off x="10624922" y="1017918"/>
            <a:ext cx="968175" cy="997590"/>
            <a:chOff x="5415996" y="1448875"/>
            <a:chExt cx="1627570" cy="1766625"/>
          </a:xfrm>
        </p:grpSpPr>
        <p:sp>
          <p:nvSpPr>
            <p:cNvPr id="10" name="Isosceles Triangle 9">
              <a:extLst>
                <a:ext uri="{FF2B5EF4-FFF2-40B4-BE49-F238E27FC236}">
                  <a16:creationId xmlns:a16="http://schemas.microsoft.com/office/drawing/2014/main" id="{5B9BC6B5-E344-9C1A-66C3-5C111C3864B9}"/>
                </a:ext>
              </a:extLst>
            </p:cNvPr>
            <p:cNvSpPr/>
            <p:nvPr/>
          </p:nvSpPr>
          <p:spPr>
            <a:xfrm flipV="1">
              <a:off x="6127334" y="3034288"/>
              <a:ext cx="210206" cy="181212"/>
            </a:xfrm>
            <a:prstGeom prst="triangle">
              <a:avLst/>
            </a:prstGeom>
            <a:solidFill>
              <a:srgbClr val="8282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US">
                <a:solidFill>
                  <a:srgbClr val="FFFFFF"/>
                </a:solidFill>
                <a:latin typeface="Source Sans Pro"/>
              </a:endParaRPr>
            </a:p>
          </p:txBody>
        </p:sp>
        <p:pic>
          <p:nvPicPr>
            <p:cNvPr id="15" name="Picture 14" descr="Shape&#10;&#10;Description automatically generated">
              <a:extLst>
                <a:ext uri="{FF2B5EF4-FFF2-40B4-BE49-F238E27FC236}">
                  <a16:creationId xmlns:a16="http://schemas.microsoft.com/office/drawing/2014/main" id="{D0F7A5CD-97FE-048A-59E7-9BDF556267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1309" y="1448875"/>
              <a:ext cx="1622257" cy="1622257"/>
            </a:xfrm>
            <a:prstGeom prst="rect">
              <a:avLst/>
            </a:prstGeom>
            <a:effectLst>
              <a:outerShdw blurRad="1524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D530AC25-B3A1-42B5-2F20-CF230AA1C403}"/>
                </a:ext>
              </a:extLst>
            </p:cNvPr>
            <p:cNvSpPr/>
            <p:nvPr/>
          </p:nvSpPr>
          <p:spPr>
            <a:xfrm>
              <a:off x="5528293" y="1557373"/>
              <a:ext cx="1408288" cy="1408288"/>
            </a:xfrm>
            <a:prstGeom prst="ellipse">
              <a:avLst/>
            </a:prstGeom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US">
                <a:solidFill>
                  <a:srgbClr val="FFFFFF"/>
                </a:solidFill>
                <a:latin typeface="Source Sans Pro"/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4C65EC2-8769-D0F9-9A53-F9394EAA4176}"/>
                </a:ext>
              </a:extLst>
            </p:cNvPr>
            <p:cNvGrpSpPr/>
            <p:nvPr/>
          </p:nvGrpSpPr>
          <p:grpSpPr>
            <a:xfrm>
              <a:off x="5415996" y="1754219"/>
              <a:ext cx="1623272" cy="1284049"/>
              <a:chOff x="5415995" y="1754219"/>
              <a:chExt cx="1623272" cy="1284049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9B00C62-56F7-B0AB-7F02-94BFBCB7266C}"/>
                  </a:ext>
                </a:extLst>
              </p:cNvPr>
              <p:cNvSpPr txBox="1"/>
              <p:nvPr/>
            </p:nvSpPr>
            <p:spPr>
              <a:xfrm>
                <a:off x="5415995" y="2068668"/>
                <a:ext cx="1622257" cy="6540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sz="7200">
                    <a:solidFill>
                      <a:schemeClr val="bg1"/>
                    </a:solidFill>
                    <a:latin typeface="+mj-lt"/>
                  </a:defRPr>
                </a:lvl1pPr>
              </a:lstStyle>
              <a:p>
                <a:pPr defTabSz="914377">
                  <a:defRPr/>
                </a:pPr>
                <a:r>
                  <a:rPr lang="en-US" sz="1200" b="1">
                    <a:solidFill>
                      <a:srgbClr val="FFFFFF"/>
                    </a:solidFill>
                    <a:latin typeface="Arial Black" panose="020B0A04020102020204" pitchFamily="34" charset="0"/>
                    <a:ea typeface="+mn-ea"/>
                    <a:cs typeface="+mn-cs"/>
                  </a:rPr>
                  <a:t>DAY </a:t>
                </a:r>
                <a:r>
                  <a:rPr lang="en-US" sz="1800" b="1">
                    <a:solidFill>
                      <a:srgbClr val="FFFFFF"/>
                    </a:solidFill>
                    <a:latin typeface="Arial Black" panose="020B0A04020102020204" pitchFamily="34" charset="0"/>
                    <a:ea typeface="+mn-ea"/>
                    <a:cs typeface="+mn-cs"/>
                  </a:rPr>
                  <a:t>14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7B964F5-5A63-6321-1CA3-8B5A4F8E9170}"/>
                  </a:ext>
                </a:extLst>
              </p:cNvPr>
              <p:cNvSpPr txBox="1"/>
              <p:nvPr/>
            </p:nvSpPr>
            <p:spPr>
              <a:xfrm>
                <a:off x="5432643" y="1754219"/>
                <a:ext cx="1606624" cy="5450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914377">
                  <a:defRPr/>
                </a:pPr>
                <a:r>
                  <a:rPr lang="en-US" sz="700" i="1">
                    <a:solidFill>
                      <a:srgbClr val="FFFFFF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Primary efficacy endpoint measured 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ACACC64-D2A1-76E2-DE8F-48650712CB3E}"/>
                  </a:ext>
                </a:extLst>
              </p:cNvPr>
              <p:cNvSpPr txBox="1"/>
              <p:nvPr/>
            </p:nvSpPr>
            <p:spPr>
              <a:xfrm>
                <a:off x="5446066" y="2384221"/>
                <a:ext cx="1580423" cy="6540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sz="7200">
                    <a:solidFill>
                      <a:schemeClr val="bg1"/>
                    </a:solidFill>
                    <a:latin typeface="+mj-lt"/>
                  </a:defRPr>
                </a:lvl1pPr>
              </a:lstStyle>
              <a:p>
                <a:pPr defTabSz="914377">
                  <a:defRPr/>
                </a:pPr>
                <a:r>
                  <a:rPr lang="en-US" sz="1200" b="1" dirty="0">
                    <a:solidFill>
                      <a:srgbClr val="FFFFFF"/>
                    </a:solidFill>
                    <a:latin typeface="Arial Black" panose="020B0A04020102020204" pitchFamily="34" charset="0"/>
                    <a:ea typeface="+mn-ea"/>
                    <a:cs typeface="+mn-cs"/>
                  </a:rPr>
                  <a:t>HR</a:t>
                </a:r>
                <a:r>
                  <a:rPr lang="en-US" sz="1800" b="1" dirty="0">
                    <a:solidFill>
                      <a:srgbClr val="FFFFFF"/>
                    </a:solidFill>
                    <a:latin typeface="Arial Black" panose="020B0A04020102020204" pitchFamily="34" charset="0"/>
                    <a:ea typeface="+mn-ea"/>
                    <a:cs typeface="+mn-cs"/>
                  </a:rPr>
                  <a:t> 9</a:t>
                </a:r>
              </a:p>
            </p:txBody>
          </p:sp>
        </p:grp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60E906D-D388-6D28-DC66-DE1D0D8E2BBC}"/>
              </a:ext>
            </a:extLst>
          </p:cNvPr>
          <p:cNvGrpSpPr/>
          <p:nvPr/>
        </p:nvGrpSpPr>
        <p:grpSpPr>
          <a:xfrm>
            <a:off x="11051469" y="5762972"/>
            <a:ext cx="1105563" cy="326243"/>
            <a:chOff x="12365224" y="4949732"/>
            <a:chExt cx="1105563" cy="326244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50561CB-19BD-6005-B2C1-959D72708C71}"/>
                </a:ext>
              </a:extLst>
            </p:cNvPr>
            <p:cNvSpPr txBox="1"/>
            <p:nvPr/>
          </p:nvSpPr>
          <p:spPr>
            <a:xfrm>
              <a:off x="12658661" y="4949732"/>
              <a:ext cx="812126" cy="326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377">
                <a:lnSpc>
                  <a:spcPct val="80000"/>
                </a:lnSpc>
                <a:defRPr/>
              </a:pPr>
              <a:r>
                <a:rPr lang="en-US" sz="1000" b="1" spc="-40">
                  <a:solidFill>
                    <a:srgbClr val="0C4DA2"/>
                  </a:solidFill>
                  <a:ea typeface="Segoe UI Black" panose="020B0A02040204020203" pitchFamily="34" charset="0"/>
                  <a:cs typeface="+mn-cs"/>
                </a:rPr>
                <a:t>GEMINI 2</a:t>
              </a:r>
              <a:br>
                <a:rPr lang="en-US" b="1" spc="-40">
                  <a:solidFill>
                    <a:srgbClr val="0C4DA2"/>
                  </a:solidFill>
                  <a:ea typeface="Segoe UI Black" panose="020B0A02040204020203" pitchFamily="34" charset="0"/>
                  <a:cs typeface="+mn-cs"/>
                </a:rPr>
              </a:br>
              <a:r>
                <a:rPr lang="en-US" sz="900">
                  <a:solidFill>
                    <a:srgbClr val="0C4DA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(N=427)</a:t>
              </a:r>
              <a:endParaRPr lang="en-US" sz="1100">
                <a:solidFill>
                  <a:srgbClr val="0C4DA2"/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FAD90241-DCE2-098C-FB8A-472C3ADCE8DA}"/>
                </a:ext>
              </a:extLst>
            </p:cNvPr>
            <p:cNvSpPr/>
            <p:nvPr/>
          </p:nvSpPr>
          <p:spPr>
            <a:xfrm>
              <a:off x="12365224" y="4973308"/>
              <a:ext cx="291403" cy="291403"/>
            </a:xfrm>
            <a:prstGeom prst="ellipse">
              <a:avLst/>
            </a:prstGeom>
            <a:solidFill>
              <a:srgbClr val="0C4DA2"/>
            </a:solidFill>
            <a:ln w="9525">
              <a:solidFill>
                <a:srgbClr val="0C4DA2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 defTabSz="914377">
                <a:defRPr/>
              </a:pPr>
              <a:r>
                <a:rPr lang="en-US" sz="1000" b="1">
                  <a:solidFill>
                    <a:srgbClr val="FFFFFF"/>
                  </a:solidFill>
                  <a:latin typeface="Arial"/>
                </a:rPr>
                <a:t>G2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0EC89E7-72AC-F54A-35AE-64878AA23845}"/>
              </a:ext>
            </a:extLst>
          </p:cNvPr>
          <p:cNvGrpSpPr/>
          <p:nvPr/>
        </p:nvGrpSpPr>
        <p:grpSpPr>
          <a:xfrm>
            <a:off x="11051469" y="5407570"/>
            <a:ext cx="1140532" cy="291402"/>
            <a:chOff x="12365224" y="4546487"/>
            <a:chExt cx="1140532" cy="29140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7F79600-7DB2-9350-87F9-B238BA32235E}"/>
                </a:ext>
              </a:extLst>
            </p:cNvPr>
            <p:cNvSpPr txBox="1"/>
            <p:nvPr/>
          </p:nvSpPr>
          <p:spPr>
            <a:xfrm>
              <a:off x="12658661" y="4572155"/>
              <a:ext cx="847095" cy="233910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defTabSz="914377">
                <a:lnSpc>
                  <a:spcPct val="80000"/>
                </a:lnSpc>
                <a:defRPr/>
              </a:pPr>
              <a:r>
                <a:rPr lang="en-US" sz="1000" b="1" spc="-40">
                  <a:solidFill>
                    <a:srgbClr val="0C4DA2"/>
                  </a:solidFill>
                  <a:ea typeface="Segoe UI Black" panose="020B0A02040204020203" pitchFamily="34" charset="0"/>
                  <a:cs typeface="+mn-cs"/>
                </a:rPr>
                <a:t>GEMINI 1</a:t>
              </a:r>
              <a:br>
                <a:rPr lang="en-US" sz="1800">
                  <a:solidFill>
                    <a:srgbClr val="0C4DA2"/>
                  </a:solidFill>
                  <a:latin typeface="Source Sans Pro Black"/>
                  <a:ea typeface="Segoe UI Black" panose="020B0A02040204020203" pitchFamily="34" charset="0"/>
                  <a:cs typeface="+mn-cs"/>
                </a:rPr>
              </a:br>
              <a:r>
                <a:rPr lang="en-US" sz="900">
                  <a:solidFill>
                    <a:srgbClr val="0C4DA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(N=323)</a:t>
              </a:r>
              <a:endParaRPr lang="en-US" sz="1100">
                <a:solidFill>
                  <a:srgbClr val="0C4DA2"/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A03E89BB-E1A5-CE0C-8451-12E6A7D04E12}"/>
                </a:ext>
              </a:extLst>
            </p:cNvPr>
            <p:cNvSpPr/>
            <p:nvPr/>
          </p:nvSpPr>
          <p:spPr>
            <a:xfrm>
              <a:off x="12365224" y="4546487"/>
              <a:ext cx="291403" cy="291403"/>
            </a:xfrm>
            <a:prstGeom prst="ellipse">
              <a:avLst/>
            </a:prstGeom>
            <a:solidFill>
              <a:srgbClr val="0C4DA2"/>
            </a:solidFill>
            <a:ln w="9525">
              <a:solidFill>
                <a:srgbClr val="0C4DA2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 defTabSz="914377">
                <a:defRPr/>
              </a:pPr>
              <a:r>
                <a:rPr lang="en-US" sz="1000" b="1">
                  <a:solidFill>
                    <a:srgbClr val="FFFFFF"/>
                  </a:solidFill>
                  <a:latin typeface="Arial"/>
                </a:rPr>
                <a:t>G1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56DE3D2-053A-5ED0-4B45-E69CDDBC5E17}"/>
              </a:ext>
            </a:extLst>
          </p:cNvPr>
          <p:cNvGrpSpPr/>
          <p:nvPr/>
        </p:nvGrpSpPr>
        <p:grpSpPr>
          <a:xfrm>
            <a:off x="11051469" y="6194568"/>
            <a:ext cx="1087049" cy="326243"/>
            <a:chOff x="12398244" y="5290249"/>
            <a:chExt cx="1087049" cy="326242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FAD498B-5679-EBC5-3748-7B939EC13A3C}"/>
                </a:ext>
              </a:extLst>
            </p:cNvPr>
            <p:cNvSpPr txBox="1"/>
            <p:nvPr/>
          </p:nvSpPr>
          <p:spPr>
            <a:xfrm>
              <a:off x="12689647" y="5290249"/>
              <a:ext cx="795646" cy="3262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377">
                <a:lnSpc>
                  <a:spcPct val="80000"/>
                </a:lnSpc>
                <a:defRPr/>
              </a:pPr>
              <a:r>
                <a:rPr lang="en-US" sz="1000" b="1" spc="-40">
                  <a:solidFill>
                    <a:srgbClr val="4D3A99"/>
                  </a:solidFill>
                  <a:ea typeface="Segoe UI Black" panose="020B0A02040204020203" pitchFamily="34" charset="0"/>
                  <a:cs typeface="+mn-cs"/>
                </a:rPr>
                <a:t>VIRGO</a:t>
              </a:r>
              <a:br>
                <a:rPr lang="en-US" b="1" spc="-40">
                  <a:solidFill>
                    <a:srgbClr val="4D3A99"/>
                  </a:solidFill>
                  <a:ea typeface="Segoe UI Black" panose="020B0A02040204020203" pitchFamily="34" charset="0"/>
                  <a:cs typeface="+mn-cs"/>
                </a:rPr>
              </a:br>
              <a:r>
                <a:rPr lang="en-US" sz="900">
                  <a:solidFill>
                    <a:srgbClr val="4D3A99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(N=230)</a:t>
              </a:r>
              <a:endParaRPr lang="en-US" sz="1100">
                <a:solidFill>
                  <a:srgbClr val="4D3A99"/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5C08695C-2211-D797-AFE4-D0063EBE058E}"/>
                </a:ext>
              </a:extLst>
            </p:cNvPr>
            <p:cNvSpPr/>
            <p:nvPr/>
          </p:nvSpPr>
          <p:spPr>
            <a:xfrm>
              <a:off x="12398244" y="5301658"/>
              <a:ext cx="291403" cy="291403"/>
            </a:xfrm>
            <a:prstGeom prst="ellipse">
              <a:avLst/>
            </a:prstGeom>
            <a:solidFill>
              <a:srgbClr val="4D3A99"/>
            </a:solidFill>
            <a:ln w="9525">
              <a:solidFill>
                <a:srgbClr val="4D3A99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 defTabSz="914377">
                <a:defRPr/>
              </a:pPr>
              <a:r>
                <a:rPr lang="en-US" sz="1000" b="1">
                  <a:solidFill>
                    <a:srgbClr val="FFFFFF"/>
                  </a:solidFill>
                  <a:latin typeface="Arial"/>
                </a:rPr>
                <a:t>V</a:t>
              </a:r>
            </a:p>
          </p:txBody>
        </p:sp>
      </p:grpSp>
      <p:graphicFrame>
        <p:nvGraphicFramePr>
          <p:cNvPr id="40" name="Table 51">
            <a:extLst>
              <a:ext uri="{FF2B5EF4-FFF2-40B4-BE49-F238E27FC236}">
                <a16:creationId xmlns:a16="http://schemas.microsoft.com/office/drawing/2014/main" id="{2CA1068E-B992-6C3C-0F0F-1D1DCA124300}"/>
              </a:ext>
            </a:extLst>
          </p:cNvPr>
          <p:cNvGraphicFramePr>
            <a:graphicFrameLocks noGrp="1"/>
          </p:cNvGraphicFramePr>
          <p:nvPr/>
        </p:nvGraphicFramePr>
        <p:xfrm>
          <a:off x="7063741" y="4754895"/>
          <a:ext cx="4657965" cy="2242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4815">
                  <a:extLst>
                    <a:ext uri="{9D8B030D-6E8A-4147-A177-3AD203B41FA5}">
                      <a16:colId xmlns:a16="http://schemas.microsoft.com/office/drawing/2014/main" val="2171036347"/>
                    </a:ext>
                  </a:extLst>
                </a:gridCol>
                <a:gridCol w="578267">
                  <a:extLst>
                    <a:ext uri="{9D8B030D-6E8A-4147-A177-3AD203B41FA5}">
                      <a16:colId xmlns:a16="http://schemas.microsoft.com/office/drawing/2014/main" val="796268638"/>
                    </a:ext>
                  </a:extLst>
                </a:gridCol>
                <a:gridCol w="1079671">
                  <a:extLst>
                    <a:ext uri="{9D8B030D-6E8A-4147-A177-3AD203B41FA5}">
                      <a16:colId xmlns:a16="http://schemas.microsoft.com/office/drawing/2014/main" val="4235265311"/>
                    </a:ext>
                  </a:extLst>
                </a:gridCol>
                <a:gridCol w="566251">
                  <a:extLst>
                    <a:ext uri="{9D8B030D-6E8A-4147-A177-3AD203B41FA5}">
                      <a16:colId xmlns:a16="http://schemas.microsoft.com/office/drawing/2014/main" val="2219499535"/>
                    </a:ext>
                  </a:extLst>
                </a:gridCol>
                <a:gridCol w="1228961">
                  <a:extLst>
                    <a:ext uri="{9D8B030D-6E8A-4147-A177-3AD203B41FA5}">
                      <a16:colId xmlns:a16="http://schemas.microsoft.com/office/drawing/2014/main" val="3032782168"/>
                    </a:ext>
                  </a:extLst>
                </a:gridCol>
              </a:tblGrid>
              <a:tr h="224228">
                <a:tc>
                  <a:txBody>
                    <a:bodyPr/>
                    <a:lstStyle/>
                    <a:p>
                      <a:pPr algn="ctr"/>
                      <a:r>
                        <a:rPr lang="en-US" sz="700" b="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21.4</a:t>
                      </a:r>
                      <a:endParaRPr lang="en-US" sz="700" b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700" b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30.2</a:t>
                      </a:r>
                      <a:endParaRPr lang="en-US" sz="700" b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700" b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28.1 </a:t>
                      </a:r>
                      <a:endParaRPr lang="en-US" sz="700" b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6808053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9B621F8B-D059-D494-9157-F5EA5A69C145}"/>
              </a:ext>
            </a:extLst>
          </p:cNvPr>
          <p:cNvSpPr txBox="1"/>
          <p:nvPr/>
        </p:nvSpPr>
        <p:spPr>
          <a:xfrm>
            <a:off x="933404" y="4007581"/>
            <a:ext cx="10885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en-US" b="1">
                <a:solidFill>
                  <a:prstClr val="white">
                    <a:lumMod val="50000"/>
                  </a:prstClr>
                </a:solidFill>
                <a:ea typeface="Segoe UI Black" panose="020B0A02040204020203" pitchFamily="34" charset="0"/>
                <a:cs typeface="+mn-cs"/>
              </a:rPr>
              <a:t>Vehicle</a:t>
            </a:r>
            <a:endParaRPr lang="en-US" sz="900" b="1">
              <a:solidFill>
                <a:prstClr val="white">
                  <a:lumMod val="50000"/>
                </a:prstClr>
              </a:solidFill>
              <a:ea typeface="Segoe UI Black" panose="020B0A02040204020203" pitchFamily="34" charset="0"/>
              <a:cs typeface="+mn-cs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38D9F77-1F34-65CD-C538-9FE18D690AEB}"/>
              </a:ext>
            </a:extLst>
          </p:cNvPr>
          <p:cNvSpPr txBox="1"/>
          <p:nvPr/>
        </p:nvSpPr>
        <p:spPr>
          <a:xfrm>
            <a:off x="48711" y="5179918"/>
            <a:ext cx="2857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66ED44-C168-9B34-68CE-D7EE0CE3DBD3}"/>
              </a:ext>
            </a:extLst>
          </p:cNvPr>
          <p:cNvSpPr txBox="1"/>
          <p:nvPr/>
        </p:nvSpPr>
        <p:spPr>
          <a:xfrm>
            <a:off x="6055065" y="4674284"/>
            <a:ext cx="121437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7">
              <a:defRPr/>
            </a:pPr>
            <a:r>
              <a:rPr lang="en-US" sz="700">
                <a:ea typeface="+mn-ea"/>
                <a:cs typeface="+mn-cs"/>
              </a:rPr>
              <a:t>Between Group Difference (%)</a:t>
            </a:r>
          </a:p>
        </p:txBody>
      </p:sp>
      <p:graphicFrame>
        <p:nvGraphicFramePr>
          <p:cNvPr id="7" name="Table 51">
            <a:extLst>
              <a:ext uri="{FF2B5EF4-FFF2-40B4-BE49-F238E27FC236}">
                <a16:creationId xmlns:a16="http://schemas.microsoft.com/office/drawing/2014/main" id="{ABE154A9-27B4-DF13-EC9E-4F9707E2D818}"/>
              </a:ext>
            </a:extLst>
          </p:cNvPr>
          <p:cNvGraphicFramePr>
            <a:graphicFrameLocks noGrp="1"/>
          </p:cNvGraphicFramePr>
          <p:nvPr/>
        </p:nvGraphicFramePr>
        <p:xfrm>
          <a:off x="917857" y="4754770"/>
          <a:ext cx="4978700" cy="2242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7305">
                  <a:extLst>
                    <a:ext uri="{9D8B030D-6E8A-4147-A177-3AD203B41FA5}">
                      <a16:colId xmlns:a16="http://schemas.microsoft.com/office/drawing/2014/main" val="2171036347"/>
                    </a:ext>
                  </a:extLst>
                </a:gridCol>
                <a:gridCol w="995680">
                  <a:extLst>
                    <a:ext uri="{9D8B030D-6E8A-4147-A177-3AD203B41FA5}">
                      <a16:colId xmlns:a16="http://schemas.microsoft.com/office/drawing/2014/main" val="15452243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4235265311"/>
                    </a:ext>
                  </a:extLst>
                </a:gridCol>
                <a:gridCol w="975360">
                  <a:extLst>
                    <a:ext uri="{9D8B030D-6E8A-4147-A177-3AD203B41FA5}">
                      <a16:colId xmlns:a16="http://schemas.microsoft.com/office/drawing/2014/main" val="2219499535"/>
                    </a:ext>
                  </a:extLst>
                </a:gridCol>
                <a:gridCol w="994355">
                  <a:extLst>
                    <a:ext uri="{9D8B030D-6E8A-4147-A177-3AD203B41FA5}">
                      <a16:colId xmlns:a16="http://schemas.microsoft.com/office/drawing/2014/main" val="3032782168"/>
                    </a:ext>
                  </a:extLst>
                </a:gridCol>
              </a:tblGrid>
              <a:tr h="224228">
                <a:tc>
                  <a:txBody>
                    <a:bodyPr/>
                    <a:lstStyle/>
                    <a:p>
                      <a:pPr algn="ctr"/>
                      <a:r>
                        <a:rPr lang="en-US" sz="700" b="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17.7</a:t>
                      </a:r>
                      <a:endParaRPr lang="en-US" sz="700" b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0">
                          <a:solidFill>
                            <a:srgbClr val="000000"/>
                          </a:solidFill>
                        </a:rPr>
                        <a:t>13.9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14.4</a:t>
                      </a:r>
                      <a:endParaRPr lang="en-US" sz="700" b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0">
                          <a:solidFill>
                            <a:srgbClr val="000000"/>
                          </a:solidFill>
                        </a:rPr>
                        <a:t>21.4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22.5</a:t>
                      </a:r>
                      <a:endParaRPr lang="en-US" sz="700" b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6808053"/>
                  </a:ext>
                </a:extLst>
              </a:tr>
            </a:tbl>
          </a:graphicData>
        </a:graphic>
      </p:graphicFrame>
      <p:sp>
        <p:nvSpPr>
          <p:cNvPr id="52" name="TextBox 51">
            <a:extLst>
              <a:ext uri="{FF2B5EF4-FFF2-40B4-BE49-F238E27FC236}">
                <a16:creationId xmlns:a16="http://schemas.microsoft.com/office/drawing/2014/main" id="{D4F9C8AA-1959-284F-BC0A-E1193BFC1160}"/>
              </a:ext>
            </a:extLst>
          </p:cNvPr>
          <p:cNvSpPr txBox="1"/>
          <p:nvPr/>
        </p:nvSpPr>
        <p:spPr>
          <a:xfrm>
            <a:off x="143109" y="4674158"/>
            <a:ext cx="121437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7">
              <a:defRPr/>
            </a:pPr>
            <a:r>
              <a:rPr lang="en-US" sz="700">
                <a:ea typeface="+mn-ea"/>
                <a:cs typeface="+mn-cs"/>
              </a:rPr>
              <a:t>Between Group Difference (%)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7895AF-F65B-A98A-30DA-85B02D272EE5}"/>
              </a:ext>
            </a:extLst>
          </p:cNvPr>
          <p:cNvSpPr/>
          <p:nvPr/>
        </p:nvSpPr>
        <p:spPr>
          <a:xfrm>
            <a:off x="-11011" y="6192167"/>
            <a:ext cx="12203012" cy="665835"/>
          </a:xfrm>
          <a:prstGeom prst="rect">
            <a:avLst/>
          </a:prstGeom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656614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Graphic spid="43" grpId="0">
        <p:bldAsOne/>
      </p:bldGraphic>
      <p:bldP spid="4" grpId="0" animBg="1"/>
      <p:bldP spid="49" grpId="0" animBg="1"/>
      <p:bldGraphic spid="35" grpId="0" uiExpand="1">
        <p:bldSub>
          <a:bldChart bld="series"/>
        </p:bldSub>
      </p:bldGraphic>
      <p:bldP spid="47" grpId="0"/>
      <p:bldP spid="38" grpId="0" animBg="1"/>
      <p:bldP spid="26" grpId="0"/>
      <p:bldP spid="14" grpId="0"/>
      <p:bldP spid="11" grpId="0"/>
      <p:bldP spid="5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54115-8ECE-D2E3-9010-541AA9A55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4FD5DBD-B3D4-2FC9-6F9F-C12BA0A502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553" t="22658" r="33009" b="6202"/>
          <a:stretch/>
        </p:blipFill>
        <p:spPr>
          <a:xfrm>
            <a:off x="456300" y="692946"/>
            <a:ext cx="6688201" cy="5815013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550D849-887B-8E8F-14FB-2AA60586504F}"/>
              </a:ext>
            </a:extLst>
          </p:cNvPr>
          <p:cNvCxnSpPr>
            <a:cxnSpLocks/>
          </p:cNvCxnSpPr>
          <p:nvPr/>
        </p:nvCxnSpPr>
        <p:spPr>
          <a:xfrm flipH="1" flipV="1">
            <a:off x="5000625" y="4271963"/>
            <a:ext cx="2143876" cy="800100"/>
          </a:xfrm>
          <a:prstGeom prst="straightConnector1">
            <a:avLst/>
          </a:prstGeom>
          <a:ln w="7302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4C83607-7111-8868-2277-E7ED6C5020F2}"/>
              </a:ext>
            </a:extLst>
          </p:cNvPr>
          <p:cNvCxnSpPr>
            <a:cxnSpLocks/>
          </p:cNvCxnSpPr>
          <p:nvPr/>
        </p:nvCxnSpPr>
        <p:spPr>
          <a:xfrm flipH="1">
            <a:off x="5595937" y="2082405"/>
            <a:ext cx="1919288" cy="0"/>
          </a:xfrm>
          <a:prstGeom prst="straightConnector1">
            <a:avLst/>
          </a:prstGeom>
          <a:ln w="7302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C81EE48-4C39-ABBC-51D6-D0A9703A701A}"/>
              </a:ext>
            </a:extLst>
          </p:cNvPr>
          <p:cNvSpPr txBox="1"/>
          <p:nvPr/>
        </p:nvSpPr>
        <p:spPr>
          <a:xfrm>
            <a:off x="7286626" y="4271963"/>
            <a:ext cx="42719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Sphincter muscle</a:t>
            </a:r>
          </a:p>
          <a:p>
            <a:r>
              <a:rPr lang="en-US" sz="3600" dirty="0"/>
              <a:t>(Pilocarpine, carbachol, aceclidine)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3A713F-FC36-44A4-67C3-C7E0EC7887C8}"/>
              </a:ext>
            </a:extLst>
          </p:cNvPr>
          <p:cNvSpPr txBox="1"/>
          <p:nvPr/>
        </p:nvSpPr>
        <p:spPr>
          <a:xfrm>
            <a:off x="7479676" y="1263553"/>
            <a:ext cx="42719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Dilator muscle</a:t>
            </a:r>
          </a:p>
          <a:p>
            <a:r>
              <a:rPr lang="en-US" sz="3600" dirty="0"/>
              <a:t>(brimonidine, phentolamine)</a:t>
            </a:r>
          </a:p>
        </p:txBody>
      </p:sp>
    </p:spTree>
    <p:extLst>
      <p:ext uri="{BB962C8B-B14F-4D97-AF65-F5344CB8AC3E}">
        <p14:creationId xmlns:p14="http://schemas.microsoft.com/office/powerpoint/2010/main" val="907176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4" name="Dark Adaptometry"/>
          <p:cNvSpPr txBox="1">
            <a:spLocks noGrp="1"/>
          </p:cNvSpPr>
          <p:nvPr>
            <p:ph type="title"/>
          </p:nvPr>
        </p:nvSpPr>
        <p:spPr>
          <a:xfrm>
            <a:off x="0" y="298720"/>
            <a:ext cx="12192000" cy="755904"/>
          </a:xfrm>
          <a:prstGeom prst="rect">
            <a:avLst/>
          </a:prstGeom>
        </p:spPr>
        <p:txBody>
          <a:bodyPr/>
          <a:lstStyle/>
          <a:p>
            <a:r>
              <a:rPr dirty="0"/>
              <a:t>Optim</a:t>
            </a:r>
            <a:r>
              <a:rPr lang="en-US" dirty="0"/>
              <a:t>izing The P</a:t>
            </a:r>
            <a:r>
              <a:rPr dirty="0"/>
              <a:t>resbyopia Solution </a:t>
            </a:r>
          </a:p>
        </p:txBody>
      </p:sp>
      <p:sp>
        <p:nvSpPr>
          <p:cNvPr id="2249" name="Oval 30"/>
          <p:cNvSpPr/>
          <p:nvPr/>
        </p:nvSpPr>
        <p:spPr>
          <a:xfrm>
            <a:off x="1374445" y="2177543"/>
            <a:ext cx="2875035" cy="2875035"/>
          </a:xfrm>
          <a:prstGeom prst="ellipse">
            <a:avLst/>
          </a:prstGeom>
          <a:ln w="28575" cap="rnd">
            <a:solidFill>
              <a:srgbClr val="3B3059"/>
            </a:solidFill>
            <a:prstDash val="sysDash"/>
          </a:ln>
        </p:spPr>
        <p:txBody>
          <a:bodyPr lIns="45719" rIns="45719" anchor="ctr"/>
          <a:lstStyle/>
          <a:p>
            <a:pPr algn="ctr">
              <a:defRPr sz="1200">
                <a:solidFill>
                  <a:srgbClr val="3B3059"/>
                </a:solidFill>
              </a:defRPr>
            </a:pPr>
            <a:endParaRPr sz="1200"/>
          </a:p>
        </p:txBody>
      </p:sp>
      <p:sp>
        <p:nvSpPr>
          <p:cNvPr id="2250" name="Rectangle 31"/>
          <p:cNvSpPr txBox="1"/>
          <p:nvPr/>
        </p:nvSpPr>
        <p:spPr>
          <a:xfrm>
            <a:off x="4041158" y="4966621"/>
            <a:ext cx="1016980" cy="3970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90000"/>
              </a:lnSpc>
              <a:spcBef>
                <a:spcPts val="400"/>
              </a:spcBef>
              <a:defRPr sz="2200">
                <a:solidFill>
                  <a:srgbClr val="3B3059"/>
                </a:solidFill>
              </a:defRPr>
            </a:lvl1pPr>
          </a:lstStyle>
          <a:p>
            <a:r>
              <a:t>Safety</a:t>
            </a:r>
          </a:p>
        </p:txBody>
      </p:sp>
      <p:sp>
        <p:nvSpPr>
          <p:cNvPr id="2251" name="Rectangle 32"/>
          <p:cNvSpPr txBox="1"/>
          <p:nvPr/>
        </p:nvSpPr>
        <p:spPr>
          <a:xfrm>
            <a:off x="316652" y="4946133"/>
            <a:ext cx="1246833" cy="430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200">
                <a:solidFill>
                  <a:srgbClr val="3B3059"/>
                </a:solidFill>
              </a:defRPr>
            </a:lvl1pPr>
          </a:lstStyle>
          <a:p>
            <a:r>
              <a:t>Comfort</a:t>
            </a:r>
          </a:p>
        </p:txBody>
      </p:sp>
      <p:sp>
        <p:nvSpPr>
          <p:cNvPr id="2252" name="Rectangle 33"/>
          <p:cNvSpPr txBox="1"/>
          <p:nvPr/>
        </p:nvSpPr>
        <p:spPr>
          <a:xfrm>
            <a:off x="759380" y="1801625"/>
            <a:ext cx="1246833" cy="430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200">
                <a:solidFill>
                  <a:srgbClr val="3B3059"/>
                </a:solidFill>
              </a:defRPr>
            </a:lvl1pPr>
          </a:lstStyle>
          <a:p>
            <a:r>
              <a:t>Efficacy</a:t>
            </a:r>
          </a:p>
        </p:txBody>
      </p:sp>
      <p:sp>
        <p:nvSpPr>
          <p:cNvPr id="2253" name="Oval 35"/>
          <p:cNvSpPr/>
          <p:nvPr/>
        </p:nvSpPr>
        <p:spPr>
          <a:xfrm>
            <a:off x="2394935" y="1664830"/>
            <a:ext cx="815135" cy="815135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700">
                <a:solidFill>
                  <a:srgbClr val="FFFFFF"/>
                </a:solidFill>
              </a:defRPr>
            </a:pPr>
            <a:endParaRPr sz="700"/>
          </a:p>
        </p:txBody>
      </p:sp>
      <p:pic>
        <p:nvPicPr>
          <p:cNvPr id="2254" name="Picture 36" descr="Picture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6515" y="1806410"/>
            <a:ext cx="531972" cy="531973"/>
          </a:xfrm>
          <a:prstGeom prst="rect">
            <a:avLst/>
          </a:prstGeom>
          <a:ln w="12700">
            <a:miter lim="400000"/>
          </a:ln>
        </p:spPr>
      </p:pic>
      <p:sp>
        <p:nvSpPr>
          <p:cNvPr id="2255" name="Oval 37"/>
          <p:cNvSpPr/>
          <p:nvPr/>
        </p:nvSpPr>
        <p:spPr>
          <a:xfrm>
            <a:off x="1183138" y="4049128"/>
            <a:ext cx="815135" cy="831621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700">
                <a:solidFill>
                  <a:srgbClr val="FFFFFF"/>
                </a:solidFill>
              </a:defRPr>
            </a:pPr>
            <a:endParaRPr sz="700"/>
          </a:p>
        </p:txBody>
      </p:sp>
      <p:grpSp>
        <p:nvGrpSpPr>
          <p:cNvPr id="2258" name="Oval 38"/>
          <p:cNvGrpSpPr/>
          <p:nvPr/>
        </p:nvGrpSpPr>
        <p:grpSpPr>
          <a:xfrm>
            <a:off x="3587872" y="4059761"/>
            <a:ext cx="815136" cy="831623"/>
            <a:chOff x="0" y="0"/>
            <a:chExt cx="815134" cy="831620"/>
          </a:xfrm>
        </p:grpSpPr>
        <p:sp>
          <p:nvSpPr>
            <p:cNvPr id="2256" name="Oval"/>
            <p:cNvSpPr/>
            <p:nvPr/>
          </p:nvSpPr>
          <p:spPr>
            <a:xfrm>
              <a:off x="0" y="0"/>
              <a:ext cx="815134" cy="831620"/>
            </a:xfrm>
            <a:prstGeom prst="ellipse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2257" name="+"/>
            <p:cNvSpPr txBox="1"/>
            <p:nvPr/>
          </p:nvSpPr>
          <p:spPr>
            <a:xfrm>
              <a:off x="165092" y="184979"/>
              <a:ext cx="484948" cy="4616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400">
                  <a:solidFill>
                    <a:srgbClr val="FFFFFF"/>
                  </a:solidFill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t>+</a:t>
              </a:r>
            </a:p>
          </p:txBody>
        </p:sp>
      </p:grpSp>
      <p:pic>
        <p:nvPicPr>
          <p:cNvPr id="2259" name="Picture 39" descr="Picture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9595" y="4148790"/>
            <a:ext cx="502220" cy="632295"/>
          </a:xfrm>
          <a:prstGeom prst="rect">
            <a:avLst/>
          </a:prstGeom>
          <a:ln w="12700">
            <a:miter lim="400000"/>
          </a:ln>
        </p:spPr>
      </p:pic>
      <p:sp>
        <p:nvSpPr>
          <p:cNvPr id="2260" name="Oval 40"/>
          <p:cNvSpPr/>
          <p:nvPr/>
        </p:nvSpPr>
        <p:spPr>
          <a:xfrm>
            <a:off x="3673462" y="4148142"/>
            <a:ext cx="643956" cy="654857"/>
          </a:xfrm>
          <a:prstGeom prst="ellipse">
            <a:avLst/>
          </a:prstGeom>
          <a:ln w="19050" cap="rnd">
            <a:solidFill>
              <a:srgbClr val="FFFFFF"/>
            </a:solidFill>
          </a:ln>
        </p:spPr>
        <p:txBody>
          <a:bodyPr lIns="45719" rIns="45719" anchor="ctr"/>
          <a:lstStyle/>
          <a:p>
            <a:pPr algn="ctr">
              <a:defRPr sz="700">
                <a:solidFill>
                  <a:srgbClr val="FFFFFF"/>
                </a:solidFill>
              </a:defRPr>
            </a:pPr>
            <a:endParaRPr sz="700"/>
          </a:p>
        </p:txBody>
      </p:sp>
      <p:pic>
        <p:nvPicPr>
          <p:cNvPr id="2261" name="Graphic 49" descr="Graphic 4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7627" y="3073641"/>
            <a:ext cx="706189" cy="778219"/>
          </a:xfrm>
          <a:prstGeom prst="rect">
            <a:avLst/>
          </a:prstGeom>
          <a:ln w="12700">
            <a:miter lim="400000"/>
          </a:ln>
        </p:spPr>
      </p:pic>
      <p:sp>
        <p:nvSpPr>
          <p:cNvPr id="2262" name="Rounded Rectangle 2"/>
          <p:cNvSpPr/>
          <p:nvPr/>
        </p:nvSpPr>
        <p:spPr>
          <a:xfrm>
            <a:off x="5516419" y="2049997"/>
            <a:ext cx="2268607" cy="951011"/>
          </a:xfrm>
          <a:prstGeom prst="roundRect">
            <a:avLst>
              <a:gd name="adj" fmla="val 16667"/>
            </a:avLst>
          </a:prstGeom>
          <a:solidFill>
            <a:schemeClr val="accent1">
              <a:lumMod val="50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412730">
              <a:defRPr sz="1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2263" name="TextBox 48"/>
          <p:cNvSpPr txBox="1"/>
          <p:nvPr/>
        </p:nvSpPr>
        <p:spPr>
          <a:xfrm>
            <a:off x="5791875" y="2114446"/>
            <a:ext cx="1717695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400" b="1">
                <a:solidFill>
                  <a:srgbClr val="FFFFFF"/>
                </a:solidFill>
              </a:defRPr>
            </a:lvl1pPr>
          </a:lstStyle>
          <a:p>
            <a:r>
              <a:rPr dirty="0"/>
              <a:t>LOW CONCENTRATION PILOCARPINE </a:t>
            </a:r>
          </a:p>
        </p:txBody>
      </p:sp>
      <p:sp>
        <p:nvSpPr>
          <p:cNvPr id="2264" name="Rounded Rectangle 51"/>
          <p:cNvSpPr/>
          <p:nvPr/>
        </p:nvSpPr>
        <p:spPr>
          <a:xfrm>
            <a:off x="5283200" y="3799635"/>
            <a:ext cx="2735043" cy="776299"/>
          </a:xfrm>
          <a:prstGeom prst="roundRect">
            <a:avLst>
              <a:gd name="adj" fmla="val 16667"/>
            </a:avLst>
          </a:prstGeom>
          <a:solidFill>
            <a:schemeClr val="accent1">
              <a:lumMod val="50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412730">
              <a:defRPr sz="1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2265" name="TextBox 52"/>
          <p:cNvSpPr txBox="1"/>
          <p:nvPr/>
        </p:nvSpPr>
        <p:spPr>
          <a:xfrm>
            <a:off x="5721371" y="3924495"/>
            <a:ext cx="1858703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400" b="1">
                <a:solidFill>
                  <a:srgbClr val="FFFFFF"/>
                </a:solidFill>
              </a:defRPr>
            </a:lvl1pPr>
          </a:lstStyle>
          <a:p>
            <a:r>
              <a:rPr dirty="0"/>
              <a:t>PROPRIETARY VEHICLE </a:t>
            </a:r>
          </a:p>
        </p:txBody>
      </p:sp>
      <p:sp>
        <p:nvSpPr>
          <p:cNvPr id="2266" name="TextBox 53"/>
          <p:cNvSpPr txBox="1"/>
          <p:nvPr/>
        </p:nvSpPr>
        <p:spPr>
          <a:xfrm>
            <a:off x="8830926" y="1517354"/>
            <a:ext cx="3168465" cy="37856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marL="378875" indent="-378875">
              <a:buClr>
                <a:srgbClr val="14467E"/>
              </a:buClr>
              <a:buSzPct val="100000"/>
              <a:buChar char="✓"/>
            </a:pPr>
            <a:r>
              <a:rPr lang="en-US" sz="2400" dirty="0"/>
              <a:t>Enhanced</a:t>
            </a:r>
            <a:r>
              <a:rPr sz="2400" dirty="0"/>
              <a:t> near visual acuity</a:t>
            </a:r>
          </a:p>
          <a:p>
            <a:pPr marL="378875" indent="-378875">
              <a:buClr>
                <a:srgbClr val="14467E"/>
              </a:buClr>
              <a:buSzPct val="100000"/>
              <a:buChar char="✓"/>
            </a:pPr>
            <a:r>
              <a:rPr lang="en-US" sz="2400" dirty="0"/>
              <a:t>Attempt to</a:t>
            </a:r>
            <a:r>
              <a:rPr sz="2400" dirty="0"/>
              <a:t> reduc</a:t>
            </a:r>
            <a:r>
              <a:rPr lang="en-US" sz="2400" dirty="0"/>
              <a:t>e </a:t>
            </a:r>
            <a:r>
              <a:rPr sz="2400" dirty="0"/>
              <a:t>distance vision </a:t>
            </a:r>
            <a:r>
              <a:rPr lang="en-US" sz="2400" dirty="0"/>
              <a:t>and</a:t>
            </a:r>
            <a:r>
              <a:rPr sz="2400" dirty="0"/>
              <a:t> night vision</a:t>
            </a:r>
          </a:p>
          <a:p>
            <a:pPr marL="378875" indent="-378875">
              <a:buClr>
                <a:srgbClr val="14467E"/>
              </a:buClr>
              <a:buSzPct val="100000"/>
              <a:buChar char="✓"/>
            </a:pPr>
            <a:r>
              <a:rPr lang="en-US" sz="2400" dirty="0"/>
              <a:t>Favorable</a:t>
            </a:r>
            <a:r>
              <a:rPr sz="2400" dirty="0"/>
              <a:t> safety and tolerability profile</a:t>
            </a:r>
          </a:p>
          <a:p>
            <a:pPr marL="378875" indent="-378875">
              <a:buClr>
                <a:srgbClr val="14467E"/>
              </a:buClr>
              <a:buSzPct val="100000"/>
              <a:buChar char="✓"/>
            </a:pPr>
            <a:r>
              <a:rPr sz="2400" dirty="0"/>
              <a:t>Improved comfort</a:t>
            </a:r>
          </a:p>
          <a:p>
            <a:pPr marL="378875" indent="-378875">
              <a:buClr>
                <a:srgbClr val="14467E"/>
              </a:buClr>
              <a:buSzPct val="100000"/>
              <a:buChar char="✓"/>
            </a:pPr>
            <a:r>
              <a:rPr sz="2400" dirty="0"/>
              <a:t>Preservative free</a:t>
            </a:r>
          </a:p>
        </p:txBody>
      </p:sp>
      <p:sp>
        <p:nvSpPr>
          <p:cNvPr id="2267" name="Striped Right Arrow 3"/>
          <p:cNvSpPr/>
          <p:nvPr/>
        </p:nvSpPr>
        <p:spPr>
          <a:xfrm>
            <a:off x="7714350" y="3027088"/>
            <a:ext cx="890461" cy="6658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6019"/>
                </a:moveTo>
                <a:lnTo>
                  <a:pt x="505" y="6019"/>
                </a:lnTo>
                <a:lnTo>
                  <a:pt x="505" y="15581"/>
                </a:lnTo>
                <a:lnTo>
                  <a:pt x="0" y="15581"/>
                </a:lnTo>
                <a:close/>
                <a:moveTo>
                  <a:pt x="1009" y="6019"/>
                </a:moveTo>
                <a:lnTo>
                  <a:pt x="2019" y="6019"/>
                </a:lnTo>
                <a:lnTo>
                  <a:pt x="2019" y="15581"/>
                </a:lnTo>
                <a:lnTo>
                  <a:pt x="1009" y="15581"/>
                </a:lnTo>
                <a:close/>
                <a:moveTo>
                  <a:pt x="2524" y="6019"/>
                </a:moveTo>
                <a:lnTo>
                  <a:pt x="13525" y="6019"/>
                </a:lnTo>
                <a:lnTo>
                  <a:pt x="13525" y="0"/>
                </a:lnTo>
                <a:lnTo>
                  <a:pt x="21600" y="10800"/>
                </a:lnTo>
                <a:lnTo>
                  <a:pt x="13525" y="21600"/>
                </a:lnTo>
                <a:lnTo>
                  <a:pt x="13525" y="15581"/>
                </a:lnTo>
                <a:lnTo>
                  <a:pt x="2524" y="15581"/>
                </a:lnTo>
                <a:close/>
              </a:path>
            </a:pathLst>
          </a:custGeom>
          <a:solidFill>
            <a:srgbClr val="3B3059"/>
          </a:solidFill>
          <a:ln w="12700">
            <a:miter lim="400000"/>
          </a:ln>
        </p:spPr>
        <p:txBody>
          <a:bodyPr lIns="45719" rIns="45719" anchor="ctr"/>
          <a:lstStyle/>
          <a:p>
            <a:pPr algn="ctr" defTabSz="412730">
              <a:defRPr sz="1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E33FF2-6E01-EE06-6F66-9F31BF117364}"/>
              </a:ext>
            </a:extLst>
          </p:cNvPr>
          <p:cNvSpPr txBox="1"/>
          <p:nvPr/>
        </p:nvSpPr>
        <p:spPr>
          <a:xfrm>
            <a:off x="0" y="6439844"/>
            <a:ext cx="9855200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3" dirty="0">
                <a:latin typeface="Arial" panose="020B0604020202020204" pitchFamily="34" charset="0"/>
                <a:cs typeface="Arial" panose="020B0604020202020204" pitchFamily="34" charset="0"/>
              </a:rPr>
              <a:t>Curcio CA et al. In: Ryan SJ et al, eds. </a:t>
            </a:r>
            <a:r>
              <a:rPr lang="en-US" sz="1333" i="1" dirty="0">
                <a:latin typeface="Arial" panose="020B0604020202020204" pitchFamily="34" charset="0"/>
                <a:cs typeface="Arial" panose="020B0604020202020204" pitchFamily="34" charset="0"/>
              </a:rPr>
              <a:t>Retina, Vol 1, Part 2: Basic Science and Translation to Therapy</a:t>
            </a:r>
            <a:r>
              <a:rPr lang="en-US" sz="1333" dirty="0">
                <a:latin typeface="Arial" panose="020B0604020202020204" pitchFamily="34" charset="0"/>
                <a:cs typeface="Arial" panose="020B0604020202020204" pitchFamily="34" charset="0"/>
              </a:rPr>
              <a:t>. 5th ed. 2013.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" name="Title 3"/>
          <p:cNvSpPr txBox="1">
            <a:spLocks noGrp="1"/>
          </p:cNvSpPr>
          <p:nvPr>
            <p:ph type="title"/>
          </p:nvPr>
        </p:nvSpPr>
        <p:spPr>
          <a:xfrm>
            <a:off x="0" y="298493"/>
            <a:ext cx="12192000" cy="755904"/>
          </a:xfrm>
          <a:prstGeom prst="rect">
            <a:avLst/>
          </a:prstGeom>
        </p:spPr>
        <p:txBody>
          <a:bodyPr/>
          <a:lstStyle>
            <a:lvl1pPr>
              <a:defRPr spc="0"/>
            </a:lvl1pPr>
          </a:lstStyle>
          <a:p>
            <a:r>
              <a:rPr lang="en-US" dirty="0"/>
              <a:t>NEAR 1 and 2 Phase 3 Studies</a:t>
            </a:r>
            <a:endParaRPr dirty="0"/>
          </a:p>
        </p:txBody>
      </p:sp>
      <p:sp>
        <p:nvSpPr>
          <p:cNvPr id="2459" name="Subtitle 5"/>
          <p:cNvSpPr txBox="1"/>
          <p:nvPr/>
        </p:nvSpPr>
        <p:spPr>
          <a:xfrm>
            <a:off x="825500" y="1132412"/>
            <a:ext cx="11475720" cy="383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 fontScale="85000" lnSpcReduction="20000"/>
          </a:bodyPr>
          <a:lstStyle>
            <a:lvl1pPr defTabSz="914400">
              <a:lnSpc>
                <a:spcPct val="115000"/>
              </a:lnSpc>
              <a:spcBef>
                <a:spcPts val="1000"/>
              </a:spcBef>
              <a:defRPr b="1" cap="all">
                <a:solidFill>
                  <a:srgbClr val="3F61FF"/>
                </a:solid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endParaRPr sz="2400" dirty="0"/>
          </a:p>
        </p:txBody>
      </p:sp>
      <p:sp>
        <p:nvSpPr>
          <p:cNvPr id="2461" name="Rectangle 16"/>
          <p:cNvSpPr/>
          <p:nvPr/>
        </p:nvSpPr>
        <p:spPr>
          <a:xfrm>
            <a:off x="485776" y="6616308"/>
            <a:ext cx="904875" cy="146443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 defTabSz="914377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Arial"/>
              </a:defRPr>
            </a:pPr>
            <a:endParaRPr sz="24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30FC76-29A9-27CB-F014-B5F8E19BA660}"/>
              </a:ext>
            </a:extLst>
          </p:cNvPr>
          <p:cNvSpPr txBox="1"/>
          <p:nvPr/>
        </p:nvSpPr>
        <p:spPr>
          <a:xfrm>
            <a:off x="0" y="6439843"/>
            <a:ext cx="3730508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33" dirty="0">
                <a:latin typeface="Arial" panose="020B0604020202020204" pitchFamily="34" charset="0"/>
                <a:cs typeface="Arial" panose="020B0604020202020204" pitchFamily="34" charset="0"/>
              </a:rPr>
              <a:t>Holland E et al. </a:t>
            </a:r>
            <a:r>
              <a:rPr lang="en-US" sz="1333" i="1" dirty="0">
                <a:latin typeface="Arial" panose="020B0604020202020204" pitchFamily="34" charset="0"/>
                <a:cs typeface="Arial" panose="020B0604020202020204" pitchFamily="34" charset="0"/>
              </a:rPr>
              <a:t>Clin Ther</a:t>
            </a:r>
            <a:r>
              <a:rPr lang="en-US" sz="1333" dirty="0">
                <a:latin typeface="Arial" panose="020B0604020202020204" pitchFamily="34" charset="0"/>
                <a:cs typeface="Arial" panose="020B0604020202020204" pitchFamily="34" charset="0"/>
              </a:rPr>
              <a:t>. 2024;46(2):104-113.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2953BE-34CB-F205-1E64-77528C4332DE}"/>
              </a:ext>
            </a:extLst>
          </p:cNvPr>
          <p:cNvSpPr txBox="1"/>
          <p:nvPr/>
        </p:nvSpPr>
        <p:spPr>
          <a:xfrm>
            <a:off x="203200" y="1201483"/>
            <a:ext cx="11684000" cy="5106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5224" indent="-385224">
              <a:spcAft>
                <a:spcPts val="1067"/>
              </a:spcAft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Parallel-group study </a:t>
            </a:r>
            <a:r>
              <a:rPr lang="en-US" sz="2800" b="1" dirty="0"/>
              <a:t>pilocarpine HCl 0.4% </a:t>
            </a:r>
            <a:r>
              <a:rPr lang="en-US" sz="2800" dirty="0"/>
              <a:t>vs vehicle</a:t>
            </a:r>
          </a:p>
          <a:p>
            <a:pPr marL="385224" indent="-385224">
              <a:spcAft>
                <a:spcPts val="1067"/>
              </a:spcAft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A 2-week study, Daily BID administration</a:t>
            </a:r>
          </a:p>
          <a:p>
            <a:pPr marL="385224" indent="-385224">
              <a:spcAft>
                <a:spcPts val="1067"/>
              </a:spcAft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613 patients</a:t>
            </a:r>
          </a:p>
          <a:p>
            <a:pPr marL="385224" indent="-385224">
              <a:spcAft>
                <a:spcPts val="1067"/>
              </a:spcAft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800" b="1" dirty="0"/>
              <a:t>Primary and key secondary endpoints: </a:t>
            </a:r>
            <a:r>
              <a:rPr lang="en-US" sz="2800" dirty="0"/>
              <a:t>percentage of participants with ≥ 3-line gain in mesopic, distance-corrected near visual acuity (DCNVA), 1-HR and 2-HR post-dose 1 and post-dose 2 on Day 8 (4 time points)</a:t>
            </a:r>
          </a:p>
          <a:p>
            <a:pPr marL="385224" indent="-385224">
              <a:spcAft>
                <a:spcPts val="1067"/>
              </a:spcAft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800" b="1" dirty="0"/>
              <a:t>Other secondary endpoints: </a:t>
            </a:r>
            <a:r>
              <a:rPr lang="en-US" sz="2800" dirty="0"/>
              <a:t>≥ 3-line gain in DCNVA on Days 1 and 15 </a:t>
            </a:r>
          </a:p>
          <a:p>
            <a:pPr marL="385224" indent="-385224">
              <a:spcAft>
                <a:spcPts val="1067"/>
              </a:spcAft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800" b="1" dirty="0"/>
              <a:t>Exploratory endpoints: </a:t>
            </a:r>
            <a:r>
              <a:rPr lang="en-US" sz="2800" dirty="0"/>
              <a:t>≥ 2-line gain in DCNVA, and pupil diameter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AE3DF-D134-8F86-2D1C-C7BAB3C52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8">
            <a:extLst>
              <a:ext uri="{FF2B5EF4-FFF2-40B4-BE49-F238E27FC236}">
                <a16:creationId xmlns:a16="http://schemas.microsoft.com/office/drawing/2014/main" id="{CFF71C36-715B-48FF-1D30-6B4B300B0E2A}"/>
              </a:ext>
            </a:extLst>
          </p:cNvPr>
          <p:cNvGraphicFramePr>
            <a:graphicFrameLocks/>
          </p:cNvGraphicFramePr>
          <p:nvPr/>
        </p:nvGraphicFramePr>
        <p:xfrm>
          <a:off x="1259797" y="2307163"/>
          <a:ext cx="10413527" cy="3817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Subtitle 5">
            <a:extLst>
              <a:ext uri="{FF2B5EF4-FFF2-40B4-BE49-F238E27FC236}">
                <a16:creationId xmlns:a16="http://schemas.microsoft.com/office/drawing/2014/main" id="{CEF8724A-24F6-DE6C-8A14-F7056B05738C}"/>
              </a:ext>
            </a:extLst>
          </p:cNvPr>
          <p:cNvSpPr>
            <a:spLocks noGrp="1"/>
          </p:cNvSpPr>
          <p:nvPr>
            <p:ph type="subTitle" idx="11"/>
          </p:nvPr>
        </p:nvSpPr>
        <p:spPr>
          <a:xfrm>
            <a:off x="1259797" y="925563"/>
            <a:ext cx="6943299" cy="383823"/>
          </a:xfrm>
        </p:spPr>
        <p:txBody>
          <a:bodyPr/>
          <a:lstStyle/>
          <a:p>
            <a:r>
              <a:rPr kumimoji="0" lang="en-US" sz="1400" i="0" u="none" strike="noStrike" kern="1200" cap="all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POOLED Day 8 </a:t>
            </a:r>
            <a:r>
              <a:rPr kumimoji="0" lang="en-US" sz="1400" b="0" i="0" u="none" strike="noStrike" kern="1200" cap="all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–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Helvetica" panose="020B0604020202020204" pitchFamily="34" charset="0"/>
              </a:rPr>
              <a:t>Proportion of participants achieving ≥ 3-line improvement DCNVA, and no loss of 1-line or more in distance visual acuity (study eye)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EDA058D-9FB2-94F8-6C60-7D4E4B044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585" y="169540"/>
            <a:ext cx="11182819" cy="503323"/>
          </a:xfrm>
        </p:spPr>
        <p:txBody>
          <a:bodyPr/>
          <a:lstStyle/>
          <a:p>
            <a:r>
              <a:rPr lang="en-US" cap="none" noProof="0" dirty="0"/>
              <a:t> </a:t>
            </a:r>
            <a:r>
              <a:rPr lang="en-US" cap="none" dirty="0"/>
              <a:t>P</a:t>
            </a:r>
            <a:r>
              <a:rPr lang="en-US" cap="none" noProof="0" dirty="0" err="1"/>
              <a:t>ilocarpine</a:t>
            </a:r>
            <a:r>
              <a:rPr lang="en-US" cap="none" noProof="0" dirty="0"/>
              <a:t> hydrochloride 0.4% (CSF-1)</a:t>
            </a:r>
            <a:r>
              <a:rPr lang="en-US" cap="none" dirty="0"/>
              <a:t> Primary &amp; Key Secondary Endpoints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0392CC-60B2-24D4-0710-7EABDA4844EC}"/>
              </a:ext>
            </a:extLst>
          </p:cNvPr>
          <p:cNvSpPr txBox="1"/>
          <p:nvPr/>
        </p:nvSpPr>
        <p:spPr>
          <a:xfrm>
            <a:off x="1353077" y="5824593"/>
            <a:ext cx="2851052" cy="24622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* p&lt;0.0001 for CSF-1</a:t>
            </a:r>
            <a:r>
              <a:rPr kumimoji="0" lang="he-IL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vs. Vehicle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B3C8E4-7CEF-5970-C199-301BC792ED92}"/>
              </a:ext>
            </a:extLst>
          </p:cNvPr>
          <p:cNvSpPr txBox="1"/>
          <p:nvPr/>
        </p:nvSpPr>
        <p:spPr>
          <a:xfrm>
            <a:off x="1710674" y="3556613"/>
            <a:ext cx="426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B65CFA-BC84-4D34-7069-01FCB391099F}"/>
              </a:ext>
            </a:extLst>
          </p:cNvPr>
          <p:cNvSpPr txBox="1"/>
          <p:nvPr/>
        </p:nvSpPr>
        <p:spPr>
          <a:xfrm>
            <a:off x="4210806" y="3614488"/>
            <a:ext cx="426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CAE2C1-74FD-A758-9750-67D7FBDF41EE}"/>
              </a:ext>
            </a:extLst>
          </p:cNvPr>
          <p:cNvSpPr txBox="1"/>
          <p:nvPr/>
        </p:nvSpPr>
        <p:spPr>
          <a:xfrm>
            <a:off x="6699362" y="3232521"/>
            <a:ext cx="426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555E6C6-0022-E8DA-8F1A-09CBA2DD885A}"/>
              </a:ext>
            </a:extLst>
          </p:cNvPr>
          <p:cNvSpPr txBox="1"/>
          <p:nvPr/>
        </p:nvSpPr>
        <p:spPr>
          <a:xfrm>
            <a:off x="9187919" y="3533462"/>
            <a:ext cx="426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5CF88FFC-7E9F-A323-EEF0-F3B86ACCCE4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04867" y="1984189"/>
            <a:ext cx="318332" cy="32274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72285FE-C206-1ECD-7320-F80DFD839445}"/>
              </a:ext>
            </a:extLst>
          </p:cNvPr>
          <p:cNvSpPr txBox="1"/>
          <p:nvPr/>
        </p:nvSpPr>
        <p:spPr>
          <a:xfrm>
            <a:off x="1389023" y="1696595"/>
            <a:ext cx="13639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F0005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Dose 1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84CA46AF-2DCF-ED79-E792-9982FEF950C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06544" y="1984189"/>
            <a:ext cx="318332" cy="32274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88FD1B9-63A3-E8C4-0448-B648114A27DE}"/>
              </a:ext>
            </a:extLst>
          </p:cNvPr>
          <p:cNvSpPr txBox="1"/>
          <p:nvPr/>
        </p:nvSpPr>
        <p:spPr>
          <a:xfrm>
            <a:off x="6079125" y="1580846"/>
            <a:ext cx="13639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F0005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Dose 2, 2 HRs Post-Dose 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84B6D5-742B-55C3-CEEE-B2722F64D764}"/>
              </a:ext>
            </a:extLst>
          </p:cNvPr>
          <p:cNvSpPr txBox="1"/>
          <p:nvPr/>
        </p:nvSpPr>
        <p:spPr>
          <a:xfrm>
            <a:off x="11090956" y="1879789"/>
            <a:ext cx="88175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N=613</a:t>
            </a:r>
          </a:p>
        </p:txBody>
      </p:sp>
      <p:sp>
        <p:nvSpPr>
          <p:cNvPr id="18" name="Footer Placeholder 6">
            <a:extLst>
              <a:ext uri="{FF2B5EF4-FFF2-40B4-BE49-F238E27FC236}">
                <a16:creationId xmlns:a16="http://schemas.microsoft.com/office/drawing/2014/main" id="{AC0FAE91-4171-E7EF-D393-78CBE653BF6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259798" y="6205777"/>
            <a:ext cx="10413528" cy="358378"/>
          </a:xfr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Calibri" panose="020F0502020204030204" pitchFamily="34" charset="0"/>
                <a:cs typeface="Calibri" panose="020F0502020204030204" pitchFamily="34" charset="0"/>
              </a:rPr>
              <a:t>Holland E, et al. Efficacy and Safety of CSF-1 (0.4% Pilocarpine Hydrochloride) in Presbyopia: Pooled Results of the NEAR Phase 3 Randomized, Clinical Trials. Clin Ther. 2024 Feb;46(2):104-113. 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Slide Number Placeholder 15">
            <a:extLst>
              <a:ext uri="{FF2B5EF4-FFF2-40B4-BE49-F238E27FC236}">
                <a16:creationId xmlns:a16="http://schemas.microsoft.com/office/drawing/2014/main" id="{E589F9E6-A14A-C34F-10E1-6DAA8C68E8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4323" y="6410267"/>
            <a:ext cx="591751" cy="153888"/>
          </a:xfrm>
          <a:prstGeom prst="rect">
            <a:avLst/>
          </a:prstGeom>
        </p:spPr>
        <p:txBody>
          <a:bodyPr lIns="0" rIns="0" anchor="b"/>
          <a:lstStyle>
            <a:lvl1pPr algn="ctr">
              <a:defRPr sz="800" b="1">
                <a:solidFill>
                  <a:schemeClr val="accent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5C03E6-D2DE-448A-A5D5-6FF33D390742}" type="slidenum">
              <a:rPr kumimoji="0" lang="en-GB" sz="800" b="1" i="0" u="none" strike="noStrike" kern="1200" cap="none" spc="0" normalizeH="0" baseline="0" noProof="0" smtClean="0">
                <a:ln>
                  <a:noFill/>
                </a:ln>
                <a:solidFill>
                  <a:srgbClr val="3F61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GB" sz="800" b="1" i="0" u="none" strike="noStrike" kern="1200" cap="none" spc="0" normalizeH="0" baseline="0" noProof="0">
              <a:ln>
                <a:noFill/>
              </a:ln>
              <a:solidFill>
                <a:srgbClr val="3F61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CEBE8F1-D20F-68B8-3CDF-EC5627BCFCE9}"/>
              </a:ext>
            </a:extLst>
          </p:cNvPr>
          <p:cNvSpPr txBox="1"/>
          <p:nvPr/>
        </p:nvSpPr>
        <p:spPr>
          <a:xfrm>
            <a:off x="2587728" y="2420257"/>
            <a:ext cx="426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DECE6AA-DA82-E348-9AD5-089BD8EA9FB2}"/>
              </a:ext>
            </a:extLst>
          </p:cNvPr>
          <p:cNvSpPr txBox="1"/>
          <p:nvPr/>
        </p:nvSpPr>
        <p:spPr>
          <a:xfrm>
            <a:off x="4991608" y="2526258"/>
            <a:ext cx="426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A410CD5-697A-17F4-C311-CFED31C5BF1F}"/>
              </a:ext>
            </a:extLst>
          </p:cNvPr>
          <p:cNvSpPr txBox="1"/>
          <p:nvPr/>
        </p:nvSpPr>
        <p:spPr>
          <a:xfrm>
            <a:off x="7448080" y="2128249"/>
            <a:ext cx="426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74FDA9A-78BF-4992-8760-906C0C0AD143}"/>
              </a:ext>
            </a:extLst>
          </p:cNvPr>
          <p:cNvSpPr txBox="1"/>
          <p:nvPr/>
        </p:nvSpPr>
        <p:spPr>
          <a:xfrm>
            <a:off x="9888511" y="2397106"/>
            <a:ext cx="426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96EED22-3B32-B787-D359-683F89AC91F9}"/>
              </a:ext>
            </a:extLst>
          </p:cNvPr>
          <p:cNvSpPr/>
          <p:nvPr/>
        </p:nvSpPr>
        <p:spPr>
          <a:xfrm>
            <a:off x="119010" y="508731"/>
            <a:ext cx="722376" cy="365760"/>
          </a:xfrm>
          <a:prstGeom prst="rect">
            <a:avLst/>
          </a:prstGeom>
          <a:solidFill>
            <a:srgbClr val="F7F9FF"/>
          </a:solidFill>
          <a:ln>
            <a:solidFill>
              <a:srgbClr val="F7F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8076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9248C-4717-2D98-D0A2-75CE141B6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9" name="Subtitle 5">
            <a:extLst>
              <a:ext uri="{FF2B5EF4-FFF2-40B4-BE49-F238E27FC236}">
                <a16:creationId xmlns:a16="http://schemas.microsoft.com/office/drawing/2014/main" id="{8A8AF14E-F7E8-153D-F316-869073E23D72}"/>
              </a:ext>
            </a:extLst>
          </p:cNvPr>
          <p:cNvSpPr txBox="1"/>
          <p:nvPr/>
        </p:nvSpPr>
        <p:spPr>
          <a:xfrm>
            <a:off x="825500" y="1132412"/>
            <a:ext cx="11475720" cy="383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>
            <a:lvl1pPr defTabSz="914400">
              <a:lnSpc>
                <a:spcPct val="115000"/>
              </a:lnSpc>
              <a:spcBef>
                <a:spcPts val="1000"/>
              </a:spcBef>
              <a:defRPr b="1" cap="all">
                <a:solidFill>
                  <a:srgbClr val="3F61FF"/>
                </a:solid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pPr defTabSz="914377" hangingPunct="0"/>
            <a:endParaRPr sz="1800" dirty="0">
              <a:latin typeface="Georgia"/>
              <a:ea typeface="ＭＳ Ｐゴシック"/>
            </a:endParaRPr>
          </a:p>
        </p:txBody>
      </p:sp>
      <p:sp>
        <p:nvSpPr>
          <p:cNvPr id="2461" name="Rectangle 16">
            <a:extLst>
              <a:ext uri="{FF2B5EF4-FFF2-40B4-BE49-F238E27FC236}">
                <a16:creationId xmlns:a16="http://schemas.microsoft.com/office/drawing/2014/main" id="{37B5626C-BA9E-0674-EBC5-121E3C1BCE69}"/>
              </a:ext>
            </a:extLst>
          </p:cNvPr>
          <p:cNvSpPr/>
          <p:nvPr/>
        </p:nvSpPr>
        <p:spPr>
          <a:xfrm>
            <a:off x="485776" y="6616308"/>
            <a:ext cx="904875" cy="146443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 defTabSz="914377" hangingPunct="0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Arial"/>
              </a:defRPr>
            </a:pPr>
            <a:endParaRPr sz="1800">
              <a:solidFill>
                <a:srgbClr val="FFFFFF"/>
              </a:solidFill>
              <a:latin typeface="Georgia"/>
              <a:ea typeface="ＭＳ Ｐゴシック"/>
            </a:endParaRP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D77665BE-0C57-E9E2-2080-C38138B863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4386" r="4699"/>
          <a:stretch>
            <a:fillRect/>
          </a:stretch>
        </p:blipFill>
        <p:spPr>
          <a:xfrm>
            <a:off x="1168400" y="968737"/>
            <a:ext cx="9855200" cy="5521951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42290AA-F48A-83BB-F444-9606AA3F48D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295124"/>
            <a:ext cx="12192000" cy="755904"/>
          </a:xfrm>
          <a:prstGeom prst="rect">
            <a:avLst/>
          </a:prstGeom>
        </p:spPr>
        <p:txBody>
          <a:bodyPr/>
          <a:lstStyle>
            <a:lvl1pPr>
              <a:defRPr spc="0"/>
            </a:lvl1pPr>
          </a:lstStyle>
          <a:p>
            <a:r>
              <a:rPr lang="en-US" dirty="0"/>
              <a:t>NEAR 1 and 2: Efficacy</a:t>
            </a:r>
            <a:endParaRPr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013E9B-B5AD-48ED-2393-9AF0081A460D}"/>
              </a:ext>
            </a:extLst>
          </p:cNvPr>
          <p:cNvSpPr txBox="1"/>
          <p:nvPr/>
        </p:nvSpPr>
        <p:spPr>
          <a:xfrm>
            <a:off x="0" y="6439843"/>
            <a:ext cx="3730508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33" dirty="0">
                <a:latin typeface="Arial" panose="020B0604020202020204" pitchFamily="34" charset="0"/>
                <a:cs typeface="Arial" panose="020B0604020202020204" pitchFamily="34" charset="0"/>
              </a:rPr>
              <a:t>Holland E et al. </a:t>
            </a:r>
            <a:r>
              <a:rPr lang="en-US" sz="1333" i="1" dirty="0">
                <a:latin typeface="Arial" panose="020B0604020202020204" pitchFamily="34" charset="0"/>
                <a:cs typeface="Arial" panose="020B0604020202020204" pitchFamily="34" charset="0"/>
              </a:rPr>
              <a:t>Clin Ther</a:t>
            </a:r>
            <a:r>
              <a:rPr lang="en-US" sz="1333" dirty="0">
                <a:latin typeface="Arial" panose="020B0604020202020204" pitchFamily="34" charset="0"/>
                <a:cs typeface="Arial" panose="020B0604020202020204" pitchFamily="34" charset="0"/>
              </a:rPr>
              <a:t>. 2024;46(2):104-113.</a:t>
            </a:r>
          </a:p>
        </p:txBody>
      </p:sp>
    </p:spTree>
    <p:extLst>
      <p:ext uri="{BB962C8B-B14F-4D97-AF65-F5344CB8AC3E}">
        <p14:creationId xmlns:p14="http://schemas.microsoft.com/office/powerpoint/2010/main" val="24897739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DFFD6-777D-B8E4-4DEF-63794DB7B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ooter Placeholder 6">
            <a:extLst>
              <a:ext uri="{FF2B5EF4-FFF2-40B4-BE49-F238E27FC236}">
                <a16:creationId xmlns:a16="http://schemas.microsoft.com/office/drawing/2014/main" id="{23B8B408-64E4-3502-D3B1-38DAFAE4F79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259798" y="6205777"/>
            <a:ext cx="10413528" cy="358378"/>
          </a:xfr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Cunningham, D, Koetting C., Lang, J. Comparison of Monocular and Binocular Near Vision Improvement in the NEAR Phase 3 Clinical Trials. AOA 2023. Poster presentation.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6E06751-3D23-D311-1840-2610B8522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404813"/>
            <a:ext cx="10452554" cy="503237"/>
          </a:xfrm>
        </p:spPr>
        <p:txBody>
          <a:bodyPr/>
          <a:lstStyle/>
          <a:p>
            <a:r>
              <a:rPr lang="en-US" cap="none" dirty="0"/>
              <a:t>Functional Vision (DCNVA 20/40 Or Better) Was Achieved Up To 8 Hours (Study Eye Vs Binocular) </a:t>
            </a:r>
          </a:p>
        </p:txBody>
      </p:sp>
      <p:sp>
        <p:nvSpPr>
          <p:cNvPr id="19" name="Slide Number Placeholder 15">
            <a:extLst>
              <a:ext uri="{FF2B5EF4-FFF2-40B4-BE49-F238E27FC236}">
                <a16:creationId xmlns:a16="http://schemas.microsoft.com/office/drawing/2014/main" id="{8780C0DC-1CFE-302D-3167-E82A75CF2D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4323" y="6410267"/>
            <a:ext cx="591751" cy="153888"/>
          </a:xfrm>
        </p:spPr>
        <p:txBody>
          <a:bodyPr lIns="0" rIns="0" anchor="b"/>
          <a:lstStyle>
            <a:lvl1pPr algn="ctr">
              <a:defRPr sz="800" b="1">
                <a:solidFill>
                  <a:schemeClr val="accent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5C03E6-D2DE-448A-A5D5-6FF33D390742}" type="slidenum">
              <a:rPr kumimoji="0" lang="en-GB" sz="800" b="1" i="0" u="none" strike="noStrike" kern="1200" cap="none" spc="0" normalizeH="0" baseline="0" noProof="0" smtClean="0">
                <a:ln>
                  <a:noFill/>
                </a:ln>
                <a:solidFill>
                  <a:srgbClr val="3F61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GB" sz="800" b="1" i="0" u="none" strike="noStrike" kern="1200" cap="none" spc="0" normalizeH="0" baseline="0" noProof="0" dirty="0">
              <a:ln>
                <a:noFill/>
              </a:ln>
              <a:solidFill>
                <a:srgbClr val="3F61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A15CAA-07AC-A882-514B-DA465B8D2B13}"/>
              </a:ext>
            </a:extLst>
          </p:cNvPr>
          <p:cNvSpPr txBox="1"/>
          <p:nvPr/>
        </p:nvSpPr>
        <p:spPr>
          <a:xfrm>
            <a:off x="1353077" y="5936887"/>
            <a:ext cx="2851052" cy="24622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 p&lt;0.0001 for Binocular vs Study Eye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67FA40-2906-1DCB-49BC-5431650D517F}"/>
              </a:ext>
            </a:extLst>
          </p:cNvPr>
          <p:cNvSpPr txBox="1"/>
          <p:nvPr/>
        </p:nvSpPr>
        <p:spPr>
          <a:xfrm>
            <a:off x="4210806" y="3726782"/>
            <a:ext cx="426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F2F2B2-9383-3E21-6F5D-9C055DF3CCDB}"/>
              </a:ext>
            </a:extLst>
          </p:cNvPr>
          <p:cNvSpPr txBox="1"/>
          <p:nvPr/>
        </p:nvSpPr>
        <p:spPr>
          <a:xfrm>
            <a:off x="9187919" y="3645756"/>
            <a:ext cx="426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13FCA3-1F55-3B10-66E5-9A3DF0063E48}"/>
              </a:ext>
            </a:extLst>
          </p:cNvPr>
          <p:cNvSpPr/>
          <p:nvPr/>
        </p:nvSpPr>
        <p:spPr>
          <a:xfrm>
            <a:off x="118872" y="475488"/>
            <a:ext cx="722376" cy="365760"/>
          </a:xfrm>
          <a:prstGeom prst="rect">
            <a:avLst/>
          </a:prstGeom>
          <a:solidFill>
            <a:srgbClr val="F7F9FF"/>
          </a:solidFill>
          <a:ln>
            <a:solidFill>
              <a:srgbClr val="F7F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9" name="Subtitle 5">
            <a:extLst>
              <a:ext uri="{FF2B5EF4-FFF2-40B4-BE49-F238E27FC236}">
                <a16:creationId xmlns:a16="http://schemas.microsoft.com/office/drawing/2014/main" id="{AC90C9E1-D2F8-0E20-1E0A-653CD984F634}"/>
              </a:ext>
            </a:extLst>
          </p:cNvPr>
          <p:cNvSpPr>
            <a:spLocks noGrp="1"/>
          </p:cNvSpPr>
          <p:nvPr>
            <p:ph type="subTitle" idx="11"/>
          </p:nvPr>
        </p:nvSpPr>
        <p:spPr>
          <a:xfrm>
            <a:off x="1260475" y="1214280"/>
            <a:ext cx="8354163" cy="312383"/>
          </a:xfrm>
        </p:spPr>
        <p:txBody>
          <a:bodyPr/>
          <a:lstStyle/>
          <a:p>
            <a:r>
              <a:rPr lang="en-US" sz="1400"/>
              <a:t>POOLED DAY 15 </a:t>
            </a:r>
            <a:r>
              <a:rPr lang="en-US" sz="1400" b="0">
                <a:solidFill>
                  <a:schemeClr val="tx1"/>
                </a:solidFill>
              </a:rPr>
              <a:t>– </a:t>
            </a:r>
            <a:r>
              <a:rPr lang="en-US" sz="1400" b="0" cap="none">
                <a:solidFill>
                  <a:schemeClr val="tx1"/>
                </a:solidFill>
                <a:cs typeface="Helvetica" panose="020B0604020202020204" pitchFamily="34" charset="0"/>
              </a:rPr>
              <a:t>Proportion of participants achieving DCNVA 20/40 </a:t>
            </a:r>
            <a:r>
              <a:rPr lang="en-US" sz="1400" b="0">
                <a:solidFill>
                  <a:schemeClr val="tx1"/>
                </a:solidFill>
                <a:cs typeface="Helvetica" panose="020B0604020202020204" pitchFamily="34" charset="0"/>
              </a:rPr>
              <a:t>or better in study eye versus binocular vision in those with DCNVA worse than 20/40 OU at baseline</a:t>
            </a:r>
            <a:endParaRPr lang="en-US" sz="1400" b="0" cap="none">
              <a:solidFill>
                <a:schemeClr val="tx1"/>
              </a:solidFill>
              <a:cs typeface="Helvetica" panose="020B0604020202020204" pitchFamily="34" charset="0"/>
            </a:endParaRPr>
          </a:p>
        </p:txBody>
      </p:sp>
      <p:graphicFrame>
        <p:nvGraphicFramePr>
          <p:cNvPr id="32" name="Content Placeholder 8">
            <a:extLst>
              <a:ext uri="{FF2B5EF4-FFF2-40B4-BE49-F238E27FC236}">
                <a16:creationId xmlns:a16="http://schemas.microsoft.com/office/drawing/2014/main" id="{24E03560-A57E-6879-3D5B-1CD7BB5098BB}"/>
              </a:ext>
            </a:extLst>
          </p:cNvPr>
          <p:cNvGraphicFramePr>
            <a:graphicFrameLocks/>
          </p:cNvGraphicFramePr>
          <p:nvPr/>
        </p:nvGraphicFramePr>
        <p:xfrm>
          <a:off x="1260475" y="2637885"/>
          <a:ext cx="10412413" cy="3817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3" name="TextBox 32">
            <a:extLst>
              <a:ext uri="{FF2B5EF4-FFF2-40B4-BE49-F238E27FC236}">
                <a16:creationId xmlns:a16="http://schemas.microsoft.com/office/drawing/2014/main" id="{F300ACB2-D31D-EC2C-9D28-3E27E9ABB6CC}"/>
              </a:ext>
            </a:extLst>
          </p:cNvPr>
          <p:cNvSpPr txBox="1"/>
          <p:nvPr/>
        </p:nvSpPr>
        <p:spPr>
          <a:xfrm>
            <a:off x="1830519" y="3640812"/>
            <a:ext cx="421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C4109D5-A8D4-F2FA-3449-23A4101FD6BF}"/>
              </a:ext>
            </a:extLst>
          </p:cNvPr>
          <p:cNvSpPr txBox="1"/>
          <p:nvPr/>
        </p:nvSpPr>
        <p:spPr>
          <a:xfrm>
            <a:off x="2013650" y="3410196"/>
            <a:ext cx="372279" cy="370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AA58686-861F-B2A2-5D24-15044A11B546}"/>
              </a:ext>
            </a:extLst>
          </p:cNvPr>
          <p:cNvSpPr txBox="1"/>
          <p:nvPr/>
        </p:nvSpPr>
        <p:spPr>
          <a:xfrm>
            <a:off x="2963441" y="3161198"/>
            <a:ext cx="421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444EBC9-ACE7-152E-37D2-A044EBE28F71}"/>
              </a:ext>
            </a:extLst>
          </p:cNvPr>
          <p:cNvSpPr txBox="1"/>
          <p:nvPr/>
        </p:nvSpPr>
        <p:spPr>
          <a:xfrm>
            <a:off x="3937550" y="3171456"/>
            <a:ext cx="421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106CA87-34B6-D4E6-E323-5AAE597545FC}"/>
              </a:ext>
            </a:extLst>
          </p:cNvPr>
          <p:cNvSpPr txBox="1"/>
          <p:nvPr/>
        </p:nvSpPr>
        <p:spPr>
          <a:xfrm>
            <a:off x="5881187" y="3226242"/>
            <a:ext cx="421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5B5EF80-6480-CCE1-6044-46EB62E094EC}"/>
              </a:ext>
            </a:extLst>
          </p:cNvPr>
          <p:cNvSpPr txBox="1"/>
          <p:nvPr/>
        </p:nvSpPr>
        <p:spPr>
          <a:xfrm>
            <a:off x="7843864" y="3212240"/>
            <a:ext cx="421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9221E4C-76E9-0754-9BAE-493ECD1E211F}"/>
              </a:ext>
            </a:extLst>
          </p:cNvPr>
          <p:cNvSpPr txBox="1"/>
          <p:nvPr/>
        </p:nvSpPr>
        <p:spPr>
          <a:xfrm>
            <a:off x="8815935" y="3245247"/>
            <a:ext cx="421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018D803-10EE-CEC8-7E45-1DEB6CBA739B}"/>
              </a:ext>
            </a:extLst>
          </p:cNvPr>
          <p:cNvSpPr txBox="1"/>
          <p:nvPr/>
        </p:nvSpPr>
        <p:spPr>
          <a:xfrm>
            <a:off x="10774556" y="3491439"/>
            <a:ext cx="4216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A1536D3-1671-0F5C-155E-4B975B94FE87}"/>
              </a:ext>
            </a:extLst>
          </p:cNvPr>
          <p:cNvSpPr txBox="1"/>
          <p:nvPr/>
        </p:nvSpPr>
        <p:spPr>
          <a:xfrm>
            <a:off x="4928263" y="3274264"/>
            <a:ext cx="4062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6C68998-E67D-5C2C-B8AD-E4D331F5502C}"/>
              </a:ext>
            </a:extLst>
          </p:cNvPr>
          <p:cNvSpPr txBox="1"/>
          <p:nvPr/>
        </p:nvSpPr>
        <p:spPr>
          <a:xfrm>
            <a:off x="6869551" y="3084546"/>
            <a:ext cx="421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400BB9B-670D-1B57-D20C-2A46DA6A3D49}"/>
              </a:ext>
            </a:extLst>
          </p:cNvPr>
          <p:cNvSpPr txBox="1"/>
          <p:nvPr/>
        </p:nvSpPr>
        <p:spPr>
          <a:xfrm>
            <a:off x="9794007" y="3441506"/>
            <a:ext cx="421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2FAFB391-FE05-B09E-B671-69EC89031E7E}"/>
              </a:ext>
            </a:extLst>
          </p:cNvPr>
          <p:cNvCxnSpPr>
            <a:cxnSpLocks/>
          </p:cNvCxnSpPr>
          <p:nvPr/>
        </p:nvCxnSpPr>
        <p:spPr>
          <a:xfrm>
            <a:off x="5751249" y="2637885"/>
            <a:ext cx="0" cy="2439699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DAF67FD4-3A1E-8575-207D-16ED16F2B835}"/>
              </a:ext>
            </a:extLst>
          </p:cNvPr>
          <p:cNvSpPr txBox="1"/>
          <p:nvPr/>
        </p:nvSpPr>
        <p:spPr>
          <a:xfrm>
            <a:off x="1152550" y="5115000"/>
            <a:ext cx="8966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Post Dose 1</a:t>
            </a:r>
          </a:p>
        </p:txBody>
      </p:sp>
      <p:pic>
        <p:nvPicPr>
          <p:cNvPr id="48" name="Graphic 47">
            <a:extLst>
              <a:ext uri="{FF2B5EF4-FFF2-40B4-BE49-F238E27FC236}">
                <a16:creationId xmlns:a16="http://schemas.microsoft.com/office/drawing/2014/main" id="{5C84D097-053F-C7A9-2FD5-92B27F9DF27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20468" y="2303561"/>
            <a:ext cx="318332" cy="322746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45B507E2-D098-3E0A-11EC-25EBE93E76A6}"/>
              </a:ext>
            </a:extLst>
          </p:cNvPr>
          <p:cNvSpPr txBox="1"/>
          <p:nvPr/>
        </p:nvSpPr>
        <p:spPr>
          <a:xfrm>
            <a:off x="904624" y="2015967"/>
            <a:ext cx="13639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F0005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Dose 1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E5EE433-0D9A-987F-F3ED-BDC65A41E945}"/>
              </a:ext>
            </a:extLst>
          </p:cNvPr>
          <p:cNvSpPr txBox="1"/>
          <p:nvPr/>
        </p:nvSpPr>
        <p:spPr>
          <a:xfrm>
            <a:off x="11106998" y="1992083"/>
            <a:ext cx="88175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N=206</a:t>
            </a:r>
          </a:p>
        </p:txBody>
      </p:sp>
      <p:pic>
        <p:nvPicPr>
          <p:cNvPr id="51" name="Graphic 50">
            <a:extLst>
              <a:ext uri="{FF2B5EF4-FFF2-40B4-BE49-F238E27FC236}">
                <a16:creationId xmlns:a16="http://schemas.microsoft.com/office/drawing/2014/main" id="{87957279-A1E9-D3E0-C121-7E917F9FCB9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96698" y="2303561"/>
            <a:ext cx="318332" cy="322746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864A3674-A84E-73B5-1B6E-EE0F9FDC8350}"/>
              </a:ext>
            </a:extLst>
          </p:cNvPr>
          <p:cNvSpPr txBox="1"/>
          <p:nvPr/>
        </p:nvSpPr>
        <p:spPr>
          <a:xfrm>
            <a:off x="5069279" y="1900218"/>
            <a:ext cx="13639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F0005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Dose 2, 3 HRs Post-Dose 1</a:t>
            </a:r>
          </a:p>
        </p:txBody>
      </p:sp>
      <p:sp>
        <p:nvSpPr>
          <p:cNvPr id="55" name="TextBox 1">
            <a:extLst>
              <a:ext uri="{FF2B5EF4-FFF2-40B4-BE49-F238E27FC236}">
                <a16:creationId xmlns:a16="http://schemas.microsoft.com/office/drawing/2014/main" id="{AE95A400-8484-5E1F-BB8E-4738345791B3}"/>
              </a:ext>
            </a:extLst>
          </p:cNvPr>
          <p:cNvSpPr txBox="1"/>
          <p:nvPr/>
        </p:nvSpPr>
        <p:spPr>
          <a:xfrm>
            <a:off x="1385161" y="5664485"/>
            <a:ext cx="2488833" cy="24621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Error bars are 95% confidence interval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E86ACCB-2999-7A77-27F0-AB1269434359}"/>
              </a:ext>
            </a:extLst>
          </p:cNvPr>
          <p:cNvSpPr txBox="1"/>
          <p:nvPr/>
        </p:nvSpPr>
        <p:spPr>
          <a:xfrm>
            <a:off x="9074427" y="5606494"/>
            <a:ext cx="26665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20144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Note: Primary efficacy results in NEAR-1 and NEAR-2 are with study eye.</a:t>
            </a:r>
          </a:p>
        </p:txBody>
      </p:sp>
    </p:spTree>
    <p:extLst>
      <p:ext uri="{BB962C8B-B14F-4D97-AF65-F5344CB8AC3E}">
        <p14:creationId xmlns:p14="http://schemas.microsoft.com/office/powerpoint/2010/main" val="3347823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995B0-EA8F-3D08-8EB8-D6CD9CF0E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 Same-side Corner of Rectangle 15">
            <a:extLst>
              <a:ext uri="{FF2B5EF4-FFF2-40B4-BE49-F238E27FC236}">
                <a16:creationId xmlns:a16="http://schemas.microsoft.com/office/drawing/2014/main" id="{82891A57-4BF8-DFA7-9133-DC122226F863}"/>
              </a:ext>
            </a:extLst>
          </p:cNvPr>
          <p:cNvSpPr/>
          <p:nvPr/>
        </p:nvSpPr>
        <p:spPr>
          <a:xfrm>
            <a:off x="1259825" y="1993980"/>
            <a:ext cx="7682468" cy="439832"/>
          </a:xfrm>
          <a:prstGeom prst="round2SameRect">
            <a:avLst>
              <a:gd name="adj1" fmla="val 22429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E29400AC-CF7C-058F-FD76-18D531C06D3D}"/>
              </a:ext>
            </a:extLst>
          </p:cNvPr>
          <p:cNvSpPr>
            <a:spLocks noGrp="1"/>
          </p:cNvSpPr>
          <p:nvPr>
            <p:ph type="subTitle" idx="11"/>
          </p:nvPr>
        </p:nvSpPr>
        <p:spPr>
          <a:xfrm>
            <a:off x="1259797" y="1265827"/>
            <a:ext cx="10416268" cy="383823"/>
          </a:xfrm>
        </p:spPr>
        <p:txBody>
          <a:bodyPr/>
          <a:lstStyle/>
          <a:p>
            <a:r>
              <a:rPr lang="en-US" sz="1400" dirty="0"/>
              <a:t>POOLED DAYS 1, 8 &amp; 15 – </a:t>
            </a:r>
            <a:r>
              <a:rPr lang="en-US" sz="1400" b="0" dirty="0">
                <a:solidFill>
                  <a:schemeClr val="tx1"/>
                </a:solidFill>
              </a:rPr>
              <a:t>Treatment related adverse events</a:t>
            </a:r>
            <a:endParaRPr lang="en-US" sz="1400" b="0" strike="sngStrike" dirty="0">
              <a:solidFill>
                <a:schemeClr val="tx1"/>
              </a:solidFill>
            </a:endParaRPr>
          </a:p>
          <a:p>
            <a:endParaRPr lang="en-US" sz="140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CB3624A-6869-1972-C433-840CCE93C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404813"/>
            <a:ext cx="9811716" cy="503237"/>
          </a:xfrm>
        </p:spPr>
        <p:txBody>
          <a:bodyPr/>
          <a:lstStyle/>
          <a:p>
            <a:r>
              <a:rPr lang="en-US" cap="none" dirty="0"/>
              <a:t>Safety: Majority Of Adverse Events Were Mild, Transient And Self-resolving</a:t>
            </a:r>
          </a:p>
        </p:txBody>
      </p:sp>
      <p:sp>
        <p:nvSpPr>
          <p:cNvPr id="12" name="Footer Placeholder 6">
            <a:extLst>
              <a:ext uri="{FF2B5EF4-FFF2-40B4-BE49-F238E27FC236}">
                <a16:creationId xmlns:a16="http://schemas.microsoft.com/office/drawing/2014/main" id="{922DB200-0E8F-E5C8-CB88-56DB61B83F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259798" y="6205777"/>
            <a:ext cx="10413528" cy="358378"/>
          </a:xfrm>
        </p:spPr>
        <p:txBody>
          <a:bodyPr vert="horz" wrap="square" lIns="0" tIns="45720" rIns="91440" bIns="4572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Calibri" panose="020F0502020204030204" pitchFamily="34" charset="0"/>
                <a:cs typeface="Calibri" panose="020F0502020204030204" pitchFamily="34" charset="0"/>
              </a:rPr>
              <a:t>Holland E, et al. Efficacy and Safety of CSF-1 (0.4% Pilocarpine Hydrochloride) in Presbyopia: Pooled Results of the NEAR Phase 3 Randomized, Clinical Trials. Clin Ther. 2024 Feb;46(2):104-113. </a:t>
            </a:r>
            <a:endParaRPr kumimoji="0" lang="en-US" sz="7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Slide Number Placeholder 15">
            <a:extLst>
              <a:ext uri="{FF2B5EF4-FFF2-40B4-BE49-F238E27FC236}">
                <a16:creationId xmlns:a16="http://schemas.microsoft.com/office/drawing/2014/main" id="{812A401B-B0C2-D7A0-F322-133218F019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4323" y="6410267"/>
            <a:ext cx="591751" cy="153888"/>
          </a:xfrm>
        </p:spPr>
        <p:txBody>
          <a:bodyPr lIns="0" rIns="0" anchor="b"/>
          <a:lstStyle>
            <a:lvl1pPr algn="ctr">
              <a:defRPr sz="800" b="1">
                <a:solidFill>
                  <a:schemeClr val="accent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5C03E6-D2DE-448A-A5D5-6FF33D390742}" type="slidenum">
              <a:rPr kumimoji="0" lang="en-GB" sz="800" b="1" i="0" u="none" strike="noStrike" kern="1200" cap="none" spc="0" normalizeH="0" baseline="0" noProof="0" smtClean="0">
                <a:ln>
                  <a:noFill/>
                </a:ln>
                <a:solidFill>
                  <a:srgbClr val="3F61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GB" sz="800" b="1" i="0" u="none" strike="noStrike" kern="1200" cap="none" spc="0" normalizeH="0" baseline="0" noProof="0">
              <a:ln>
                <a:noFill/>
              </a:ln>
              <a:solidFill>
                <a:srgbClr val="3F61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8FE46F55-35B3-D72B-2182-03DB5E86D84B}"/>
              </a:ext>
            </a:extLst>
          </p:cNvPr>
          <p:cNvGraphicFramePr>
            <a:graphicFrameLocks noGrp="1"/>
          </p:cNvGraphicFramePr>
          <p:nvPr/>
        </p:nvGraphicFramePr>
        <p:xfrm>
          <a:off x="1259796" y="2007427"/>
          <a:ext cx="7682497" cy="3721023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3202871">
                  <a:extLst>
                    <a:ext uri="{9D8B030D-6E8A-4147-A177-3AD203B41FA5}">
                      <a16:colId xmlns:a16="http://schemas.microsoft.com/office/drawing/2014/main" val="825846985"/>
                    </a:ext>
                  </a:extLst>
                </a:gridCol>
                <a:gridCol w="2239813">
                  <a:extLst>
                    <a:ext uri="{9D8B030D-6E8A-4147-A177-3AD203B41FA5}">
                      <a16:colId xmlns:a16="http://schemas.microsoft.com/office/drawing/2014/main" val="129050117"/>
                    </a:ext>
                  </a:extLst>
                </a:gridCol>
                <a:gridCol w="2239813">
                  <a:extLst>
                    <a:ext uri="{9D8B030D-6E8A-4147-A177-3AD203B41FA5}">
                      <a16:colId xmlns:a16="http://schemas.microsoft.com/office/drawing/2014/main" val="2922316777"/>
                    </a:ext>
                  </a:extLst>
                </a:gridCol>
              </a:tblGrid>
              <a:tr h="415527">
                <a:tc gridSpan="3">
                  <a:txBody>
                    <a:bodyPr/>
                    <a:lstStyle/>
                    <a:p>
                      <a:pPr marL="180000" lvl="7" algn="l" defTabSz="685800" rtl="0" eaLnBrk="1" fontAlgn="b" latinLnBrk="0" hangingPunct="1"/>
                      <a:r>
                        <a:rPr lang="en-US" sz="1400" b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Treatment Related Adverse Events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endParaRPr lang="en-US" sz="800" b="1" u="none" strike="noStrike" kern="1200"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  <a:ea typeface="+mn-ea"/>
                        <a:cs typeface="Helvetica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endParaRPr lang="en-US" sz="800" b="1" u="none" strike="noStrike" kern="1200"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  <a:ea typeface="+mn-ea"/>
                        <a:cs typeface="Helvetica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3140324"/>
                  </a:ext>
                </a:extLst>
              </a:tr>
              <a:tr h="677436">
                <a:tc>
                  <a:txBody>
                    <a:bodyPr/>
                    <a:lstStyle/>
                    <a:p>
                      <a:pPr marL="180000" algn="l" defTabSz="685800" rtl="0" eaLnBrk="1" fontAlgn="b" latinLnBrk="0" hangingPunct="1"/>
                      <a:endParaRPr lang="en-US" sz="1100" u="none" strike="noStrike" kern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defTabSz="685800" rtl="0" eaLnBrk="1" fontAlgn="b" latinLnBrk="0" hangingPunct="1"/>
                      <a:r>
                        <a:rPr lang="en-US" sz="1100" b="1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CSF-1</a:t>
                      </a:r>
                    </a:p>
                    <a:p>
                      <a:pPr marL="180000" algn="ctr" defTabSz="685800" rtl="0" eaLnBrk="1" fontAlgn="b" latinLnBrk="0" hangingPunct="1"/>
                      <a:r>
                        <a:rPr lang="en-US" sz="1100" b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N=308</a:t>
                      </a:r>
                    </a:p>
                    <a:p>
                      <a:pPr marL="180000" algn="ctr" defTabSz="685800" rtl="0" eaLnBrk="1" fontAlgn="b" latinLnBrk="0" hangingPunct="1"/>
                      <a:r>
                        <a:rPr lang="en-US" sz="1100" b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 (%)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defTabSz="685800" rtl="0" eaLnBrk="1" fontAlgn="b" latinLnBrk="0" hangingPunct="1"/>
                      <a:r>
                        <a:rPr lang="en-US" sz="1100" b="1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Vehicle</a:t>
                      </a:r>
                    </a:p>
                    <a:p>
                      <a:pPr marL="180000" algn="ctr" defTabSz="685800" rtl="0" eaLnBrk="1" fontAlgn="b" latinLnBrk="0" hangingPunct="1"/>
                      <a:r>
                        <a:rPr lang="en-US" sz="1100" b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N=305</a:t>
                      </a:r>
                    </a:p>
                    <a:p>
                      <a:pPr marL="180000" algn="ctr" defTabSz="685800" rtl="0" eaLnBrk="1" fontAlgn="b" latinLnBrk="0" hangingPunct="1"/>
                      <a:r>
                        <a:rPr lang="en-US" sz="1100" b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 (%)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8872172"/>
                  </a:ext>
                </a:extLst>
              </a:tr>
              <a:tr h="257627">
                <a:tc>
                  <a:txBody>
                    <a:bodyPr/>
                    <a:lstStyle/>
                    <a:p>
                      <a:pPr marL="180000" algn="l" defTabSz="685800" rtl="0" eaLnBrk="1" fontAlgn="b" latinLnBrk="0" hangingPunct="1"/>
                      <a:r>
                        <a:rPr lang="en-US" sz="1100" b="1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Non-Ocular TRAEs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180000" algn="ctr" defTabSz="685800" rtl="0" eaLnBrk="1" fontAlgn="b" latinLnBrk="0" hangingPunct="1"/>
                      <a:endParaRPr lang="en-US" sz="1100" u="none" strike="noStrike" kern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8387576"/>
                  </a:ext>
                </a:extLst>
              </a:tr>
              <a:tr h="257627">
                <a:tc>
                  <a:txBody>
                    <a:bodyPr/>
                    <a:lstStyle/>
                    <a:p>
                      <a:pPr marL="180000" algn="l" defTabSz="685800" rtl="0" eaLnBrk="1" fontAlgn="b" latinLnBrk="0" hangingPunct="1"/>
                      <a:r>
                        <a:rPr lang="en-US" sz="110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Headache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defTabSz="685800" rtl="0" eaLnBrk="1" fontAlgn="b" latinLnBrk="0" hangingPunct="1"/>
                      <a:r>
                        <a:rPr lang="en-US" sz="110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 (6.8%)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00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(0.7%)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80270"/>
                  </a:ext>
                </a:extLst>
              </a:tr>
              <a:tr h="257627">
                <a:tc>
                  <a:txBody>
                    <a:bodyPr/>
                    <a:lstStyle/>
                    <a:p>
                      <a:pPr marL="180000" algn="l" defTabSz="685800" rtl="0" eaLnBrk="1" fontAlgn="b" latinLnBrk="0" hangingPunct="1"/>
                      <a:r>
                        <a:rPr lang="en-US" sz="110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Eye/facial pain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defTabSz="685800" rtl="0" eaLnBrk="1" fontAlgn="b" latinLnBrk="0" hangingPunct="1"/>
                      <a:r>
                        <a:rPr lang="en-US" sz="110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(1.9%)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00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(0.3%)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8422745"/>
                  </a:ext>
                </a:extLst>
              </a:tr>
              <a:tr h="257627">
                <a:tc>
                  <a:txBody>
                    <a:bodyPr/>
                    <a:lstStyle/>
                    <a:p>
                      <a:pPr marL="180000" algn="l" defTabSz="685800" rtl="0" eaLnBrk="1" fontAlgn="b" latinLnBrk="0" hangingPunct="1"/>
                      <a:r>
                        <a:rPr lang="en-US" sz="110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Nausea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defTabSz="685800" rtl="0" eaLnBrk="1" fontAlgn="b" latinLnBrk="0" hangingPunct="1"/>
                      <a:r>
                        <a:rPr lang="en-US" sz="110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(1.3%)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00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9052222"/>
                  </a:ext>
                </a:extLst>
              </a:tr>
              <a:tr h="257627">
                <a:tc>
                  <a:txBody>
                    <a:bodyPr/>
                    <a:lstStyle/>
                    <a:p>
                      <a:pPr marL="180000" algn="l" defTabSz="685800" rtl="0" eaLnBrk="1" fontAlgn="b" latinLnBrk="0" hangingPunct="1"/>
                      <a:r>
                        <a:rPr lang="en-US" sz="1100" b="1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Ocular TRAEs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180000" algn="ctr" defTabSz="685800" rtl="0" eaLnBrk="1" fontAlgn="b" latinLnBrk="0" hangingPunct="1"/>
                      <a:endParaRPr lang="en-US" sz="1100" u="none" strike="noStrike" kern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007982"/>
                  </a:ext>
                </a:extLst>
              </a:tr>
              <a:tr h="283522">
                <a:tc>
                  <a:txBody>
                    <a:bodyPr/>
                    <a:lstStyle/>
                    <a:p>
                      <a:pPr marL="180000" algn="l" defTabSz="685800" rtl="0" eaLnBrk="1" fontAlgn="b" latinLnBrk="0" hangingPunct="1"/>
                      <a:r>
                        <a:rPr lang="en-US" sz="110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Instillation site pain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defTabSz="685800" rtl="0" eaLnBrk="1" fontAlgn="b" latinLnBrk="0" hangingPunct="1"/>
                      <a:r>
                        <a:rPr lang="en-US" sz="110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 (5.8%)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00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(0.3%)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9003312"/>
                  </a:ext>
                </a:extLst>
              </a:tr>
              <a:tr h="283522">
                <a:tc>
                  <a:txBody>
                    <a:bodyPr/>
                    <a:lstStyle/>
                    <a:p>
                      <a:pPr marL="180000" algn="l" defTabSz="685800" rtl="0" eaLnBrk="1" fontAlgn="b" latinLnBrk="0" hangingPunct="1"/>
                      <a:r>
                        <a:rPr lang="en-US" sz="110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Vision blurred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defTabSz="685800" rtl="0" eaLnBrk="1" fontAlgn="b" latinLnBrk="0" hangingPunct="1"/>
                      <a:r>
                        <a:rPr lang="en-US" sz="110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 (3.6%)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00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(0.7%)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1954791"/>
                  </a:ext>
                </a:extLst>
              </a:tr>
              <a:tr h="257627">
                <a:tc>
                  <a:txBody>
                    <a:bodyPr/>
                    <a:lstStyle/>
                    <a:p>
                      <a:pPr marL="180000" algn="l" defTabSz="685800" rtl="0" eaLnBrk="1" fontAlgn="b" latinLnBrk="0" hangingPunct="1"/>
                      <a:r>
                        <a:rPr lang="en-US" sz="110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Conjunctival hyperemia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defTabSz="685800" rtl="0" eaLnBrk="1" fontAlgn="b" latinLnBrk="0" hangingPunct="1"/>
                      <a:r>
                        <a:rPr lang="en-US" sz="110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 (1.6%)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00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(0.3%)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5177237"/>
                  </a:ext>
                </a:extLst>
              </a:tr>
              <a:tr h="257627">
                <a:tc>
                  <a:txBody>
                    <a:bodyPr/>
                    <a:lstStyle/>
                    <a:p>
                      <a:pPr marL="180000" algn="l" defTabSz="685800" rtl="0" eaLnBrk="1" fontAlgn="b" latinLnBrk="0" hangingPunct="1"/>
                      <a:r>
                        <a:rPr lang="en-US" sz="1100" b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Installation site pruritis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defTabSz="685800" rtl="0" eaLnBrk="1" fontAlgn="b" latinLnBrk="0" hangingPunct="1"/>
                      <a:r>
                        <a:rPr lang="en-US" sz="110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(1.0%)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00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1(0.3%)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5879558"/>
                  </a:ext>
                </a:extLst>
              </a:tr>
              <a:tr h="257627">
                <a:tc>
                  <a:txBody>
                    <a:bodyPr/>
                    <a:lstStyle/>
                    <a:p>
                      <a:pPr marL="180000" algn="l" defTabSz="685800" rtl="0" eaLnBrk="1" fontAlgn="b" latinLnBrk="0" hangingPunct="1"/>
                      <a:r>
                        <a:rPr lang="en-US" sz="110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Visual impairment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000" algn="ctr" defTabSz="685800" rtl="0" eaLnBrk="1" fontAlgn="b" latinLnBrk="0" hangingPunct="1"/>
                      <a:r>
                        <a:rPr lang="en-US" sz="110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(1.0%)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00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0569576"/>
                  </a:ext>
                </a:extLst>
              </a:tr>
            </a:tbl>
          </a:graphicData>
        </a:graphic>
      </p:graphicFrame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C4461165-1F0B-339F-21D7-0B0E4EDC93F0}"/>
              </a:ext>
            </a:extLst>
          </p:cNvPr>
          <p:cNvSpPr/>
          <p:nvPr/>
        </p:nvSpPr>
        <p:spPr>
          <a:xfrm>
            <a:off x="9103659" y="2007427"/>
            <a:ext cx="2569667" cy="3721023"/>
          </a:xfrm>
          <a:prstGeom prst="roundRect">
            <a:avLst>
              <a:gd name="adj" fmla="val 463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61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61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61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1.3% (n=4) of all CSF-1 participants reported moderate treatment related adverse events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61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61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All other treatment related adverse events were mild (no severe)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61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61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 serious treatment related adverse events occurred with CSF-1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67612507-5888-BF5F-C67F-A60F9C03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07993" y="2100997"/>
            <a:ext cx="558053" cy="55805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A763756-EFE0-11FE-E74F-E9924BA6C190}"/>
              </a:ext>
            </a:extLst>
          </p:cNvPr>
          <p:cNvSpPr txBox="1"/>
          <p:nvPr/>
        </p:nvSpPr>
        <p:spPr>
          <a:xfrm>
            <a:off x="1181843" y="5794670"/>
            <a:ext cx="76319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*All TRAEs ≥ 1% ; Suspected Treatment Related Adverse Event means any adverse event for which there is a reasonable possibility that the drug caused the adverse event.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9B0115A-232E-0B13-D4E9-6BA5F10EFD18}"/>
              </a:ext>
            </a:extLst>
          </p:cNvPr>
          <p:cNvSpPr/>
          <p:nvPr/>
        </p:nvSpPr>
        <p:spPr>
          <a:xfrm>
            <a:off x="118872" y="475488"/>
            <a:ext cx="722376" cy="365760"/>
          </a:xfrm>
          <a:prstGeom prst="rect">
            <a:avLst/>
          </a:prstGeom>
          <a:solidFill>
            <a:srgbClr val="F7F9FF"/>
          </a:solidFill>
          <a:ln>
            <a:solidFill>
              <a:srgbClr val="F7F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1763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392B4-A6DE-57F9-848E-04487A499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3104252-9629-9630-2AB8-413997C811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553" t="22658" r="33009" b="6202"/>
          <a:stretch/>
        </p:blipFill>
        <p:spPr>
          <a:xfrm>
            <a:off x="456300" y="692946"/>
            <a:ext cx="6688201" cy="5815013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3668BFA-B149-4971-B5C0-23D7805D71D4}"/>
              </a:ext>
            </a:extLst>
          </p:cNvPr>
          <p:cNvCxnSpPr>
            <a:cxnSpLocks/>
          </p:cNvCxnSpPr>
          <p:nvPr/>
        </p:nvCxnSpPr>
        <p:spPr>
          <a:xfrm flipH="1" flipV="1">
            <a:off x="5000625" y="4271963"/>
            <a:ext cx="2143876" cy="800100"/>
          </a:xfrm>
          <a:prstGeom prst="straightConnector1">
            <a:avLst/>
          </a:prstGeom>
          <a:ln w="7302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6CF5596-1E86-D572-FC30-C0CB2AAFDCD9}"/>
              </a:ext>
            </a:extLst>
          </p:cNvPr>
          <p:cNvCxnSpPr>
            <a:cxnSpLocks/>
          </p:cNvCxnSpPr>
          <p:nvPr/>
        </p:nvCxnSpPr>
        <p:spPr>
          <a:xfrm flipH="1">
            <a:off x="5595937" y="2082405"/>
            <a:ext cx="1919288" cy="0"/>
          </a:xfrm>
          <a:prstGeom prst="straightConnector1">
            <a:avLst/>
          </a:prstGeom>
          <a:ln w="7302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E215BCA-9018-414C-1D91-C0908D74D943}"/>
              </a:ext>
            </a:extLst>
          </p:cNvPr>
          <p:cNvSpPr txBox="1"/>
          <p:nvPr/>
        </p:nvSpPr>
        <p:spPr>
          <a:xfrm>
            <a:off x="7286626" y="4271963"/>
            <a:ext cx="42719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Sphincter muscle</a:t>
            </a:r>
          </a:p>
          <a:p>
            <a:r>
              <a:rPr lang="en-US" sz="3600" dirty="0"/>
              <a:t>(Pilocarpine, carbachol, aceclidine)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CCE6C7-4E57-03A2-FFCB-8C22ED7C7919}"/>
              </a:ext>
            </a:extLst>
          </p:cNvPr>
          <p:cNvSpPr txBox="1"/>
          <p:nvPr/>
        </p:nvSpPr>
        <p:spPr>
          <a:xfrm>
            <a:off x="7479676" y="1263553"/>
            <a:ext cx="42719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Dilator muscle</a:t>
            </a:r>
          </a:p>
          <a:p>
            <a:r>
              <a:rPr lang="en-US" sz="3600" dirty="0"/>
              <a:t>(brimonidine, phentolamine)</a:t>
            </a:r>
          </a:p>
        </p:txBody>
      </p:sp>
    </p:spTree>
    <p:extLst>
      <p:ext uri="{BB962C8B-B14F-4D97-AF65-F5344CB8AC3E}">
        <p14:creationId xmlns:p14="http://schemas.microsoft.com/office/powerpoint/2010/main" val="3880648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4742C64-A656-0D86-12E4-CEB9CB6A9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CLARITY-1 and -2 Trials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A68E8E-C8FE-00C0-AC9B-601030397A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4634" y="1568824"/>
            <a:ext cx="10075084" cy="4144963"/>
          </a:xfrm>
        </p:spPr>
        <p:txBody>
          <a:bodyPr>
            <a:noAutofit/>
          </a:bodyPr>
          <a:lstStyle/>
          <a:p>
            <a:pPr>
              <a:buSzPct val="70000"/>
            </a:pPr>
            <a:r>
              <a:rPr lang="en-US" sz="2133" dirty="0"/>
              <a:t>Randomized, double masked, controlled studies conducted for 42 days</a:t>
            </a:r>
          </a:p>
          <a:p>
            <a:pPr>
              <a:buSzPct val="70000"/>
            </a:pPr>
            <a:r>
              <a:rPr lang="en-US" sz="2133" dirty="0"/>
              <a:t> 466 participants aged 45 to 75 years old with presbyopia were randomized. Participants had a refractive range from -4.00 to +1.00 D sphere, with astigmatism up to 2.00 D, and a spherical equivalent no more myopic than -4.00 D. </a:t>
            </a:r>
          </a:p>
          <a:p>
            <a:pPr>
              <a:buSzPct val="70000"/>
            </a:pPr>
            <a:r>
              <a:rPr lang="en-US" sz="2133" dirty="0"/>
              <a:t>Included participants who were post-refractive surgery and/or pseudophakic. </a:t>
            </a:r>
          </a:p>
          <a:p>
            <a:pPr>
              <a:buSzPct val="70000"/>
            </a:pPr>
            <a:r>
              <a:rPr lang="en-US" sz="2133" dirty="0"/>
              <a:t>Participants  instilled 2 drops of aceclidine or control in each eye once daily, one drop in each eye followed by a second drop in each eye 2 minutes later. </a:t>
            </a:r>
          </a:p>
          <a:p>
            <a:pPr>
              <a:buSzPct val="70000"/>
            </a:pPr>
            <a:r>
              <a:rPr lang="en-US" sz="2133" dirty="0"/>
              <a:t>Ophthalmic efficacy assessments were conducted on Day 1, Day 15, and Day 28 at various timepoints post dose.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6DFF56-6A93-BD19-4ED0-4C80BC3104F3}"/>
              </a:ext>
            </a:extLst>
          </p:cNvPr>
          <p:cNvSpPr txBox="1"/>
          <p:nvPr/>
        </p:nvSpPr>
        <p:spPr>
          <a:xfrm>
            <a:off x="664633" y="6375400"/>
            <a:ext cx="5052986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67" dirty="0"/>
              <a:t>VIZZ. Product Information. LENZ Therapeutics, Inc; 2025. </a:t>
            </a:r>
          </a:p>
        </p:txBody>
      </p:sp>
    </p:spTree>
    <p:extLst>
      <p:ext uri="{BB962C8B-B14F-4D97-AF65-F5344CB8AC3E}">
        <p14:creationId xmlns:p14="http://schemas.microsoft.com/office/powerpoint/2010/main" val="1324305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>
          <a:extLst>
            <a:ext uri="{FF2B5EF4-FFF2-40B4-BE49-F238E27FC236}">
              <a16:creationId xmlns:a16="http://schemas.microsoft.com/office/drawing/2014/main" id="{D76631E8-B29B-D561-0CA5-353954746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338;g37cc5c19610_1_9">
            <a:extLst>
              <a:ext uri="{FF2B5EF4-FFF2-40B4-BE49-F238E27FC236}">
                <a16:creationId xmlns:a16="http://schemas.microsoft.com/office/drawing/2014/main" id="{13CCCEEF-A01E-1C91-0F4E-4A72574AE47F}"/>
              </a:ext>
            </a:extLst>
          </p:cNvPr>
          <p:cNvSpPr/>
          <p:nvPr/>
        </p:nvSpPr>
        <p:spPr>
          <a:xfrm>
            <a:off x="333115" y="304332"/>
            <a:ext cx="11866029" cy="958735"/>
          </a:xfrm>
          <a:prstGeom prst="rect">
            <a:avLst/>
          </a:prstGeom>
          <a:solidFill>
            <a:srgbClr val="EDF0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338;g37cc5c19610_1_9">
            <a:extLst>
              <a:ext uri="{FF2B5EF4-FFF2-40B4-BE49-F238E27FC236}">
                <a16:creationId xmlns:a16="http://schemas.microsoft.com/office/drawing/2014/main" id="{2CA0D3BF-4960-93A6-CF6A-F262E6EA7E00}"/>
              </a:ext>
            </a:extLst>
          </p:cNvPr>
          <p:cNvSpPr/>
          <p:nvPr/>
        </p:nvSpPr>
        <p:spPr>
          <a:xfrm>
            <a:off x="329615" y="1198153"/>
            <a:ext cx="11866029" cy="5659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g37cc5c19610_1_9">
            <a:extLst>
              <a:ext uri="{FF2B5EF4-FFF2-40B4-BE49-F238E27FC236}">
                <a16:creationId xmlns:a16="http://schemas.microsoft.com/office/drawing/2014/main" id="{1892D4C4-0DC4-E142-C3DB-2138D0C8AD3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0011" y="355538"/>
            <a:ext cx="10416400" cy="7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solidFill>
                  <a:srgbClr val="306FD6"/>
                </a:solidFill>
              </a:rPr>
              <a:t>Aceclidine 1.44% Primary Endpoint Results (Clarity 1 &amp; 2 Studies)</a:t>
            </a:r>
          </a:p>
        </p:txBody>
      </p:sp>
      <p:sp>
        <p:nvSpPr>
          <p:cNvPr id="340" name="Google Shape;340;g37cc5c19610_1_9">
            <a:extLst>
              <a:ext uri="{FF2B5EF4-FFF2-40B4-BE49-F238E27FC236}">
                <a16:creationId xmlns:a16="http://schemas.microsoft.com/office/drawing/2014/main" id="{3AF99D5F-920A-1CA8-D9EA-F07C101C467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en"/>
              <a:t>44</a:t>
            </a:fld>
            <a:endParaRPr/>
          </a:p>
        </p:txBody>
      </p:sp>
      <p:sp>
        <p:nvSpPr>
          <p:cNvPr id="341" name="Google Shape;341;g37cc5c19610_1_9">
            <a:extLst>
              <a:ext uri="{FF2B5EF4-FFF2-40B4-BE49-F238E27FC236}">
                <a16:creationId xmlns:a16="http://schemas.microsoft.com/office/drawing/2014/main" id="{0D0578D2-A0A5-472F-CD36-DE92D30DCD95}"/>
              </a:ext>
            </a:extLst>
          </p:cNvPr>
          <p:cNvSpPr txBox="1"/>
          <p:nvPr/>
        </p:nvSpPr>
        <p:spPr>
          <a:xfrm>
            <a:off x="478856" y="6400402"/>
            <a:ext cx="11163300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45700" anchor="t" anchorCtr="0">
            <a:noAutofit/>
          </a:bodyPr>
          <a:lstStyle/>
          <a:p>
            <a:pPr marL="71117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</a:pPr>
            <a:r>
              <a:rPr lang="en-ZA" sz="800" b="0" i="0" u="none" strike="noStrike" cap="none" dirty="0" err="1"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Vizz</a:t>
            </a:r>
            <a:r>
              <a:rPr lang="en-ZA" sz="8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™ USPI. Lenz Therapeutics Inc, 2025</a:t>
            </a:r>
            <a:endParaRPr sz="800" b="0" i="0" u="none" strike="noStrike" cap="none" dirty="0">
              <a:solidFill>
                <a:schemeClr val="bg1">
                  <a:lumMod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258F83-7C9F-85DA-E7AE-99ABF881500A}"/>
              </a:ext>
            </a:extLst>
          </p:cNvPr>
          <p:cNvSpPr txBox="1"/>
          <p:nvPr/>
        </p:nvSpPr>
        <p:spPr>
          <a:xfrm>
            <a:off x="6096000" y="1366280"/>
            <a:ext cx="161859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>
                <a:solidFill>
                  <a:srgbClr val="07B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2</a:t>
            </a:r>
            <a:endParaRPr lang="en-US" b="1" dirty="0">
              <a:solidFill>
                <a:srgbClr val="07BEB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944080-280B-371D-2230-638F975F73D8}"/>
              </a:ext>
            </a:extLst>
          </p:cNvPr>
          <p:cNvSpPr txBox="1"/>
          <p:nvPr/>
        </p:nvSpPr>
        <p:spPr>
          <a:xfrm>
            <a:off x="6096000" y="1698405"/>
            <a:ext cx="4611623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95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95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ercentage of Participants Achieving 3 Lines or More Improvement in High Contrast, Monocular </a:t>
            </a:r>
            <a:r>
              <a:rPr lang="en-US" sz="95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95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ear Vision (DCNVA at 40 cm) and No Loss of 1 or More Lines (DCDVA at 4 m) on Day 1 at All Measured Time Points (CLARITY-1, FAS population with Observed data)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38762A52-1DB9-E923-17AF-37FDE348833C}"/>
              </a:ext>
            </a:extLst>
          </p:cNvPr>
          <p:cNvGraphicFramePr>
            <a:graphicFrameLocks/>
          </p:cNvGraphicFramePr>
          <p:nvPr/>
        </p:nvGraphicFramePr>
        <p:xfrm>
          <a:off x="6596804" y="2480441"/>
          <a:ext cx="5334898" cy="3281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961759A-8FF8-D38C-508C-C6D9E29F7E8C}"/>
              </a:ext>
            </a:extLst>
          </p:cNvPr>
          <p:cNvSpPr txBox="1"/>
          <p:nvPr/>
        </p:nvSpPr>
        <p:spPr>
          <a:xfrm rot="16200000">
            <a:off x="5757972" y="3667644"/>
            <a:ext cx="161859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Percentage (%)</a:t>
            </a:r>
            <a:endParaRPr lang="en-US" sz="1100" b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50190A-306B-7C04-6BED-EDDA76A0812B}"/>
              </a:ext>
            </a:extLst>
          </p:cNvPr>
          <p:cNvSpPr txBox="1"/>
          <p:nvPr/>
        </p:nvSpPr>
        <p:spPr>
          <a:xfrm>
            <a:off x="7517777" y="5445353"/>
            <a:ext cx="16185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Primary</a:t>
            </a:r>
          </a:p>
          <a:p>
            <a:pPr algn="ctr">
              <a:buNone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9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ndpoint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2E246C-8745-BDD8-7BFB-6BCC008E4109}"/>
              </a:ext>
            </a:extLst>
          </p:cNvPr>
          <p:cNvSpPr txBox="1"/>
          <p:nvPr/>
        </p:nvSpPr>
        <p:spPr>
          <a:xfrm>
            <a:off x="8454956" y="5829038"/>
            <a:ext cx="161859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endParaRPr lang="en-US" sz="1100" b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15A311-9C3C-8D58-0AAE-FB081F0D97ED}"/>
              </a:ext>
            </a:extLst>
          </p:cNvPr>
          <p:cNvSpPr txBox="1"/>
          <p:nvPr/>
        </p:nvSpPr>
        <p:spPr>
          <a:xfrm>
            <a:off x="6371303" y="2619053"/>
            <a:ext cx="9361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72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A3E06B-BC59-E7BF-8E63-EA8D00F35FA9}"/>
              </a:ext>
            </a:extLst>
          </p:cNvPr>
          <p:cNvSpPr txBox="1"/>
          <p:nvPr/>
        </p:nvSpPr>
        <p:spPr>
          <a:xfrm>
            <a:off x="6502289" y="4550149"/>
            <a:ext cx="9361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14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A06E9E-865F-6E3E-3E0E-ACC514418782}"/>
              </a:ext>
            </a:extLst>
          </p:cNvPr>
          <p:cNvSpPr txBox="1"/>
          <p:nvPr/>
        </p:nvSpPr>
        <p:spPr>
          <a:xfrm>
            <a:off x="6836432" y="2727612"/>
            <a:ext cx="9361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69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5002710-97E8-76DB-158B-F55843F43C25}"/>
              </a:ext>
            </a:extLst>
          </p:cNvPr>
          <p:cNvSpPr txBox="1"/>
          <p:nvPr/>
        </p:nvSpPr>
        <p:spPr>
          <a:xfrm>
            <a:off x="6984388" y="4452029"/>
            <a:ext cx="9361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17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49AD51-C942-6B56-D01E-5C29CE53EE74}"/>
              </a:ext>
            </a:extLst>
          </p:cNvPr>
          <p:cNvSpPr txBox="1"/>
          <p:nvPr/>
        </p:nvSpPr>
        <p:spPr>
          <a:xfrm>
            <a:off x="7752786" y="2886275"/>
            <a:ext cx="9361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64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3DBE153-8C86-AC9B-69E3-A3A853954948}"/>
              </a:ext>
            </a:extLst>
          </p:cNvPr>
          <p:cNvSpPr txBox="1"/>
          <p:nvPr/>
        </p:nvSpPr>
        <p:spPr>
          <a:xfrm>
            <a:off x="7910573" y="4604429"/>
            <a:ext cx="9361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12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6A6615-DFBC-F80C-21CB-810F31B72B6D}"/>
              </a:ext>
            </a:extLst>
          </p:cNvPr>
          <p:cNvSpPr txBox="1"/>
          <p:nvPr/>
        </p:nvSpPr>
        <p:spPr>
          <a:xfrm>
            <a:off x="8686109" y="3383140"/>
            <a:ext cx="9361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49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88D8F0E-7F01-2368-C95F-674B91C72E9D}"/>
              </a:ext>
            </a:extLst>
          </p:cNvPr>
          <p:cNvSpPr txBox="1"/>
          <p:nvPr/>
        </p:nvSpPr>
        <p:spPr>
          <a:xfrm>
            <a:off x="8809703" y="4748478"/>
            <a:ext cx="9361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8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3806433-92CE-B4E0-2918-B405176646ED}"/>
              </a:ext>
            </a:extLst>
          </p:cNvPr>
          <p:cNvSpPr txBox="1"/>
          <p:nvPr/>
        </p:nvSpPr>
        <p:spPr>
          <a:xfrm>
            <a:off x="9622127" y="3742219"/>
            <a:ext cx="9361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38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A350CC-2124-30A0-3A57-6D3363103A5B}"/>
              </a:ext>
            </a:extLst>
          </p:cNvPr>
          <p:cNvSpPr txBox="1"/>
          <p:nvPr/>
        </p:nvSpPr>
        <p:spPr>
          <a:xfrm>
            <a:off x="9719793" y="4800736"/>
            <a:ext cx="9361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72E9086-7DD6-54CB-202C-9A51362C7D14}"/>
              </a:ext>
            </a:extLst>
          </p:cNvPr>
          <p:cNvSpPr txBox="1"/>
          <p:nvPr/>
        </p:nvSpPr>
        <p:spPr>
          <a:xfrm>
            <a:off x="10535786" y="3750569"/>
            <a:ext cx="9361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38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5D2D68F-ADBD-017D-883A-9FEF1D72C569}"/>
              </a:ext>
            </a:extLst>
          </p:cNvPr>
          <p:cNvSpPr txBox="1"/>
          <p:nvPr/>
        </p:nvSpPr>
        <p:spPr>
          <a:xfrm>
            <a:off x="10639716" y="4890505"/>
            <a:ext cx="9361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FCC3E86-A923-34BF-0C20-7201C58AADCC}"/>
              </a:ext>
            </a:extLst>
          </p:cNvPr>
          <p:cNvSpPr txBox="1"/>
          <p:nvPr/>
        </p:nvSpPr>
        <p:spPr>
          <a:xfrm>
            <a:off x="10076673" y="3719254"/>
            <a:ext cx="9361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39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2F09A1B-9176-B820-3C63-A13CFE2E0D52}"/>
              </a:ext>
            </a:extLst>
          </p:cNvPr>
          <p:cNvSpPr txBox="1"/>
          <p:nvPr/>
        </p:nvSpPr>
        <p:spPr>
          <a:xfrm>
            <a:off x="10176040" y="4743933"/>
            <a:ext cx="9361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3949C7-077B-E3EA-BBEF-C806DFAA1886}"/>
              </a:ext>
            </a:extLst>
          </p:cNvPr>
          <p:cNvSpPr txBox="1"/>
          <p:nvPr/>
        </p:nvSpPr>
        <p:spPr>
          <a:xfrm>
            <a:off x="10995598" y="4108387"/>
            <a:ext cx="9361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27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FE31672-E474-8547-79B6-9F77FFF9ACB0}"/>
              </a:ext>
            </a:extLst>
          </p:cNvPr>
          <p:cNvSpPr txBox="1"/>
          <p:nvPr/>
        </p:nvSpPr>
        <p:spPr>
          <a:xfrm>
            <a:off x="11103340" y="4800736"/>
            <a:ext cx="9361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9FD6FAA9-8BDC-0971-6ACD-56927CE65283}"/>
              </a:ext>
            </a:extLst>
          </p:cNvPr>
          <p:cNvGraphicFramePr>
            <a:graphicFrameLocks/>
          </p:cNvGraphicFramePr>
          <p:nvPr/>
        </p:nvGraphicFramePr>
        <p:xfrm>
          <a:off x="695400" y="2480441"/>
          <a:ext cx="5334898" cy="3281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5F98FF00-C4D2-C596-82B6-65D5B7F2EFD8}"/>
              </a:ext>
            </a:extLst>
          </p:cNvPr>
          <p:cNvSpPr txBox="1"/>
          <p:nvPr/>
        </p:nvSpPr>
        <p:spPr>
          <a:xfrm rot="16200000">
            <a:off x="-143432" y="3667644"/>
            <a:ext cx="161859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Percentage (%)</a:t>
            </a:r>
            <a:endParaRPr lang="en-US" sz="1100" b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83D65DF-3197-6ACE-13F7-B0C180C13992}"/>
              </a:ext>
            </a:extLst>
          </p:cNvPr>
          <p:cNvSpPr txBox="1"/>
          <p:nvPr/>
        </p:nvSpPr>
        <p:spPr>
          <a:xfrm>
            <a:off x="1616373" y="5445353"/>
            <a:ext cx="16185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Primary</a:t>
            </a:r>
          </a:p>
          <a:p>
            <a:pPr algn="ctr">
              <a:buNone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9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ndpoint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92F84FB-7040-FC72-7302-6550D05793D3}"/>
              </a:ext>
            </a:extLst>
          </p:cNvPr>
          <p:cNvSpPr txBox="1"/>
          <p:nvPr/>
        </p:nvSpPr>
        <p:spPr>
          <a:xfrm>
            <a:off x="2553552" y="5829038"/>
            <a:ext cx="161859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endParaRPr lang="en-US" sz="1100" b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D4A23C6-1BE3-9E9F-1A51-FE59D51F7BD1}"/>
              </a:ext>
            </a:extLst>
          </p:cNvPr>
          <p:cNvSpPr txBox="1"/>
          <p:nvPr/>
        </p:nvSpPr>
        <p:spPr>
          <a:xfrm>
            <a:off x="600885" y="4619890"/>
            <a:ext cx="9361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12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A6D5AEA-7E29-D797-FD88-F20629C0C910}"/>
              </a:ext>
            </a:extLst>
          </p:cNvPr>
          <p:cNvSpPr txBox="1"/>
          <p:nvPr/>
        </p:nvSpPr>
        <p:spPr>
          <a:xfrm>
            <a:off x="935028" y="2595875"/>
            <a:ext cx="9361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73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DCC9AC0-30D2-6CC6-1348-60CB45A2E9A1}"/>
              </a:ext>
            </a:extLst>
          </p:cNvPr>
          <p:cNvSpPr txBox="1"/>
          <p:nvPr/>
        </p:nvSpPr>
        <p:spPr>
          <a:xfrm>
            <a:off x="1044239" y="4792991"/>
            <a:ext cx="9361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7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777646F-125C-3881-89A0-4E9CF5DBF14E}"/>
              </a:ext>
            </a:extLst>
          </p:cNvPr>
          <p:cNvSpPr txBox="1"/>
          <p:nvPr/>
        </p:nvSpPr>
        <p:spPr>
          <a:xfrm>
            <a:off x="1851382" y="2669298"/>
            <a:ext cx="9361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71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8790865-F906-EF77-6196-948B8E29C54B}"/>
              </a:ext>
            </a:extLst>
          </p:cNvPr>
          <p:cNvSpPr txBox="1"/>
          <p:nvPr/>
        </p:nvSpPr>
        <p:spPr>
          <a:xfrm>
            <a:off x="1962674" y="4743914"/>
            <a:ext cx="9361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8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460F2F0-1E47-213F-4B02-81B025EC5BDF}"/>
              </a:ext>
            </a:extLst>
          </p:cNvPr>
          <p:cNvSpPr txBox="1"/>
          <p:nvPr/>
        </p:nvSpPr>
        <p:spPr>
          <a:xfrm>
            <a:off x="2776956" y="2949188"/>
            <a:ext cx="9361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62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B3D21B2-DCAB-973A-CA18-213E461B65F0}"/>
              </a:ext>
            </a:extLst>
          </p:cNvPr>
          <p:cNvSpPr txBox="1"/>
          <p:nvPr/>
        </p:nvSpPr>
        <p:spPr>
          <a:xfrm>
            <a:off x="2908299" y="4787224"/>
            <a:ext cx="9361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7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32A4467-9EA1-5099-8E6A-738374FF0913}"/>
              </a:ext>
            </a:extLst>
          </p:cNvPr>
          <p:cNvSpPr txBox="1"/>
          <p:nvPr/>
        </p:nvSpPr>
        <p:spPr>
          <a:xfrm>
            <a:off x="3720723" y="3144252"/>
            <a:ext cx="9361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57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69208D4-81E1-776D-F732-AD8DE0C75A42}"/>
              </a:ext>
            </a:extLst>
          </p:cNvPr>
          <p:cNvSpPr txBox="1"/>
          <p:nvPr/>
        </p:nvSpPr>
        <p:spPr>
          <a:xfrm>
            <a:off x="3818389" y="4715496"/>
            <a:ext cx="9361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C2FBF28-02B5-D965-D46B-294D1657CEF8}"/>
              </a:ext>
            </a:extLst>
          </p:cNvPr>
          <p:cNvSpPr txBox="1"/>
          <p:nvPr/>
        </p:nvSpPr>
        <p:spPr>
          <a:xfrm>
            <a:off x="4634382" y="3394107"/>
            <a:ext cx="9361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49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4F17B3F-72CD-7AF1-2385-32AF66E80245}"/>
              </a:ext>
            </a:extLst>
          </p:cNvPr>
          <p:cNvSpPr txBox="1"/>
          <p:nvPr/>
        </p:nvSpPr>
        <p:spPr>
          <a:xfrm>
            <a:off x="4769309" y="4658031"/>
            <a:ext cx="9361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6C7E7E8-F3EC-5BB4-BD7C-62BB01045F66}"/>
              </a:ext>
            </a:extLst>
          </p:cNvPr>
          <p:cNvSpPr txBox="1"/>
          <p:nvPr/>
        </p:nvSpPr>
        <p:spPr>
          <a:xfrm>
            <a:off x="4175269" y="3429000"/>
            <a:ext cx="9361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78F17EF-5965-5DE4-18A1-49F97C3DB3BD}"/>
              </a:ext>
            </a:extLst>
          </p:cNvPr>
          <p:cNvSpPr txBox="1"/>
          <p:nvPr/>
        </p:nvSpPr>
        <p:spPr>
          <a:xfrm>
            <a:off x="4471261" y="4751682"/>
            <a:ext cx="56899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5628E5C-DADC-B59A-2B04-FB81B2DDF164}"/>
              </a:ext>
            </a:extLst>
          </p:cNvPr>
          <p:cNvSpPr txBox="1"/>
          <p:nvPr/>
        </p:nvSpPr>
        <p:spPr>
          <a:xfrm>
            <a:off x="5094194" y="3697682"/>
            <a:ext cx="9361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C2F92F4-E6F7-A2A3-152A-088F3F54F1D9}"/>
              </a:ext>
            </a:extLst>
          </p:cNvPr>
          <p:cNvSpPr txBox="1"/>
          <p:nvPr/>
        </p:nvSpPr>
        <p:spPr>
          <a:xfrm>
            <a:off x="5201936" y="4847231"/>
            <a:ext cx="9361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0E91D8B-33AF-4BF2-0C73-995714FE20E4}"/>
              </a:ext>
            </a:extLst>
          </p:cNvPr>
          <p:cNvSpPr txBox="1"/>
          <p:nvPr/>
        </p:nvSpPr>
        <p:spPr>
          <a:xfrm>
            <a:off x="623392" y="1366280"/>
            <a:ext cx="161859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>
                <a:solidFill>
                  <a:srgbClr val="07B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1</a:t>
            </a:r>
            <a:endParaRPr lang="en-US" b="1" dirty="0">
              <a:solidFill>
                <a:srgbClr val="07BEB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B68066B-5ACA-A146-45FA-E6036DE6BF25}"/>
              </a:ext>
            </a:extLst>
          </p:cNvPr>
          <p:cNvSpPr txBox="1"/>
          <p:nvPr/>
        </p:nvSpPr>
        <p:spPr>
          <a:xfrm>
            <a:off x="625831" y="1698405"/>
            <a:ext cx="4611623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950" dirty="0">
                <a:latin typeface="Arial" panose="020B0604020202020204" pitchFamily="34" charset="0"/>
                <a:cs typeface="Arial" panose="020B0604020202020204" pitchFamily="34" charset="0"/>
              </a:rPr>
              <a:t>Percentage of Participants Achieving 3 Lines or More Improvement in High Contrast, Monocular Near Vision (DCNVA at 40 cm) and No Loss of 1 or More Lines (DCDVA at 4 m) on Day 1 at All Measured Time Points (CLARITY-2, FAS population with Observed data)</a:t>
            </a:r>
            <a:endParaRPr lang="en-US" sz="95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AFB7CFA-983D-1434-8588-AD839C933182}"/>
              </a:ext>
            </a:extLst>
          </p:cNvPr>
          <p:cNvSpPr txBox="1"/>
          <p:nvPr/>
        </p:nvSpPr>
        <p:spPr>
          <a:xfrm>
            <a:off x="471627" y="2657799"/>
            <a:ext cx="9361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71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0818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>
          <a:extLst>
            <a:ext uri="{FF2B5EF4-FFF2-40B4-BE49-F238E27FC236}">
              <a16:creationId xmlns:a16="http://schemas.microsoft.com/office/drawing/2014/main" id="{D39EDF30-048F-3F7B-D286-DDA930B15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338;g37cc5c19610_1_9">
            <a:extLst>
              <a:ext uri="{FF2B5EF4-FFF2-40B4-BE49-F238E27FC236}">
                <a16:creationId xmlns:a16="http://schemas.microsoft.com/office/drawing/2014/main" id="{4F29EFE6-C747-1AB9-EF1A-DA74751D4209}"/>
              </a:ext>
            </a:extLst>
          </p:cNvPr>
          <p:cNvSpPr/>
          <p:nvPr/>
        </p:nvSpPr>
        <p:spPr>
          <a:xfrm>
            <a:off x="333115" y="304332"/>
            <a:ext cx="11866029" cy="958735"/>
          </a:xfrm>
          <a:prstGeom prst="rect">
            <a:avLst/>
          </a:prstGeom>
          <a:solidFill>
            <a:srgbClr val="EDF0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en-BR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338;g37cc5c19610_1_9">
            <a:extLst>
              <a:ext uri="{FF2B5EF4-FFF2-40B4-BE49-F238E27FC236}">
                <a16:creationId xmlns:a16="http://schemas.microsoft.com/office/drawing/2014/main" id="{95A7F201-34B0-EF59-9DF1-5C83A9267F0E}"/>
              </a:ext>
            </a:extLst>
          </p:cNvPr>
          <p:cNvSpPr/>
          <p:nvPr/>
        </p:nvSpPr>
        <p:spPr>
          <a:xfrm>
            <a:off x="343062" y="1198153"/>
            <a:ext cx="11866029" cy="5659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g37cc5c19610_1_9">
            <a:extLst>
              <a:ext uri="{FF2B5EF4-FFF2-40B4-BE49-F238E27FC236}">
                <a16:creationId xmlns:a16="http://schemas.microsoft.com/office/drawing/2014/main" id="{A115336A-4BB7-EE6E-EDC4-3CAD688A76D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en"/>
              <a:t>45</a:t>
            </a:fld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E0139C-99E1-86C2-A50B-35434324EE28}"/>
              </a:ext>
            </a:extLst>
          </p:cNvPr>
          <p:cNvSpPr txBox="1"/>
          <p:nvPr/>
        </p:nvSpPr>
        <p:spPr>
          <a:xfrm>
            <a:off x="557546" y="1513762"/>
            <a:ext cx="212920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>
                <a:solidFill>
                  <a:srgbClr val="07B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Functional near vision: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2A4713-3C55-73BA-1613-295C10CFC962}"/>
              </a:ext>
            </a:extLst>
          </p:cNvPr>
          <p:cNvSpPr txBox="1"/>
          <p:nvPr/>
        </p:nvSpPr>
        <p:spPr>
          <a:xfrm>
            <a:off x="546258" y="1886938"/>
            <a:ext cx="249571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~7 out of 10 patients achieved 20/40 (J3) at 10 hours. </a:t>
            </a:r>
            <a:endParaRPr lang="en-US" sz="1100" b="1" baseline="3000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B80DFE-7500-DF5A-EA9B-80634F25F904}"/>
              </a:ext>
            </a:extLst>
          </p:cNvPr>
          <p:cNvSpPr txBox="1"/>
          <p:nvPr/>
        </p:nvSpPr>
        <p:spPr>
          <a:xfrm>
            <a:off x="4119923" y="5820865"/>
            <a:ext cx="735329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Day 1, Clarity 1 &amp; 2, Analysis of Binocular Distance Corrected Near Vision with </a:t>
            </a:r>
            <a:r>
              <a:rPr lang="en-US" sz="1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logMAR</a:t>
            </a:r>
            <a:r>
              <a:rPr lang="en-US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≤ 0.3 (-20/40 or J3)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3E916AF-384D-6052-58AF-E798EFB85F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1455" b="1455"/>
          <a:stretch/>
        </p:blipFill>
        <p:spPr>
          <a:xfrm>
            <a:off x="3779299" y="1651000"/>
            <a:ext cx="7899621" cy="37465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A218D99-825B-9A99-69E9-D63E703705A0}"/>
              </a:ext>
            </a:extLst>
          </p:cNvPr>
          <p:cNvSpPr/>
          <p:nvPr/>
        </p:nvSpPr>
        <p:spPr>
          <a:xfrm>
            <a:off x="9453368" y="4139989"/>
            <a:ext cx="2210697" cy="307777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A185218-1710-D1AC-2B73-0358CE14DD2E}"/>
              </a:ext>
            </a:extLst>
          </p:cNvPr>
          <p:cNvSpPr txBox="1"/>
          <p:nvPr/>
        </p:nvSpPr>
        <p:spPr>
          <a:xfrm>
            <a:off x="9923104" y="4139989"/>
            <a:ext cx="18515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20/40 (J3) or better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7A1275D-1089-E143-9660-1ECBD045F441}"/>
              </a:ext>
            </a:extLst>
          </p:cNvPr>
          <p:cNvGrpSpPr/>
          <p:nvPr/>
        </p:nvGrpSpPr>
        <p:grpSpPr>
          <a:xfrm>
            <a:off x="3494803" y="6066491"/>
            <a:ext cx="8080266" cy="470800"/>
            <a:chOff x="3613953" y="5845012"/>
            <a:chExt cx="8080266" cy="47080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975422B-7CB9-86AE-0736-CBFE4508C227}"/>
                </a:ext>
              </a:extLst>
            </p:cNvPr>
            <p:cNvSpPr txBox="1"/>
            <p:nvPr/>
          </p:nvSpPr>
          <p:spPr>
            <a:xfrm>
              <a:off x="3613953" y="6008035"/>
              <a:ext cx="808026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Patients may experience dim or dark vision. Dim vision was reported in 16% of study participants.</a:t>
              </a: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E66A199-528E-3952-E19E-9D603F0AAF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38644" y="5845012"/>
              <a:ext cx="101600" cy="139700"/>
            </a:xfrm>
            <a:prstGeom prst="rect">
              <a:avLst/>
            </a:prstGeom>
          </p:spPr>
        </p:pic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123A65DF-0FBA-0D59-1701-059DDE2D1E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18834" y="4204977"/>
            <a:ext cx="368300" cy="1778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294506A-3832-2BA5-88DD-AD945DA058B5}"/>
              </a:ext>
            </a:extLst>
          </p:cNvPr>
          <p:cNvSpPr txBox="1"/>
          <p:nvPr/>
        </p:nvSpPr>
        <p:spPr>
          <a:xfrm>
            <a:off x="3608170" y="5378056"/>
            <a:ext cx="37597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</a:t>
            </a:r>
            <a:endParaRPr lang="en-US" sz="10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2CA6970-E351-1CC0-91D5-D89A4C313E56}"/>
              </a:ext>
            </a:extLst>
          </p:cNvPr>
          <p:cNvSpPr txBox="1"/>
          <p:nvPr/>
        </p:nvSpPr>
        <p:spPr>
          <a:xfrm>
            <a:off x="4395064" y="5378056"/>
            <a:ext cx="37597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76ED023-2A86-3C68-6401-8EA03CF24F06}"/>
              </a:ext>
            </a:extLst>
          </p:cNvPr>
          <p:cNvSpPr txBox="1"/>
          <p:nvPr/>
        </p:nvSpPr>
        <p:spPr>
          <a:xfrm>
            <a:off x="5181958" y="5378056"/>
            <a:ext cx="37597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CA13E9C-CDC7-5D4F-7E32-CE28A30A4E7D}"/>
              </a:ext>
            </a:extLst>
          </p:cNvPr>
          <p:cNvSpPr txBox="1"/>
          <p:nvPr/>
        </p:nvSpPr>
        <p:spPr>
          <a:xfrm>
            <a:off x="5968852" y="5378056"/>
            <a:ext cx="37597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D42D26F-0F16-C225-4A2A-CD61780CA8B8}"/>
              </a:ext>
            </a:extLst>
          </p:cNvPr>
          <p:cNvSpPr txBox="1"/>
          <p:nvPr/>
        </p:nvSpPr>
        <p:spPr>
          <a:xfrm>
            <a:off x="6755746" y="5378056"/>
            <a:ext cx="37597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AA2EFBE-2F7B-91D3-AD87-A825E8BF5B9F}"/>
              </a:ext>
            </a:extLst>
          </p:cNvPr>
          <p:cNvSpPr txBox="1"/>
          <p:nvPr/>
        </p:nvSpPr>
        <p:spPr>
          <a:xfrm>
            <a:off x="7542640" y="5378056"/>
            <a:ext cx="37597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75D3ADC-4643-F8EE-D8C6-858678C1D7D9}"/>
              </a:ext>
            </a:extLst>
          </p:cNvPr>
          <p:cNvSpPr txBox="1"/>
          <p:nvPr/>
        </p:nvSpPr>
        <p:spPr>
          <a:xfrm>
            <a:off x="8329534" y="5378056"/>
            <a:ext cx="37597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21955EE-D5BD-5166-A977-C188CF7B96FF}"/>
              </a:ext>
            </a:extLst>
          </p:cNvPr>
          <p:cNvSpPr txBox="1"/>
          <p:nvPr/>
        </p:nvSpPr>
        <p:spPr>
          <a:xfrm>
            <a:off x="9116428" y="5378056"/>
            <a:ext cx="37597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CD929E3-A326-0A5A-534A-53FDD2AB5AFB}"/>
              </a:ext>
            </a:extLst>
          </p:cNvPr>
          <p:cNvSpPr txBox="1"/>
          <p:nvPr/>
        </p:nvSpPr>
        <p:spPr>
          <a:xfrm>
            <a:off x="9903322" y="5378056"/>
            <a:ext cx="37597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0584070-FCDB-952D-6756-F8FBD6D340D4}"/>
              </a:ext>
            </a:extLst>
          </p:cNvPr>
          <p:cNvSpPr txBox="1"/>
          <p:nvPr/>
        </p:nvSpPr>
        <p:spPr>
          <a:xfrm>
            <a:off x="10690216" y="5378056"/>
            <a:ext cx="37597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12F1024-A0B9-0BFA-97F7-E4EFF142C8CE}"/>
              </a:ext>
            </a:extLst>
          </p:cNvPr>
          <p:cNvSpPr txBox="1"/>
          <p:nvPr/>
        </p:nvSpPr>
        <p:spPr>
          <a:xfrm>
            <a:off x="11477111" y="5378056"/>
            <a:ext cx="37597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02C39E4-605A-8DB1-DC1C-B451DA39AC54}"/>
              </a:ext>
            </a:extLst>
          </p:cNvPr>
          <p:cNvSpPr txBox="1"/>
          <p:nvPr/>
        </p:nvSpPr>
        <p:spPr>
          <a:xfrm>
            <a:off x="3216136" y="1559836"/>
            <a:ext cx="57606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100%</a:t>
            </a:r>
            <a:endParaRPr lang="en-US" sz="10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F8C3D1C-78C0-8A93-665B-1B298D619F7A}"/>
              </a:ext>
            </a:extLst>
          </p:cNvPr>
          <p:cNvSpPr txBox="1"/>
          <p:nvPr/>
        </p:nvSpPr>
        <p:spPr>
          <a:xfrm>
            <a:off x="3216136" y="2276872"/>
            <a:ext cx="57606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80%</a:t>
            </a:r>
            <a:endParaRPr lang="en-US" sz="10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E3E37C7-BE1A-E638-10BC-72F7A6E1D8DE}"/>
              </a:ext>
            </a:extLst>
          </p:cNvPr>
          <p:cNvSpPr txBox="1"/>
          <p:nvPr/>
        </p:nvSpPr>
        <p:spPr>
          <a:xfrm>
            <a:off x="3216136" y="3026769"/>
            <a:ext cx="57606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60%</a:t>
            </a:r>
            <a:endParaRPr lang="en-US" sz="10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E2D70C7-EE1F-C4CD-2F6F-D580ED8C9BDE}"/>
              </a:ext>
            </a:extLst>
          </p:cNvPr>
          <p:cNvSpPr txBox="1"/>
          <p:nvPr/>
        </p:nvSpPr>
        <p:spPr>
          <a:xfrm>
            <a:off x="3216136" y="3776666"/>
            <a:ext cx="57606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40%</a:t>
            </a:r>
            <a:endParaRPr lang="en-US" sz="10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1C678DD-023C-986A-05EB-ABA867B67671}"/>
              </a:ext>
            </a:extLst>
          </p:cNvPr>
          <p:cNvSpPr txBox="1"/>
          <p:nvPr/>
        </p:nvSpPr>
        <p:spPr>
          <a:xfrm>
            <a:off x="3216136" y="4509120"/>
            <a:ext cx="57606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20%</a:t>
            </a:r>
            <a:endParaRPr lang="en-US" sz="10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Graphic 34">
            <a:extLst>
              <a:ext uri="{FF2B5EF4-FFF2-40B4-BE49-F238E27FC236}">
                <a16:creationId xmlns:a16="http://schemas.microsoft.com/office/drawing/2014/main" id="{CBEA5C81-55B0-F35E-5207-EAC81D4729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059416" y="1816147"/>
            <a:ext cx="7708567" cy="911178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A6443C31-FACE-E900-F460-D64644A00A01}"/>
              </a:ext>
            </a:extLst>
          </p:cNvPr>
          <p:cNvSpPr txBox="1"/>
          <p:nvPr/>
        </p:nvSpPr>
        <p:spPr>
          <a:xfrm>
            <a:off x="3726582" y="1441356"/>
            <a:ext cx="9361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93</a:t>
            </a:r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%</a:t>
            </a:r>
            <a:endParaRPr lang="en-US" sz="10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C4C6300-C3E6-1B8A-9BFC-F7151D1A3E73}"/>
              </a:ext>
            </a:extLst>
          </p:cNvPr>
          <p:cNvSpPr txBox="1"/>
          <p:nvPr/>
        </p:nvSpPr>
        <p:spPr>
          <a:xfrm>
            <a:off x="4163214" y="1441356"/>
            <a:ext cx="9361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93</a:t>
            </a:r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%</a:t>
            </a:r>
            <a:endParaRPr lang="en-US" sz="10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0D605BA-2564-3846-1C21-F7DE3AB756B2}"/>
              </a:ext>
            </a:extLst>
          </p:cNvPr>
          <p:cNvSpPr txBox="1"/>
          <p:nvPr/>
        </p:nvSpPr>
        <p:spPr>
          <a:xfrm>
            <a:off x="5735960" y="1700808"/>
            <a:ext cx="9361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87</a:t>
            </a:r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%</a:t>
            </a:r>
            <a:endParaRPr lang="en-US" sz="10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57F2928-79AF-EB5C-CED2-96F8D8973541}"/>
              </a:ext>
            </a:extLst>
          </p:cNvPr>
          <p:cNvSpPr txBox="1"/>
          <p:nvPr/>
        </p:nvSpPr>
        <p:spPr>
          <a:xfrm>
            <a:off x="8904312" y="1988840"/>
            <a:ext cx="9361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78</a:t>
            </a:r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%</a:t>
            </a:r>
            <a:endParaRPr lang="en-US" sz="10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C0BB580-1C75-5F23-B99C-7B2D63561E80}"/>
              </a:ext>
            </a:extLst>
          </p:cNvPr>
          <p:cNvSpPr txBox="1"/>
          <p:nvPr/>
        </p:nvSpPr>
        <p:spPr>
          <a:xfrm>
            <a:off x="9673540" y="2109996"/>
            <a:ext cx="9361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74</a:t>
            </a:r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%</a:t>
            </a:r>
            <a:endParaRPr lang="en-US" sz="10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372871C-3559-A84C-F1FF-3FC39BE60632}"/>
              </a:ext>
            </a:extLst>
          </p:cNvPr>
          <p:cNvSpPr txBox="1"/>
          <p:nvPr/>
        </p:nvSpPr>
        <p:spPr>
          <a:xfrm>
            <a:off x="10488488" y="2190006"/>
            <a:ext cx="9361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71</a:t>
            </a:r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%</a:t>
            </a:r>
            <a:endParaRPr lang="en-US" sz="10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8724C51-5695-0003-456F-6D63E5A673E2}"/>
              </a:ext>
            </a:extLst>
          </p:cNvPr>
          <p:cNvSpPr txBox="1"/>
          <p:nvPr/>
        </p:nvSpPr>
        <p:spPr>
          <a:xfrm>
            <a:off x="11262290" y="2227724"/>
            <a:ext cx="9361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69</a:t>
            </a:r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%</a:t>
            </a:r>
            <a:endParaRPr lang="en-US" sz="10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750BD3B-0DF7-7528-56A9-9BB4D40FACF6}"/>
              </a:ext>
            </a:extLst>
          </p:cNvPr>
          <p:cNvCxnSpPr>
            <a:cxnSpLocks/>
          </p:cNvCxnSpPr>
          <p:nvPr/>
        </p:nvCxnSpPr>
        <p:spPr>
          <a:xfrm>
            <a:off x="3779299" y="1651000"/>
            <a:ext cx="0" cy="37476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BBA4392-4054-15A1-5E11-1AC404B6E1EE}"/>
              </a:ext>
            </a:extLst>
          </p:cNvPr>
          <p:cNvCxnSpPr>
            <a:cxnSpLocks/>
          </p:cNvCxnSpPr>
          <p:nvPr/>
        </p:nvCxnSpPr>
        <p:spPr>
          <a:xfrm>
            <a:off x="3779299" y="5397500"/>
            <a:ext cx="78984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oogle Shape;339;g37cc5c19610_1_9">
            <a:extLst>
              <a:ext uri="{FF2B5EF4-FFF2-40B4-BE49-F238E27FC236}">
                <a16:creationId xmlns:a16="http://schemas.microsoft.com/office/drawing/2014/main" id="{00E7460A-4D26-6E7F-14B1-E55A2FFA627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0011" y="355538"/>
            <a:ext cx="10416400" cy="7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-US" dirty="0">
                <a:latin typeface="Arial" panose="020B0604020202020204" pitchFamily="34" charset="0"/>
                <a:ea typeface="Roboto Black"/>
                <a:cs typeface="Arial" panose="020B0604020202020204" pitchFamily="34" charset="0"/>
              </a:rPr>
              <a:t>Aceclidine 1.44% Functional Vision (20/40 or Better)  </a:t>
            </a:r>
            <a:endParaRPr dirty="0">
              <a:solidFill>
                <a:srgbClr val="306FD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Google Shape;341;g37cc5c19610_1_9">
            <a:extLst>
              <a:ext uri="{FF2B5EF4-FFF2-40B4-BE49-F238E27FC236}">
                <a16:creationId xmlns:a16="http://schemas.microsoft.com/office/drawing/2014/main" id="{9372AAEE-441E-8691-BDD1-B314DE1FDA37}"/>
              </a:ext>
            </a:extLst>
          </p:cNvPr>
          <p:cNvSpPr txBox="1"/>
          <p:nvPr/>
        </p:nvSpPr>
        <p:spPr>
          <a:xfrm>
            <a:off x="478856" y="6400402"/>
            <a:ext cx="11163300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45700" anchor="t" anchorCtr="0">
            <a:noAutofit/>
          </a:bodyPr>
          <a:lstStyle/>
          <a:p>
            <a:pPr marL="71117" lvl="0">
              <a:buClr>
                <a:schemeClr val="dk2"/>
              </a:buClr>
              <a:buSzPts val="600"/>
            </a:pPr>
            <a:r>
              <a:rPr lang="en-ZA" sz="800" dirty="0">
                <a:solidFill>
                  <a:schemeClr val="bg1">
                    <a:lumMod val="50000"/>
                  </a:schemeClr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en-ZA" sz="800" dirty="0" err="1">
                <a:solidFill>
                  <a:schemeClr val="bg1">
                    <a:lumMod val="50000"/>
                  </a:schemeClr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lenz-tx.com</a:t>
            </a:r>
            <a:r>
              <a:rPr lang="en-ZA" sz="800" dirty="0">
                <a:solidFill>
                  <a:schemeClr val="bg1">
                    <a:lumMod val="50000"/>
                  </a:schemeClr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sz="800" b="0" i="0" u="none" strike="noStrike" cap="none" dirty="0">
              <a:solidFill>
                <a:schemeClr val="bg1">
                  <a:lumMod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89283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>
          <a:extLst>
            <a:ext uri="{FF2B5EF4-FFF2-40B4-BE49-F238E27FC236}">
              <a16:creationId xmlns:a16="http://schemas.microsoft.com/office/drawing/2014/main" id="{0FBAFCA5-ACC7-E51C-9FB0-82C58202CC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38;g37cc5c19610_1_9">
            <a:extLst>
              <a:ext uri="{FF2B5EF4-FFF2-40B4-BE49-F238E27FC236}">
                <a16:creationId xmlns:a16="http://schemas.microsoft.com/office/drawing/2014/main" id="{B684F644-C342-D58B-F90B-4945D45F3F4A}"/>
              </a:ext>
            </a:extLst>
          </p:cNvPr>
          <p:cNvSpPr/>
          <p:nvPr/>
        </p:nvSpPr>
        <p:spPr>
          <a:xfrm>
            <a:off x="333115" y="304332"/>
            <a:ext cx="11866029" cy="958735"/>
          </a:xfrm>
          <a:prstGeom prst="rect">
            <a:avLst/>
          </a:prstGeom>
          <a:solidFill>
            <a:srgbClr val="EDF0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lang="en-BR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38;g37cc5c19610_1_9">
            <a:extLst>
              <a:ext uri="{FF2B5EF4-FFF2-40B4-BE49-F238E27FC236}">
                <a16:creationId xmlns:a16="http://schemas.microsoft.com/office/drawing/2014/main" id="{2B2840FB-6F20-2412-B0B9-C61375F871E7}"/>
              </a:ext>
            </a:extLst>
          </p:cNvPr>
          <p:cNvSpPr/>
          <p:nvPr/>
        </p:nvSpPr>
        <p:spPr>
          <a:xfrm>
            <a:off x="343062" y="1198153"/>
            <a:ext cx="11866029" cy="56598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40;g37cc5c19610_1_9">
            <a:extLst>
              <a:ext uri="{FF2B5EF4-FFF2-40B4-BE49-F238E27FC236}">
                <a16:creationId xmlns:a16="http://schemas.microsoft.com/office/drawing/2014/main" id="{3E13D216-B58A-FB20-D5DD-D2FCE57BB8B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0" y="6618986"/>
            <a:ext cx="312897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en"/>
              <a:t>46</a:t>
            </a:fld>
            <a:endParaRPr/>
          </a:p>
        </p:txBody>
      </p:sp>
      <p:sp>
        <p:nvSpPr>
          <p:cNvPr id="10" name="Google Shape;339;g37cc5c19610_1_9">
            <a:extLst>
              <a:ext uri="{FF2B5EF4-FFF2-40B4-BE49-F238E27FC236}">
                <a16:creationId xmlns:a16="http://schemas.microsoft.com/office/drawing/2014/main" id="{575B2289-D6D9-DDA7-8BAA-4CE3EBDE16F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0011" y="355538"/>
            <a:ext cx="10416400" cy="7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-US" dirty="0"/>
              <a:t>Aceclidine 1.44%  Adverse Events</a:t>
            </a:r>
            <a:endParaRPr dirty="0">
              <a:solidFill>
                <a:srgbClr val="306FD6"/>
              </a:solidFill>
            </a:endParaRPr>
          </a:p>
        </p:txBody>
      </p:sp>
      <p:graphicFrame>
        <p:nvGraphicFramePr>
          <p:cNvPr id="2" name="Google Shape;359;p17">
            <a:extLst>
              <a:ext uri="{FF2B5EF4-FFF2-40B4-BE49-F238E27FC236}">
                <a16:creationId xmlns:a16="http://schemas.microsoft.com/office/drawing/2014/main" id="{D7751EDF-961B-EC76-1180-8462FE837ACC}"/>
              </a:ext>
            </a:extLst>
          </p:cNvPr>
          <p:cNvGraphicFramePr/>
          <p:nvPr/>
        </p:nvGraphicFramePr>
        <p:xfrm>
          <a:off x="618925" y="1425552"/>
          <a:ext cx="11221779" cy="5045730"/>
        </p:xfrm>
        <a:graphic>
          <a:graphicData uri="http://schemas.openxmlformats.org/drawingml/2006/table">
            <a:tbl>
              <a:tblPr>
                <a:noFill/>
                <a:tableStyleId>{86C1755C-2B3A-4EB4-B1C5-8AE5AF69F9A0}</a:tableStyleId>
              </a:tblPr>
              <a:tblGrid>
                <a:gridCol w="37405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0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405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764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endParaRPr lang="en" sz="900" u="none" strike="noStrike" cap="none" dirty="0"/>
                    </a:p>
                  </a:txBody>
                  <a:tcPr marL="16344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500" b="1" u="none" strike="noStrike" cap="none" dirty="0">
                          <a:solidFill>
                            <a:schemeClr val="bg1"/>
                          </a:solidFill>
                        </a:rPr>
                        <a:t>Adverse Events</a:t>
                      </a:r>
                      <a:endParaRPr sz="1500" b="1" i="0" u="none" strike="noStrike" cap="none" dirty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63440" anchor="ctr">
                    <a:lnL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4FC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7361">
                <a:tc>
                  <a:txBody>
                    <a:bodyPr/>
                    <a:lstStyle/>
                    <a:p>
                      <a:endParaRPr dirty="0"/>
                    </a:p>
                  </a:txBody>
                  <a:tcPr marL="16344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500" b="1" i="0" u="none" strike="noStrike" cap="none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Aceclidine 1.44%</a:t>
                      </a:r>
                      <a:endParaRPr sz="1500" b="1" i="0" u="none" strike="noStrike" cap="none" dirty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63440" anchor="ctr">
                    <a:lnL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6F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600" b="1" u="none" strike="noStrike" cap="none" dirty="0">
                          <a:solidFill>
                            <a:schemeClr val="bg1"/>
                          </a:solidFill>
                        </a:rPr>
                        <a:t>Vehicle</a:t>
                      </a:r>
                      <a:endParaRPr sz="1600" b="1" i="0" u="none" strike="noStrike" cap="none" dirty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63440" anchor="ctr">
                    <a:lnL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6F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461"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endParaRPr sz="3700" b="0" i="0" u="none" strike="noStrike" cap="none" dirty="0">
                        <a:solidFill>
                          <a:srgbClr val="000000"/>
                        </a:solidFill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16344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30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N=234</a:t>
                      </a:r>
                      <a:endParaRPr sz="1300" b="0" i="0" u="none" strike="noStrike" cap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6344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30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N=76</a:t>
                      </a:r>
                      <a:endParaRPr sz="1300" b="0" i="0" u="none" strike="noStrike" cap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6344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D9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461">
                <a:tc vMerge="1">
                  <a:txBody>
                    <a:bodyPr/>
                    <a:lstStyle/>
                    <a:p>
                      <a:endParaRPr lang="en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300" b="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</a:t>
                      </a:r>
                      <a:r>
                        <a:rPr lang="en" sz="1300" b="1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(%)</a:t>
                      </a:r>
                      <a:endParaRPr sz="1300" b="1" i="0" u="none" strike="noStrike" cap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6344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30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n(%)</a:t>
                      </a:r>
                      <a:endParaRPr sz="1300" b="0" i="0" u="none" strike="noStrike" cap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6344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001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600" b="1" u="none" strike="noStrike" cap="non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Non-Ocular TRAEs</a:t>
                      </a:r>
                      <a:endParaRPr lang="en" sz="1600" b="1" u="none" strike="noStrike" cap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16344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en" sz="370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 </a:t>
                      </a:r>
                    </a:p>
                  </a:txBody>
                  <a:tcPr marL="16344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en" sz="370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 </a:t>
                      </a:r>
                      <a:endParaRPr sz="3700" b="0" i="0" u="none" strike="noStrike" cap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6344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46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40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Headache</a:t>
                      </a:r>
                      <a:endParaRPr sz="1400" b="0" i="0" u="none" strike="noStrike" cap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6344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40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30 </a:t>
                      </a:r>
                      <a:r>
                        <a:rPr lang="en" sz="1400" b="1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(13.0%)</a:t>
                      </a:r>
                      <a:endParaRPr sz="1400" b="1" i="0" u="none" strike="noStrike" cap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6344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40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 </a:t>
                      </a:r>
                      <a:r>
                        <a:rPr lang="en" sz="1400" b="1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(3.9%)</a:t>
                      </a:r>
                      <a:endParaRPr sz="1400" b="1" i="0" u="none" strike="noStrike" cap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6344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001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600" b="1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Ocular TRAEs</a:t>
                      </a:r>
                      <a:endParaRPr sz="1600" b="1" i="0" u="none" strike="noStrike" cap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6344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en" sz="370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 </a:t>
                      </a:r>
                      <a:endParaRPr sz="3700" b="0" i="0" u="none" strike="noStrike" cap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6344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en" sz="370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 </a:t>
                      </a:r>
                      <a:endParaRPr sz="3700" b="0" i="0" u="none" strike="noStrike" cap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6344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246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40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Instillation site pain</a:t>
                      </a:r>
                      <a:endParaRPr sz="1400" b="0" i="0" u="none" strike="noStrike" cap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6344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40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47 </a:t>
                      </a:r>
                      <a:r>
                        <a:rPr lang="en" sz="1400" b="1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(20.0%)</a:t>
                      </a:r>
                      <a:endParaRPr sz="1400" b="1" i="0" u="none" strike="noStrike" cap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6344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40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8 </a:t>
                      </a:r>
                      <a:r>
                        <a:rPr lang="en" sz="1400" b="1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(10.5%)</a:t>
                      </a:r>
                      <a:endParaRPr sz="1400" b="1" i="0" u="none" strike="noStrike" cap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6344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46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40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Visual impairment</a:t>
                      </a:r>
                      <a:endParaRPr sz="1400" b="0" i="0" u="none" strike="noStrike" cap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6344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40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37 </a:t>
                      </a:r>
                      <a:r>
                        <a:rPr lang="en" sz="1400" b="1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(16.0%)</a:t>
                      </a:r>
                      <a:endParaRPr sz="1400" b="1" i="0" u="none" strike="noStrike" cap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6344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40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 </a:t>
                      </a:r>
                      <a:r>
                        <a:rPr lang="en" sz="1400" b="1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(1.3%)</a:t>
                      </a:r>
                      <a:endParaRPr sz="1400" b="1" i="0" u="none" strike="noStrike" cap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6344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246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40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Conjunctival hyperemia</a:t>
                      </a:r>
                      <a:endParaRPr sz="1400" b="0" i="0" u="none" strike="noStrike" cap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6344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40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19 </a:t>
                      </a:r>
                      <a:r>
                        <a:rPr lang="en" sz="1400" b="1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(8.0%)</a:t>
                      </a:r>
                      <a:endParaRPr sz="1400" b="1" i="0" u="none" strike="noStrike" cap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6344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40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 </a:t>
                      </a:r>
                      <a:r>
                        <a:rPr lang="en" sz="1400" b="1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(2.6%)</a:t>
                      </a:r>
                      <a:endParaRPr sz="1400" b="1" i="0" u="none" strike="noStrike" cap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6344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3001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40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Ocular hyperemia</a:t>
                      </a:r>
                      <a:endParaRPr sz="1400" b="0" i="0" u="none" strike="noStrike" cap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6344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" sz="140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16 </a:t>
                      </a:r>
                      <a:r>
                        <a:rPr lang="en" sz="1400" b="1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(7.0%)</a:t>
                      </a:r>
                      <a:endParaRPr sz="1400" b="1" i="0" u="none" strike="noStrike" cap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6344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en" sz="370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 </a:t>
                      </a:r>
                      <a:endParaRPr sz="3700" b="0" i="0" u="none" strike="noStrike" cap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63440" anchor="ctr">
                    <a:lnL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F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Google Shape;341;g37cc5c19610_1_9">
            <a:extLst>
              <a:ext uri="{FF2B5EF4-FFF2-40B4-BE49-F238E27FC236}">
                <a16:creationId xmlns:a16="http://schemas.microsoft.com/office/drawing/2014/main" id="{E654AF4D-58B1-6F80-4BE5-8020E6DA765E}"/>
              </a:ext>
            </a:extLst>
          </p:cNvPr>
          <p:cNvSpPr txBox="1"/>
          <p:nvPr/>
        </p:nvSpPr>
        <p:spPr>
          <a:xfrm>
            <a:off x="478856" y="6641898"/>
            <a:ext cx="11163300" cy="190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45700" anchor="t" anchorCtr="0">
            <a:noAutofit/>
          </a:bodyPr>
          <a:lstStyle/>
          <a:p>
            <a:pPr marL="71117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</a:pPr>
            <a:r>
              <a:rPr lang="en-ZA" sz="800" b="0" i="0" u="none" strike="noStrike" cap="none" dirty="0" err="1"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Vizz</a:t>
            </a:r>
            <a:r>
              <a:rPr lang="en-ZA" sz="8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™ PI. Lenz Therapeutics Inc, 2025</a:t>
            </a:r>
            <a:endParaRPr sz="800" b="0" i="0" u="none" strike="noStrike" cap="none" dirty="0">
              <a:solidFill>
                <a:schemeClr val="bg1">
                  <a:lumMod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9723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30FAF-A872-8EFF-706C-C623F01C8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2D8FFE-8F6C-A373-0759-45E72BA71F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553" t="22658" r="33009" b="6202"/>
          <a:stretch/>
        </p:blipFill>
        <p:spPr>
          <a:xfrm>
            <a:off x="456300" y="692946"/>
            <a:ext cx="6688201" cy="5815013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EB9671F-21AD-2E62-DC68-9509D8D311F2}"/>
              </a:ext>
            </a:extLst>
          </p:cNvPr>
          <p:cNvCxnSpPr>
            <a:cxnSpLocks/>
          </p:cNvCxnSpPr>
          <p:nvPr/>
        </p:nvCxnSpPr>
        <p:spPr>
          <a:xfrm flipH="1" flipV="1">
            <a:off x="5000625" y="4271963"/>
            <a:ext cx="2143876" cy="800100"/>
          </a:xfrm>
          <a:prstGeom prst="straightConnector1">
            <a:avLst/>
          </a:prstGeom>
          <a:ln w="7302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0AD6E3B-2CAB-E46F-55AC-619E57E36EF2}"/>
              </a:ext>
            </a:extLst>
          </p:cNvPr>
          <p:cNvCxnSpPr>
            <a:cxnSpLocks/>
          </p:cNvCxnSpPr>
          <p:nvPr/>
        </p:nvCxnSpPr>
        <p:spPr>
          <a:xfrm flipH="1">
            <a:off x="5595937" y="2082405"/>
            <a:ext cx="1919288" cy="0"/>
          </a:xfrm>
          <a:prstGeom prst="straightConnector1">
            <a:avLst/>
          </a:prstGeom>
          <a:ln w="7302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71E1E36-213B-E2C9-3D87-4DA37D5F338E}"/>
              </a:ext>
            </a:extLst>
          </p:cNvPr>
          <p:cNvSpPr txBox="1"/>
          <p:nvPr/>
        </p:nvSpPr>
        <p:spPr>
          <a:xfrm>
            <a:off x="7286626" y="4271963"/>
            <a:ext cx="42719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Sphincter muscle</a:t>
            </a:r>
          </a:p>
          <a:p>
            <a:r>
              <a:rPr lang="en-US" sz="3600" dirty="0"/>
              <a:t>(Pilocarpine, carbachol, aceclidine)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32367E-95BD-3FB1-22CA-64819B316CB9}"/>
              </a:ext>
            </a:extLst>
          </p:cNvPr>
          <p:cNvSpPr txBox="1"/>
          <p:nvPr/>
        </p:nvSpPr>
        <p:spPr>
          <a:xfrm>
            <a:off x="7479676" y="1263553"/>
            <a:ext cx="42719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Dilator muscle</a:t>
            </a:r>
          </a:p>
          <a:p>
            <a:r>
              <a:rPr lang="en-US" sz="3600" dirty="0"/>
              <a:t>(brimonidine, phentolamine)</a:t>
            </a:r>
          </a:p>
        </p:txBody>
      </p:sp>
    </p:spTree>
    <p:extLst>
      <p:ext uri="{BB962C8B-B14F-4D97-AF65-F5344CB8AC3E}">
        <p14:creationId xmlns:p14="http://schemas.microsoft.com/office/powerpoint/2010/main" val="216651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C66F054-1549-8BF6-4A5B-F84EA2779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028" y="123013"/>
            <a:ext cx="11517085" cy="985057"/>
          </a:xfrm>
        </p:spPr>
        <p:txBody>
          <a:bodyPr>
            <a:normAutofit fontScale="90000"/>
          </a:bodyPr>
          <a:lstStyle/>
          <a:p>
            <a:r>
              <a:rPr lang="en-US" dirty="0"/>
              <a:t>BRIMOCHOL</a:t>
            </a:r>
            <a:r>
              <a:rPr lang="en-US" baseline="30000" dirty="0"/>
              <a:t>TM</a:t>
            </a:r>
            <a:r>
              <a:rPr lang="en-US" dirty="0"/>
              <a:t> PF Significantly Superior to Carbachol &amp; </a:t>
            </a:r>
            <a:br>
              <a:rPr lang="en-US" dirty="0"/>
            </a:br>
            <a:r>
              <a:rPr lang="en-US" dirty="0"/>
              <a:t>Brimonidine in Pupil Diameter Reduction: 30mins to Hour 10 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02B81931-3E58-CBD9-10E0-83486281F107}"/>
              </a:ext>
            </a:extLst>
          </p:cNvPr>
          <p:cNvSpPr txBox="1">
            <a:spLocks/>
          </p:cNvSpPr>
          <p:nvPr/>
        </p:nvSpPr>
        <p:spPr>
          <a:xfrm>
            <a:off x="269692" y="1271426"/>
            <a:ext cx="11929449" cy="107851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rgbClr val="444A51"/>
                </a:solidFill>
                <a:latin typeface="+mn-lt"/>
                <a:ea typeface="+mn-ea"/>
                <a:cs typeface="+mn-cs"/>
              </a:defRPr>
            </a:lvl1pPr>
            <a:lvl2pPr marL="6270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‒"/>
              <a:defRPr sz="2000" kern="1200">
                <a:solidFill>
                  <a:srgbClr val="444A51"/>
                </a:solidFill>
                <a:latin typeface="+mn-lt"/>
                <a:ea typeface="+mn-ea"/>
                <a:cs typeface="+mn-cs"/>
              </a:defRPr>
            </a:lvl2pPr>
            <a:lvl3pPr marL="1025525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 typeface="Courier New" panose="02070309020205020404" pitchFamily="49" charset="0"/>
              <a:buChar char="o"/>
              <a:defRPr sz="2000" kern="1200">
                <a:solidFill>
                  <a:srgbClr val="444A51"/>
                </a:solidFill>
                <a:latin typeface="+mn-lt"/>
                <a:ea typeface="+mn-ea"/>
                <a:cs typeface="+mn-cs"/>
              </a:defRPr>
            </a:lvl3pPr>
            <a:lvl4pPr marL="148907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Wingdings" panose="05000000000000000000" pitchFamily="2" charset="2"/>
              <a:buChar char="§"/>
              <a:defRPr sz="2000" kern="1200">
                <a:solidFill>
                  <a:srgbClr val="444A51"/>
                </a:solidFill>
                <a:latin typeface="+mn-lt"/>
                <a:ea typeface="+mn-ea"/>
                <a:cs typeface="+mn-cs"/>
              </a:defRPr>
            </a:lvl4pPr>
            <a:lvl5pPr marL="1881188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Wingdings" panose="05000000000000000000" pitchFamily="2" charset="2"/>
              <a:buChar char="Ø"/>
              <a:defRPr sz="2000" kern="1200">
                <a:solidFill>
                  <a:srgbClr val="444A5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4A51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All Differences Between BRIMOCHOL</a:t>
            </a:r>
            <a:r>
              <a:rPr kumimoji="0" lang="en-US" sz="1600" b="1" i="0" u="none" strike="noStrike" kern="1200" cap="none" spc="0" normalizeH="0" baseline="30000" noProof="0" dirty="0">
                <a:ln>
                  <a:noFill/>
                </a:ln>
                <a:solidFill>
                  <a:srgbClr val="444A51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TM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4A51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 PF and Monotherapies Highly Significant (p&lt;0.001) at All Timepoints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4A5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4A5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Gradual offset of BRIMOCHOL</a:t>
            </a:r>
            <a:r>
              <a:rPr kumimoji="0" lang="en-US" sz="1600" b="1" i="0" u="none" strike="noStrike" kern="1200" cap="none" spc="0" normalizeH="0" baseline="30000" noProof="0" dirty="0">
                <a:ln>
                  <a:noFill/>
                </a:ln>
                <a:solidFill>
                  <a:srgbClr val="444A5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TM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4A5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PF miosis balances near vision improvement with minimizing night-time vision risks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4A51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94C71E3-C3EF-05F1-2CB0-5DB10A0759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945" y="2134366"/>
            <a:ext cx="10870110" cy="4304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39034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4AFD182-1415-2902-C3A6-69740C891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029" y="-4317"/>
            <a:ext cx="11143418" cy="985057"/>
          </a:xfrm>
        </p:spPr>
        <p:txBody>
          <a:bodyPr/>
          <a:lstStyle/>
          <a:p>
            <a:r>
              <a:rPr lang="en-US" dirty="0"/>
              <a:t>US FDA Primary Endpoint Met at Hours 1, 2, 4, and 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7FD252-4679-8BB1-7370-4B9BDD0B43DF}"/>
              </a:ext>
            </a:extLst>
          </p:cNvPr>
          <p:cNvSpPr txBox="1"/>
          <p:nvPr/>
        </p:nvSpPr>
        <p:spPr>
          <a:xfrm>
            <a:off x="444039" y="867729"/>
            <a:ext cx="797923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800" b="1" i="0" u="none" strike="noStrike" kern="1200" spc="0" baseline="0">
                <a:solidFill>
                  <a:srgbClr val="0C2442"/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>
                <a:solidFill>
                  <a:srgbClr val="444A51"/>
                </a:solidFill>
                <a:latin typeface="Arial" panose="020B0604020202020204"/>
              </a:rPr>
              <a:t>Primary for US FDA: Proportion of Subjects with a ≥15 ETDRS Letter Gain from Pre-dose Baseline in BUCNVA without a ≥5 ETDRS Letter Loss in BUCDVA under Mesopic Conditions (n=182)</a:t>
            </a:r>
          </a:p>
        </p:txBody>
      </p:sp>
      <p:graphicFrame>
        <p:nvGraphicFramePr>
          <p:cNvPr id="9" name="Table 17">
            <a:extLst>
              <a:ext uri="{FF2B5EF4-FFF2-40B4-BE49-F238E27FC236}">
                <a16:creationId xmlns:a16="http://schemas.microsoft.com/office/drawing/2014/main" id="{8E8FFD65-444A-F12B-39BC-5C0ABCA80A19}"/>
              </a:ext>
            </a:extLst>
          </p:cNvPr>
          <p:cNvGraphicFramePr>
            <a:graphicFrameLocks noGrp="1"/>
          </p:cNvGraphicFramePr>
          <p:nvPr/>
        </p:nvGraphicFramePr>
        <p:xfrm>
          <a:off x="280788" y="5684571"/>
          <a:ext cx="7803846" cy="822960"/>
        </p:xfrm>
        <a:graphic>
          <a:graphicData uri="http://schemas.openxmlformats.org/drawingml/2006/table">
            <a:tbl>
              <a:tblPr firstRow="1" bandRow="1"/>
              <a:tblGrid>
                <a:gridCol w="1377415">
                  <a:extLst>
                    <a:ext uri="{9D8B030D-6E8A-4147-A177-3AD203B41FA5}">
                      <a16:colId xmlns:a16="http://schemas.microsoft.com/office/drawing/2014/main" val="2730720961"/>
                    </a:ext>
                  </a:extLst>
                </a:gridCol>
                <a:gridCol w="1609104">
                  <a:extLst>
                    <a:ext uri="{9D8B030D-6E8A-4147-A177-3AD203B41FA5}">
                      <a16:colId xmlns:a16="http://schemas.microsoft.com/office/drawing/2014/main" val="1609835695"/>
                    </a:ext>
                  </a:extLst>
                </a:gridCol>
                <a:gridCol w="1505415">
                  <a:extLst>
                    <a:ext uri="{9D8B030D-6E8A-4147-A177-3AD203B41FA5}">
                      <a16:colId xmlns:a16="http://schemas.microsoft.com/office/drawing/2014/main" val="2462063844"/>
                    </a:ext>
                  </a:extLst>
                </a:gridCol>
                <a:gridCol w="1639229">
                  <a:extLst>
                    <a:ext uri="{9D8B030D-6E8A-4147-A177-3AD203B41FA5}">
                      <a16:colId xmlns:a16="http://schemas.microsoft.com/office/drawing/2014/main" val="2041229967"/>
                    </a:ext>
                  </a:extLst>
                </a:gridCol>
                <a:gridCol w="1672683">
                  <a:extLst>
                    <a:ext uri="{9D8B030D-6E8A-4147-A177-3AD203B41FA5}">
                      <a16:colId xmlns:a16="http://schemas.microsoft.com/office/drawing/2014/main" val="1742161528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marL="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2329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84658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26987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69316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11645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53974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296303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386324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rgbClr val="444A51"/>
                          </a:solidFill>
                        </a:rPr>
                        <a:t>P-values</a:t>
                      </a:r>
                    </a:p>
                  </a:txBody>
                  <a:tcPr marL="45720">
                    <a:lnL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2329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84658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26987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69316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11645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53974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296303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386324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solidFill>
                            <a:srgbClr val="444A51"/>
                          </a:solidFill>
                        </a:rPr>
                        <a:t>Hr1</a:t>
                      </a:r>
                    </a:p>
                  </a:txBody>
                  <a:tcPr>
                    <a:lnL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2329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84658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26987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69316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11645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53974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296303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386324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solidFill>
                            <a:srgbClr val="444A51"/>
                          </a:solidFill>
                        </a:rPr>
                        <a:t>Hr2</a:t>
                      </a:r>
                    </a:p>
                  </a:txBody>
                  <a:tcPr>
                    <a:lnL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2329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84658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26987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69316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11645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53974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296303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386324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solidFill>
                            <a:srgbClr val="444A51"/>
                          </a:solidFill>
                        </a:rPr>
                        <a:t>Hr4</a:t>
                      </a:r>
                    </a:p>
                  </a:txBody>
                  <a:tcPr>
                    <a:lnL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2329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84658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26987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69316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11645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53974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296303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386324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solidFill>
                            <a:srgbClr val="444A51"/>
                          </a:solidFill>
                        </a:rPr>
                        <a:t>Hr6</a:t>
                      </a:r>
                    </a:p>
                  </a:txBody>
                  <a:tcPr>
                    <a:lnL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6271197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2329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84658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26987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69316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11645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53974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296303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386324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rgbClr val="444A51"/>
                          </a:solidFill>
                        </a:rPr>
                        <a:t>vs. Carbachol</a:t>
                      </a:r>
                    </a:p>
                  </a:txBody>
                  <a:tcPr marL="45720">
                    <a:lnL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2329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84658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26987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69316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11645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53974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296303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386324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solidFill>
                            <a:srgbClr val="444A51"/>
                          </a:solidFill>
                        </a:rPr>
                        <a:t>&lt;0.001</a:t>
                      </a:r>
                    </a:p>
                  </a:txBody>
                  <a:tcPr>
                    <a:lnL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2329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84658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26987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69316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11645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53974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296303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386324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solidFill>
                            <a:srgbClr val="444A51"/>
                          </a:solidFill>
                        </a:rPr>
                        <a:t>0.008</a:t>
                      </a:r>
                    </a:p>
                  </a:txBody>
                  <a:tcPr>
                    <a:lnL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2329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84658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26987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69316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11645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53974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296303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386324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solidFill>
                            <a:srgbClr val="444A51"/>
                          </a:solidFill>
                        </a:rPr>
                        <a:t>0.012</a:t>
                      </a:r>
                    </a:p>
                  </a:txBody>
                  <a:tcPr>
                    <a:lnL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2329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84658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26987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69316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11645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53974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296303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386324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solidFill>
                            <a:srgbClr val="444A51"/>
                          </a:solidFill>
                        </a:rPr>
                        <a:t>0.006</a:t>
                      </a:r>
                    </a:p>
                  </a:txBody>
                  <a:tcPr>
                    <a:lnL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6421850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2329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84658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26987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69316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11645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53974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296303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386324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rgbClr val="444A51"/>
                          </a:solidFill>
                        </a:rPr>
                        <a:t>vs. Brimonidine</a:t>
                      </a:r>
                    </a:p>
                  </a:txBody>
                  <a:tcPr marL="45720">
                    <a:lnL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2329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84658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26987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69316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11645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53974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296303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386324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solidFill>
                            <a:srgbClr val="444A51"/>
                          </a:solidFill>
                        </a:rPr>
                        <a:t>&lt;0.001</a:t>
                      </a:r>
                    </a:p>
                  </a:txBody>
                  <a:tcPr>
                    <a:lnL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2329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84658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26987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69316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11645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53974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296303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386324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solidFill>
                            <a:srgbClr val="444A51"/>
                          </a:solidFill>
                        </a:rPr>
                        <a:t>&lt;0.001</a:t>
                      </a:r>
                    </a:p>
                  </a:txBody>
                  <a:tcPr>
                    <a:lnL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2329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84658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26987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69316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11645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53974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296303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386324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solidFill>
                            <a:srgbClr val="444A51"/>
                          </a:solidFill>
                        </a:rPr>
                        <a:t>0.022</a:t>
                      </a:r>
                    </a:p>
                  </a:txBody>
                  <a:tcPr>
                    <a:lnL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2329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84658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26987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69316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11645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53974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296303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386324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solidFill>
                            <a:srgbClr val="444A51"/>
                          </a:solidFill>
                        </a:rPr>
                        <a:t>0.039</a:t>
                      </a:r>
                    </a:p>
                  </a:txBody>
                  <a:tcPr>
                    <a:lnL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056138"/>
                  </a:ext>
                </a:extLst>
              </a:tr>
            </a:tbl>
          </a:graphicData>
        </a:graphic>
      </p:graphicFrame>
      <p:graphicFrame>
        <p:nvGraphicFramePr>
          <p:cNvPr id="10" name="Table 17">
            <a:extLst>
              <a:ext uri="{FF2B5EF4-FFF2-40B4-BE49-F238E27FC236}">
                <a16:creationId xmlns:a16="http://schemas.microsoft.com/office/drawing/2014/main" id="{89439388-FD54-7C44-8B52-23D4F9A5087F}"/>
              </a:ext>
            </a:extLst>
          </p:cNvPr>
          <p:cNvGraphicFramePr>
            <a:graphicFrameLocks noGrp="1"/>
          </p:cNvGraphicFramePr>
          <p:nvPr/>
        </p:nvGraphicFramePr>
        <p:xfrm>
          <a:off x="8180785" y="1344907"/>
          <a:ext cx="3813345" cy="4432302"/>
        </p:xfrm>
        <a:graphic>
          <a:graphicData uri="http://schemas.openxmlformats.org/drawingml/2006/table">
            <a:tbl>
              <a:tblPr firstRow="1" bandRow="1"/>
              <a:tblGrid>
                <a:gridCol w="3813345">
                  <a:extLst>
                    <a:ext uri="{9D8B030D-6E8A-4147-A177-3AD203B41FA5}">
                      <a16:colId xmlns:a16="http://schemas.microsoft.com/office/drawing/2014/main" val="1054313493"/>
                    </a:ext>
                  </a:extLst>
                </a:gridCol>
              </a:tblGrid>
              <a:tr h="1688496">
                <a:tc>
                  <a:txBody>
                    <a:bodyPr/>
                    <a:lstStyle>
                      <a:lvl1pPr marL="0" algn="l" defTabSz="423290" rtl="0" eaLnBrk="1" latinLnBrk="0" hangingPunct="1">
                        <a:defRPr sz="1685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23290" algn="l" defTabSz="423290" rtl="0" eaLnBrk="1" latinLnBrk="0" hangingPunct="1">
                        <a:defRPr sz="1685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846580" algn="l" defTabSz="423290" rtl="0" eaLnBrk="1" latinLnBrk="0" hangingPunct="1">
                        <a:defRPr sz="1685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269873" algn="l" defTabSz="423290" rtl="0" eaLnBrk="1" latinLnBrk="0" hangingPunct="1">
                        <a:defRPr sz="1685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693162" algn="l" defTabSz="423290" rtl="0" eaLnBrk="1" latinLnBrk="0" hangingPunct="1">
                        <a:defRPr sz="1685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116452" algn="l" defTabSz="423290" rtl="0" eaLnBrk="1" latinLnBrk="0" hangingPunct="1">
                        <a:defRPr sz="1685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539743" algn="l" defTabSz="423290" rtl="0" eaLnBrk="1" latinLnBrk="0" hangingPunct="1">
                        <a:defRPr sz="1685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2963032" algn="l" defTabSz="423290" rtl="0" eaLnBrk="1" latinLnBrk="0" hangingPunct="1">
                        <a:defRPr sz="1685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386324" algn="l" defTabSz="423290" rtl="0" eaLnBrk="1" latinLnBrk="0" hangingPunct="1">
                        <a:defRPr sz="1685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444A51"/>
                          </a:solidFill>
                        </a:rPr>
                        <a:t>BRIMOCHOL</a:t>
                      </a:r>
                      <a:r>
                        <a:rPr lang="en-US" sz="1800" b="1" baseline="30000" dirty="0">
                          <a:solidFill>
                            <a:srgbClr val="444A51"/>
                          </a:solidFill>
                        </a:rPr>
                        <a:t>TM</a:t>
                      </a:r>
                      <a:r>
                        <a:rPr lang="en-US" sz="1800" b="1" dirty="0">
                          <a:solidFill>
                            <a:srgbClr val="444A51"/>
                          </a:solidFill>
                        </a:rPr>
                        <a:t> PF </a:t>
                      </a:r>
                      <a:r>
                        <a:rPr lang="en-US" sz="1800" b="0" strike="noStrike" dirty="0">
                          <a:solidFill>
                            <a:srgbClr val="444A51"/>
                          </a:solidFill>
                        </a:rPr>
                        <a:t>superior to </a:t>
                      </a:r>
                      <a:r>
                        <a:rPr lang="en-US" sz="1800" b="0" dirty="0">
                          <a:solidFill>
                            <a:srgbClr val="444A51"/>
                          </a:solidFill>
                        </a:rPr>
                        <a:t>Carbachol and Brimonidine at multiple timepoints – 1,2,4 and 6</a:t>
                      </a:r>
                      <a:br>
                        <a:rPr lang="en-US" sz="1800" b="0" dirty="0">
                          <a:solidFill>
                            <a:srgbClr val="444A51"/>
                          </a:solidFill>
                        </a:rPr>
                      </a:br>
                      <a:r>
                        <a:rPr lang="en-US" sz="1800" b="0" dirty="0">
                          <a:solidFill>
                            <a:srgbClr val="444A51"/>
                          </a:solidFill>
                        </a:rPr>
                        <a:t>hours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rgbClr val="0075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320893"/>
                  </a:ext>
                </a:extLst>
              </a:tr>
              <a:tr h="1371903">
                <a:tc>
                  <a:txBody>
                    <a:bodyPr/>
                    <a:lstStyle>
                      <a:lvl1pPr marL="0" algn="l" defTabSz="423290" rtl="0" eaLnBrk="1" latinLnBrk="0" hangingPunct="1">
                        <a:defRPr sz="1685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23290" algn="l" defTabSz="423290" rtl="0" eaLnBrk="1" latinLnBrk="0" hangingPunct="1">
                        <a:defRPr sz="1685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846580" algn="l" defTabSz="423290" rtl="0" eaLnBrk="1" latinLnBrk="0" hangingPunct="1">
                        <a:defRPr sz="1685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269873" algn="l" defTabSz="423290" rtl="0" eaLnBrk="1" latinLnBrk="0" hangingPunct="1">
                        <a:defRPr sz="1685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693162" algn="l" defTabSz="423290" rtl="0" eaLnBrk="1" latinLnBrk="0" hangingPunct="1">
                        <a:defRPr sz="1685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116452" algn="l" defTabSz="423290" rtl="0" eaLnBrk="1" latinLnBrk="0" hangingPunct="1">
                        <a:defRPr sz="1685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539743" algn="l" defTabSz="423290" rtl="0" eaLnBrk="1" latinLnBrk="0" hangingPunct="1">
                        <a:defRPr sz="1685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2963032" algn="l" defTabSz="423290" rtl="0" eaLnBrk="1" latinLnBrk="0" hangingPunct="1">
                        <a:defRPr sz="1685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386324" algn="l" defTabSz="423290" rtl="0" eaLnBrk="1" latinLnBrk="0" hangingPunct="1">
                        <a:defRPr sz="1685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800" b="1" dirty="0">
                          <a:solidFill>
                            <a:srgbClr val="444A51"/>
                          </a:solidFill>
                        </a:rPr>
                        <a:t>BRIMOCHOL</a:t>
                      </a:r>
                      <a:r>
                        <a:rPr lang="en-US" sz="1800" b="1" baseline="30000" dirty="0">
                          <a:solidFill>
                            <a:srgbClr val="444A51"/>
                          </a:solidFill>
                        </a:rPr>
                        <a:t>TM</a:t>
                      </a:r>
                      <a:r>
                        <a:rPr lang="en-US" sz="1800" b="1" dirty="0">
                          <a:solidFill>
                            <a:srgbClr val="444A51"/>
                          </a:solidFill>
                        </a:rPr>
                        <a:t> PF </a:t>
                      </a:r>
                      <a:r>
                        <a:rPr lang="en-US" sz="1800" dirty="0">
                          <a:solidFill>
                            <a:srgbClr val="444A51"/>
                          </a:solidFill>
                        </a:rPr>
                        <a:t>has higher peak efficacy and longer duration than only marketed product 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0075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5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5423074"/>
                  </a:ext>
                </a:extLst>
              </a:tr>
              <a:tr h="1371903">
                <a:tc>
                  <a:txBody>
                    <a:bodyPr/>
                    <a:lstStyle>
                      <a:lvl1pPr marL="0" algn="l" defTabSz="423290" rtl="0" eaLnBrk="1" latinLnBrk="0" hangingPunct="1">
                        <a:defRPr sz="1685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23290" algn="l" defTabSz="423290" rtl="0" eaLnBrk="1" latinLnBrk="0" hangingPunct="1">
                        <a:defRPr sz="1685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846580" algn="l" defTabSz="423290" rtl="0" eaLnBrk="1" latinLnBrk="0" hangingPunct="1">
                        <a:defRPr sz="1685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269873" algn="l" defTabSz="423290" rtl="0" eaLnBrk="1" latinLnBrk="0" hangingPunct="1">
                        <a:defRPr sz="1685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693162" algn="l" defTabSz="423290" rtl="0" eaLnBrk="1" latinLnBrk="0" hangingPunct="1">
                        <a:defRPr sz="1685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116452" algn="l" defTabSz="423290" rtl="0" eaLnBrk="1" latinLnBrk="0" hangingPunct="1">
                        <a:defRPr sz="1685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539743" algn="l" defTabSz="423290" rtl="0" eaLnBrk="1" latinLnBrk="0" hangingPunct="1">
                        <a:defRPr sz="1685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2963032" algn="l" defTabSz="423290" rtl="0" eaLnBrk="1" latinLnBrk="0" hangingPunct="1">
                        <a:defRPr sz="1685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386324" algn="l" defTabSz="423290" rtl="0" eaLnBrk="1" latinLnBrk="0" hangingPunct="1">
                        <a:defRPr sz="1685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800" b="1" dirty="0">
                          <a:solidFill>
                            <a:srgbClr val="444A51"/>
                          </a:solidFill>
                        </a:rPr>
                        <a:t>BRIMOCHOL</a:t>
                      </a:r>
                      <a:r>
                        <a:rPr lang="en-US" sz="1800" b="1" baseline="30000" dirty="0">
                          <a:solidFill>
                            <a:srgbClr val="444A51"/>
                          </a:solidFill>
                        </a:rPr>
                        <a:t>TM</a:t>
                      </a:r>
                      <a:r>
                        <a:rPr lang="en-US" sz="1800" b="1" dirty="0">
                          <a:solidFill>
                            <a:srgbClr val="444A51"/>
                          </a:solidFill>
                        </a:rPr>
                        <a:t> PF </a:t>
                      </a:r>
                      <a:r>
                        <a:rPr lang="en-US" sz="1800" dirty="0">
                          <a:solidFill>
                            <a:srgbClr val="444A51"/>
                          </a:solidFill>
                        </a:rPr>
                        <a:t>is being evaluated against vehicle as part of ongoing Phase 3 Program – evaluating 8+ hour performance  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0075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0247290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6795F968-A80C-7D2B-766A-6254A29A91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117" y="895421"/>
            <a:ext cx="7968163" cy="474919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43F8269-7693-073C-A5F0-78E4A5BC58D8}"/>
              </a:ext>
            </a:extLst>
          </p:cNvPr>
          <p:cNvSpPr txBox="1"/>
          <p:nvPr/>
        </p:nvSpPr>
        <p:spPr>
          <a:xfrm>
            <a:off x="3433072" y="4881015"/>
            <a:ext cx="2511216" cy="444317"/>
          </a:xfrm>
          <a:prstGeom prst="rect">
            <a:avLst/>
          </a:prstGeom>
          <a:noFill/>
        </p:spPr>
        <p:txBody>
          <a:bodyPr wrap="square" rtlCol="0" anchor="b" anchorCtr="0">
            <a:noAutofit/>
          </a:bodyPr>
          <a:lstStyle/>
          <a:p>
            <a:r>
              <a:rPr lang="en-US" sz="1400" b="1" dirty="0">
                <a:solidFill>
                  <a:srgbClr val="444A51"/>
                </a:solidFill>
                <a:latin typeface="Arial" panose="020B0604020202020204"/>
              </a:rPr>
              <a:t>Hours Post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10580614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9C4C41-A7D7-C7F0-BE26-937C5FFF5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504" y="43356"/>
            <a:ext cx="11143418" cy="985057"/>
          </a:xfrm>
        </p:spPr>
        <p:txBody>
          <a:bodyPr/>
          <a:lstStyle/>
          <a:p>
            <a:r>
              <a:rPr lang="en-US" dirty="0"/>
              <a:t>Percent of Subjects Achieving 20/40 or Better in BUCNVA </a:t>
            </a:r>
          </a:p>
        </p:txBody>
      </p:sp>
      <p:graphicFrame>
        <p:nvGraphicFramePr>
          <p:cNvPr id="8" name="Table 17">
            <a:extLst>
              <a:ext uri="{FF2B5EF4-FFF2-40B4-BE49-F238E27FC236}">
                <a16:creationId xmlns:a16="http://schemas.microsoft.com/office/drawing/2014/main" id="{2DEA824D-6B28-2121-819B-446F3B4510FE}"/>
              </a:ext>
            </a:extLst>
          </p:cNvPr>
          <p:cNvGraphicFramePr>
            <a:graphicFrameLocks noGrp="1"/>
          </p:cNvGraphicFramePr>
          <p:nvPr/>
        </p:nvGraphicFramePr>
        <p:xfrm>
          <a:off x="431799" y="5509439"/>
          <a:ext cx="7968342" cy="822960"/>
        </p:xfrm>
        <a:graphic>
          <a:graphicData uri="http://schemas.openxmlformats.org/drawingml/2006/table">
            <a:tbl>
              <a:tblPr firstRow="1" bandRow="1"/>
              <a:tblGrid>
                <a:gridCol w="1903274">
                  <a:extLst>
                    <a:ext uri="{9D8B030D-6E8A-4147-A177-3AD203B41FA5}">
                      <a16:colId xmlns:a16="http://schemas.microsoft.com/office/drawing/2014/main" val="2730720961"/>
                    </a:ext>
                  </a:extLst>
                </a:gridCol>
                <a:gridCol w="1218828">
                  <a:extLst>
                    <a:ext uri="{9D8B030D-6E8A-4147-A177-3AD203B41FA5}">
                      <a16:colId xmlns:a16="http://schemas.microsoft.com/office/drawing/2014/main" val="3936769312"/>
                    </a:ext>
                  </a:extLst>
                </a:gridCol>
                <a:gridCol w="1218828">
                  <a:extLst>
                    <a:ext uri="{9D8B030D-6E8A-4147-A177-3AD203B41FA5}">
                      <a16:colId xmlns:a16="http://schemas.microsoft.com/office/drawing/2014/main" val="1609835695"/>
                    </a:ext>
                  </a:extLst>
                </a:gridCol>
                <a:gridCol w="1141964">
                  <a:extLst>
                    <a:ext uri="{9D8B030D-6E8A-4147-A177-3AD203B41FA5}">
                      <a16:colId xmlns:a16="http://schemas.microsoft.com/office/drawing/2014/main" val="2462063844"/>
                    </a:ext>
                  </a:extLst>
                </a:gridCol>
                <a:gridCol w="1130984">
                  <a:extLst>
                    <a:ext uri="{9D8B030D-6E8A-4147-A177-3AD203B41FA5}">
                      <a16:colId xmlns:a16="http://schemas.microsoft.com/office/drawing/2014/main" val="2041229967"/>
                    </a:ext>
                  </a:extLst>
                </a:gridCol>
                <a:gridCol w="1354464">
                  <a:extLst>
                    <a:ext uri="{9D8B030D-6E8A-4147-A177-3AD203B41FA5}">
                      <a16:colId xmlns:a16="http://schemas.microsoft.com/office/drawing/2014/main" val="1742161528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marL="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2329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84658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26987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69316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11645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53974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296303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386324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tx2"/>
                          </a:solidFill>
                        </a:rPr>
                        <a:t>P-values</a:t>
                      </a:r>
                    </a:p>
                  </a:txBody>
                  <a:tcPr marL="45720">
                    <a:lnL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2329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84658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26987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69316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11645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53974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296303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386324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solidFill>
                            <a:srgbClr val="444A51"/>
                          </a:solidFill>
                        </a:rPr>
                        <a:t>Hr0.5</a:t>
                      </a:r>
                    </a:p>
                  </a:txBody>
                  <a:tcPr>
                    <a:lnL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2329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84658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26987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69316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11645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53974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296303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386324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solidFill>
                            <a:srgbClr val="444A51"/>
                          </a:solidFill>
                        </a:rPr>
                        <a:t>Hr1</a:t>
                      </a:r>
                    </a:p>
                  </a:txBody>
                  <a:tcPr>
                    <a:lnL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2329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84658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26987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69316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11645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53974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296303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386324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solidFill>
                            <a:srgbClr val="444A51"/>
                          </a:solidFill>
                        </a:rPr>
                        <a:t>Hr2</a:t>
                      </a:r>
                    </a:p>
                  </a:txBody>
                  <a:tcPr>
                    <a:lnL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2329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84658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26987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69316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11645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53974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296303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386324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solidFill>
                            <a:srgbClr val="444A51"/>
                          </a:solidFill>
                        </a:rPr>
                        <a:t>Hr4</a:t>
                      </a:r>
                    </a:p>
                  </a:txBody>
                  <a:tcPr>
                    <a:lnL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2329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84658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26987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69316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11645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53974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296303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386324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solidFill>
                            <a:srgbClr val="444A51"/>
                          </a:solidFill>
                        </a:rPr>
                        <a:t>Hr6</a:t>
                      </a:r>
                    </a:p>
                  </a:txBody>
                  <a:tcPr>
                    <a:lnL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1123768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2329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84658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26987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69316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11645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53974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296303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386324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tx2"/>
                          </a:solidFill>
                        </a:rPr>
                        <a:t>vs. Carbachol</a:t>
                      </a:r>
                    </a:p>
                  </a:txBody>
                  <a:tcPr marL="45720">
                    <a:lnL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2329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84658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26987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69316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11645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53974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296303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386324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solidFill>
                            <a:srgbClr val="444A51"/>
                          </a:solidFill>
                        </a:rPr>
                        <a:t>0.443</a:t>
                      </a:r>
                    </a:p>
                  </a:txBody>
                  <a:tcPr>
                    <a:lnL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2329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84658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26987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69316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11645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53974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296303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386324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solidFill>
                            <a:srgbClr val="444A51"/>
                          </a:solidFill>
                        </a:rPr>
                        <a:t>p=0.129</a:t>
                      </a:r>
                    </a:p>
                  </a:txBody>
                  <a:tcPr>
                    <a:lnL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2329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84658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26987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69316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11645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53974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296303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386324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solidFill>
                            <a:srgbClr val="444A51"/>
                          </a:solidFill>
                        </a:rPr>
                        <a:t>p=0.036</a:t>
                      </a:r>
                    </a:p>
                  </a:txBody>
                  <a:tcPr>
                    <a:lnL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2329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84658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26987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69316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11645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53974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296303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386324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solidFill>
                            <a:srgbClr val="444A51"/>
                          </a:solidFill>
                        </a:rPr>
                        <a:t>p=0.276</a:t>
                      </a:r>
                    </a:p>
                  </a:txBody>
                  <a:tcPr>
                    <a:lnL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2329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84658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26987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69316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11645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53974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296303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386324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solidFill>
                            <a:srgbClr val="444A51"/>
                          </a:solidFill>
                        </a:rPr>
                        <a:t>p=0.020</a:t>
                      </a:r>
                    </a:p>
                  </a:txBody>
                  <a:tcPr>
                    <a:lnL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6421850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2329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84658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26987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69316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11645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53974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296303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386324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tx2"/>
                          </a:solidFill>
                        </a:rPr>
                        <a:t>vs. Brimonidine</a:t>
                      </a:r>
                    </a:p>
                  </a:txBody>
                  <a:tcPr marL="45720">
                    <a:lnL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2329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84658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26987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69316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11645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53974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296303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386324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solidFill>
                            <a:srgbClr val="444A51"/>
                          </a:solidFill>
                        </a:rPr>
                        <a:t>&lt;0.001</a:t>
                      </a:r>
                    </a:p>
                  </a:txBody>
                  <a:tcPr>
                    <a:lnL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2329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84658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26987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69316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11645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53974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296303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386324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solidFill>
                            <a:srgbClr val="444A51"/>
                          </a:solidFill>
                        </a:rPr>
                        <a:t>p&lt;0.001</a:t>
                      </a:r>
                    </a:p>
                  </a:txBody>
                  <a:tcPr>
                    <a:lnL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2329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84658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26987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69316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11645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53974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296303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386324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solidFill>
                            <a:srgbClr val="444A51"/>
                          </a:solidFill>
                        </a:rPr>
                        <a:t>p&lt;0.001</a:t>
                      </a:r>
                    </a:p>
                  </a:txBody>
                  <a:tcPr>
                    <a:lnL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2329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84658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26987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69316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11645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53974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296303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386324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solidFill>
                            <a:srgbClr val="444A51"/>
                          </a:solidFill>
                        </a:rPr>
                        <a:t>p=0.006</a:t>
                      </a:r>
                    </a:p>
                  </a:txBody>
                  <a:tcPr>
                    <a:lnL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2329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846580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26987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69316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11645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539743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2963032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386324" algn="l" defTabSz="423290" rtl="0" eaLnBrk="1" latinLnBrk="0" hangingPunct="1">
                        <a:defRPr sz="1685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sz="1200" b="1" dirty="0">
                          <a:solidFill>
                            <a:srgbClr val="444A51"/>
                          </a:solidFill>
                        </a:rPr>
                        <a:t>p=0.313</a:t>
                      </a:r>
                    </a:p>
                  </a:txBody>
                  <a:tcPr>
                    <a:lnL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6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056138"/>
                  </a:ext>
                </a:extLst>
              </a:tr>
            </a:tbl>
          </a:graphicData>
        </a:graphic>
      </p:graphicFrame>
      <p:graphicFrame>
        <p:nvGraphicFramePr>
          <p:cNvPr id="9" name="Table 17">
            <a:extLst>
              <a:ext uri="{FF2B5EF4-FFF2-40B4-BE49-F238E27FC236}">
                <a16:creationId xmlns:a16="http://schemas.microsoft.com/office/drawing/2014/main" id="{B0B5B65A-D78C-9E50-F305-E0213BF2C12B}"/>
              </a:ext>
            </a:extLst>
          </p:cNvPr>
          <p:cNvGraphicFramePr>
            <a:graphicFrameLocks noGrp="1"/>
          </p:cNvGraphicFramePr>
          <p:nvPr/>
        </p:nvGraphicFramePr>
        <p:xfrm>
          <a:off x="8567467" y="1230303"/>
          <a:ext cx="3491183" cy="4297680"/>
        </p:xfrm>
        <a:graphic>
          <a:graphicData uri="http://schemas.openxmlformats.org/drawingml/2006/table">
            <a:tbl>
              <a:tblPr firstRow="1" bandRow="1"/>
              <a:tblGrid>
                <a:gridCol w="3491183">
                  <a:extLst>
                    <a:ext uri="{9D8B030D-6E8A-4147-A177-3AD203B41FA5}">
                      <a16:colId xmlns:a16="http://schemas.microsoft.com/office/drawing/2014/main" val="1054313493"/>
                    </a:ext>
                  </a:extLst>
                </a:gridCol>
              </a:tblGrid>
              <a:tr h="1221205">
                <a:tc>
                  <a:txBody>
                    <a:bodyPr/>
                    <a:lstStyle>
                      <a:lvl1pPr marL="0" algn="l" defTabSz="423290" rtl="0" eaLnBrk="1" latinLnBrk="0" hangingPunct="1">
                        <a:defRPr sz="1685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23290" algn="l" defTabSz="423290" rtl="0" eaLnBrk="1" latinLnBrk="0" hangingPunct="1">
                        <a:defRPr sz="1685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846580" algn="l" defTabSz="423290" rtl="0" eaLnBrk="1" latinLnBrk="0" hangingPunct="1">
                        <a:defRPr sz="1685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269873" algn="l" defTabSz="423290" rtl="0" eaLnBrk="1" latinLnBrk="0" hangingPunct="1">
                        <a:defRPr sz="1685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693162" algn="l" defTabSz="423290" rtl="0" eaLnBrk="1" latinLnBrk="0" hangingPunct="1">
                        <a:defRPr sz="1685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116452" algn="l" defTabSz="423290" rtl="0" eaLnBrk="1" latinLnBrk="0" hangingPunct="1">
                        <a:defRPr sz="1685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539743" algn="l" defTabSz="423290" rtl="0" eaLnBrk="1" latinLnBrk="0" hangingPunct="1">
                        <a:defRPr sz="1685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2963032" algn="l" defTabSz="423290" rtl="0" eaLnBrk="1" latinLnBrk="0" hangingPunct="1">
                        <a:defRPr sz="1685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386324" algn="l" defTabSz="423290" rtl="0" eaLnBrk="1" latinLnBrk="0" hangingPunct="1">
                        <a:defRPr sz="1685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kern="1200" noProof="0" dirty="0">
                          <a:solidFill>
                            <a:srgbClr val="444A51"/>
                          </a:solidFill>
                          <a:latin typeface="Arial" panose="020B0604020202020204"/>
                          <a:ea typeface="+mn-ea"/>
                          <a:cs typeface="+mn-cs"/>
                        </a:rPr>
                        <a:t>Approximately 50% of subjects have improved from moderate to mild presbyopia out to hour 10 with </a:t>
                      </a:r>
                      <a:r>
                        <a:rPr lang="en-US" sz="1800" b="1" dirty="0">
                          <a:solidFill>
                            <a:srgbClr val="444A51"/>
                          </a:solidFill>
                        </a:rPr>
                        <a:t>BRIMOCHOL</a:t>
                      </a:r>
                      <a:r>
                        <a:rPr lang="en-US" sz="1800" b="1" baseline="30000" dirty="0">
                          <a:solidFill>
                            <a:srgbClr val="444A51"/>
                          </a:solidFill>
                        </a:rPr>
                        <a:t>TM</a:t>
                      </a:r>
                      <a:r>
                        <a:rPr lang="en-US" sz="1800" b="1" dirty="0">
                          <a:solidFill>
                            <a:srgbClr val="444A51"/>
                          </a:solidFill>
                        </a:rPr>
                        <a:t> PF 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b="0" i="0" u="none" strike="noStrike" kern="1200" baseline="30000" noProof="0" dirty="0">
                        <a:solidFill>
                          <a:srgbClr val="444A51"/>
                        </a:solidFill>
                        <a:latin typeface="Ari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rgbClr val="0075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320893"/>
                  </a:ext>
                </a:extLst>
              </a:tr>
              <a:tr h="1371903">
                <a:tc>
                  <a:txBody>
                    <a:bodyPr/>
                    <a:lstStyle>
                      <a:lvl1pPr marL="0" algn="l" defTabSz="423290" rtl="0" eaLnBrk="1" latinLnBrk="0" hangingPunct="1">
                        <a:defRPr sz="1685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23290" algn="l" defTabSz="423290" rtl="0" eaLnBrk="1" latinLnBrk="0" hangingPunct="1">
                        <a:defRPr sz="1685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846580" algn="l" defTabSz="423290" rtl="0" eaLnBrk="1" latinLnBrk="0" hangingPunct="1">
                        <a:defRPr sz="1685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269873" algn="l" defTabSz="423290" rtl="0" eaLnBrk="1" latinLnBrk="0" hangingPunct="1">
                        <a:defRPr sz="1685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693162" algn="l" defTabSz="423290" rtl="0" eaLnBrk="1" latinLnBrk="0" hangingPunct="1">
                        <a:defRPr sz="1685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116452" algn="l" defTabSz="423290" rtl="0" eaLnBrk="1" latinLnBrk="0" hangingPunct="1">
                        <a:defRPr sz="1685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539743" algn="l" defTabSz="423290" rtl="0" eaLnBrk="1" latinLnBrk="0" hangingPunct="1">
                        <a:defRPr sz="1685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2963032" algn="l" defTabSz="423290" rtl="0" eaLnBrk="1" latinLnBrk="0" hangingPunct="1">
                        <a:defRPr sz="1685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386324" algn="l" defTabSz="423290" rtl="0" eaLnBrk="1" latinLnBrk="0" hangingPunct="1">
                        <a:defRPr sz="1685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solidFill>
                          <a:srgbClr val="444A5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444A51"/>
                          </a:solidFill>
                        </a:rPr>
                        <a:t>BRIMOCHOL</a:t>
                      </a:r>
                      <a:r>
                        <a:rPr lang="en-US" sz="1800" b="1" baseline="30000" dirty="0">
                          <a:solidFill>
                            <a:srgbClr val="444A51"/>
                          </a:solidFill>
                        </a:rPr>
                        <a:t>TM</a:t>
                      </a:r>
                      <a:r>
                        <a:rPr lang="en-US" sz="1800" b="1" dirty="0">
                          <a:solidFill>
                            <a:srgbClr val="444A51"/>
                          </a:solidFill>
                        </a:rPr>
                        <a:t> PF </a:t>
                      </a:r>
                      <a:r>
                        <a:rPr lang="en-US" sz="1800" b="0" dirty="0">
                          <a:solidFill>
                            <a:srgbClr val="444A51"/>
                          </a:solidFill>
                        </a:rPr>
                        <a:t>outperforms Carbachol PF and Brimonidine PF arms </a:t>
                      </a:r>
                      <a:br>
                        <a:rPr lang="en-US" sz="1800" b="0" dirty="0">
                          <a:solidFill>
                            <a:srgbClr val="444A51"/>
                          </a:solidFill>
                        </a:rPr>
                      </a:br>
                      <a:r>
                        <a:rPr lang="en-US" sz="1800" b="0" dirty="0">
                          <a:solidFill>
                            <a:srgbClr val="444A51"/>
                          </a:solidFill>
                        </a:rPr>
                        <a:t>out to </a:t>
                      </a:r>
                      <a:r>
                        <a:rPr lang="en-US" sz="1800" b="1" dirty="0">
                          <a:solidFill>
                            <a:srgbClr val="444A51"/>
                          </a:solidFill>
                        </a:rPr>
                        <a:t>8 hours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0075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5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5423074"/>
                  </a:ext>
                </a:extLst>
              </a:tr>
              <a:tr h="1371902">
                <a:tc>
                  <a:txBody>
                    <a:bodyPr/>
                    <a:lstStyle>
                      <a:lvl1pPr marL="0" algn="l" defTabSz="423290" rtl="0" eaLnBrk="1" latinLnBrk="0" hangingPunct="1">
                        <a:defRPr sz="1685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23290" algn="l" defTabSz="423290" rtl="0" eaLnBrk="1" latinLnBrk="0" hangingPunct="1">
                        <a:defRPr sz="1685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846580" algn="l" defTabSz="423290" rtl="0" eaLnBrk="1" latinLnBrk="0" hangingPunct="1">
                        <a:defRPr sz="1685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269873" algn="l" defTabSz="423290" rtl="0" eaLnBrk="1" latinLnBrk="0" hangingPunct="1">
                        <a:defRPr sz="1685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693162" algn="l" defTabSz="423290" rtl="0" eaLnBrk="1" latinLnBrk="0" hangingPunct="1">
                        <a:defRPr sz="1685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116452" algn="l" defTabSz="423290" rtl="0" eaLnBrk="1" latinLnBrk="0" hangingPunct="1">
                        <a:defRPr sz="1685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539743" algn="l" defTabSz="423290" rtl="0" eaLnBrk="1" latinLnBrk="0" hangingPunct="1">
                        <a:defRPr sz="1685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2963032" algn="l" defTabSz="423290" rtl="0" eaLnBrk="1" latinLnBrk="0" hangingPunct="1">
                        <a:defRPr sz="1685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386324" algn="l" defTabSz="423290" rtl="0" eaLnBrk="1" latinLnBrk="0" hangingPunct="1">
                        <a:defRPr sz="1685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b="1" i="0" u="none" strike="noStrike" noProof="0" dirty="0">
                        <a:solidFill>
                          <a:srgbClr val="444A51"/>
                        </a:solidFill>
                        <a:latin typeface="Arial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 dirty="0">
                          <a:solidFill>
                            <a:srgbClr val="444A51"/>
                          </a:solidFill>
                          <a:latin typeface="Arial"/>
                        </a:rPr>
                        <a:t>Near Visual Acuity of 20/40 </a:t>
                      </a:r>
                      <a:r>
                        <a:rPr lang="en-US" sz="1800" b="0" i="0" u="none" strike="noStrike" noProof="0" dirty="0">
                          <a:solidFill>
                            <a:srgbClr val="444A51"/>
                          </a:solidFill>
                          <a:latin typeface="Arial"/>
                        </a:rPr>
                        <a:t>is adequate for most near vision tasks</a:t>
                      </a:r>
                      <a:r>
                        <a:rPr lang="en-US" sz="1800" b="0" i="0" u="none" strike="noStrike" baseline="30000" noProof="0" dirty="0">
                          <a:solidFill>
                            <a:srgbClr val="444A51"/>
                          </a:solidFill>
                          <a:latin typeface="Arial"/>
                        </a:rPr>
                        <a:t>1</a:t>
                      </a:r>
                      <a:endParaRPr lang="en-US" sz="1800" b="1" i="0" u="none" strike="noStrike" noProof="0" dirty="0">
                        <a:solidFill>
                          <a:srgbClr val="444A51"/>
                        </a:solidFill>
                        <a:latin typeface="Arial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b="1" i="0" u="none" strike="noStrike" noProof="0" dirty="0">
                        <a:solidFill>
                          <a:srgbClr val="444A51"/>
                        </a:solidFill>
                        <a:latin typeface="Arial"/>
                      </a:endParaRP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0075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4">
                      <a:solidFill>
                        <a:srgbClr val="0075A9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2839735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408324C0-0A47-5AE1-D31C-05B32263B33E}"/>
              </a:ext>
            </a:extLst>
          </p:cNvPr>
          <p:cNvSpPr txBox="1"/>
          <p:nvPr/>
        </p:nvSpPr>
        <p:spPr>
          <a:xfrm>
            <a:off x="510540" y="6503186"/>
            <a:ext cx="8819584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sz="1000" dirty="0">
                <a:solidFill>
                  <a:srgbClr val="444A51"/>
                </a:solidFill>
                <a:latin typeface="Arial" panose="020B0604020202020204"/>
                <a:ea typeface="+mn-lt"/>
                <a:cs typeface="Arial" panose="020B0604020202020204"/>
              </a:rPr>
              <a:t>McDonald MB et al. Ophthalmol Ther 2022;11(1):1-11.</a:t>
            </a:r>
            <a:endParaRPr lang="en-US" sz="1000" dirty="0">
              <a:solidFill>
                <a:srgbClr val="444A51"/>
              </a:solidFill>
              <a:latin typeface="Arial" panose="020B0604020202020204"/>
              <a:cs typeface="Arial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D985116-5AA0-77EC-1CF0-A537C60C68E7}"/>
              </a:ext>
            </a:extLst>
          </p:cNvPr>
          <p:cNvSpPr txBox="1"/>
          <p:nvPr/>
        </p:nvSpPr>
        <p:spPr>
          <a:xfrm rot="16200000">
            <a:off x="-1202925" y="2962354"/>
            <a:ext cx="400918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>
                <a:solidFill>
                  <a:srgbClr val="444A51"/>
                </a:solidFill>
                <a:latin typeface="Arial" panose="020B0604020202020204"/>
              </a:rPr>
              <a:t>Responder Rate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5233A7D-C8A7-14EA-AF43-8A3600718284}"/>
              </a:ext>
            </a:extLst>
          </p:cNvPr>
          <p:cNvSpPr txBox="1"/>
          <p:nvPr/>
        </p:nvSpPr>
        <p:spPr>
          <a:xfrm>
            <a:off x="993775" y="4981730"/>
            <a:ext cx="703130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>
                <a:solidFill>
                  <a:srgbClr val="444A51"/>
                </a:solidFill>
                <a:latin typeface="Arial" panose="020B0604020202020204"/>
              </a:rPr>
              <a:t>Hours Post Administration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03F35BE-87F8-52B1-1556-DFF023E677E8}"/>
              </a:ext>
            </a:extLst>
          </p:cNvPr>
          <p:cNvGrpSpPr/>
          <p:nvPr/>
        </p:nvGrpSpPr>
        <p:grpSpPr>
          <a:xfrm>
            <a:off x="903437" y="859216"/>
            <a:ext cx="7398093" cy="4631875"/>
            <a:chOff x="903437" y="859216"/>
            <a:chExt cx="7398093" cy="4631875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D5F8CEE-3480-66FE-06C0-43686E0013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03437" y="859216"/>
              <a:ext cx="6803726" cy="4291956"/>
            </a:xfrm>
            <a:prstGeom prst="rect">
              <a:avLst/>
            </a:prstGeom>
          </p:spPr>
        </p:pic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84096D66-31F2-B7EC-D3BE-727F6F8E93A0}"/>
                </a:ext>
              </a:extLst>
            </p:cNvPr>
            <p:cNvGrpSpPr/>
            <p:nvPr/>
          </p:nvGrpSpPr>
          <p:grpSpPr>
            <a:xfrm>
              <a:off x="2613864" y="5244868"/>
              <a:ext cx="5687666" cy="246223"/>
              <a:chOff x="2613864" y="5244868"/>
              <a:chExt cx="5687666" cy="246223"/>
            </a:xfrm>
          </p:grpSpPr>
          <p:sp>
            <p:nvSpPr>
              <p:cNvPr id="30" name="Rectangle: Rounded Corners 51">
                <a:extLst>
                  <a:ext uri="{FF2B5EF4-FFF2-40B4-BE49-F238E27FC236}">
                    <a16:creationId xmlns:a16="http://schemas.microsoft.com/office/drawing/2014/main" id="{B5B672F6-856F-0E26-A5C3-E035D2AF1D6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142162" y="5305851"/>
                <a:ext cx="182880" cy="124256"/>
              </a:xfrm>
              <a:prstGeom prst="roundRect">
                <a:avLst/>
              </a:prstGeom>
              <a:solidFill>
                <a:srgbClr val="28C1DB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063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798" b="0" i="0" u="none" strike="noStrike" kern="0" cap="none" spc="0" normalizeH="0" baseline="0" noProof="0" dirty="0">
                  <a:ln>
                    <a:noFill/>
                  </a:ln>
                  <a:solidFill>
                    <a:srgbClr val="444A5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E4D93C3-CF2C-2EB6-1610-10FDF80AD778}"/>
                  </a:ext>
                </a:extLst>
              </p:cNvPr>
              <p:cNvSpPr txBox="1"/>
              <p:nvPr/>
            </p:nvSpPr>
            <p:spPr>
              <a:xfrm>
                <a:off x="4158127" y="5244868"/>
                <a:ext cx="2864788" cy="24622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defTabSz="457063">
                  <a:defRPr/>
                </a:pPr>
                <a:r>
                  <a:rPr lang="en-US" sz="1000" dirty="0">
                    <a:solidFill>
                      <a:srgbClr val="444A51"/>
                    </a:solidFill>
                    <a:latin typeface="Arial"/>
                    <a:cs typeface="Arial"/>
                  </a:rPr>
                  <a:t>Carbachol PF</a:t>
                </a:r>
                <a:endParaRPr lang="en-AU" sz="1000" dirty="0">
                  <a:solidFill>
                    <a:srgbClr val="444A5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" name="Rectangle: Rounded Corners 51">
                <a:extLst>
                  <a:ext uri="{FF2B5EF4-FFF2-40B4-BE49-F238E27FC236}">
                    <a16:creationId xmlns:a16="http://schemas.microsoft.com/office/drawing/2014/main" id="{41395840-225E-6736-9464-0A4FE724382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010202" y="5299521"/>
                <a:ext cx="182880" cy="124256"/>
              </a:xfrm>
              <a:prstGeom prst="roundRect">
                <a:avLst/>
              </a:prstGeom>
              <a:solidFill>
                <a:srgbClr val="0C244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063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798" b="0" i="0" u="none" strike="noStrike" kern="0" cap="none" spc="0" normalizeH="0" baseline="0" noProof="0" dirty="0">
                  <a:ln>
                    <a:noFill/>
                  </a:ln>
                  <a:solidFill>
                    <a:srgbClr val="444A5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14D2E39-FF34-D055-4533-753F347F79EA}"/>
                  </a:ext>
                </a:extLst>
              </p:cNvPr>
              <p:cNvSpPr txBox="1"/>
              <p:nvPr/>
            </p:nvSpPr>
            <p:spPr>
              <a:xfrm>
                <a:off x="5289901" y="5244868"/>
                <a:ext cx="3011629" cy="24622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defTabSz="457063">
                  <a:defRPr/>
                </a:pPr>
                <a:r>
                  <a:rPr lang="en-US" sz="1000" dirty="0">
                    <a:solidFill>
                      <a:srgbClr val="444A51"/>
                    </a:solidFill>
                    <a:latin typeface="Arial"/>
                    <a:cs typeface="Arial"/>
                  </a:rPr>
                  <a:t>Brimonidine</a:t>
                </a:r>
                <a:endParaRPr lang="en-AU" sz="1000" dirty="0">
                  <a:solidFill>
                    <a:srgbClr val="444A5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Rectangle: Rounded Corners 51">
                <a:extLst>
                  <a:ext uri="{FF2B5EF4-FFF2-40B4-BE49-F238E27FC236}">
                    <a16:creationId xmlns:a16="http://schemas.microsoft.com/office/drawing/2014/main" id="{DDC2B7EC-813E-4CA9-F466-4D8B8F1ACE3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613864" y="5299521"/>
                <a:ext cx="182880" cy="124256"/>
              </a:xfrm>
              <a:prstGeom prst="roundRect">
                <a:avLst/>
              </a:prstGeom>
              <a:solidFill>
                <a:srgbClr val="0075A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063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798" b="0" i="0" u="none" strike="noStrike" kern="0" cap="none" spc="0" normalizeH="0" baseline="0" noProof="0" dirty="0">
                  <a:ln>
                    <a:noFill/>
                  </a:ln>
                  <a:solidFill>
                    <a:srgbClr val="444A5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7B48B51-12C3-CA07-C29B-B19EF6E691D8}"/>
                  </a:ext>
                </a:extLst>
              </p:cNvPr>
              <p:cNvSpPr txBox="1"/>
              <p:nvPr/>
            </p:nvSpPr>
            <p:spPr>
              <a:xfrm>
                <a:off x="2742379" y="5244870"/>
                <a:ext cx="1336331" cy="24622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defTabSz="457063"/>
                <a:r>
                  <a:rPr lang="en-US" sz="1000" dirty="0">
                    <a:solidFill>
                      <a:srgbClr val="444A51"/>
                    </a:solidFill>
                    <a:latin typeface="Arial"/>
                    <a:cs typeface="Arial"/>
                  </a:rPr>
                  <a:t>BRIMOCHOL</a:t>
                </a:r>
                <a:r>
                  <a:rPr lang="en-US" sz="1000" baseline="30000" dirty="0">
                    <a:solidFill>
                      <a:srgbClr val="444A51"/>
                    </a:solidFill>
                    <a:latin typeface="Arial"/>
                    <a:cs typeface="Arial"/>
                  </a:rPr>
                  <a:t>TM</a:t>
                </a:r>
                <a:r>
                  <a:rPr lang="en-US" sz="1000" dirty="0">
                    <a:solidFill>
                      <a:srgbClr val="444A51"/>
                    </a:solidFill>
                    <a:latin typeface="Arial"/>
                    <a:cs typeface="Arial"/>
                  </a:rPr>
                  <a:t> PF</a:t>
                </a:r>
                <a:endParaRPr lang="en-AU" sz="1000" dirty="0">
                  <a:solidFill>
                    <a:srgbClr val="444A51"/>
                  </a:solidFill>
                  <a:latin typeface="Arial"/>
                  <a:cs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3610735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0" name="Rectangle 32"/>
          <p:cNvSpPr/>
          <p:nvPr/>
        </p:nvSpPr>
        <p:spPr>
          <a:xfrm>
            <a:off x="609601" y="1696624"/>
            <a:ext cx="10972799" cy="4346576"/>
          </a:xfrm>
          <a:prstGeom prst="rect">
            <a:avLst/>
          </a:prstGeom>
          <a:ln cap="rnd">
            <a:solidFill>
              <a:srgbClr val="EF53A5"/>
            </a:solidFill>
          </a:ln>
        </p:spPr>
        <p:txBody>
          <a:bodyPr lIns="45719" rIns="45719" anchor="ctr"/>
          <a:lstStyle/>
          <a:p>
            <a:pPr algn="ctr" defTabSz="914377">
              <a:defRPr>
                <a:solidFill>
                  <a:srgbClr val="FFFFFF"/>
                </a:solidFill>
                <a:latin typeface="Arial Nova"/>
                <a:ea typeface="Arial Nova"/>
                <a:cs typeface="Arial Nova"/>
                <a:sym typeface="Arial Nova"/>
              </a:defRPr>
            </a:pPr>
            <a:endParaRPr sz="2400"/>
          </a:p>
        </p:txBody>
      </p:sp>
      <p:sp>
        <p:nvSpPr>
          <p:cNvPr id="3041" name="Title 1"/>
          <p:cNvSpPr txBox="1">
            <a:spLocks noGrp="1"/>
          </p:cNvSpPr>
          <p:nvPr>
            <p:ph type="title"/>
          </p:nvPr>
        </p:nvSpPr>
        <p:spPr>
          <a:xfrm>
            <a:off x="0" y="289560"/>
            <a:ext cx="12192000" cy="755904"/>
          </a:xfrm>
          <a:prstGeom prst="rect">
            <a:avLst/>
          </a:prstGeom>
        </p:spPr>
        <p:txBody>
          <a:bodyPr/>
          <a:lstStyle>
            <a:lvl1pPr defTabSz="868680">
              <a:defRPr sz="4180">
                <a:latin typeface="Arial Nova"/>
                <a:ea typeface="Arial Nova"/>
                <a:cs typeface="Arial Nova"/>
                <a:sym typeface="Arial Nova"/>
              </a:defRPr>
            </a:lvl1pPr>
          </a:lstStyle>
          <a:p>
            <a:r>
              <a:rPr lang="en-US" sz="4267" dirty="0">
                <a:latin typeface="Arial" panose="020B0604020202020204" pitchFamily="34" charset="0"/>
                <a:cs typeface="Arial" panose="020B0604020202020204" pitchFamily="34" charset="0"/>
              </a:rPr>
              <a:t>Phentolamine Mesylate </a:t>
            </a:r>
            <a:r>
              <a:rPr sz="4267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4267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267" dirty="0">
                <a:latin typeface="Arial" panose="020B0604020202020204" pitchFamily="34" charset="0"/>
                <a:cs typeface="Arial" panose="020B0604020202020204" pitchFamily="34" charset="0"/>
              </a:rPr>
              <a:t>LDP</a:t>
            </a:r>
          </a:p>
        </p:txBody>
      </p:sp>
      <p:sp>
        <p:nvSpPr>
          <p:cNvPr id="3042" name="Text Placeholder 3"/>
          <p:cNvSpPr txBox="1">
            <a:spLocks noGrp="1"/>
          </p:cNvSpPr>
          <p:nvPr>
            <p:ph idx="1"/>
          </p:nvPr>
        </p:nvSpPr>
        <p:spPr>
          <a:xfrm>
            <a:off x="97803" y="940719"/>
            <a:ext cx="11684000" cy="681991"/>
          </a:xfrm>
          <a:prstGeom prst="rect">
            <a:avLst/>
          </a:prstGeom>
        </p:spPr>
        <p:txBody>
          <a:bodyPr/>
          <a:lstStyle/>
          <a:p>
            <a:pPr indent="7620">
              <a:spcBef>
                <a:spcPts val="0"/>
              </a:spcBef>
              <a:defRPr sz="1000">
                <a:solidFill>
                  <a:srgbClr val="595959"/>
                </a:solidFill>
                <a:latin typeface="Arial Nova"/>
                <a:ea typeface="Arial Nova"/>
                <a:cs typeface="Arial Nova"/>
                <a:sym typeface="Arial Nova"/>
              </a:defRPr>
            </a:pPr>
            <a:r>
              <a:rPr dirty="0"/>
              <a:t>Source: VEGA-1 TLR Table 14.2.2.2 Percent of Subjects with &gt;= 15 Letters of Improvement in Photopic DCNVA and &lt; 5 Letters of Loss in Photopic Binocular BCDVA by Time Point (PP Population); Table 14.2.1.2 </a:t>
            </a:r>
            <a:r>
              <a:rPr dirty="0">
                <a:ea typeface="Century Gothic"/>
                <a:cs typeface="Century Gothic"/>
                <a:sym typeface="Century Gothic"/>
              </a:rPr>
              <a:t>Percent of Subjects With Improvement From Baseline in Photopic DCNVA by Time Point  (PP Population)</a:t>
            </a:r>
          </a:p>
        </p:txBody>
      </p:sp>
      <p:grpSp>
        <p:nvGrpSpPr>
          <p:cNvPr id="3051" name="Rounded Rectangle 17"/>
          <p:cNvGrpSpPr/>
          <p:nvPr/>
        </p:nvGrpSpPr>
        <p:grpSpPr>
          <a:xfrm>
            <a:off x="8323025" y="2545096"/>
            <a:ext cx="2785823" cy="2465615"/>
            <a:chOff x="0" y="0"/>
            <a:chExt cx="2785821" cy="2465614"/>
          </a:xfrm>
        </p:grpSpPr>
        <p:sp>
          <p:nvSpPr>
            <p:cNvPr id="3049" name="Rounded Rectangle"/>
            <p:cNvSpPr/>
            <p:nvPr/>
          </p:nvSpPr>
          <p:spPr>
            <a:xfrm>
              <a:off x="0" y="0"/>
              <a:ext cx="2785821" cy="2465614"/>
            </a:xfrm>
            <a:prstGeom prst="roundRect">
              <a:avLst>
                <a:gd name="adj" fmla="val 10910"/>
              </a:avLst>
            </a:prstGeom>
            <a:solidFill>
              <a:srgbClr val="FFE7D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377">
                <a:defRPr>
                  <a:solidFill>
                    <a:srgbClr val="FFFFFF"/>
                  </a:solidFill>
                </a:defRPr>
              </a:pPr>
              <a:endParaRPr sz="2400"/>
            </a:p>
          </p:txBody>
        </p:sp>
        <p:sp>
          <p:nvSpPr>
            <p:cNvPr id="3050" name="77%…"/>
            <p:cNvSpPr txBox="1"/>
            <p:nvPr/>
          </p:nvSpPr>
          <p:spPr>
            <a:xfrm>
              <a:off x="105787" y="227180"/>
              <a:ext cx="2574246" cy="2011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algn="ctr" defTabSz="914377">
                <a:defRPr sz="3600" b="1">
                  <a:solidFill>
                    <a:srgbClr val="FF8541"/>
                  </a:solidFill>
                  <a:latin typeface="+mj-lt"/>
                  <a:ea typeface="+mj-ea"/>
                  <a:cs typeface="+mj-cs"/>
                  <a:sym typeface="Arial"/>
                </a:defRPr>
              </a:pPr>
              <a:r>
                <a:rPr sz="1867" dirty="0">
                  <a:latin typeface="+mn-lt"/>
                </a:rPr>
                <a:t>77% </a:t>
              </a:r>
              <a:endParaRPr sz="1867" dirty="0">
                <a:solidFill>
                  <a:srgbClr val="FFFFFF"/>
                </a:solidFill>
                <a:latin typeface="+mn-lt"/>
              </a:endParaRPr>
            </a:p>
            <a:p>
              <a:pPr algn="ctr" defTabSz="914377">
                <a:defRPr>
                  <a:solidFill>
                    <a:srgbClr val="FF8541"/>
                  </a:solidFill>
                  <a:latin typeface="+mj-lt"/>
                  <a:ea typeface="+mj-ea"/>
                  <a:cs typeface="+mj-cs"/>
                  <a:sym typeface="Arial"/>
                </a:defRPr>
              </a:pPr>
              <a:r>
                <a:rPr sz="1867" dirty="0">
                  <a:latin typeface="+mn-lt"/>
                </a:rPr>
                <a:t>of subjects achieved </a:t>
              </a:r>
              <a:endParaRPr sz="1867" dirty="0">
                <a:solidFill>
                  <a:srgbClr val="FFFFFF"/>
                </a:solidFill>
                <a:latin typeface="+mn-lt"/>
              </a:endParaRPr>
            </a:p>
            <a:p>
              <a:pPr algn="ctr" defTabSz="914377">
                <a:defRPr>
                  <a:solidFill>
                    <a:srgbClr val="FF8541"/>
                  </a:solidFill>
                  <a:latin typeface="+mj-lt"/>
                  <a:ea typeface="+mj-ea"/>
                  <a:cs typeface="+mj-cs"/>
                  <a:sym typeface="Arial"/>
                </a:defRPr>
              </a:pPr>
              <a:r>
                <a:rPr sz="1867" dirty="0">
                  <a:latin typeface="+mn-lt"/>
                </a:rPr>
                <a:t>≥ 10 letter improvement in DCNVA at 30 minutes</a:t>
              </a:r>
              <a:endParaRPr sz="1867" dirty="0">
                <a:solidFill>
                  <a:srgbClr val="FFFFFF"/>
                </a:solidFill>
                <a:latin typeface="+mn-lt"/>
              </a:endParaRPr>
            </a:p>
            <a:p>
              <a:pPr algn="ctr" defTabSz="914377">
                <a:defRPr>
                  <a:solidFill>
                    <a:srgbClr val="FF8541"/>
                  </a:solidFill>
                  <a:latin typeface="+mj-lt"/>
                  <a:ea typeface="+mj-ea"/>
                  <a:cs typeface="+mj-cs"/>
                  <a:sym typeface="Arial"/>
                </a:defRPr>
              </a:pPr>
              <a:r>
                <a:rPr sz="1867" dirty="0">
                  <a:latin typeface="+mn-lt"/>
                </a:rPr>
                <a:t>(</a:t>
              </a:r>
              <a:r>
                <a:rPr lang="en-US" sz="1867" i="1" dirty="0">
                  <a:latin typeface="+mn-lt"/>
                </a:rPr>
                <a:t>P </a:t>
              </a:r>
              <a:r>
                <a:rPr sz="1867" dirty="0">
                  <a:latin typeface="+mn-lt"/>
                </a:rPr>
                <a:t>=</a:t>
              </a:r>
              <a:r>
                <a:rPr lang="en-US" sz="1867" dirty="0">
                  <a:latin typeface="+mn-lt"/>
                </a:rPr>
                <a:t> </a:t>
              </a:r>
              <a:r>
                <a:rPr sz="1867" dirty="0">
                  <a:latin typeface="+mn-lt"/>
                </a:rPr>
                <a:t>.015 vs placebo) and similar trend at other timepoints</a:t>
              </a:r>
            </a:p>
          </p:txBody>
        </p:sp>
      </p:grpSp>
      <p:sp>
        <p:nvSpPr>
          <p:cNvPr id="3052" name="Straight Connector 6"/>
          <p:cNvSpPr/>
          <p:nvPr/>
        </p:nvSpPr>
        <p:spPr>
          <a:xfrm>
            <a:off x="8014528" y="1984629"/>
            <a:ext cx="1" cy="3850641"/>
          </a:xfrm>
          <a:prstGeom prst="line">
            <a:avLst/>
          </a:prstGeom>
          <a:ln w="28575" cap="rnd">
            <a:solidFill>
              <a:schemeClr val="accent1"/>
            </a:solidFill>
          </a:ln>
        </p:spPr>
        <p:txBody>
          <a:bodyPr lIns="45719" rIns="45719"/>
          <a:lstStyle/>
          <a:p>
            <a:endParaRPr sz="2400"/>
          </a:p>
        </p:txBody>
      </p:sp>
      <p:graphicFrame>
        <p:nvGraphicFramePr>
          <p:cNvPr id="3053" name="Chart 30"/>
          <p:cNvGraphicFramePr/>
          <p:nvPr/>
        </p:nvGraphicFramePr>
        <p:xfrm>
          <a:off x="812800" y="1738698"/>
          <a:ext cx="6688995" cy="3977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54" name="TextBox 25"/>
          <p:cNvSpPr txBox="1"/>
          <p:nvPr/>
        </p:nvSpPr>
        <p:spPr>
          <a:xfrm>
            <a:off x="2558902" y="4121299"/>
            <a:ext cx="765333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tIns="45719" rIns="45719" bIns="45719" numCol="1" anchor="t">
            <a:spAutoFit/>
          </a:bodyPr>
          <a:lstStyle>
            <a:lvl1pPr defTabSz="914400">
              <a:defRPr sz="1100">
                <a:latin typeface="+mj-lt"/>
                <a:ea typeface="+mj-ea"/>
                <a:cs typeface="+mj-cs"/>
                <a:sym typeface="Arial"/>
              </a:defRPr>
            </a:lvl1pPr>
          </a:lstStyle>
          <a:p>
            <a:pPr algn="ctr"/>
            <a:r>
              <a:rPr lang="en-US" sz="1200" i="1" dirty="0">
                <a:latin typeface="+mn-lt"/>
              </a:rPr>
              <a:t>P </a:t>
            </a:r>
            <a:r>
              <a:rPr sz="1200" dirty="0">
                <a:latin typeface="+mn-lt"/>
              </a:rPr>
              <a:t>=</a:t>
            </a:r>
            <a:r>
              <a:rPr lang="en-US" sz="1200" dirty="0">
                <a:latin typeface="+mn-lt"/>
              </a:rPr>
              <a:t> </a:t>
            </a:r>
            <a:r>
              <a:rPr sz="1200" dirty="0">
                <a:latin typeface="+mn-lt"/>
              </a:rPr>
              <a:t>.015</a:t>
            </a:r>
          </a:p>
        </p:txBody>
      </p:sp>
      <p:sp>
        <p:nvSpPr>
          <p:cNvPr id="3055" name="TextBox 1"/>
          <p:cNvSpPr txBox="1"/>
          <p:nvPr/>
        </p:nvSpPr>
        <p:spPr>
          <a:xfrm>
            <a:off x="4737397" y="3296631"/>
            <a:ext cx="631627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tIns="45719" rIns="45719" bIns="45719" numCol="1" anchor="t">
            <a:spAutoFit/>
          </a:bodyPr>
          <a:lstStyle>
            <a:lvl1pPr defTabSz="914400">
              <a:defRPr sz="1100">
                <a:latin typeface="Arial Nova"/>
                <a:ea typeface="Arial Nova"/>
                <a:cs typeface="Arial Nova"/>
                <a:sym typeface="Arial Nova"/>
              </a:defRPr>
            </a:lvl1pPr>
          </a:lstStyle>
          <a:p>
            <a:pPr algn="ctr"/>
            <a:r>
              <a:rPr lang="en-US" sz="1200" i="1" dirty="0">
                <a:latin typeface="+mn-lt"/>
              </a:rPr>
              <a:t>P </a:t>
            </a:r>
            <a:r>
              <a:rPr sz="1200" dirty="0">
                <a:latin typeface="+mn-lt"/>
              </a:rPr>
              <a:t>=</a:t>
            </a:r>
            <a:r>
              <a:rPr lang="en-US" sz="1200" dirty="0">
                <a:latin typeface="+mn-lt"/>
              </a:rPr>
              <a:t> </a:t>
            </a:r>
            <a:r>
              <a:rPr sz="1200" dirty="0">
                <a:latin typeface="+mn-lt"/>
              </a:rPr>
              <a:t>.03</a:t>
            </a:r>
          </a:p>
        </p:txBody>
      </p:sp>
      <p:pic>
        <p:nvPicPr>
          <p:cNvPr id="3061" name="Picture 18" descr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9307" y="5835268"/>
            <a:ext cx="335995" cy="20793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457FC48-5A53-A6BA-72D6-2EB25E876A60}"/>
              </a:ext>
            </a:extLst>
          </p:cNvPr>
          <p:cNvSpPr txBox="1"/>
          <p:nvPr/>
        </p:nvSpPr>
        <p:spPr>
          <a:xfrm>
            <a:off x="0" y="6439843"/>
            <a:ext cx="6807200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3" dirty="0">
                <a:latin typeface="Arial" panose="020B0604020202020204" pitchFamily="34" charset="0"/>
                <a:cs typeface="Arial" panose="020B0604020202020204" pitchFamily="34" charset="0"/>
              </a:rPr>
              <a:t>Pepose JS et al. 2021 ASCRS Meeting. Paper #76645.</a:t>
            </a:r>
          </a:p>
        </p:txBody>
      </p:sp>
      <p:grpSp>
        <p:nvGrpSpPr>
          <p:cNvPr id="3048" name="TextBox 33"/>
          <p:cNvGrpSpPr/>
          <p:nvPr/>
        </p:nvGrpSpPr>
        <p:grpSpPr>
          <a:xfrm>
            <a:off x="5299234" y="2091832"/>
            <a:ext cx="2475029" cy="1124578"/>
            <a:chOff x="-1" y="-864"/>
            <a:chExt cx="2475028" cy="1124577"/>
          </a:xfrm>
        </p:grpSpPr>
        <p:sp>
          <p:nvSpPr>
            <p:cNvPr id="3046" name="Shape"/>
            <p:cNvSpPr/>
            <p:nvPr/>
          </p:nvSpPr>
          <p:spPr>
            <a:xfrm>
              <a:off x="-1" y="-1"/>
              <a:ext cx="2475028" cy="11237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600"/>
                  </a:moveTo>
                  <a:cubicBezTo>
                    <a:pt x="0" y="1612"/>
                    <a:pt x="732" y="0"/>
                    <a:pt x="1634" y="0"/>
                  </a:cubicBezTo>
                  <a:lnTo>
                    <a:pt x="19966" y="0"/>
                  </a:lnTo>
                  <a:cubicBezTo>
                    <a:pt x="20868" y="0"/>
                    <a:pt x="21600" y="1612"/>
                    <a:pt x="21600" y="3600"/>
                  </a:cubicBezTo>
                  <a:lnTo>
                    <a:pt x="21600" y="18000"/>
                  </a:lnTo>
                  <a:cubicBezTo>
                    <a:pt x="21600" y="19988"/>
                    <a:pt x="20868" y="21600"/>
                    <a:pt x="19966" y="21600"/>
                  </a:cubicBezTo>
                  <a:lnTo>
                    <a:pt x="1634" y="21600"/>
                  </a:lnTo>
                  <a:cubicBezTo>
                    <a:pt x="732" y="21600"/>
                    <a:pt x="0" y="19988"/>
                    <a:pt x="0" y="18000"/>
                  </a:cubicBezTo>
                  <a:close/>
                </a:path>
              </a:pathLst>
            </a:custGeom>
            <a:solidFill>
              <a:srgbClr val="F9D8E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 defTabSz="914377"/>
              <a:endParaRPr sz="2400"/>
            </a:p>
          </p:txBody>
        </p:sp>
        <p:sp>
          <p:nvSpPr>
            <p:cNvPr id="3047" name="Nyxol + LDP combination achieved statistical superiority to LDP and Nyxol alone arms even with a small sample size"/>
            <p:cNvSpPr txBox="1"/>
            <p:nvPr/>
          </p:nvSpPr>
          <p:spPr>
            <a:xfrm>
              <a:off x="139362" y="-864"/>
              <a:ext cx="2196301" cy="11179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 defTabSz="914400">
                <a:defRPr sz="1200" b="1">
                  <a:solidFill>
                    <a:srgbClr val="FF8541"/>
                  </a:solidFill>
                  <a:latin typeface="+mj-lt"/>
                  <a:ea typeface="+mj-ea"/>
                  <a:cs typeface="+mj-cs"/>
                  <a:sym typeface="Arial"/>
                </a:defRPr>
              </a:lvl1pPr>
            </a:lstStyle>
            <a:p>
              <a:r>
                <a:rPr sz="1333" dirty="0" err="1">
                  <a:latin typeface="+mn-lt"/>
                </a:rPr>
                <a:t>Nyxol</a:t>
              </a:r>
              <a:r>
                <a:rPr sz="1333" dirty="0">
                  <a:latin typeface="+mn-lt"/>
                </a:rPr>
                <a:t> + LDP combination achieved statistical superiority to LDP and </a:t>
              </a:r>
              <a:r>
                <a:rPr sz="1333" dirty="0" err="1">
                  <a:latin typeface="+mn-lt"/>
                </a:rPr>
                <a:t>Nyxol</a:t>
              </a:r>
              <a:r>
                <a:rPr sz="1333" dirty="0">
                  <a:latin typeface="+mn-lt"/>
                </a:rPr>
                <a:t> alone arms even with a small sample size</a:t>
              </a:r>
            </a:p>
          </p:txBody>
        </p:sp>
      </p:grpSp>
      <p:sp>
        <p:nvSpPr>
          <p:cNvPr id="4" name="TextBox 1">
            <a:extLst>
              <a:ext uri="{FF2B5EF4-FFF2-40B4-BE49-F238E27FC236}">
                <a16:creationId xmlns:a16="http://schemas.microsoft.com/office/drawing/2014/main" id="{AF0C9A5F-DC1A-BD46-97C3-131973CBDBAF}"/>
              </a:ext>
            </a:extLst>
          </p:cNvPr>
          <p:cNvSpPr txBox="1"/>
          <p:nvPr/>
        </p:nvSpPr>
        <p:spPr>
          <a:xfrm>
            <a:off x="5768312" y="3565051"/>
            <a:ext cx="698643" cy="27699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tIns="45719" rIns="45719" bIns="45719" numCol="1" anchor="t">
            <a:spAutoFit/>
          </a:bodyPr>
          <a:lstStyle>
            <a:lvl1pPr defTabSz="914400">
              <a:defRPr sz="1100">
                <a:latin typeface="Arial Nova"/>
                <a:ea typeface="Arial Nova"/>
                <a:cs typeface="Arial Nova"/>
                <a:sym typeface="Arial Nova"/>
              </a:defRPr>
            </a:lvl1pPr>
          </a:lstStyle>
          <a:p>
            <a:pPr algn="ctr"/>
            <a:r>
              <a:rPr lang="en-US" sz="1200" i="1" dirty="0">
                <a:latin typeface="+mn-lt"/>
              </a:rPr>
              <a:t>P </a:t>
            </a:r>
            <a:r>
              <a:rPr sz="1200" dirty="0">
                <a:latin typeface="+mn-lt"/>
              </a:rPr>
              <a:t>=</a:t>
            </a:r>
            <a:r>
              <a:rPr lang="en-US" sz="1200" dirty="0">
                <a:latin typeface="+mn-lt"/>
              </a:rPr>
              <a:t> </a:t>
            </a:r>
            <a:r>
              <a:rPr sz="1200" dirty="0">
                <a:latin typeface="+mn-lt"/>
              </a:rPr>
              <a:t>.0</a:t>
            </a:r>
            <a:r>
              <a:rPr lang="en-US" sz="1200" dirty="0">
                <a:latin typeface="+mn-lt"/>
              </a:rPr>
              <a:t>08</a:t>
            </a:r>
            <a:endParaRPr sz="1200" dirty="0">
              <a:latin typeface="+mn-lt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742edae21c_0_72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ctr">
              <a:buClr>
                <a:srgbClr val="0B3A66"/>
              </a:buClr>
              <a:buSzPts val="3600"/>
            </a:pPr>
            <a:r>
              <a:rPr lang="en-US" sz="3600">
                <a:solidFill>
                  <a:srgbClr val="0B3A66"/>
                </a:solidFill>
              </a:rPr>
              <a:t>Case</a:t>
            </a:r>
            <a:endParaRPr/>
          </a:p>
        </p:txBody>
      </p:sp>
      <p:sp>
        <p:nvSpPr>
          <p:cNvPr id="124" name="Google Shape;124;g3742edae21c_0_72"/>
          <p:cNvSpPr txBox="1">
            <a:spLocks noGrp="1"/>
          </p:cNvSpPr>
          <p:nvPr>
            <p:ph type="body" idx="1"/>
          </p:nvPr>
        </p:nvSpPr>
        <p:spPr>
          <a:xfrm>
            <a:off x="1981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>
              <a:spcBef>
                <a:spcPts val="480"/>
              </a:spcBef>
              <a:buNone/>
            </a:pPr>
            <a:r>
              <a:rPr lang="en-US" sz="2400" b="1">
                <a:solidFill>
                  <a:srgbClr val="333333"/>
                </a:solidFill>
              </a:rPr>
              <a:t>49 y/o female</a:t>
            </a:r>
            <a:endParaRPr sz="2400">
              <a:solidFill>
                <a:srgbClr val="333333"/>
              </a:solidFill>
            </a:endParaRPr>
          </a:p>
          <a:p>
            <a:pPr indent="-381000">
              <a:spcBef>
                <a:spcPts val="480"/>
              </a:spcBef>
              <a:buClr>
                <a:srgbClr val="333333"/>
              </a:buClr>
              <a:buSzPts val="2400"/>
            </a:pPr>
            <a:r>
              <a:rPr lang="en-US" sz="2400">
                <a:solidFill>
                  <a:srgbClr val="333333"/>
                </a:solidFill>
              </a:rPr>
              <a:t>Works as a marketing executive; frequent use of smartphone, laptop, and printed materials</a:t>
            </a:r>
            <a:endParaRPr sz="2400">
              <a:solidFill>
                <a:srgbClr val="333333"/>
              </a:solidFill>
            </a:endParaRPr>
          </a:p>
          <a:p>
            <a:pPr indent="-381000">
              <a:spcBef>
                <a:spcPts val="0"/>
              </a:spcBef>
              <a:buClr>
                <a:srgbClr val="333333"/>
              </a:buClr>
              <a:buSzPts val="2400"/>
            </a:pPr>
            <a:r>
              <a:rPr lang="en-US" sz="2400">
                <a:solidFill>
                  <a:srgbClr val="333333"/>
                </a:solidFill>
              </a:rPr>
              <a:t>Active lifestyle, often attending evening networking events</a:t>
            </a:r>
            <a:endParaRPr sz="2400">
              <a:solidFill>
                <a:srgbClr val="333333"/>
              </a:solidFill>
            </a:endParaRPr>
          </a:p>
          <a:p>
            <a:pPr marL="0" indent="0">
              <a:spcBef>
                <a:spcPts val="480"/>
              </a:spcBef>
              <a:buNone/>
            </a:pPr>
            <a:r>
              <a:rPr lang="en-US" sz="2400">
                <a:solidFill>
                  <a:srgbClr val="333333"/>
                </a:solidFill>
              </a:rPr>
              <a:t>Chief Complaint:</a:t>
            </a:r>
            <a:endParaRPr sz="2400">
              <a:solidFill>
                <a:srgbClr val="333333"/>
              </a:solidFill>
            </a:endParaRPr>
          </a:p>
          <a:p>
            <a:pPr indent="-381000">
              <a:spcBef>
                <a:spcPts val="480"/>
              </a:spcBef>
              <a:buClr>
                <a:srgbClr val="333333"/>
              </a:buClr>
              <a:buSzPts val="2400"/>
            </a:pPr>
            <a:r>
              <a:rPr lang="en-US" sz="2400">
                <a:solidFill>
                  <a:srgbClr val="333333"/>
                </a:solidFill>
              </a:rPr>
              <a:t>“I’m constantly putting on and taking off my readers - it’s frustrating, especially in meetings and social settings.”</a:t>
            </a:r>
            <a:endParaRPr sz="2400">
              <a:solidFill>
                <a:srgbClr val="333333"/>
              </a:solidFill>
            </a:endParaRPr>
          </a:p>
          <a:p>
            <a:pPr indent="-381000">
              <a:spcBef>
                <a:spcPts val="0"/>
              </a:spcBef>
              <a:buClr>
                <a:srgbClr val="333333"/>
              </a:buClr>
              <a:buSzPts val="2400"/>
            </a:pPr>
            <a:r>
              <a:rPr lang="en-US" sz="2400">
                <a:solidFill>
                  <a:srgbClr val="333333"/>
                </a:solidFill>
              </a:rPr>
              <a:t>Notes difficulty reading menus in dimly lit restaurants</a:t>
            </a:r>
            <a:endParaRPr sz="2400">
              <a:solidFill>
                <a:srgbClr val="333333"/>
              </a:solidFill>
            </a:endParaRPr>
          </a:p>
        </p:txBody>
      </p:sp>
      <p:sp>
        <p:nvSpPr>
          <p:cNvPr id="125" name="Google Shape;125;g3742edae21c_0_72"/>
          <p:cNvSpPr/>
          <p:nvPr/>
        </p:nvSpPr>
        <p:spPr>
          <a:xfrm>
            <a:off x="1524000" y="0"/>
            <a:ext cx="9144000" cy="320100"/>
          </a:xfrm>
          <a:prstGeom prst="rect">
            <a:avLst/>
          </a:prstGeom>
          <a:solidFill>
            <a:srgbClr val="0B3A66"/>
          </a:solidFill>
          <a:ln>
            <a:noFill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g3742edae21c_0_72"/>
          <p:cNvSpPr/>
          <p:nvPr/>
        </p:nvSpPr>
        <p:spPr>
          <a:xfrm>
            <a:off x="1524000" y="320040"/>
            <a:ext cx="9144000" cy="54900"/>
          </a:xfrm>
          <a:prstGeom prst="rect">
            <a:avLst/>
          </a:prstGeom>
          <a:solidFill>
            <a:srgbClr val="3BB6B0"/>
          </a:solidFill>
          <a:ln>
            <a:noFill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742edae21c_0_93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ctr">
              <a:buClr>
                <a:srgbClr val="0B3A66"/>
              </a:buClr>
              <a:buSzPts val="3600"/>
            </a:pPr>
            <a:r>
              <a:rPr lang="en-US" sz="3600">
                <a:solidFill>
                  <a:srgbClr val="0B3A66"/>
                </a:solidFill>
              </a:rPr>
              <a:t>Case</a:t>
            </a:r>
            <a:endParaRPr/>
          </a:p>
        </p:txBody>
      </p:sp>
      <p:sp>
        <p:nvSpPr>
          <p:cNvPr id="132" name="Google Shape;132;g3742edae21c_0_93"/>
          <p:cNvSpPr txBox="1">
            <a:spLocks noGrp="1"/>
          </p:cNvSpPr>
          <p:nvPr>
            <p:ph type="body" idx="1"/>
          </p:nvPr>
        </p:nvSpPr>
        <p:spPr>
          <a:xfrm>
            <a:off x="1981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indent="0">
              <a:spcBef>
                <a:spcPts val="480"/>
              </a:spcBef>
              <a:buNone/>
            </a:pPr>
            <a:r>
              <a:rPr lang="en-US" sz="2400" b="1">
                <a:solidFill>
                  <a:srgbClr val="333333"/>
                </a:solidFill>
              </a:rPr>
              <a:t>Ocular &amp; Medical History:</a:t>
            </a:r>
            <a:endParaRPr sz="2400" b="1">
              <a:solidFill>
                <a:srgbClr val="333333"/>
              </a:solidFill>
            </a:endParaRPr>
          </a:p>
          <a:p>
            <a:pPr indent="-381000">
              <a:spcBef>
                <a:spcPts val="480"/>
              </a:spcBef>
              <a:buClr>
                <a:srgbClr val="333333"/>
              </a:buClr>
              <a:buSzPts val="2400"/>
            </a:pPr>
            <a:r>
              <a:rPr lang="en-US" sz="2400">
                <a:solidFill>
                  <a:srgbClr val="333333"/>
                </a:solidFill>
              </a:rPr>
              <a:t>No history of ocular surgery or trauma</a:t>
            </a:r>
            <a:endParaRPr sz="2400">
              <a:solidFill>
                <a:srgbClr val="333333"/>
              </a:solidFill>
            </a:endParaRPr>
          </a:p>
          <a:p>
            <a:pPr indent="-381000">
              <a:spcBef>
                <a:spcPts val="0"/>
              </a:spcBef>
              <a:buClr>
                <a:srgbClr val="333333"/>
              </a:buClr>
              <a:buSzPts val="2400"/>
            </a:pPr>
            <a:r>
              <a:rPr lang="en-US" sz="2400">
                <a:solidFill>
                  <a:srgbClr val="333333"/>
                </a:solidFill>
              </a:rPr>
              <a:t>No systemic medications affecting accommodation</a:t>
            </a:r>
            <a:endParaRPr sz="2400">
              <a:solidFill>
                <a:srgbClr val="333333"/>
              </a:solidFill>
            </a:endParaRPr>
          </a:p>
          <a:p>
            <a:pPr indent="-381000">
              <a:spcBef>
                <a:spcPts val="0"/>
              </a:spcBef>
              <a:buClr>
                <a:srgbClr val="333333"/>
              </a:buClr>
              <a:buSzPts val="2400"/>
            </a:pPr>
            <a:r>
              <a:rPr lang="en-US" sz="2400">
                <a:solidFill>
                  <a:srgbClr val="333333"/>
                </a:solidFill>
              </a:rPr>
              <a:t>No significant dry eye symptoms</a:t>
            </a:r>
            <a:endParaRPr sz="2400">
              <a:solidFill>
                <a:srgbClr val="333333"/>
              </a:solidFill>
            </a:endParaRPr>
          </a:p>
          <a:p>
            <a:pPr marL="0" indent="0">
              <a:spcBef>
                <a:spcPts val="480"/>
              </a:spcBef>
              <a:buNone/>
            </a:pPr>
            <a:endParaRPr sz="2400">
              <a:solidFill>
                <a:srgbClr val="333333"/>
              </a:solidFill>
            </a:endParaRPr>
          </a:p>
          <a:p>
            <a:pPr marL="0" indent="0">
              <a:spcBef>
                <a:spcPts val="480"/>
              </a:spcBef>
              <a:buNone/>
            </a:pPr>
            <a:r>
              <a:rPr lang="en-US" sz="2400" b="1">
                <a:solidFill>
                  <a:srgbClr val="333333"/>
                </a:solidFill>
              </a:rPr>
              <a:t>Refraction:</a:t>
            </a:r>
            <a:endParaRPr sz="2400" b="1">
              <a:solidFill>
                <a:srgbClr val="333333"/>
              </a:solidFill>
            </a:endParaRPr>
          </a:p>
          <a:p>
            <a:pPr indent="-381000">
              <a:spcBef>
                <a:spcPts val="480"/>
              </a:spcBef>
              <a:buClr>
                <a:srgbClr val="333333"/>
              </a:buClr>
              <a:buSzPts val="2400"/>
            </a:pPr>
            <a:r>
              <a:rPr lang="en-US" sz="2400">
                <a:solidFill>
                  <a:srgbClr val="333333"/>
                </a:solidFill>
              </a:rPr>
              <a:t>OD: -0.50 -0.25 x 075, 20/20 </a:t>
            </a:r>
            <a:endParaRPr sz="2400">
              <a:solidFill>
                <a:srgbClr val="333333"/>
              </a:solidFill>
            </a:endParaRPr>
          </a:p>
          <a:p>
            <a:pPr indent="-381000">
              <a:spcBef>
                <a:spcPts val="0"/>
              </a:spcBef>
              <a:buClr>
                <a:srgbClr val="333333"/>
              </a:buClr>
              <a:buSzPts val="2400"/>
            </a:pPr>
            <a:r>
              <a:rPr lang="en-US" sz="2400">
                <a:solidFill>
                  <a:srgbClr val="333333"/>
                </a:solidFill>
              </a:rPr>
              <a:t>OS: -0.25 -0.25 x 085, 20/20</a:t>
            </a:r>
            <a:endParaRPr sz="2400">
              <a:solidFill>
                <a:srgbClr val="333333"/>
              </a:solidFill>
            </a:endParaRPr>
          </a:p>
          <a:p>
            <a:pPr indent="-381000">
              <a:spcBef>
                <a:spcPts val="0"/>
              </a:spcBef>
              <a:buClr>
                <a:srgbClr val="333333"/>
              </a:buClr>
              <a:buSzPts val="2400"/>
            </a:pPr>
            <a:r>
              <a:rPr lang="en-US" sz="2400">
                <a:solidFill>
                  <a:srgbClr val="333333"/>
                </a:solidFill>
              </a:rPr>
              <a:t>Add: +1.75 </a:t>
            </a:r>
            <a:endParaRPr sz="2400">
              <a:solidFill>
                <a:srgbClr val="333333"/>
              </a:solidFill>
            </a:endParaRPr>
          </a:p>
          <a:p>
            <a:pPr marL="0" indent="0">
              <a:spcBef>
                <a:spcPts val="480"/>
              </a:spcBef>
              <a:buNone/>
            </a:pPr>
            <a:endParaRPr sz="2400">
              <a:solidFill>
                <a:srgbClr val="333333"/>
              </a:solidFill>
            </a:endParaRPr>
          </a:p>
          <a:p>
            <a:pPr marL="0" indent="0">
              <a:spcBef>
                <a:spcPts val="480"/>
              </a:spcBef>
              <a:buNone/>
            </a:pPr>
            <a:r>
              <a:rPr lang="en-US" sz="2400" b="1">
                <a:solidFill>
                  <a:srgbClr val="333333"/>
                </a:solidFill>
              </a:rPr>
              <a:t>Normal SLE, normal DFE</a:t>
            </a:r>
            <a:endParaRPr sz="2400" b="1">
              <a:solidFill>
                <a:srgbClr val="333333"/>
              </a:solidFill>
            </a:endParaRPr>
          </a:p>
        </p:txBody>
      </p:sp>
      <p:sp>
        <p:nvSpPr>
          <p:cNvPr id="133" name="Google Shape;133;g3742edae21c_0_93"/>
          <p:cNvSpPr/>
          <p:nvPr/>
        </p:nvSpPr>
        <p:spPr>
          <a:xfrm>
            <a:off x="1524000" y="0"/>
            <a:ext cx="9144000" cy="320100"/>
          </a:xfrm>
          <a:prstGeom prst="rect">
            <a:avLst/>
          </a:prstGeom>
          <a:solidFill>
            <a:srgbClr val="0B3A66"/>
          </a:solidFill>
          <a:ln>
            <a:noFill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g3742edae21c_0_93"/>
          <p:cNvSpPr/>
          <p:nvPr/>
        </p:nvSpPr>
        <p:spPr>
          <a:xfrm>
            <a:off x="1524000" y="320040"/>
            <a:ext cx="9144000" cy="54900"/>
          </a:xfrm>
          <a:prstGeom prst="rect">
            <a:avLst/>
          </a:prstGeom>
          <a:solidFill>
            <a:srgbClr val="3BB6B0"/>
          </a:solidFill>
          <a:ln>
            <a:noFill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742edae21c_0_86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ctr">
              <a:buClr>
                <a:srgbClr val="0B3A66"/>
              </a:buClr>
              <a:buSzPts val="3600"/>
            </a:pPr>
            <a:r>
              <a:rPr lang="en-US" sz="3600">
                <a:solidFill>
                  <a:srgbClr val="0B3A66"/>
                </a:solidFill>
              </a:rPr>
              <a:t>Functional near vision</a:t>
            </a:r>
            <a:endParaRPr/>
          </a:p>
        </p:txBody>
      </p:sp>
      <p:sp>
        <p:nvSpPr>
          <p:cNvPr id="140" name="Google Shape;140;g3742edae21c_0_86"/>
          <p:cNvSpPr txBox="1">
            <a:spLocks noGrp="1"/>
          </p:cNvSpPr>
          <p:nvPr>
            <p:ph type="body" idx="1"/>
          </p:nvPr>
        </p:nvSpPr>
        <p:spPr>
          <a:xfrm>
            <a:off x="1981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>
              <a:spcBef>
                <a:spcPts val="480"/>
              </a:spcBef>
              <a:buNone/>
            </a:pPr>
            <a:r>
              <a:rPr lang="en-US" sz="2400" b="1">
                <a:solidFill>
                  <a:srgbClr val="333333"/>
                </a:solidFill>
              </a:rPr>
              <a:t>Discussion: </a:t>
            </a:r>
            <a:endParaRPr sz="2400" b="1">
              <a:solidFill>
                <a:srgbClr val="333333"/>
              </a:solidFill>
            </a:endParaRPr>
          </a:p>
          <a:p>
            <a:pPr indent="-381000">
              <a:spcBef>
                <a:spcPts val="480"/>
              </a:spcBef>
              <a:buClr>
                <a:srgbClr val="333333"/>
              </a:buClr>
              <a:buSzPts val="2400"/>
            </a:pPr>
            <a:r>
              <a:rPr lang="en-US" sz="2400">
                <a:solidFill>
                  <a:srgbClr val="333333"/>
                </a:solidFill>
              </a:rPr>
              <a:t>Is this patient a good candidate?</a:t>
            </a:r>
            <a:endParaRPr sz="2400">
              <a:solidFill>
                <a:srgbClr val="333333"/>
              </a:solidFill>
            </a:endParaRPr>
          </a:p>
          <a:p>
            <a:pPr indent="-381000">
              <a:spcBef>
                <a:spcPts val="0"/>
              </a:spcBef>
              <a:buClr>
                <a:srgbClr val="333333"/>
              </a:buClr>
              <a:buSzPts val="2400"/>
            </a:pPr>
            <a:r>
              <a:rPr lang="en-US" sz="2400">
                <a:solidFill>
                  <a:srgbClr val="333333"/>
                </a:solidFill>
              </a:rPr>
              <a:t>What does functional near vision mean to this patient?</a:t>
            </a:r>
            <a:endParaRPr sz="2400">
              <a:solidFill>
                <a:srgbClr val="333333"/>
              </a:solidFill>
            </a:endParaRPr>
          </a:p>
        </p:txBody>
      </p:sp>
      <p:sp>
        <p:nvSpPr>
          <p:cNvPr id="141" name="Google Shape;141;g3742edae21c_0_86"/>
          <p:cNvSpPr/>
          <p:nvPr/>
        </p:nvSpPr>
        <p:spPr>
          <a:xfrm>
            <a:off x="1524000" y="0"/>
            <a:ext cx="9144000" cy="320100"/>
          </a:xfrm>
          <a:prstGeom prst="rect">
            <a:avLst/>
          </a:prstGeom>
          <a:solidFill>
            <a:srgbClr val="0B3A66"/>
          </a:solidFill>
          <a:ln>
            <a:noFill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g3742edae21c_0_86"/>
          <p:cNvSpPr/>
          <p:nvPr/>
        </p:nvSpPr>
        <p:spPr>
          <a:xfrm>
            <a:off x="1524000" y="320040"/>
            <a:ext cx="9144000" cy="54900"/>
          </a:xfrm>
          <a:prstGeom prst="rect">
            <a:avLst/>
          </a:prstGeom>
          <a:solidFill>
            <a:srgbClr val="3BB6B0"/>
          </a:solidFill>
          <a:ln>
            <a:noFill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742edae21c_0_152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algn="ctr">
              <a:buClr>
                <a:srgbClr val="0B3A66"/>
              </a:buClr>
              <a:buSzPct val="100000"/>
            </a:pPr>
            <a:r>
              <a:rPr lang="en-US" sz="3600">
                <a:solidFill>
                  <a:srgbClr val="0B3A66"/>
                </a:solidFill>
              </a:rPr>
              <a:t>What are the most important factors for success?</a:t>
            </a:r>
            <a:endParaRPr/>
          </a:p>
        </p:txBody>
      </p:sp>
      <p:sp>
        <p:nvSpPr>
          <p:cNvPr id="148" name="Google Shape;148;g3742edae21c_0_152"/>
          <p:cNvSpPr txBox="1">
            <a:spLocks noGrp="1"/>
          </p:cNvSpPr>
          <p:nvPr>
            <p:ph type="body" idx="1"/>
          </p:nvPr>
        </p:nvSpPr>
        <p:spPr>
          <a:xfrm>
            <a:off x="1981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indent="-381000">
              <a:spcBef>
                <a:spcPts val="480"/>
              </a:spcBef>
              <a:buClr>
                <a:srgbClr val="333333"/>
              </a:buClr>
              <a:buSzPts val="2400"/>
            </a:pPr>
            <a:r>
              <a:rPr lang="en-US" sz="2400">
                <a:solidFill>
                  <a:srgbClr val="333333"/>
                </a:solidFill>
              </a:rPr>
              <a:t>Patient motivation</a:t>
            </a:r>
            <a:endParaRPr sz="2400">
              <a:solidFill>
                <a:srgbClr val="333333"/>
              </a:solidFill>
            </a:endParaRPr>
          </a:p>
          <a:p>
            <a:pPr indent="-381000">
              <a:spcBef>
                <a:spcPts val="0"/>
              </a:spcBef>
              <a:buClr>
                <a:srgbClr val="333333"/>
              </a:buClr>
              <a:buSzPts val="2400"/>
            </a:pPr>
            <a:r>
              <a:rPr lang="en-US" sz="2400">
                <a:solidFill>
                  <a:srgbClr val="333333"/>
                </a:solidFill>
              </a:rPr>
              <a:t>Patient education</a:t>
            </a:r>
            <a:endParaRPr sz="2400">
              <a:solidFill>
                <a:srgbClr val="333333"/>
              </a:solidFill>
            </a:endParaRPr>
          </a:p>
          <a:p>
            <a:pPr lvl="1" indent="-381000">
              <a:spcBef>
                <a:spcPts val="0"/>
              </a:spcBef>
              <a:buClr>
                <a:srgbClr val="333333"/>
              </a:buClr>
              <a:buSzPts val="2400"/>
              <a:buChar char="–"/>
            </a:pPr>
            <a:r>
              <a:rPr lang="en-US" sz="2400">
                <a:solidFill>
                  <a:srgbClr val="333333"/>
                </a:solidFill>
              </a:rPr>
              <a:t>side effects </a:t>
            </a:r>
            <a:endParaRPr sz="2400">
              <a:solidFill>
                <a:srgbClr val="333333"/>
              </a:solidFill>
            </a:endParaRPr>
          </a:p>
          <a:p>
            <a:pPr lvl="1" indent="-381000">
              <a:spcBef>
                <a:spcPts val="0"/>
              </a:spcBef>
              <a:buClr>
                <a:srgbClr val="333333"/>
              </a:buClr>
              <a:buSzPts val="2400"/>
              <a:buChar char="–"/>
            </a:pPr>
            <a:r>
              <a:rPr lang="en-US" sz="2400">
                <a:solidFill>
                  <a:srgbClr val="333333"/>
                </a:solidFill>
              </a:rPr>
              <a:t>vision expectations</a:t>
            </a:r>
            <a:endParaRPr sz="2400">
              <a:solidFill>
                <a:srgbClr val="333333"/>
              </a:solidFill>
            </a:endParaRPr>
          </a:p>
          <a:p>
            <a:pPr marL="0" indent="0">
              <a:spcBef>
                <a:spcPts val="480"/>
              </a:spcBef>
              <a:buNone/>
            </a:pPr>
            <a:endParaRPr sz="2400">
              <a:solidFill>
                <a:srgbClr val="333333"/>
              </a:solidFill>
            </a:endParaRPr>
          </a:p>
          <a:p>
            <a:pPr marL="0" indent="0">
              <a:spcBef>
                <a:spcPts val="480"/>
              </a:spcBef>
              <a:buNone/>
            </a:pPr>
            <a:r>
              <a:rPr lang="en-US" sz="2400" b="1">
                <a:solidFill>
                  <a:srgbClr val="333333"/>
                </a:solidFill>
              </a:rPr>
              <a:t>Discussion:</a:t>
            </a:r>
            <a:endParaRPr sz="2400" b="1">
              <a:solidFill>
                <a:srgbClr val="333333"/>
              </a:solidFill>
            </a:endParaRPr>
          </a:p>
          <a:p>
            <a:pPr marL="0" indent="0">
              <a:spcBef>
                <a:spcPts val="360"/>
              </a:spcBef>
              <a:buClr>
                <a:schemeClr val="dk1"/>
              </a:buClr>
              <a:buNone/>
            </a:pPr>
            <a:r>
              <a:rPr lang="en-US" sz="2400"/>
              <a:t>How should clinicians address patient expectations and potential visual compromises associated with miotic therapies?</a:t>
            </a:r>
            <a:endParaRPr sz="2200">
              <a:solidFill>
                <a:srgbClr val="333333"/>
              </a:solidFill>
            </a:endParaRPr>
          </a:p>
        </p:txBody>
      </p:sp>
      <p:sp>
        <p:nvSpPr>
          <p:cNvPr id="149" name="Google Shape;149;g3742edae21c_0_152"/>
          <p:cNvSpPr/>
          <p:nvPr/>
        </p:nvSpPr>
        <p:spPr>
          <a:xfrm>
            <a:off x="1524000" y="0"/>
            <a:ext cx="9144000" cy="320100"/>
          </a:xfrm>
          <a:prstGeom prst="rect">
            <a:avLst/>
          </a:prstGeom>
          <a:solidFill>
            <a:srgbClr val="0B3A66"/>
          </a:solidFill>
          <a:ln>
            <a:noFill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g3742edae21c_0_152"/>
          <p:cNvSpPr/>
          <p:nvPr/>
        </p:nvSpPr>
        <p:spPr>
          <a:xfrm>
            <a:off x="1524000" y="320040"/>
            <a:ext cx="9144000" cy="54900"/>
          </a:xfrm>
          <a:prstGeom prst="rect">
            <a:avLst/>
          </a:prstGeom>
          <a:solidFill>
            <a:srgbClr val="3BB6B0"/>
          </a:solidFill>
          <a:ln>
            <a:noFill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742edae21c_0_129"/>
          <p:cNvSpPr txBox="1"/>
          <p:nvPr/>
        </p:nvSpPr>
        <p:spPr>
          <a:xfrm>
            <a:off x="2989050" y="1835965"/>
            <a:ext cx="6040650" cy="8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9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Thank You!</a:t>
            </a:r>
          </a:p>
          <a:p>
            <a:r>
              <a:rPr lang="en-US" sz="4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mile.brujic75@gmail.com</a:t>
            </a:r>
            <a:endParaRPr sz="4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Orasis Template 2022">
  <a:themeElements>
    <a:clrScheme name="Brand Colors">
      <a:dk1>
        <a:srgbClr val="000000"/>
      </a:dk1>
      <a:lt1>
        <a:srgbClr val="FFFFFF"/>
      </a:lt1>
      <a:dk2>
        <a:srgbClr val="201449"/>
      </a:dk2>
      <a:lt2>
        <a:srgbClr val="DCDCDC"/>
      </a:lt2>
      <a:accent1>
        <a:srgbClr val="3F61FF"/>
      </a:accent1>
      <a:accent2>
        <a:srgbClr val="6E00AA"/>
      </a:accent2>
      <a:accent3>
        <a:srgbClr val="F0005E"/>
      </a:accent3>
      <a:accent4>
        <a:srgbClr val="DCDCDC"/>
      </a:accent4>
      <a:accent5>
        <a:srgbClr val="201449"/>
      </a:accent5>
      <a:accent6>
        <a:srgbClr val="0F4887"/>
      </a:accent6>
      <a:hlink>
        <a:srgbClr val="3F61FF"/>
      </a:hlink>
      <a:folHlink>
        <a:srgbClr val="6E00A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rasis Template 2022">
  <a:themeElements>
    <a:clrScheme name="Orasis Template 2022">
      <a:dk1>
        <a:srgbClr val="000000"/>
      </a:dk1>
      <a:lt1>
        <a:srgbClr val="FFFFFF"/>
      </a:lt1>
      <a:dk2>
        <a:srgbClr val="201449"/>
      </a:dk2>
      <a:lt2>
        <a:srgbClr val="DCDCDC"/>
      </a:lt2>
      <a:accent1>
        <a:srgbClr val="3F61FF"/>
      </a:accent1>
      <a:accent2>
        <a:srgbClr val="6E00AA"/>
      </a:accent2>
      <a:accent3>
        <a:srgbClr val="F0005E"/>
      </a:accent3>
      <a:accent4>
        <a:srgbClr val="DCDCDC"/>
      </a:accent4>
      <a:accent5>
        <a:srgbClr val="201449"/>
      </a:accent5>
      <a:accent6>
        <a:srgbClr val="0F4887"/>
      </a:accent6>
      <a:hlink>
        <a:srgbClr val="3F61FF"/>
      </a:hlink>
      <a:folHlink>
        <a:srgbClr val="6E00A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rasis_TEMPLATE_2022_v5_BLANK.potx" id="{9CFDE3D2-F2C3-43F7-948C-646C0F74E183}" vid="{23291E5E-0848-4D46-8E1D-755C92D9B80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4290</TotalTime>
  <Words>4551</Words>
  <Application>Microsoft Macintosh PowerPoint</Application>
  <PresentationFormat>Widescreen</PresentationFormat>
  <Paragraphs>696</Paragraphs>
  <Slides>56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56</vt:i4>
      </vt:variant>
    </vt:vector>
  </HeadingPairs>
  <TitlesOfParts>
    <vt:vector size="76" baseType="lpstr">
      <vt:lpstr>Avenir Book Oblique</vt:lpstr>
      <vt:lpstr>Avenir Book</vt:lpstr>
      <vt:lpstr>Georgia</vt:lpstr>
      <vt:lpstr>Segoe UI Black</vt:lpstr>
      <vt:lpstr>Helvetica</vt:lpstr>
      <vt:lpstr>Century Gothic</vt:lpstr>
      <vt:lpstr>Source Sans Pro</vt:lpstr>
      <vt:lpstr>Montserrat Medium</vt:lpstr>
      <vt:lpstr>Public Sans</vt:lpstr>
      <vt:lpstr>Montserrat</vt:lpstr>
      <vt:lpstr>Calibri</vt:lpstr>
      <vt:lpstr>Avenir Next LT Pro Light</vt:lpstr>
      <vt:lpstr>Source Sans Pro Black</vt:lpstr>
      <vt:lpstr>Cambria</vt:lpstr>
      <vt:lpstr>Times New Roman</vt:lpstr>
      <vt:lpstr>Tw Cen MT</vt:lpstr>
      <vt:lpstr>Arial Black</vt:lpstr>
      <vt:lpstr>Arial</vt:lpstr>
      <vt:lpstr>1_Orasis Template 2022</vt:lpstr>
      <vt:lpstr>2_Orasis Template 2022</vt:lpstr>
      <vt:lpstr>Contemporary Treatment Options for Presbyopia</vt:lpstr>
      <vt:lpstr>Disclosure</vt:lpstr>
      <vt:lpstr>Multifocal Lens Design</vt:lpstr>
      <vt:lpstr>In Office Availability</vt:lpstr>
      <vt:lpstr>PowerPoint Presentation</vt:lpstr>
      <vt:lpstr>Multifocal Lens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OptiSync Technology</vt:lpstr>
      <vt:lpstr>Scleral Lens With Off Center Near Optics</vt:lpstr>
      <vt:lpstr>APIOC™ Leverages Lid Anatomy</vt:lpstr>
      <vt:lpstr>The APIOC™ Design</vt:lpstr>
      <vt:lpstr>Formulation Matters</vt:lpstr>
      <vt:lpstr>PRESBYOPIA: US Impact</vt:lpstr>
      <vt:lpstr>Is it really presbyopia?</vt:lpstr>
      <vt:lpstr>PRESBYOPIA CURRENT SOLUTIONS HAVE DRAWBACKS</vt:lpstr>
      <vt:lpstr>Patient Myths On Presbyopia</vt:lpstr>
      <vt:lpstr>PowerPoint Presentation</vt:lpstr>
      <vt:lpstr>Clinical Trends in  Emerging Presbyopia Therapies </vt:lpstr>
      <vt:lpstr>Pharmacological Agents for Refractive Correction</vt:lpstr>
      <vt:lpstr>PowerPoint Presentation</vt:lpstr>
      <vt:lpstr>PowerPoint Presentation</vt:lpstr>
      <vt:lpstr>PowerPoint Presentation</vt:lpstr>
      <vt:lpstr>PowerPoint Presentation</vt:lpstr>
      <vt:lpstr>Pilocarpine 1.25% Primary Endpoint Results (Gemini)</vt:lpstr>
      <vt:lpstr>Pilocarpine 1.25% Primary Endpoint Results (Gemini)</vt:lpstr>
      <vt:lpstr>PowerPoint Presentation</vt:lpstr>
      <vt:lpstr>PowerPoint Presentation</vt:lpstr>
      <vt:lpstr>PowerPoint Presentation</vt:lpstr>
      <vt:lpstr>PowerPoint Presentation</vt:lpstr>
      <vt:lpstr>Optimizing The Presbyopia Solution </vt:lpstr>
      <vt:lpstr>NEAR 1 and 2 Phase 3 Studies</vt:lpstr>
      <vt:lpstr> Pilocarpine hydrochloride 0.4% (CSF-1) Primary &amp; Key Secondary Endpoints </vt:lpstr>
      <vt:lpstr>NEAR 1 and 2: Efficacy</vt:lpstr>
      <vt:lpstr>Functional Vision (DCNVA 20/40 Or Better) Was Achieved Up To 8 Hours (Study Eye Vs Binocular) </vt:lpstr>
      <vt:lpstr>Safety: Majority Of Adverse Events Were Mild, Transient And Self-resolving</vt:lpstr>
      <vt:lpstr>PowerPoint Presentation</vt:lpstr>
      <vt:lpstr>CLARITY-1 and -2 Trials</vt:lpstr>
      <vt:lpstr>Aceclidine 1.44% Primary Endpoint Results (Clarity 1 &amp; 2 Studies)</vt:lpstr>
      <vt:lpstr>Aceclidine 1.44% Functional Vision (20/40 or Better)  </vt:lpstr>
      <vt:lpstr>Aceclidine 1.44%  Adverse Events</vt:lpstr>
      <vt:lpstr>PowerPoint Presentation</vt:lpstr>
      <vt:lpstr>BRIMOCHOLTM PF Significantly Superior to Carbachol &amp;  Brimonidine in Pupil Diameter Reduction: 30mins to Hour 10 </vt:lpstr>
      <vt:lpstr>US FDA Primary Endpoint Met at Hours 1, 2, 4, and 6</vt:lpstr>
      <vt:lpstr>Percent of Subjects Achieving 20/40 or Better in BUCNVA </vt:lpstr>
      <vt:lpstr>Phentolamine Mesylate + LDP</vt:lpstr>
      <vt:lpstr>Case</vt:lpstr>
      <vt:lpstr>Case</vt:lpstr>
      <vt:lpstr>Functional near vision</vt:lpstr>
      <vt:lpstr>What are the most important factors for success?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Blum, David</dc:creator>
  <cp:lastModifiedBy>Mile Brujic</cp:lastModifiedBy>
  <cp:revision>39</cp:revision>
  <dcterms:created xsi:type="dcterms:W3CDTF">2021-12-27T19:11:33Z</dcterms:created>
  <dcterms:modified xsi:type="dcterms:W3CDTF">2026-10-17T20:23:09Z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0x0101004114DB45918FDF4996263DBF9D597692</vt:lpwstr>
  </property>
  <property fmtid="{D5CDD505-2E9C-101B-9397-08002B2CF9AE}" pid="3" name="MediaServiceImageTags">
    <vt:lpwstr/>
  </property>
</Properties>
</file>