
<file path=[Content_Types].xml><?xml version="1.0" encoding="utf-8"?>
<Types xmlns="http://schemas.openxmlformats.org/package/2006/content-types">
  <Default Extension="AVI" ContentType="video/x-msvideo"/>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147483138" r:id="rId2"/>
    <p:sldId id="257" r:id="rId3"/>
    <p:sldId id="2147483137" r:id="rId4"/>
    <p:sldId id="2147483136" r:id="rId5"/>
    <p:sldId id="2143187365" r:id="rId6"/>
    <p:sldId id="710" r:id="rId7"/>
    <p:sldId id="5394" r:id="rId8"/>
    <p:sldId id="2147483124" r:id="rId9"/>
    <p:sldId id="2147483135" r:id="rId10"/>
    <p:sldId id="2147376577" r:id="rId11"/>
    <p:sldId id="2147376578" r:id="rId12"/>
    <p:sldId id="2553" r:id="rId13"/>
    <p:sldId id="2554" r:id="rId14"/>
    <p:sldId id="2555" r:id="rId15"/>
    <p:sldId id="2556" r:id="rId16"/>
    <p:sldId id="2543" r:id="rId17"/>
    <p:sldId id="2446" r:id="rId18"/>
    <p:sldId id="2147483140" r:id="rId19"/>
    <p:sldId id="2147483141" r:id="rId20"/>
    <p:sldId id="2547" r:id="rId21"/>
    <p:sldId id="2544" r:id="rId22"/>
    <p:sldId id="361" r:id="rId23"/>
    <p:sldId id="350" r:id="rId24"/>
    <p:sldId id="363" r:id="rId25"/>
    <p:sldId id="2147483142" r:id="rId26"/>
    <p:sldId id="2147376574" r:id="rId27"/>
    <p:sldId id="353" r:id="rId28"/>
    <p:sldId id="2147483143" r:id="rId29"/>
    <p:sldId id="358" r:id="rId30"/>
    <p:sldId id="359" r:id="rId31"/>
    <p:sldId id="285" r:id="rId32"/>
    <p:sldId id="2147483146" r:id="rId33"/>
    <p:sldId id="2147483147" r:id="rId34"/>
    <p:sldId id="2147376596" r:id="rId35"/>
    <p:sldId id="2071592396" r:id="rId36"/>
    <p:sldId id="2124817599" r:id="rId37"/>
    <p:sldId id="2147376603" r:id="rId38"/>
    <p:sldId id="2147376604" r:id="rId39"/>
    <p:sldId id="278" r:id="rId40"/>
    <p:sldId id="1060" r:id="rId41"/>
    <p:sldId id="2147483149" r:id="rId42"/>
    <p:sldId id="2147483148" r:id="rId43"/>
    <p:sldId id="1065" r:id="rId44"/>
    <p:sldId id="2551" r:id="rId45"/>
    <p:sldId id="302" r:id="rId46"/>
    <p:sldId id="274" r:id="rId47"/>
    <p:sldId id="277" r:id="rId48"/>
    <p:sldId id="270" r:id="rId49"/>
    <p:sldId id="2552" r:id="rId50"/>
    <p:sldId id="2147483150" r:id="rId51"/>
    <p:sldId id="2147483151" r:id="rId52"/>
    <p:sldId id="2147483152" r:id="rId53"/>
    <p:sldId id="290" r:id="rId54"/>
    <p:sldId id="296" r:id="rId55"/>
    <p:sldId id="365" r:id="rId56"/>
    <p:sldId id="366" r:id="rId57"/>
    <p:sldId id="2147376576" r:id="rId58"/>
    <p:sldId id="2147483153" r:id="rId59"/>
    <p:sldId id="2147376579" r:id="rId60"/>
    <p:sldId id="2147376582" r:id="rId61"/>
    <p:sldId id="2147376588" r:id="rId62"/>
    <p:sldId id="2147483139"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8"/>
  </p:normalViewPr>
  <p:slideViewPr>
    <p:cSldViewPr snapToGrid="0">
      <p:cViewPr varScale="1">
        <p:scale>
          <a:sx n="117" d="100"/>
          <a:sy n="117" d="100"/>
        </p:scale>
        <p:origin x="36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8467684184856449E-2"/>
          <c:y val="0.1454025903043277"/>
          <c:w val="0.91990199000545791"/>
          <c:h val="0.7533448053105849"/>
        </c:manualLayout>
      </c:layout>
      <c:barChart>
        <c:barDir val="col"/>
        <c:grouping val="clustered"/>
        <c:varyColors val="0"/>
        <c:ser>
          <c:idx val="0"/>
          <c:order val="0"/>
          <c:tx>
            <c:strRef>
              <c:f>Sheet1!$B$1</c:f>
              <c:strCache>
                <c:ptCount val="1"/>
                <c:pt idx="0">
                  <c:v>OXERVATE™</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Sheet1!$A$4:$A$5</c:f>
              <c:strCache>
                <c:ptCount val="2"/>
                <c:pt idx="0">
                  <c:v>Week 4</c:v>
                </c:pt>
                <c:pt idx="1">
                  <c:v>Week 8</c:v>
                </c:pt>
              </c:strCache>
            </c:strRef>
          </c:cat>
          <c:val>
            <c:numRef>
              <c:f>Sheet1!$B$4:$B$5</c:f>
              <c:numCache>
                <c:formatCode>General</c:formatCode>
                <c:ptCount val="2"/>
                <c:pt idx="0">
                  <c:v>56.5</c:v>
                </c:pt>
                <c:pt idx="1">
                  <c:v>65.2</c:v>
                </c:pt>
              </c:numCache>
            </c:numRef>
          </c:val>
          <c:extLst>
            <c:ext xmlns:c16="http://schemas.microsoft.com/office/drawing/2014/chart" uri="{C3380CC4-5D6E-409C-BE32-E72D297353CC}">
              <c16:uniqueId val="{00000000-E2E2-401D-A30F-1BE6D5CF786E}"/>
            </c:ext>
          </c:extLst>
        </c:ser>
        <c:ser>
          <c:idx val="1"/>
          <c:order val="1"/>
          <c:tx>
            <c:strRef>
              <c:f>Sheet1!$C$1</c:f>
              <c:strCache>
                <c:ptCount val="1"/>
                <c:pt idx="0">
                  <c:v>Vehicle</c:v>
                </c:pt>
              </c:strCache>
            </c:strRef>
          </c:tx>
          <c:spPr>
            <a:solidFill>
              <a:srgbClr val="2F2F2F">
                <a:lumMod val="75000"/>
                <a:lumOff val="25000"/>
              </a:srgbClr>
            </a:solidFill>
            <a:ln>
              <a:noFill/>
            </a:ln>
            <a:effectLst/>
          </c:spPr>
          <c:invertIfNegative val="0"/>
          <c:dLbls>
            <c:dLbl>
              <c:idx val="0"/>
              <c:layout>
                <c:manualLayout>
                  <c:x val="-2.0443936046860723E-3"/>
                  <c:y val="8.2245568029937183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2E2-401D-A30F-1BE6D5CF786E}"/>
                </c:ext>
              </c:extLst>
            </c:dLbl>
            <c:dLbl>
              <c:idx val="1"/>
              <c:layout>
                <c:manualLayout>
                  <c:x val="-4.0887872093721446E-3"/>
                  <c:y val="7.9082276951862568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2E2-401D-A30F-1BE6D5CF786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Sheet1!$A$4:$A$5</c:f>
              <c:strCache>
                <c:ptCount val="2"/>
                <c:pt idx="0">
                  <c:v>Week 4</c:v>
                </c:pt>
                <c:pt idx="1">
                  <c:v>Week 8</c:v>
                </c:pt>
              </c:strCache>
            </c:strRef>
          </c:cat>
          <c:val>
            <c:numRef>
              <c:f>Sheet1!$C$4:$C$5</c:f>
              <c:numCache>
                <c:formatCode>General</c:formatCode>
                <c:ptCount val="2"/>
                <c:pt idx="0">
                  <c:v>20.8</c:v>
                </c:pt>
                <c:pt idx="1">
                  <c:v>16.7</c:v>
                </c:pt>
              </c:numCache>
            </c:numRef>
          </c:val>
          <c:extLst>
            <c:ext xmlns:c16="http://schemas.microsoft.com/office/drawing/2014/chart" uri="{C3380CC4-5D6E-409C-BE32-E72D297353CC}">
              <c16:uniqueId val="{00000001-E2E2-401D-A30F-1BE6D5CF786E}"/>
            </c:ext>
          </c:extLst>
        </c:ser>
        <c:dLbls>
          <c:showLegendKey val="0"/>
          <c:showVal val="0"/>
          <c:showCatName val="0"/>
          <c:showSerName val="0"/>
          <c:showPercent val="0"/>
          <c:showBubbleSize val="0"/>
        </c:dLbls>
        <c:gapWidth val="100"/>
        <c:overlap val="-27"/>
        <c:axId val="1007137640"/>
        <c:axId val="1007129440"/>
      </c:barChart>
      <c:catAx>
        <c:axId val="100713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07129440"/>
        <c:crosses val="autoZero"/>
        <c:auto val="1"/>
        <c:lblAlgn val="ctr"/>
        <c:lblOffset val="100"/>
        <c:noMultiLvlLbl val="0"/>
      </c:catAx>
      <c:valAx>
        <c:axId val="10071294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0713764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0.84103</cdr:x>
      <cdr:y>0.11634</cdr:y>
    </cdr:from>
    <cdr:to>
      <cdr:x>0.84103</cdr:x>
      <cdr:y>0.72217</cdr:y>
    </cdr:to>
    <cdr:cxnSp macro="">
      <cdr:nvCxnSpPr>
        <cdr:cNvPr id="2" name="Straight Connector 1">
          <a:extLst xmlns:a="http://schemas.openxmlformats.org/drawingml/2006/main">
            <a:ext uri="{FF2B5EF4-FFF2-40B4-BE49-F238E27FC236}">
              <a16:creationId xmlns:a16="http://schemas.microsoft.com/office/drawing/2014/main" id="{B5FD46C7-1131-4A57-9E72-13F001141074}"/>
            </a:ext>
          </a:extLst>
        </cdr:cNvPr>
        <cdr:cNvCxnSpPr>
          <a:cxnSpLocks xmlns:a="http://schemas.openxmlformats.org/drawingml/2006/main"/>
        </cdr:cNvCxnSpPr>
      </cdr:nvCxnSpPr>
      <cdr:spPr>
        <a:xfrm xmlns:a="http://schemas.openxmlformats.org/drawingml/2006/main" flipV="1">
          <a:off x="5705662" y="467091"/>
          <a:ext cx="0" cy="2432285"/>
        </a:xfrm>
        <a:prstGeom xmlns:a="http://schemas.openxmlformats.org/drawingml/2006/main" prst="line">
          <a:avLst/>
        </a:prstGeom>
        <a:ln xmlns:a="http://schemas.openxmlformats.org/drawingml/2006/main" w="12700"/>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0.66712</cdr:x>
      <cdr:y>0.11634</cdr:y>
    </cdr:from>
    <cdr:to>
      <cdr:x>0.8431</cdr:x>
      <cdr:y>0.11634</cdr:y>
    </cdr:to>
    <cdr:cxnSp macro="">
      <cdr:nvCxnSpPr>
        <cdr:cNvPr id="4" name="Straight Connector 3">
          <a:extLst xmlns:a="http://schemas.openxmlformats.org/drawingml/2006/main">
            <a:ext uri="{FF2B5EF4-FFF2-40B4-BE49-F238E27FC236}">
              <a16:creationId xmlns:a16="http://schemas.microsoft.com/office/drawing/2014/main" id="{54D00588-9FF4-44D9-A5FE-FCED1C1BC512}"/>
            </a:ext>
          </a:extLst>
        </cdr:cNvPr>
        <cdr:cNvCxnSpPr>
          <a:cxnSpLocks xmlns:a="http://schemas.openxmlformats.org/drawingml/2006/main"/>
        </cdr:cNvCxnSpPr>
      </cdr:nvCxnSpPr>
      <cdr:spPr>
        <a:xfrm xmlns:a="http://schemas.openxmlformats.org/drawingml/2006/main">
          <a:off x="4525824" y="467091"/>
          <a:ext cx="1193918" cy="0"/>
        </a:xfrm>
        <a:prstGeom xmlns:a="http://schemas.openxmlformats.org/drawingml/2006/main" prst="line">
          <a:avLst/>
        </a:prstGeom>
        <a:ln xmlns:a="http://schemas.openxmlformats.org/drawingml/2006/main" w="12700"/>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0.1988</cdr:x>
      <cdr:y>0.18435</cdr:y>
    </cdr:from>
    <cdr:to>
      <cdr:x>0.1988</cdr:x>
      <cdr:y>0.26378</cdr:y>
    </cdr:to>
    <cdr:cxnSp macro="">
      <cdr:nvCxnSpPr>
        <cdr:cNvPr id="6" name="Straight Connector 5">
          <a:extLst xmlns:a="http://schemas.openxmlformats.org/drawingml/2006/main">
            <a:ext uri="{FF2B5EF4-FFF2-40B4-BE49-F238E27FC236}">
              <a16:creationId xmlns:a16="http://schemas.microsoft.com/office/drawing/2014/main" id="{82190F11-1CBD-4694-8754-A6A2830E6AE7}"/>
            </a:ext>
          </a:extLst>
        </cdr:cNvPr>
        <cdr:cNvCxnSpPr>
          <a:cxnSpLocks xmlns:a="http://schemas.openxmlformats.org/drawingml/2006/main"/>
        </cdr:cNvCxnSpPr>
      </cdr:nvCxnSpPr>
      <cdr:spPr>
        <a:xfrm xmlns:a="http://schemas.openxmlformats.org/drawingml/2006/main" flipH="1" flipV="1">
          <a:off x="1348708" y="740143"/>
          <a:ext cx="1" cy="318886"/>
        </a:xfrm>
        <a:prstGeom xmlns:a="http://schemas.openxmlformats.org/drawingml/2006/main" prst="line">
          <a:avLst/>
        </a:prstGeom>
        <a:noFill xmlns:a="http://schemas.openxmlformats.org/drawingml/2006/main"/>
        <a:ln xmlns:a="http://schemas.openxmlformats.org/drawingml/2006/main" w="12700" cap="flat" cmpd="sng" algn="ctr">
          <a:solidFill>
            <a:srgbClr val="7F7F7F"/>
          </a:solidFill>
          <a:prstDash val="solid"/>
        </a:ln>
        <a:effectLst xmlns:a="http://schemas.openxmlformats.org/drawingml/2006/main">
          <a:outerShdw blurRad="40000" dist="20000" dir="5400000" rotWithShape="0">
            <a:srgbClr val="000000">
              <a:alpha val="38000"/>
            </a:srgbClr>
          </a:outerShdw>
        </a:effectLst>
      </cdr:spPr>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F0E625-44E3-2540-91D9-C938268093D1}" type="datetimeFigureOut">
              <a:rPr lang="en-US" smtClean="0"/>
              <a:t>10/17/26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C9B39-6183-8441-A006-5F896C692A0F}" type="slidenum">
              <a:rPr lang="en-US" smtClean="0"/>
              <a:t>‹#›</a:t>
            </a:fld>
            <a:endParaRPr lang="en-US"/>
          </a:p>
        </p:txBody>
      </p:sp>
    </p:spTree>
    <p:extLst>
      <p:ext uri="{BB962C8B-B14F-4D97-AF65-F5344CB8AC3E}">
        <p14:creationId xmlns:p14="http://schemas.microsoft.com/office/powerpoint/2010/main" val="1890057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lnSpc>
                <a:spcPct val="110000"/>
              </a:lnSpc>
              <a:spcBef>
                <a:spcPts val="600"/>
              </a:spcBef>
              <a:spcAft>
                <a:spcPts val="600"/>
              </a:spcAft>
              <a:buNone/>
            </a:pPr>
            <a:r>
              <a:rPr lang="es-ES" sz="1200" dirty="0">
                <a:latin typeface="Arial" panose="020B0604020202020204" pitchFamily="34" charset="0"/>
                <a:cs typeface="Arial" panose="020B0604020202020204" pitchFamily="34" charset="0"/>
              </a:rPr>
              <a:t>The </a:t>
            </a:r>
            <a:r>
              <a:rPr lang="es-ES" sz="1200" b="1" dirty="0">
                <a:latin typeface="Arial" panose="020B0604020202020204" pitchFamily="34" charset="0"/>
                <a:cs typeface="Arial" panose="020B0604020202020204" pitchFamily="34" charset="0"/>
              </a:rPr>
              <a:t>cornea</a:t>
            </a:r>
            <a:r>
              <a:rPr lang="es-ES" sz="1200" dirty="0">
                <a:latin typeface="Arial" panose="020B0604020202020204" pitchFamily="34" charset="0"/>
                <a:cs typeface="Arial" panose="020B0604020202020204" pitchFamily="34" charset="0"/>
              </a:rPr>
              <a:t> is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most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densely</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innervated</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tissue</a:t>
            </a:r>
            <a:r>
              <a:rPr lang="es-ES" sz="1200" dirty="0">
                <a:latin typeface="Arial" panose="020B0604020202020204" pitchFamily="34" charset="0"/>
                <a:cs typeface="Arial" panose="020B0604020202020204" pitchFamily="34" charset="0"/>
              </a:rPr>
              <a:t> in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body</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with</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approximately</a:t>
            </a:r>
            <a:r>
              <a:rPr lang="es-ES" sz="1200" dirty="0">
                <a:latin typeface="Arial" panose="020B0604020202020204" pitchFamily="34" charset="0"/>
                <a:cs typeface="Arial" panose="020B0604020202020204" pitchFamily="34" charset="0"/>
              </a:rPr>
              <a:t> 7,000 </a:t>
            </a:r>
            <a:r>
              <a:rPr lang="es-ES" sz="1200" dirty="0" err="1">
                <a:latin typeface="Arial" panose="020B0604020202020204" pitchFamily="34" charset="0"/>
                <a:cs typeface="Arial" panose="020B0604020202020204" pitchFamily="34" charset="0"/>
              </a:rPr>
              <a:t>nociceptors</a:t>
            </a:r>
            <a:r>
              <a:rPr lang="es-ES" sz="1200" dirty="0">
                <a:latin typeface="Arial" panose="020B0604020202020204" pitchFamily="34" charset="0"/>
                <a:cs typeface="Arial" panose="020B0604020202020204" pitchFamily="34" charset="0"/>
              </a:rPr>
              <a:t> per </a:t>
            </a:r>
            <a:r>
              <a:rPr lang="es-ES" sz="1200" dirty="0" err="1">
                <a:latin typeface="Arial" panose="020B0604020202020204" pitchFamily="34" charset="0"/>
                <a:cs typeface="Arial" panose="020B0604020202020204" pitchFamily="34" charset="0"/>
              </a:rPr>
              <a:t>square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millimeter</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For</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example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nerve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density</a:t>
            </a:r>
            <a:r>
              <a:rPr lang="es-ES" sz="1200" dirty="0">
                <a:latin typeface="Arial" panose="020B0604020202020204" pitchFamily="34" charset="0"/>
                <a:cs typeface="Arial" panose="020B0604020202020204" pitchFamily="34" charset="0"/>
              </a:rPr>
              <a:t> of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corneal </a:t>
            </a:r>
            <a:r>
              <a:rPr lang="es-ES" sz="1200" dirty="0" err="1">
                <a:latin typeface="Arial" panose="020B0604020202020204" pitchFamily="34" charset="0"/>
                <a:cs typeface="Arial" panose="020B0604020202020204" pitchFamily="34" charset="0"/>
              </a:rPr>
              <a:t>epithelium</a:t>
            </a:r>
            <a:r>
              <a:rPr lang="es-ES" sz="1200" dirty="0">
                <a:latin typeface="Arial" panose="020B0604020202020204" pitchFamily="34" charset="0"/>
                <a:cs typeface="Arial" panose="020B0604020202020204" pitchFamily="34" charset="0"/>
              </a:rPr>
              <a:t> is 300 </a:t>
            </a:r>
            <a:r>
              <a:rPr lang="es-ES" sz="1200" dirty="0" err="1">
                <a:latin typeface="Arial" panose="020B0604020202020204" pitchFamily="34" charset="0"/>
                <a:cs typeface="Arial" panose="020B0604020202020204" pitchFamily="34" charset="0"/>
              </a:rPr>
              <a:t>to</a:t>
            </a:r>
            <a:r>
              <a:rPr lang="es-ES" sz="1200" dirty="0">
                <a:latin typeface="Arial" panose="020B0604020202020204" pitchFamily="34" charset="0"/>
                <a:cs typeface="Arial" panose="020B0604020202020204" pitchFamily="34" charset="0"/>
              </a:rPr>
              <a:t> 600 times </a:t>
            </a:r>
            <a:r>
              <a:rPr lang="es-ES" sz="1200" dirty="0" err="1">
                <a:latin typeface="Arial" panose="020B0604020202020204" pitchFamily="34" charset="0"/>
                <a:cs typeface="Arial" panose="020B0604020202020204" pitchFamily="34" charset="0"/>
              </a:rPr>
              <a:t>greater</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than</a:t>
            </a:r>
            <a:r>
              <a:rPr lang="es-ES" sz="1200" dirty="0">
                <a:latin typeface="Arial" panose="020B0604020202020204" pitchFamily="34" charset="0"/>
                <a:cs typeface="Arial" panose="020B0604020202020204" pitchFamily="34" charset="0"/>
              </a:rPr>
              <a:t> skin, and 20 </a:t>
            </a:r>
            <a:r>
              <a:rPr lang="es-ES" sz="1200" dirty="0" err="1">
                <a:latin typeface="Arial" panose="020B0604020202020204" pitchFamily="34" charset="0"/>
                <a:cs typeface="Arial" panose="020B0604020202020204" pitchFamily="34" charset="0"/>
              </a:rPr>
              <a:t>to</a:t>
            </a:r>
            <a:r>
              <a:rPr lang="es-ES" sz="1200" dirty="0">
                <a:latin typeface="Arial" panose="020B0604020202020204" pitchFamily="34" charset="0"/>
                <a:cs typeface="Arial" panose="020B0604020202020204" pitchFamily="34" charset="0"/>
              </a:rPr>
              <a:t> 40 times </a:t>
            </a:r>
            <a:r>
              <a:rPr lang="es-ES" sz="1200" dirty="0" err="1">
                <a:latin typeface="Arial" panose="020B0604020202020204" pitchFamily="34" charset="0"/>
                <a:cs typeface="Arial" panose="020B0604020202020204" pitchFamily="34" charset="0"/>
              </a:rPr>
              <a:t>greater</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than</a:t>
            </a:r>
            <a:r>
              <a:rPr lang="es-ES" sz="1200" dirty="0">
                <a:latin typeface="Arial" panose="020B0604020202020204" pitchFamily="34" charset="0"/>
                <a:cs typeface="Arial" panose="020B0604020202020204" pitchFamily="34" charset="0"/>
              </a:rPr>
              <a:t> dental </a:t>
            </a:r>
            <a:r>
              <a:rPr lang="es-ES" sz="1200" dirty="0" err="1">
                <a:latin typeface="Arial" panose="020B0604020202020204" pitchFamily="34" charset="0"/>
                <a:cs typeface="Arial" panose="020B0604020202020204" pitchFamily="34" charset="0"/>
              </a:rPr>
              <a:t>pulp</a:t>
            </a:r>
            <a:r>
              <a:rPr lang="es-ES" sz="1200" dirty="0">
                <a:latin typeface="Arial" panose="020B0604020202020204" pitchFamily="34" charset="0"/>
                <a:cs typeface="Arial" panose="020B0604020202020204" pitchFamily="34" charset="0"/>
              </a:rPr>
              <a:t>.</a:t>
            </a:r>
          </a:p>
          <a:p>
            <a:pPr marL="0" indent="0">
              <a:lnSpc>
                <a:spcPct val="110000"/>
              </a:lnSpc>
              <a:spcBef>
                <a:spcPts val="600"/>
              </a:spcBef>
              <a:spcAft>
                <a:spcPts val="600"/>
              </a:spcAft>
              <a:buNone/>
            </a:pPr>
            <a:r>
              <a:rPr lang="es-ES" sz="1200" dirty="0" err="1">
                <a:latin typeface="Arial" panose="020B0604020202020204" pitchFamily="34" charset="0"/>
                <a:cs typeface="Arial" panose="020B0604020202020204" pitchFamily="34" charset="0"/>
              </a:rPr>
              <a:t>This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abundant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sensory</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endowment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allows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cornea </a:t>
            </a:r>
            <a:r>
              <a:rPr lang="es-ES" sz="1200" dirty="0" err="1">
                <a:latin typeface="Arial" panose="020B0604020202020204" pitchFamily="34" charset="0"/>
                <a:cs typeface="Arial" panose="020B0604020202020204" pitchFamily="34" charset="0"/>
              </a:rPr>
              <a:t>to</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have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ability</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to</a:t>
            </a:r>
            <a:r>
              <a:rPr lang="es-ES" sz="1200" dirty="0">
                <a:latin typeface="Arial" panose="020B0604020202020204" pitchFamily="34" charset="0"/>
                <a:cs typeface="Arial" panose="020B0604020202020204" pitchFamily="34" charset="0"/>
              </a:rPr>
              <a:t> transduce </a:t>
            </a:r>
            <a:r>
              <a:rPr lang="es-ES" sz="1200" dirty="0" err="1">
                <a:latin typeface="Arial" panose="020B0604020202020204" pitchFamily="34" charset="0"/>
                <a:cs typeface="Arial" panose="020B0604020202020204" pitchFamily="34" charset="0"/>
              </a:rPr>
              <a:t>various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thermal</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mechanical</a:t>
            </a:r>
            <a:r>
              <a:rPr lang="es-ES" sz="1200" dirty="0">
                <a:latin typeface="Arial" panose="020B0604020202020204" pitchFamily="34" charset="0"/>
                <a:cs typeface="Arial" panose="020B0604020202020204" pitchFamily="34" charset="0"/>
              </a:rPr>
              <a:t> and </a:t>
            </a:r>
            <a:r>
              <a:rPr lang="es-ES" sz="1200" dirty="0" err="1">
                <a:latin typeface="Arial" panose="020B0604020202020204" pitchFamily="34" charset="0"/>
                <a:cs typeface="Arial" panose="020B0604020202020204" pitchFamily="34" charset="0"/>
              </a:rPr>
              <a:t>chemical</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stimuli</a:t>
            </a:r>
            <a:r>
              <a:rPr lang="es-ES" sz="1200" dirty="0">
                <a:latin typeface="Arial" panose="020B0604020202020204" pitchFamily="34" charset="0"/>
                <a:cs typeface="Arial" panose="020B0604020202020204" pitchFamily="34" charset="0"/>
              </a:rPr>
              <a:t> in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conscious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perception</a:t>
            </a:r>
            <a:r>
              <a:rPr lang="es-ES" sz="1200" dirty="0">
                <a:latin typeface="Arial" panose="020B0604020202020204" pitchFamily="34" charset="0"/>
                <a:cs typeface="Arial" panose="020B0604020202020204" pitchFamily="34" charset="0"/>
              </a:rPr>
              <a:t> of ocular </a:t>
            </a:r>
            <a:r>
              <a:rPr lang="es-ES" sz="1200" dirty="0" err="1">
                <a:latin typeface="Arial" panose="020B0604020202020204" pitchFamily="34" charset="0"/>
                <a:cs typeface="Arial" panose="020B0604020202020204" pitchFamily="34" charset="0"/>
              </a:rPr>
              <a:t>dryness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discomfort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or</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pain</a:t>
            </a:r>
            <a:r>
              <a:rPr lang="es-ES" sz="1200" dirty="0">
                <a:latin typeface="Arial" panose="020B0604020202020204" pitchFamily="34" charset="0"/>
                <a:cs typeface="Arial" panose="020B0604020202020204" pitchFamily="34" charset="0"/>
              </a:rPr>
              <a:t>.</a:t>
            </a:r>
          </a:p>
          <a:p>
            <a:pPr marL="0" indent="0">
              <a:lnSpc>
                <a:spcPct val="110000"/>
              </a:lnSpc>
              <a:spcBef>
                <a:spcPts val="600"/>
              </a:spcBef>
              <a:spcAft>
                <a:spcPts val="600"/>
              </a:spcAft>
              <a:buNone/>
            </a:pPr>
            <a:endParaRPr lang="es-ES" sz="1200" dirty="0">
              <a:latin typeface="Arial" panose="020B0604020202020204" pitchFamily="34" charset="0"/>
              <a:cs typeface="Arial" panose="020B0604020202020204" pitchFamily="34" charset="0"/>
            </a:endParaRPr>
          </a:p>
          <a:p>
            <a:pPr marL="0" indent="0">
              <a:lnSpc>
                <a:spcPct val="110000"/>
              </a:lnSpc>
              <a:spcBef>
                <a:spcPts val="600"/>
              </a:spcBef>
              <a:spcAft>
                <a:spcPts val="600"/>
              </a:spcAft>
              <a:buNone/>
            </a:pPr>
            <a:r>
              <a:rPr lang="es-ES" sz="1200" dirty="0">
                <a:latin typeface="Arial" panose="020B0604020202020204" pitchFamily="34" charset="0"/>
                <a:cs typeface="Arial" panose="020B0604020202020204" pitchFamily="34" charset="0"/>
              </a:rPr>
              <a:t>NOCICEPTOR: Receptor / </a:t>
            </a:r>
            <a:r>
              <a:rPr lang="es-ES" sz="1200" dirty="0" err="1">
                <a:latin typeface="Arial" panose="020B0604020202020204" pitchFamily="34" charset="0"/>
                <a:cs typeface="Arial" panose="020B0604020202020204" pitchFamily="34" charset="0"/>
              </a:rPr>
              <a:t>nerve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ending</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that</a:t>
            </a:r>
            <a:r>
              <a:rPr lang="es-ES" sz="1200" dirty="0">
                <a:latin typeface="Arial" panose="020B0604020202020204" pitchFamily="34" charset="0"/>
                <a:cs typeface="Arial" panose="020B0604020202020204" pitchFamily="34" charset="0"/>
              </a:rPr>
              <a:t> is </a:t>
            </a:r>
            <a:r>
              <a:rPr lang="es-ES" sz="1200" dirty="0" err="1">
                <a:latin typeface="Arial" panose="020B0604020202020204" pitchFamily="34" charset="0"/>
                <a:cs typeface="Arial" panose="020B0604020202020204" pitchFamily="34" charset="0"/>
              </a:rPr>
              <a:t>stimulated</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by</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tissue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damage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or</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injury</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It</a:t>
            </a:r>
            <a:r>
              <a:rPr lang="es-ES" sz="1200" dirty="0">
                <a:latin typeface="Arial" panose="020B0604020202020204" pitchFamily="34" charset="0"/>
                <a:cs typeface="Arial" panose="020B0604020202020204" pitchFamily="34" charset="0"/>
              </a:rPr>
              <a:t> is </a:t>
            </a:r>
            <a:r>
              <a:rPr lang="es-ES" sz="1200" dirty="0" err="1">
                <a:latin typeface="Arial" panose="020B0604020202020204" pitchFamily="34" charset="0"/>
                <a:cs typeface="Arial" panose="020B0604020202020204" pitchFamily="34" charset="0"/>
              </a:rPr>
              <a:t>found</a:t>
            </a:r>
            <a:r>
              <a:rPr lang="es-ES" sz="1200" dirty="0">
                <a:latin typeface="Arial" panose="020B0604020202020204" pitchFamily="34" charset="0"/>
                <a:cs typeface="Arial" panose="020B0604020202020204" pitchFamily="34" charset="0"/>
              </a:rPr>
              <a:t> in </a:t>
            </a:r>
            <a:r>
              <a:rPr lang="es-ES" sz="1200" dirty="0" err="1">
                <a:latin typeface="Arial" panose="020B0604020202020204" pitchFamily="34" charset="0"/>
                <a:cs typeface="Arial" panose="020B0604020202020204" pitchFamily="34" charset="0"/>
              </a:rPr>
              <a:t>all</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organs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although</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stimulus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that</a:t>
            </a:r>
            <a:r>
              <a:rPr lang="es-ES" sz="1200" dirty="0">
                <a:latin typeface="Arial" panose="020B0604020202020204" pitchFamily="34" charset="0"/>
                <a:cs typeface="Arial" panose="020B0604020202020204" pitchFamily="34" charset="0"/>
              </a:rPr>
              <a:t> excites </a:t>
            </a:r>
            <a:r>
              <a:rPr lang="es-ES" sz="1200" dirty="0" err="1">
                <a:latin typeface="Arial" panose="020B0604020202020204" pitchFamily="34" charset="0"/>
                <a:cs typeface="Arial" panose="020B0604020202020204" pitchFamily="34" charset="0"/>
              </a:rPr>
              <a:t>them</a:t>
            </a:r>
            <a:r>
              <a:rPr lang="es-ES" sz="1200" dirty="0">
                <a:latin typeface="Arial" panose="020B0604020202020204" pitchFamily="34" charset="0"/>
                <a:cs typeface="Arial" panose="020B0604020202020204" pitchFamily="34" charset="0"/>
              </a:rPr>
              <a:t> is </a:t>
            </a:r>
            <a:r>
              <a:rPr lang="es-ES" sz="1200" dirty="0" err="1">
                <a:latin typeface="Arial" panose="020B0604020202020204" pitchFamily="34" charset="0"/>
                <a:cs typeface="Arial" panose="020B0604020202020204" pitchFamily="34" charset="0"/>
              </a:rPr>
              <a:t>different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heat</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hypoxia</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pressure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chemicals</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such</a:t>
            </a:r>
            <a:r>
              <a:rPr lang="es-ES" sz="1200" dirty="0">
                <a:latin typeface="Arial" panose="020B0604020202020204" pitchFamily="34" charset="0"/>
                <a:cs typeface="Arial" panose="020B0604020202020204" pitchFamily="34" charset="0"/>
              </a:rPr>
              <a:t> as </a:t>
            </a:r>
            <a:r>
              <a:rPr lang="es-ES" sz="1200" dirty="0" err="1">
                <a:latin typeface="Arial" panose="020B0604020202020204" pitchFamily="34" charset="0"/>
                <a:cs typeface="Arial" panose="020B0604020202020204" pitchFamily="34" charset="0"/>
              </a:rPr>
              <a:t>bradykinin</a:t>
            </a:r>
            <a:r>
              <a:rPr lang="es-ES" sz="1200" dirty="0">
                <a:latin typeface="Arial" panose="020B0604020202020204" pitchFamily="34" charset="0"/>
                <a:cs typeface="Arial" panose="020B0604020202020204" pitchFamily="34" charset="0"/>
              </a:rPr>
              <a:t> and </a:t>
            </a:r>
            <a:r>
              <a:rPr lang="es-ES" sz="1200" dirty="0" err="1">
                <a:latin typeface="Arial" panose="020B0604020202020204" pitchFamily="34" charset="0"/>
                <a:cs typeface="Arial" panose="020B0604020202020204" pitchFamily="34" charset="0"/>
              </a:rPr>
              <a:t>some</a:t>
            </a:r>
            <a:r>
              <a:rPr lang="es-ES" sz="1200" dirty="0">
                <a:latin typeface="Arial" panose="020B0604020202020204" pitchFamily="34" charset="0"/>
                <a:cs typeface="Arial" panose="020B0604020202020204" pitchFamily="34" charset="0"/>
              </a:rPr>
              <a:t> </a:t>
            </a:r>
            <a:r>
              <a:rPr lang="es-ES" sz="1200" dirty="0" err="1">
                <a:latin typeface="Arial" panose="020B0604020202020204" pitchFamily="34" charset="0"/>
                <a:cs typeface="Arial" panose="020B0604020202020204" pitchFamily="34" charset="0"/>
              </a:rPr>
              <a:t>prostaglandins</a:t>
            </a:r>
            <a:r>
              <a:rPr lang="es-ES" sz="1200" dirty="0">
                <a:latin typeface="Arial" panose="020B0604020202020204" pitchFamily="34" charset="0"/>
                <a:cs typeface="Arial" panose="020B0604020202020204" pitchFamily="34" charset="0"/>
              </a:rPr>
              <a:t>, etc.).</a:t>
            </a:r>
            <a:endParaRPr lang="es-ES" dirty="0"/>
          </a:p>
          <a:p>
            <a:pPr marL="0" indent="0">
              <a:lnSpc>
                <a:spcPct val="110000"/>
              </a:lnSpc>
              <a:spcBef>
                <a:spcPts val="600"/>
              </a:spcBef>
              <a:spcAft>
                <a:spcPts val="600"/>
              </a:spcAft>
              <a:buNone/>
            </a:pPr>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6B71E4-27EB-4B85-97A7-5C6BE2209C4E}"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749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CAC0EC2-CD1C-0A4D-8214-35968B0DCFF5}" type="slidenum">
              <a:rPr lang="en-US" smtClean="0"/>
              <a:pPr>
                <a:defRPr/>
              </a:pPr>
              <a:t>8</a:t>
            </a:fld>
            <a:endParaRPr lang="en-US"/>
          </a:p>
        </p:txBody>
      </p:sp>
    </p:spTree>
    <p:extLst>
      <p:ext uri="{BB962C8B-B14F-4D97-AF65-F5344CB8AC3E}">
        <p14:creationId xmlns:p14="http://schemas.microsoft.com/office/powerpoint/2010/main" val="3039795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CAC0EC2-CD1C-0A4D-8214-35968B0DCFF5}" type="slidenum">
              <a:rPr lang="en-US" smtClean="0"/>
              <a:pPr>
                <a:defRPr/>
              </a:pPr>
              <a:t>9</a:t>
            </a:fld>
            <a:endParaRPr lang="en-US"/>
          </a:p>
        </p:txBody>
      </p:sp>
    </p:spTree>
    <p:extLst>
      <p:ext uri="{BB962C8B-B14F-4D97-AF65-F5344CB8AC3E}">
        <p14:creationId xmlns:p14="http://schemas.microsoft.com/office/powerpoint/2010/main" val="2131608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6050280" cy="4386263"/>
          </a:xfrm>
        </p:spPr>
        <p:txBody>
          <a:bodyPr/>
          <a:lstStyle/>
          <a:p>
            <a:endParaRPr lang="en-US" sz="1300">
              <a:cs typeface="Arial" panose="020B0604020202020204" pitchFamily="34" charset="0"/>
            </a:endParaRPr>
          </a:p>
        </p:txBody>
      </p:sp>
      <p:sp>
        <p:nvSpPr>
          <p:cNvPr id="4" name="Slide Number Placeholder 3"/>
          <p:cNvSpPr>
            <a:spLocks noGrp="1"/>
          </p:cNvSpPr>
          <p:nvPr>
            <p:ph type="sldNum" sz="quarter" idx="5"/>
          </p:nvPr>
        </p:nvSpPr>
        <p:spPr/>
        <p:txBody>
          <a:bodyPr/>
          <a:lstStyle/>
          <a:p>
            <a:fld id="{F7DDF14D-B48F-46D1-AF17-9459F10800FE}" type="slidenum">
              <a:rPr lang="en-US" smtClean="0"/>
              <a:t>17</a:t>
            </a:fld>
            <a:endParaRPr lang="en-US"/>
          </a:p>
        </p:txBody>
      </p:sp>
    </p:spTree>
    <p:extLst>
      <p:ext uri="{BB962C8B-B14F-4D97-AF65-F5344CB8AC3E}">
        <p14:creationId xmlns:p14="http://schemas.microsoft.com/office/powerpoint/2010/main" val="2808550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20 years ago patients with Rosacea started getting treated with intense pulse light for their </a:t>
            </a:r>
            <a:r>
              <a:rPr lang="en-US" dirty="0" err="1"/>
              <a:t>telegectasia</a:t>
            </a:r>
            <a:r>
              <a:rPr lang="en-US" dirty="0"/>
              <a:t>.  Many of them reported that their eyes started to feel better.  IPL started to be used more and more for Rosacea.  When </a:t>
            </a:r>
            <a:r>
              <a:rPr lang="en-US" dirty="0" err="1"/>
              <a:t>telegectatic</a:t>
            </a:r>
            <a:r>
              <a:rPr lang="en-US" dirty="0"/>
              <a:t> vessels develop around the eye they release pro-inflammatory agents.  The orbital vasculature is the driving force for this process.  Just like other parts of the body, abnormal blood vessels are NOT our friends.  In OSD, they drive the inflammatory process.  </a:t>
            </a:r>
          </a:p>
        </p:txBody>
      </p:sp>
      <p:sp>
        <p:nvSpPr>
          <p:cNvPr id="4" name="Slide Number Placeholder 3"/>
          <p:cNvSpPr>
            <a:spLocks noGrp="1"/>
          </p:cNvSpPr>
          <p:nvPr>
            <p:ph type="sldNum" sz="quarter" idx="5"/>
          </p:nvPr>
        </p:nvSpPr>
        <p:spPr/>
        <p:txBody>
          <a:bodyPr/>
          <a:lstStyle/>
          <a:p>
            <a:pPr>
              <a:defRPr/>
            </a:pPr>
            <a:fld id="{F28CBEC5-7387-7945-927E-F793317E6C83}" type="slidenum">
              <a:rPr lang="en-US" smtClean="0"/>
              <a:pPr>
                <a:defRPr/>
              </a:pPr>
              <a:t>31</a:t>
            </a:fld>
            <a:endParaRPr lang="en-US"/>
          </a:p>
        </p:txBody>
      </p:sp>
    </p:spTree>
    <p:extLst>
      <p:ext uri="{BB962C8B-B14F-4D97-AF65-F5344CB8AC3E}">
        <p14:creationId xmlns:p14="http://schemas.microsoft.com/office/powerpoint/2010/main" val="379495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Warms Meibum</a:t>
            </a:r>
          </a:p>
          <a:p>
            <a:pPr marL="228600" indent="-228600">
              <a:buAutoNum type="arabicPeriod"/>
            </a:pPr>
            <a:r>
              <a:rPr lang="en-US" dirty="0"/>
              <a:t>Emits Energy that absorbed by chromophores in hemoglobin and closes abnormal vessels in the eyelid margin and adjacent conjunctiva.  Prevents release of inflammatory factors by the vessels</a:t>
            </a:r>
          </a:p>
          <a:p>
            <a:pPr marL="228600" indent="-228600">
              <a:buAutoNum type="arabicPeriod"/>
            </a:pPr>
            <a:r>
              <a:rPr lang="en-US" dirty="0"/>
              <a:t>Reduces inflammatory factors in tears (interleukin 17A. Interleukin-6, prostaglandin E2) (up-regulates expression of anti-inflammatory agents while downregulating pro-</a:t>
            </a:r>
            <a:r>
              <a:rPr lang="en-US" dirty="0" err="1"/>
              <a:t>inglammatory</a:t>
            </a:r>
            <a:r>
              <a:rPr lang="en-US" dirty="0"/>
              <a:t> </a:t>
            </a:r>
            <a:r>
              <a:rPr lang="en-US" dirty="0" err="1"/>
              <a:t>agrents</a:t>
            </a:r>
            <a:r>
              <a:rPr lang="en-US" dirty="0"/>
              <a:t>) </a:t>
            </a:r>
          </a:p>
          <a:p>
            <a:pPr marL="228600" indent="-228600">
              <a:buAutoNum type="arabicPeriod"/>
            </a:pPr>
            <a:r>
              <a:rPr lang="en-US" dirty="0"/>
              <a:t>Activates fibroblasts and enhance collagen production</a:t>
            </a:r>
          </a:p>
          <a:p>
            <a:pPr marL="228600" indent="-228600">
              <a:buAutoNum type="arabicPeriod"/>
            </a:pPr>
            <a:r>
              <a:rPr lang="en-US" dirty="0"/>
              <a:t>Reduce inflammatory or neurogenic pain</a:t>
            </a:r>
          </a:p>
          <a:p>
            <a:pPr marL="228600" indent="-228600">
              <a:buAutoNum type="arabicPeriod"/>
            </a:pPr>
            <a:r>
              <a:rPr lang="en-US" dirty="0"/>
              <a:t>Reduction in bacterial load and demodex to reduce inflammation</a:t>
            </a:r>
          </a:p>
          <a:p>
            <a:endParaRPr lang="en-US" dirty="0"/>
          </a:p>
          <a:p>
            <a:endParaRPr lang="en-US" dirty="0"/>
          </a:p>
          <a:p>
            <a:r>
              <a:rPr lang="en-US" dirty="0"/>
              <a:t>IPL has been used</a:t>
            </a:r>
            <a:r>
              <a:rPr lang="en-US" sz="1200" b="0" i="0" kern="1200" dirty="0">
                <a:solidFill>
                  <a:schemeClr val="tx1"/>
                </a:solidFill>
                <a:effectLst/>
                <a:latin typeface="+mn-lt"/>
                <a:ea typeface="+mn-ea"/>
                <a:cs typeface="+mn-cs"/>
              </a:rPr>
              <a:t> dermatology for over a decade for the treatment of rosacea, acne and skin lesions. </a:t>
            </a:r>
            <a:r>
              <a:rPr lang="en-US" dirty="0"/>
              <a:t>relatively novel treatment for MGD in the states. </a:t>
            </a:r>
          </a:p>
          <a:p>
            <a:r>
              <a:rPr lang="en-US" dirty="0"/>
              <a:t>Improved TBUT time found for 87% of patients with 7 </a:t>
            </a:r>
            <a:r>
              <a:rPr lang="en-US" dirty="0" err="1"/>
              <a:t>tx</a:t>
            </a:r>
            <a:r>
              <a:rPr lang="en-US" dirty="0"/>
              <a:t> visits and 4 maintenance visits along with improvement in post </a:t>
            </a:r>
            <a:r>
              <a:rPr lang="en-US" dirty="0" err="1"/>
              <a:t>tx</a:t>
            </a:r>
            <a:r>
              <a:rPr lang="en-US" dirty="0"/>
              <a:t> symptoms.</a:t>
            </a:r>
          </a:p>
        </p:txBody>
      </p:sp>
      <p:sp>
        <p:nvSpPr>
          <p:cNvPr id="4" name="Slide Number Placeholder 3"/>
          <p:cNvSpPr>
            <a:spLocks noGrp="1"/>
          </p:cNvSpPr>
          <p:nvPr>
            <p:ph type="sldNum" sz="quarter" idx="5"/>
          </p:nvPr>
        </p:nvSpPr>
        <p:spPr/>
        <p:txBody>
          <a:bodyPr/>
          <a:lstStyle/>
          <a:p>
            <a:fld id="{3B5AF194-8B05-244B-9A91-4F4D9B2490D4}" type="slidenum">
              <a:rPr lang="en-US" smtClean="0"/>
              <a:t>36</a:t>
            </a:fld>
            <a:endParaRPr lang="en-US"/>
          </a:p>
        </p:txBody>
      </p:sp>
    </p:spTree>
    <p:extLst>
      <p:ext uri="{BB962C8B-B14F-4D97-AF65-F5344CB8AC3E}">
        <p14:creationId xmlns:p14="http://schemas.microsoft.com/office/powerpoint/2010/main" val="3285044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5283" indent="-290493" eaLnBrk="0" hangingPunct="0">
              <a:defRPr sz="2400">
                <a:solidFill>
                  <a:schemeClr val="tx1"/>
                </a:solidFill>
                <a:latin typeface="Arial" charset="0"/>
                <a:ea typeface="ＭＳ Ｐゴシック" charset="0"/>
              </a:defRPr>
            </a:lvl2pPr>
            <a:lvl3pPr marL="1161974" indent="-232395" eaLnBrk="0" hangingPunct="0">
              <a:defRPr sz="2400">
                <a:solidFill>
                  <a:schemeClr val="tx1"/>
                </a:solidFill>
                <a:latin typeface="Arial" charset="0"/>
                <a:ea typeface="ＭＳ Ｐゴシック" charset="0"/>
              </a:defRPr>
            </a:lvl3pPr>
            <a:lvl4pPr marL="1626763" indent="-232395" eaLnBrk="0" hangingPunct="0">
              <a:defRPr sz="2400">
                <a:solidFill>
                  <a:schemeClr val="tx1"/>
                </a:solidFill>
                <a:latin typeface="Arial" charset="0"/>
                <a:ea typeface="ＭＳ Ｐゴシック" charset="0"/>
              </a:defRPr>
            </a:lvl4pPr>
            <a:lvl5pPr marL="2091553" indent="-232395" eaLnBrk="0" hangingPunct="0">
              <a:defRPr sz="2400">
                <a:solidFill>
                  <a:schemeClr val="tx1"/>
                </a:solidFill>
                <a:latin typeface="Arial" charset="0"/>
                <a:ea typeface="ＭＳ Ｐゴシック" charset="0"/>
              </a:defRPr>
            </a:lvl5pPr>
            <a:lvl6pPr marL="2556342" indent="-232395" eaLnBrk="0" fontAlgn="base" hangingPunct="0">
              <a:spcBef>
                <a:spcPct val="0"/>
              </a:spcBef>
              <a:spcAft>
                <a:spcPct val="0"/>
              </a:spcAft>
              <a:defRPr sz="2400">
                <a:solidFill>
                  <a:schemeClr val="tx1"/>
                </a:solidFill>
                <a:latin typeface="Arial" charset="0"/>
                <a:ea typeface="ＭＳ Ｐゴシック" charset="0"/>
              </a:defRPr>
            </a:lvl6pPr>
            <a:lvl7pPr marL="3021132" indent="-232395" eaLnBrk="0" fontAlgn="base" hangingPunct="0">
              <a:spcBef>
                <a:spcPct val="0"/>
              </a:spcBef>
              <a:spcAft>
                <a:spcPct val="0"/>
              </a:spcAft>
              <a:defRPr sz="2400">
                <a:solidFill>
                  <a:schemeClr val="tx1"/>
                </a:solidFill>
                <a:latin typeface="Arial" charset="0"/>
                <a:ea typeface="ＭＳ Ｐゴシック" charset="0"/>
              </a:defRPr>
            </a:lvl7pPr>
            <a:lvl8pPr marL="3485921" indent="-232395" eaLnBrk="0" fontAlgn="base" hangingPunct="0">
              <a:spcBef>
                <a:spcPct val="0"/>
              </a:spcBef>
              <a:spcAft>
                <a:spcPct val="0"/>
              </a:spcAft>
              <a:defRPr sz="2400">
                <a:solidFill>
                  <a:schemeClr val="tx1"/>
                </a:solidFill>
                <a:latin typeface="Arial" charset="0"/>
                <a:ea typeface="ＭＳ Ｐゴシック" charset="0"/>
              </a:defRPr>
            </a:lvl8pPr>
            <a:lvl9pPr marL="3950711" indent="-23239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1E26A0-EB8D-C54E-BC8E-4DB43D87E342}" type="slidenum">
              <a:rPr lang="en-US" sz="1200"/>
              <a:pPr eaLnBrk="1" hangingPunct="1"/>
              <a:t>40</a:t>
            </a:fld>
            <a:endParaRPr lang="en-US" sz="1200"/>
          </a:p>
        </p:txBody>
      </p:sp>
      <p:sp>
        <p:nvSpPr>
          <p:cNvPr id="137218" name="Rectangle 2"/>
          <p:cNvSpPr>
            <a:spLocks noGrp="1" noRot="1" noChangeAspect="1" noChangeArrowheads="1" noTextEdit="1"/>
          </p:cNvSpPr>
          <p:nvPr>
            <p:ph type="sldImg"/>
          </p:nvPr>
        </p:nvSpPr>
        <p:spPr>
          <a:ln cap="flat"/>
        </p:spPr>
      </p:sp>
      <p:sp>
        <p:nvSpPr>
          <p:cNvPr id="1372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F8C99C-27C5-364D-9D31-7EEC3DFF1402}" type="slidenum">
              <a:rPr lang="en-US" smtClean="0"/>
              <a:t>49</a:t>
            </a:fld>
            <a:endParaRPr lang="en-US"/>
          </a:p>
        </p:txBody>
      </p:sp>
    </p:spTree>
    <p:extLst>
      <p:ext uri="{BB962C8B-B14F-4D97-AF65-F5344CB8AC3E}">
        <p14:creationId xmlns:p14="http://schemas.microsoft.com/office/powerpoint/2010/main" val="4215688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1E17-60ED-B65E-6F7C-119DE0C4A2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A745D8-AC2E-9564-BB59-21FFD4A62F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A9EC06-5B40-6624-38C6-FF59BE243A07}"/>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5" name="Footer Placeholder 4">
            <a:extLst>
              <a:ext uri="{FF2B5EF4-FFF2-40B4-BE49-F238E27FC236}">
                <a16:creationId xmlns:a16="http://schemas.microsoft.com/office/drawing/2014/main" id="{1D799C15-CF54-3A10-703C-67E1A7A5B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B9E8F2-E641-4AA5-376E-DB39BE449017}"/>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145997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635FF-CFD3-113D-E18A-8B79AA4A04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17036F-4451-4301-10A7-30068E65CF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73F1A8-AD59-9390-A400-5E552A63FFBC}"/>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5" name="Footer Placeholder 4">
            <a:extLst>
              <a:ext uri="{FF2B5EF4-FFF2-40B4-BE49-F238E27FC236}">
                <a16:creationId xmlns:a16="http://schemas.microsoft.com/office/drawing/2014/main" id="{2C705033-07C1-57D9-73C3-ACD306BA1D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A7050-CC3D-E314-7139-6E6E4FFE5AE9}"/>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1507209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648D9-1094-7190-CC2A-C37431DB2D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002A61-3A8E-0A46-4069-FF0646F3E2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D510BB-1CA8-1C29-B412-397881225882}"/>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5" name="Footer Placeholder 4">
            <a:extLst>
              <a:ext uri="{FF2B5EF4-FFF2-40B4-BE49-F238E27FC236}">
                <a16:creationId xmlns:a16="http://schemas.microsoft.com/office/drawing/2014/main" id="{750AC091-9AD2-BECD-E063-5D1BF7CB4A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5B3F7B-E464-A531-4902-21E37336C368}"/>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1218077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3AD1-2F54-C178-EE08-64A0D2990C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8803FA-B779-AA48-2D6E-3F85C746AD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0CCFD6-8763-0D5D-5D9B-2A956C6202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FADC9B-CF4B-2612-E40F-49B4674CF8A1}"/>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6" name="Footer Placeholder 5">
            <a:extLst>
              <a:ext uri="{FF2B5EF4-FFF2-40B4-BE49-F238E27FC236}">
                <a16:creationId xmlns:a16="http://schemas.microsoft.com/office/drawing/2014/main" id="{876E4759-2024-87A9-1D9D-F138801869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2DF5E-3861-94A1-6D74-716E522640B3}"/>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565790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272E8-1E4F-66CA-88E0-BA3F734FE7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B52C88-CABD-AD37-9FEF-3C94409040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32E17B-6E58-1D6B-A936-4567B033BF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F0B655-C882-967D-F418-69B9788E76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412E67-D03E-9966-94E7-38D15F2DA5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39AE4B-511E-1327-9A94-C15CC80619AE}"/>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8" name="Footer Placeholder 7">
            <a:extLst>
              <a:ext uri="{FF2B5EF4-FFF2-40B4-BE49-F238E27FC236}">
                <a16:creationId xmlns:a16="http://schemas.microsoft.com/office/drawing/2014/main" id="{1081D892-FC2D-7EE4-747B-3362B92DCE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BD95AD-80C1-DD1C-D4A4-E575E123D624}"/>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954928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0FBE-A5AC-C073-C5C4-38D2B8C1F4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B9FDCA-742D-27A6-3FF6-F3D3BA27F8D6}"/>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4" name="Footer Placeholder 3">
            <a:extLst>
              <a:ext uri="{FF2B5EF4-FFF2-40B4-BE49-F238E27FC236}">
                <a16:creationId xmlns:a16="http://schemas.microsoft.com/office/drawing/2014/main" id="{DF48D4AD-659E-7788-B818-431FEC43B5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1AEA98-9FF9-BC46-7A4B-E7E8BAC59EF3}"/>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223009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2B6342-8724-AC79-51C8-FBF93DFACEAC}"/>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3" name="Footer Placeholder 2">
            <a:extLst>
              <a:ext uri="{FF2B5EF4-FFF2-40B4-BE49-F238E27FC236}">
                <a16:creationId xmlns:a16="http://schemas.microsoft.com/office/drawing/2014/main" id="{AEA07569-134C-8CB4-66BB-8155A27F16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505CFB-2108-4560-0A78-54C87B67D734}"/>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3758091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8EF1A-407B-FD14-AF3F-B5600D11F9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33484C-36D2-CDED-7BEA-E900140E7F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485826-8451-9C5F-897C-A9AF5C3431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F82D3A-AF9B-B989-C981-1723CE219090}"/>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6" name="Footer Placeholder 5">
            <a:extLst>
              <a:ext uri="{FF2B5EF4-FFF2-40B4-BE49-F238E27FC236}">
                <a16:creationId xmlns:a16="http://schemas.microsoft.com/office/drawing/2014/main" id="{832A92D1-E208-8CD9-7B4F-11F0D9FB51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5FABCE-E300-4DED-72A9-61F8382CEEE3}"/>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343841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5609-05AA-A3E6-6902-0A452BD35B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D05750-1529-F11C-14D9-30A239331A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E4B2BF-D19F-4430-CFE0-1E023281C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6984E5-04E4-B829-A5E8-D9C9E1079C94}"/>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6" name="Footer Placeholder 5">
            <a:extLst>
              <a:ext uri="{FF2B5EF4-FFF2-40B4-BE49-F238E27FC236}">
                <a16:creationId xmlns:a16="http://schemas.microsoft.com/office/drawing/2014/main" id="{0E996D37-86B3-1B8F-687D-D768011549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476714-5487-9672-459A-146ADEEEDC17}"/>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340129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A5B5E-081E-4DB7-B921-EB88D83FED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4D12F8-634A-EA0B-B4CF-261D128BAE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59D279-F7E6-33FC-1196-ED387F5DB737}"/>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5" name="Footer Placeholder 4">
            <a:extLst>
              <a:ext uri="{FF2B5EF4-FFF2-40B4-BE49-F238E27FC236}">
                <a16:creationId xmlns:a16="http://schemas.microsoft.com/office/drawing/2014/main" id="{E07C772F-B055-1365-93ED-1C1DA9DB5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C880C2-8789-A647-1692-FD2FF04DFFBD}"/>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1899123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9A6858-48C7-6BDB-2AB7-153DAA1AFF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06B716-F762-B3B7-C958-773A070C68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B6ADE1-E27C-78D7-B336-DB4A8366F61D}"/>
              </a:ext>
            </a:extLst>
          </p:cNvPr>
          <p:cNvSpPr>
            <a:spLocks noGrp="1"/>
          </p:cNvSpPr>
          <p:nvPr>
            <p:ph type="dt" sz="half" idx="10"/>
          </p:nvPr>
        </p:nvSpPr>
        <p:spPr/>
        <p:txBody>
          <a:bodyPr/>
          <a:lstStyle/>
          <a:p>
            <a:fld id="{581420CE-C63F-F347-9047-04C588F2CA98}" type="datetimeFigureOut">
              <a:rPr lang="en-US" smtClean="0"/>
              <a:t>10/17/26</a:t>
            </a:fld>
            <a:endParaRPr lang="en-US"/>
          </a:p>
        </p:txBody>
      </p:sp>
      <p:sp>
        <p:nvSpPr>
          <p:cNvPr id="5" name="Footer Placeholder 4">
            <a:extLst>
              <a:ext uri="{FF2B5EF4-FFF2-40B4-BE49-F238E27FC236}">
                <a16:creationId xmlns:a16="http://schemas.microsoft.com/office/drawing/2014/main" id="{6833B97E-1706-D4C4-A73E-D138604345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02C19-996B-B483-3BA5-8E5E93011307}"/>
              </a:ext>
            </a:extLst>
          </p:cNvPr>
          <p:cNvSpPr>
            <a:spLocks noGrp="1"/>
          </p:cNvSpPr>
          <p:nvPr>
            <p:ph type="sldNum" sz="quarter" idx="12"/>
          </p:nvPr>
        </p:nvSpPr>
        <p:spPr/>
        <p:txBody>
          <a:bodyPr/>
          <a:lstStyle/>
          <a:p>
            <a:fld id="{07A5B629-EAC4-AC41-9962-CC38311D5939}" type="slidenum">
              <a:rPr lang="en-US" smtClean="0"/>
              <a:t>‹#›</a:t>
            </a:fld>
            <a:endParaRPr lang="en-US"/>
          </a:p>
        </p:txBody>
      </p:sp>
    </p:spTree>
    <p:extLst>
      <p:ext uri="{BB962C8B-B14F-4D97-AF65-F5344CB8AC3E}">
        <p14:creationId xmlns:p14="http://schemas.microsoft.com/office/powerpoint/2010/main" val="97191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Slide text">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a:xfrm>
            <a:off x="8737601" y="6356352"/>
            <a:ext cx="2844800" cy="365125"/>
          </a:xfrm>
          <a:prstGeom prst="rect">
            <a:avLst/>
          </a:prstGeom>
        </p:spPr>
        <p:txBody>
          <a:bodyPr lIns="71797" tIns="35912" rIns="71797" bIns="35912"/>
          <a:lstStyle/>
          <a:p>
            <a:fld id="{1777321D-606A-6E44-A3F7-AC1B7BA028FB}" type="slidenum">
              <a:rPr lang="it-IT" smtClean="0">
                <a:solidFill>
                  <a:srgbClr val="FFFFFF"/>
                </a:solidFill>
              </a:rPr>
              <a:pPr/>
              <a:t>‹#›</a:t>
            </a:fld>
            <a:endParaRPr lang="it-IT">
              <a:solidFill>
                <a:srgbClr val="FFFFFF"/>
              </a:solidFill>
            </a:endParaRPr>
          </a:p>
        </p:txBody>
      </p:sp>
      <p:sp>
        <p:nvSpPr>
          <p:cNvPr id="7" name="Slide Number Placeholder 2"/>
          <p:cNvSpPr txBox="1">
            <a:spLocks/>
          </p:cNvSpPr>
          <p:nvPr userDrawn="1"/>
        </p:nvSpPr>
        <p:spPr>
          <a:xfrm>
            <a:off x="-1224549" y="6251528"/>
            <a:ext cx="2844800" cy="365125"/>
          </a:xfrm>
          <a:prstGeom prst="rect">
            <a:avLst/>
          </a:prstGeom>
        </p:spPr>
        <p:txBody>
          <a:bodyPr lIns="77233" tIns="38631" rIns="77233" bIns="38631"/>
          <a:lstStyle>
            <a:defPPr>
              <a:defRPr lang="it-IT"/>
            </a:defPPr>
            <a:lvl1pPr marL="0" algn="ctr" defTabSz="407991" rtl="0" eaLnBrk="1" latinLnBrk="0" hangingPunct="1">
              <a:defRPr sz="1000" b="1" kern="1200">
                <a:solidFill>
                  <a:schemeClr val="bg1"/>
                </a:solidFill>
                <a:latin typeface="+mn-lt"/>
                <a:ea typeface="+mn-ea"/>
                <a:cs typeface="+mn-cs"/>
              </a:defRPr>
            </a:lvl1pPr>
            <a:lvl2pPr marL="407991" algn="l" defTabSz="407991" rtl="0" eaLnBrk="1" latinLnBrk="0" hangingPunct="1">
              <a:defRPr sz="1600" kern="1200">
                <a:solidFill>
                  <a:schemeClr val="tx1"/>
                </a:solidFill>
                <a:latin typeface="+mn-lt"/>
                <a:ea typeface="+mn-ea"/>
                <a:cs typeface="+mn-cs"/>
              </a:defRPr>
            </a:lvl2pPr>
            <a:lvl3pPr marL="815982" algn="l" defTabSz="407991" rtl="0" eaLnBrk="1" latinLnBrk="0" hangingPunct="1">
              <a:defRPr sz="1600" kern="1200">
                <a:solidFill>
                  <a:schemeClr val="tx1"/>
                </a:solidFill>
                <a:latin typeface="+mn-lt"/>
                <a:ea typeface="+mn-ea"/>
                <a:cs typeface="+mn-cs"/>
              </a:defRPr>
            </a:lvl3pPr>
            <a:lvl4pPr marL="1223972" algn="l" defTabSz="407991" rtl="0" eaLnBrk="1" latinLnBrk="0" hangingPunct="1">
              <a:defRPr sz="1600" kern="1200">
                <a:solidFill>
                  <a:schemeClr val="tx1"/>
                </a:solidFill>
                <a:latin typeface="+mn-lt"/>
                <a:ea typeface="+mn-ea"/>
                <a:cs typeface="+mn-cs"/>
              </a:defRPr>
            </a:lvl4pPr>
            <a:lvl5pPr marL="1631959" algn="l" defTabSz="407991" rtl="0" eaLnBrk="1" latinLnBrk="0" hangingPunct="1">
              <a:defRPr sz="1600" kern="1200">
                <a:solidFill>
                  <a:schemeClr val="tx1"/>
                </a:solidFill>
                <a:latin typeface="+mn-lt"/>
                <a:ea typeface="+mn-ea"/>
                <a:cs typeface="+mn-cs"/>
              </a:defRPr>
            </a:lvl5pPr>
            <a:lvl6pPr marL="2039956" algn="l" defTabSz="407991" rtl="0" eaLnBrk="1" latinLnBrk="0" hangingPunct="1">
              <a:defRPr sz="1600" kern="1200">
                <a:solidFill>
                  <a:schemeClr val="tx1"/>
                </a:solidFill>
                <a:latin typeface="+mn-lt"/>
                <a:ea typeface="+mn-ea"/>
                <a:cs typeface="+mn-cs"/>
              </a:defRPr>
            </a:lvl6pPr>
            <a:lvl7pPr marL="2447944" algn="l" defTabSz="407991" rtl="0" eaLnBrk="1" latinLnBrk="0" hangingPunct="1">
              <a:defRPr sz="1600" kern="1200">
                <a:solidFill>
                  <a:schemeClr val="tx1"/>
                </a:solidFill>
                <a:latin typeface="+mn-lt"/>
                <a:ea typeface="+mn-ea"/>
                <a:cs typeface="+mn-cs"/>
              </a:defRPr>
            </a:lvl7pPr>
            <a:lvl8pPr marL="2855933" algn="l" defTabSz="407991" rtl="0" eaLnBrk="1" latinLnBrk="0" hangingPunct="1">
              <a:defRPr sz="1600" kern="1200">
                <a:solidFill>
                  <a:schemeClr val="tx1"/>
                </a:solidFill>
                <a:latin typeface="+mn-lt"/>
                <a:ea typeface="+mn-ea"/>
                <a:cs typeface="+mn-cs"/>
              </a:defRPr>
            </a:lvl8pPr>
            <a:lvl9pPr marL="3263925" algn="l" defTabSz="407991" rtl="0" eaLnBrk="1" latinLnBrk="0" hangingPunct="1">
              <a:defRPr sz="1600" kern="1200">
                <a:solidFill>
                  <a:schemeClr val="tx1"/>
                </a:solidFill>
                <a:latin typeface="+mn-lt"/>
                <a:ea typeface="+mn-ea"/>
                <a:cs typeface="+mn-cs"/>
              </a:defRPr>
            </a:lvl9pPr>
          </a:lstStyle>
          <a:p>
            <a:fld id="{1777321D-606A-6E44-A3F7-AC1B7BA028FB}" type="slidenum">
              <a:rPr lang="it-IT" sz="1076" smtClean="0">
                <a:solidFill>
                  <a:srgbClr val="FFFFFF"/>
                </a:solidFill>
              </a:rPr>
              <a:pPr/>
              <a:t>‹#›</a:t>
            </a:fld>
            <a:endParaRPr lang="it-IT" sz="1076" dirty="0">
              <a:solidFill>
                <a:srgbClr val="FFFFFF"/>
              </a:solidFill>
            </a:endParaRPr>
          </a:p>
        </p:txBody>
      </p:sp>
      <p:sp>
        <p:nvSpPr>
          <p:cNvPr id="8" name="Text Placeholder 2"/>
          <p:cNvSpPr>
            <a:spLocks noGrp="1"/>
          </p:cNvSpPr>
          <p:nvPr>
            <p:ph type="body" sz="quarter" idx="10" hasCustomPrompt="1"/>
          </p:nvPr>
        </p:nvSpPr>
        <p:spPr>
          <a:xfrm>
            <a:off x="1002606" y="554093"/>
            <a:ext cx="10579959" cy="561876"/>
          </a:xfrm>
          <a:prstGeom prst="rect">
            <a:avLst/>
          </a:prstGeom>
        </p:spPr>
        <p:txBody>
          <a:bodyPr vert="horz"/>
          <a:lstStyle>
            <a:lvl1pPr marL="0" indent="0">
              <a:buFontTx/>
              <a:buNone/>
              <a:defRPr sz="2367" b="1" i="0">
                <a:latin typeface="Arial Black" panose="020B0A04020102020204" pitchFamily="34" charset="0"/>
              </a:defRPr>
            </a:lvl1pPr>
          </a:lstStyle>
          <a:p>
            <a:pPr lvl="0"/>
            <a:r>
              <a:rPr lang="it-IT" dirty="0"/>
              <a:t>Click to add Title</a:t>
            </a:r>
          </a:p>
        </p:txBody>
      </p:sp>
      <p:sp>
        <p:nvSpPr>
          <p:cNvPr id="11" name="Text Placeholder 7"/>
          <p:cNvSpPr>
            <a:spLocks noGrp="1"/>
          </p:cNvSpPr>
          <p:nvPr>
            <p:ph type="body" sz="quarter" idx="11" hasCustomPrompt="1"/>
          </p:nvPr>
        </p:nvSpPr>
        <p:spPr>
          <a:xfrm>
            <a:off x="1002606" y="1115970"/>
            <a:ext cx="10579959" cy="351997"/>
          </a:xfrm>
          <a:prstGeom prst="rect">
            <a:avLst/>
          </a:prstGeom>
        </p:spPr>
        <p:txBody>
          <a:bodyPr vert="horz" anchor="ctr" anchorCtr="0"/>
          <a:lstStyle>
            <a:lvl1pPr marL="0" indent="0">
              <a:buFontTx/>
              <a:buNone/>
              <a:defRPr sz="1507">
                <a:solidFill>
                  <a:schemeClr val="tx2"/>
                </a:solidFill>
              </a:defRPr>
            </a:lvl1pPr>
          </a:lstStyle>
          <a:p>
            <a:pPr lvl="0"/>
            <a:r>
              <a:rPr lang="it-IT" dirty="0"/>
              <a:t>Click to add Subtitle</a:t>
            </a:r>
          </a:p>
        </p:txBody>
      </p:sp>
    </p:spTree>
    <p:extLst>
      <p:ext uri="{BB962C8B-B14F-4D97-AF65-F5344CB8AC3E}">
        <p14:creationId xmlns:p14="http://schemas.microsoft.com/office/powerpoint/2010/main" val="2873266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ubhead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1" y="1493521"/>
            <a:ext cx="11254740" cy="4351020"/>
          </a:xfrm>
        </p:spPr>
        <p:txBody>
          <a:bodyPr/>
          <a:lstStyle>
            <a:lvl1pPr>
              <a:defRPr sz="1667"/>
            </a:lvl1pPr>
            <a:lvl2pPr>
              <a:defRPr sz="1500"/>
            </a:lvl2pPr>
            <a:lvl3pPr>
              <a:defRPr sz="1333"/>
            </a:lvl3pPr>
            <a:lvl4pPr>
              <a:defRPr sz="1167"/>
            </a:lvl4pPr>
            <a:lvl5pPr>
              <a:defRPr sz="1167"/>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5">
            <a:extLst>
              <a:ext uri="{FF2B5EF4-FFF2-40B4-BE49-F238E27FC236}">
                <a16:creationId xmlns:a16="http://schemas.microsoft.com/office/drawing/2014/main" id="{9152CF5B-FDE1-5D4C-B4F5-A607D2D6F0CF}"/>
              </a:ext>
            </a:extLst>
          </p:cNvPr>
          <p:cNvSpPr>
            <a:spLocks noGrp="1"/>
          </p:cNvSpPr>
          <p:nvPr>
            <p:ph type="title"/>
          </p:nvPr>
        </p:nvSpPr>
        <p:spPr>
          <a:xfrm>
            <a:off x="533401" y="220980"/>
            <a:ext cx="11254740" cy="792480"/>
          </a:xfrm>
        </p:spPr>
        <p:txBody>
          <a:bodyPr/>
          <a:lstStyle>
            <a:lvl1pPr>
              <a:defRPr sz="2500"/>
            </a:lvl1pPr>
          </a:lstStyle>
          <a:p>
            <a:r>
              <a:rPr lang="en-US"/>
              <a:t>Click to edit Master title style</a:t>
            </a:r>
          </a:p>
        </p:txBody>
      </p:sp>
      <p:sp>
        <p:nvSpPr>
          <p:cNvPr id="6" name="TextBox 5">
            <a:extLst>
              <a:ext uri="{FF2B5EF4-FFF2-40B4-BE49-F238E27FC236}">
                <a16:creationId xmlns:a16="http://schemas.microsoft.com/office/drawing/2014/main" id="{50EBCFC7-82E9-415F-B829-E6AAA1D5983F}"/>
              </a:ext>
            </a:extLst>
          </p:cNvPr>
          <p:cNvSpPr txBox="1"/>
          <p:nvPr userDrawn="1"/>
        </p:nvSpPr>
        <p:spPr>
          <a:xfrm>
            <a:off x="11067143" y="6458859"/>
            <a:ext cx="698500" cy="323165"/>
          </a:xfrm>
          <a:prstGeom prst="rect">
            <a:avLst/>
          </a:prstGeom>
          <a:solidFill>
            <a:schemeClr val="bg1"/>
          </a:solidFill>
        </p:spPr>
        <p:txBody>
          <a:bodyPr wrap="square" rtlCol="0">
            <a:spAutoFit/>
          </a:bodyPr>
          <a:lstStyle/>
          <a:p>
            <a:endParaRPr lang="en-US" sz="1500"/>
          </a:p>
        </p:txBody>
      </p:sp>
      <p:sp>
        <p:nvSpPr>
          <p:cNvPr id="13" name="TextBox 12">
            <a:extLst>
              <a:ext uri="{FF2B5EF4-FFF2-40B4-BE49-F238E27FC236}">
                <a16:creationId xmlns:a16="http://schemas.microsoft.com/office/drawing/2014/main" id="{61DB8851-849E-45B7-877D-3018BAC241DD}"/>
              </a:ext>
            </a:extLst>
          </p:cNvPr>
          <p:cNvSpPr txBox="1"/>
          <p:nvPr userDrawn="1"/>
        </p:nvSpPr>
        <p:spPr>
          <a:xfrm>
            <a:off x="9002983" y="6365088"/>
            <a:ext cx="2762660" cy="254044"/>
          </a:xfrm>
          <a:prstGeom prst="rect">
            <a:avLst/>
          </a:prstGeom>
          <a:noFill/>
        </p:spPr>
        <p:txBody>
          <a:bodyPr wrap="square" rtlCol="0">
            <a:spAutoFit/>
          </a:bodyPr>
          <a:lstStyle/>
          <a:p>
            <a:pPr algn="r"/>
            <a:fld id="{4EA94C00-7D30-204E-8635-B59497507557}" type="slidenum">
              <a:rPr lang="en-US" sz="1051" smtClean="0">
                <a:solidFill>
                  <a:schemeClr val="accent2"/>
                </a:solidFill>
              </a:rPr>
              <a:pPr algn="r"/>
              <a:t>‹#›</a:t>
            </a:fld>
            <a:endParaRPr lang="en-US" sz="1051">
              <a:solidFill>
                <a:schemeClr val="accent2"/>
              </a:solidFill>
            </a:endParaRPr>
          </a:p>
        </p:txBody>
      </p:sp>
    </p:spTree>
    <p:extLst>
      <p:ext uri="{BB962C8B-B14F-4D97-AF65-F5344CB8AC3E}">
        <p14:creationId xmlns:p14="http://schemas.microsoft.com/office/powerpoint/2010/main" val="2505358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01B88D5-9A40-435D-93BC-8C904C30324F}"/>
              </a:ext>
            </a:extLst>
          </p:cNvPr>
          <p:cNvGraphicFramePr>
            <a:graphicFrameLocks noChangeAspect="1"/>
          </p:cNvGraphicFramePr>
          <p:nvPr userDrawn="1">
            <p:custDataLst>
              <p:tags r:id="rId1"/>
            </p:custDataLst>
            <p:extLst>
              <p:ext uri="{D42A27DB-BD31-4B8C-83A1-F6EECF244321}">
                <p14:modId xmlns:p14="http://schemas.microsoft.com/office/powerpoint/2010/main" val="3990245510"/>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416" imgH="416" progId="TCLayout.ActiveDocument.1">
                  <p:embed/>
                </p:oleObj>
              </mc:Choice>
              <mc:Fallback>
                <p:oleObj name="think-cell Slide" r:id="rId3" imgW="416" imgH="416" progId="TCLayout.ActiveDocument.1">
                  <p:embed/>
                  <p:pic>
                    <p:nvPicPr>
                      <p:cNvPr id="2" name="Object 1" hidden="1">
                        <a:extLst>
                          <a:ext uri="{FF2B5EF4-FFF2-40B4-BE49-F238E27FC236}">
                            <a16:creationId xmlns:a16="http://schemas.microsoft.com/office/drawing/2014/main" id="{A01B88D5-9A40-435D-93BC-8C904C30324F}"/>
                          </a:ext>
                        </a:extLst>
                      </p:cNvPr>
                      <p:cNvPicPr/>
                      <p:nvPr/>
                    </p:nvPicPr>
                    <p:blipFill>
                      <a:blip r:embed="rId4"/>
                      <a:stretch>
                        <a:fillRect/>
                      </a:stretch>
                    </p:blipFill>
                    <p:spPr>
                      <a:xfrm>
                        <a:off x="1589" y="1589"/>
                        <a:ext cx="1588" cy="1588"/>
                      </a:xfrm>
                      <a:prstGeom prst="rect">
                        <a:avLst/>
                      </a:prstGeom>
                    </p:spPr>
                  </p:pic>
                </p:oleObj>
              </mc:Fallback>
            </mc:AlternateContent>
          </a:graphicData>
        </a:graphic>
      </p:graphicFrame>
    </p:spTree>
    <p:extLst>
      <p:ext uri="{BB962C8B-B14F-4D97-AF65-F5344CB8AC3E}">
        <p14:creationId xmlns:p14="http://schemas.microsoft.com/office/powerpoint/2010/main" val="2903107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77DBA5-38A7-2D4E-F116-AB70125DB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F11E81-F105-8AD9-3B5A-C098FE3ACE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03DF77-2286-BFFF-5F4F-80E6A24F7A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1420CE-C63F-F347-9047-04C588F2CA98}" type="datetimeFigureOut">
              <a:rPr lang="en-US" smtClean="0"/>
              <a:t>10/17/26</a:t>
            </a:fld>
            <a:endParaRPr lang="en-US"/>
          </a:p>
        </p:txBody>
      </p:sp>
      <p:sp>
        <p:nvSpPr>
          <p:cNvPr id="5" name="Footer Placeholder 4">
            <a:extLst>
              <a:ext uri="{FF2B5EF4-FFF2-40B4-BE49-F238E27FC236}">
                <a16:creationId xmlns:a16="http://schemas.microsoft.com/office/drawing/2014/main" id="{74458618-50C2-39DC-3A15-FF12E7A851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5D85C82-E831-C79C-EE16-84AE9B2EA2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A5B629-EAC4-AC41-9962-CC38311D5939}" type="slidenum">
              <a:rPr lang="en-US" smtClean="0"/>
              <a:t>‹#›</a:t>
            </a:fld>
            <a:endParaRPr lang="en-US"/>
          </a:p>
        </p:txBody>
      </p:sp>
    </p:spTree>
    <p:extLst>
      <p:ext uri="{BB962C8B-B14F-4D97-AF65-F5344CB8AC3E}">
        <p14:creationId xmlns:p14="http://schemas.microsoft.com/office/powerpoint/2010/main" val="1839539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slideLayout" Target="../slideLayouts/slideLayout13.xml"/><Relationship Id="rId4" Type="http://schemas.openxmlformats.org/officeDocument/2006/relationships/video" Target="../media/media2.mp4"/></Relationships>
</file>

<file path=ppt/slides/_rels/slide13.xml.rels><?xml version="1.0" encoding="UTF-8" standalone="yes"?>
<Relationships xmlns="http://schemas.openxmlformats.org/package/2006/relationships"><Relationship Id="rId3" Type="http://schemas.microsoft.com/office/2007/relationships/media" Target="../media/media4.mp4"/><Relationship Id="rId7" Type="http://schemas.openxmlformats.org/officeDocument/2006/relationships/image" Target="../media/image1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0.png"/><Relationship Id="rId5" Type="http://schemas.openxmlformats.org/officeDocument/2006/relationships/slideLayout" Target="../slideLayouts/slideLayout13.xml"/><Relationship Id="rId4" Type="http://schemas.openxmlformats.org/officeDocument/2006/relationships/video" Target="../media/media4.mp4"/></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thyroid.org/thyroid-function-test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13.xml"/><Relationship Id="rId4" Type="http://schemas.openxmlformats.org/officeDocument/2006/relationships/image" Target="../media/image18.emf"/></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sv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pubmed.ncbi.nlm.nih.gov/?term=%22Kauppinen%20A%22%5BAuthor%5D" TargetMode="External"/><Relationship Id="rId3" Type="http://schemas.openxmlformats.org/officeDocument/2006/relationships/hyperlink" Target="https://pubmed.ncbi.nlm.nih.gov/?term=Dubec+M&amp;cauthor_id=28900751" TargetMode="External"/><Relationship Id="rId7" Type="http://schemas.openxmlformats.org/officeDocument/2006/relationships/hyperlink" Target="https://pubmed.ncbi.nlm.nih.gov/?term=%22Kaarniranta%20K%22%5BAuthor%5D" TargetMode="External"/><Relationship Id="rId2" Type="http://schemas.openxmlformats.org/officeDocument/2006/relationships/hyperlink" Target="https://pubmed.ncbi.nlm.nih.gov/?term=Ash+C&amp;cauthor_id=28900751" TargetMode="External"/><Relationship Id="rId1" Type="http://schemas.openxmlformats.org/officeDocument/2006/relationships/slideLayout" Target="../slideLayouts/slideLayout7.xml"/><Relationship Id="rId6" Type="http://schemas.openxmlformats.org/officeDocument/2006/relationships/hyperlink" Target="https://pubmed.ncbi.nlm.nih.gov/?term=%22Salminen%20A%22%5BAuthor%5D" TargetMode="External"/><Relationship Id="rId5" Type="http://schemas.openxmlformats.org/officeDocument/2006/relationships/hyperlink" Target="https://pubmed.ncbi.nlm.nih.gov/?term=Bashford+T&amp;cauthor_id=28900751" TargetMode="External"/><Relationship Id="rId4" Type="http://schemas.openxmlformats.org/officeDocument/2006/relationships/hyperlink" Target="https://pubmed.ncbi.nlm.nih.gov/?term=Donne+K&amp;cauthor_id=28900751" TargetMode="External"/><Relationship Id="rId9" Type="http://schemas.openxmlformats.org/officeDocument/2006/relationships/hyperlink" Target="https://pubmed.ncbi.nlm.nih.gov/?term=%22Avci%20P%22%5BAuthor%5D"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pubmed.ncbi.nlm.nih.gov/?term=Bashford+T&amp;cauthor_id=28900751" TargetMode="Externa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hyperlink" Target="https://pubmed.ncbi.nlm.nih.gov/?term=Donne+K&amp;cauthor_id=28900751" TargetMode="External"/><Relationship Id="rId5" Type="http://schemas.openxmlformats.org/officeDocument/2006/relationships/hyperlink" Target="https://pubmed.ncbi.nlm.nih.gov/?term=Dubec+M&amp;cauthor_id=28900751" TargetMode="External"/><Relationship Id="rId4" Type="http://schemas.openxmlformats.org/officeDocument/2006/relationships/hyperlink" Target="https://pubmed.ncbi.nlm.nih.gov/?term=Ash+C&amp;cauthor_id=28900751"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pubmed.ncbi.nlm.nih.gov/?term=%22Avci%20P%22%5BAuthor%5D"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39.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AVI"/><Relationship Id="rId1" Type="http://schemas.microsoft.com/office/2007/relationships/media" Target="../media/media9.AVI"/><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notesSlide" Target="../notesSlides/notesSlide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emf"/><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emf"/><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9.emf"/><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emf"/><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1.emf"/><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AD51D2-1946-0291-D4D0-093AC911E829}"/>
              </a:ext>
            </a:extLst>
          </p:cNvPr>
          <p:cNvSpPr txBox="1"/>
          <p:nvPr/>
        </p:nvSpPr>
        <p:spPr>
          <a:xfrm>
            <a:off x="1534885" y="4452258"/>
            <a:ext cx="3974358" cy="1077218"/>
          </a:xfrm>
          <a:prstGeom prst="rect">
            <a:avLst/>
          </a:prstGeom>
          <a:noFill/>
        </p:spPr>
        <p:txBody>
          <a:bodyPr wrap="none" rtlCol="0">
            <a:spAutoFit/>
          </a:bodyPr>
          <a:lstStyle/>
          <a:p>
            <a:r>
              <a:rPr lang="en-US" sz="3200" dirty="0">
                <a:solidFill>
                  <a:schemeClr val="bg1"/>
                </a:solidFill>
              </a:rPr>
              <a:t>Mile Brujic, OD, FAAO</a:t>
            </a:r>
          </a:p>
          <a:p>
            <a:r>
              <a:rPr lang="en-US" sz="3200" dirty="0">
                <a:solidFill>
                  <a:schemeClr val="bg1"/>
                </a:solidFill>
              </a:rPr>
              <a:t>Bowling Green, OH</a:t>
            </a:r>
          </a:p>
        </p:txBody>
      </p:sp>
      <p:pic>
        <p:nvPicPr>
          <p:cNvPr id="3" name="Picture 2" descr="A close-up of a puzzle&#10;&#10;Description automatically generated">
            <a:extLst>
              <a:ext uri="{FF2B5EF4-FFF2-40B4-BE49-F238E27FC236}">
                <a16:creationId xmlns:a16="http://schemas.microsoft.com/office/drawing/2014/main" id="{A8B5ED70-9798-1DB0-32C9-98C65409FC92}"/>
              </a:ext>
            </a:extLst>
          </p:cNvPr>
          <p:cNvPicPr>
            <a:picLocks noChangeAspect="1"/>
          </p:cNvPicPr>
          <p:nvPr/>
        </p:nvPicPr>
        <p:blipFill>
          <a:blip r:embed="rId2"/>
          <a:stretch>
            <a:fillRect/>
          </a:stretch>
        </p:blipFill>
        <p:spPr>
          <a:xfrm>
            <a:off x="0" y="0"/>
            <a:ext cx="12192000" cy="8128000"/>
          </a:xfrm>
          <a:prstGeom prst="rect">
            <a:avLst/>
          </a:prstGeom>
        </p:spPr>
      </p:pic>
      <p:sp>
        <p:nvSpPr>
          <p:cNvPr id="7" name="TextBox 6">
            <a:extLst>
              <a:ext uri="{FF2B5EF4-FFF2-40B4-BE49-F238E27FC236}">
                <a16:creationId xmlns:a16="http://schemas.microsoft.com/office/drawing/2014/main" id="{1D29B660-8A10-2F80-24B0-DAD86B5661B9}"/>
              </a:ext>
            </a:extLst>
          </p:cNvPr>
          <p:cNvSpPr txBox="1"/>
          <p:nvPr/>
        </p:nvSpPr>
        <p:spPr>
          <a:xfrm>
            <a:off x="619601" y="1001047"/>
            <a:ext cx="9779283" cy="1938992"/>
          </a:xfrm>
          <a:prstGeom prst="rect">
            <a:avLst/>
          </a:prstGeom>
          <a:noFill/>
        </p:spPr>
        <p:txBody>
          <a:bodyPr wrap="square">
            <a:spAutoFit/>
          </a:bodyPr>
          <a:lstStyle/>
          <a:p>
            <a:pPr algn="l"/>
            <a:r>
              <a:rPr lang="en-US" sz="6000" b="1" i="0" dirty="0">
                <a:solidFill>
                  <a:schemeClr val="bg1"/>
                </a:solidFill>
                <a:effectLst/>
                <a:latin typeface="Rubik Variable"/>
              </a:rPr>
              <a:t>Systemic Sightlines: When the Body Speaks Through the Eye</a:t>
            </a:r>
          </a:p>
        </p:txBody>
      </p:sp>
      <p:sp>
        <p:nvSpPr>
          <p:cNvPr id="8" name="TextBox 7">
            <a:extLst>
              <a:ext uri="{FF2B5EF4-FFF2-40B4-BE49-F238E27FC236}">
                <a16:creationId xmlns:a16="http://schemas.microsoft.com/office/drawing/2014/main" id="{B0D441FE-D929-A6D4-C1C1-2DD12DDEC728}"/>
              </a:ext>
            </a:extLst>
          </p:cNvPr>
          <p:cNvSpPr txBox="1"/>
          <p:nvPr/>
        </p:nvSpPr>
        <p:spPr>
          <a:xfrm>
            <a:off x="1052001" y="5046121"/>
            <a:ext cx="9779283" cy="1569660"/>
          </a:xfrm>
          <a:prstGeom prst="rect">
            <a:avLst/>
          </a:prstGeom>
          <a:noFill/>
        </p:spPr>
        <p:txBody>
          <a:bodyPr wrap="square">
            <a:spAutoFit/>
          </a:bodyPr>
          <a:lstStyle/>
          <a:p>
            <a:pPr algn="l"/>
            <a:r>
              <a:rPr lang="en-US" sz="4800" b="1" dirty="0">
                <a:solidFill>
                  <a:schemeClr val="bg1"/>
                </a:solidFill>
                <a:latin typeface="Rubik Variable"/>
              </a:rPr>
              <a:t>Mile Brujic, OD, FAAO</a:t>
            </a:r>
          </a:p>
          <a:p>
            <a:pPr algn="l"/>
            <a:r>
              <a:rPr lang="en-US" sz="4800" b="1" i="0" dirty="0">
                <a:solidFill>
                  <a:schemeClr val="bg1"/>
                </a:solidFill>
                <a:effectLst/>
                <a:latin typeface="Rubik Variable"/>
              </a:rPr>
              <a:t>Bowling Green, OH</a:t>
            </a:r>
          </a:p>
        </p:txBody>
      </p:sp>
    </p:spTree>
    <p:extLst>
      <p:ext uri="{BB962C8B-B14F-4D97-AF65-F5344CB8AC3E}">
        <p14:creationId xmlns:p14="http://schemas.microsoft.com/office/powerpoint/2010/main" val="3983301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0169-E62A-E727-6D11-1BD80ABAB2AC}"/>
              </a:ext>
            </a:extLst>
          </p:cNvPr>
          <p:cNvSpPr>
            <a:spLocks noGrp="1"/>
          </p:cNvSpPr>
          <p:nvPr>
            <p:ph type="title"/>
          </p:nvPr>
        </p:nvSpPr>
        <p:spPr>
          <a:xfrm>
            <a:off x="533400" y="-162494"/>
            <a:ext cx="10515600" cy="1325563"/>
          </a:xfrm>
        </p:spPr>
        <p:txBody>
          <a:bodyPr>
            <a:normAutofit/>
          </a:bodyPr>
          <a:lstStyle/>
          <a:p>
            <a:r>
              <a:rPr lang="en-US" sz="5400" dirty="0"/>
              <a:t>Disclosure</a:t>
            </a:r>
          </a:p>
        </p:txBody>
      </p:sp>
      <p:sp>
        <p:nvSpPr>
          <p:cNvPr id="3" name="Content Placeholder 2">
            <a:extLst>
              <a:ext uri="{FF2B5EF4-FFF2-40B4-BE49-F238E27FC236}">
                <a16:creationId xmlns:a16="http://schemas.microsoft.com/office/drawing/2014/main" id="{CF70A27A-E36E-1C32-DDAF-C924FF1402D5}"/>
              </a:ext>
            </a:extLst>
          </p:cNvPr>
          <p:cNvSpPr>
            <a:spLocks noGrp="1"/>
          </p:cNvSpPr>
          <p:nvPr>
            <p:ph idx="1"/>
          </p:nvPr>
        </p:nvSpPr>
        <p:spPr>
          <a:xfrm>
            <a:off x="533400" y="1063058"/>
            <a:ext cx="11125200" cy="4731883"/>
          </a:xfrm>
        </p:spPr>
        <p:txBody>
          <a:bodyPr>
            <a:noAutofit/>
          </a:bodyPr>
          <a:lstStyle/>
          <a:p>
            <a:pPr marL="0" marR="0">
              <a:spcBef>
                <a:spcPts val="0"/>
              </a:spcBef>
              <a:spcAft>
                <a:spcPts val="0"/>
              </a:spcAft>
            </a:pPr>
            <a:r>
              <a:rPr lang="en-US" sz="2400" dirty="0">
                <a:effectLst/>
                <a:latin typeface="Cambria" panose="02040503050406030204" pitchFamily="18" charset="0"/>
                <a:ea typeface="Cambria" panose="02040503050406030204" pitchFamily="18" charset="0"/>
                <a:cs typeface="Times New Roman" panose="02020603050405020304" pitchFamily="18" charset="0"/>
              </a:rPr>
              <a:t>I have received honoraria in the past 2 years for speaking, writing, participating in an advisory capacity, research or meeting support from: Apellis (consultant, speakers bureau), ABB Optical (received meeting support),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Abbvie</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Alcon (consultant, speakers bureau), Art Optical (received meeting support), Azura (consultant), </a:t>
            </a:r>
            <a:r>
              <a:rPr lang="en-US" sz="24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Bruder</a:t>
            </a:r>
            <a:r>
              <a:rPr lang="en-US" sz="24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Healthcare</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Bausch + Lomb Health (consultant, speakers bureau),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Contamac</a:t>
            </a:r>
            <a:r>
              <a:rPr lang="en-US" sz="2400" dirty="0">
                <a:effectLst/>
                <a:latin typeface="Cambria" panose="02040503050406030204" pitchFamily="18" charset="0"/>
                <a:ea typeface="Cambria" panose="02040503050406030204" pitchFamily="18" charset="0"/>
                <a:cs typeface="Times New Roman" panose="02020603050405020304" pitchFamily="18" charset="0"/>
              </a:rPr>
              <a:t> (received meeting support),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CooperVision</a:t>
            </a:r>
            <a:r>
              <a:rPr lang="en-US" sz="2400" dirty="0">
                <a:effectLst/>
                <a:latin typeface="Cambria" panose="02040503050406030204" pitchFamily="18" charset="0"/>
                <a:ea typeface="Cambria" panose="02040503050406030204" pitchFamily="18" charset="0"/>
                <a:cs typeface="Times New Roman" panose="02020603050405020304" pitchFamily="18" charset="0"/>
              </a:rPr>
              <a:t> (received meeting support),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CSEye</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Dompe</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Dopavision</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Eyepromise</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Glaukos</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Johnson &amp; Johnson Vision Care (received meeting support),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Lentechs</a:t>
            </a:r>
            <a:r>
              <a:rPr lang="en-US" sz="2400" dirty="0">
                <a:effectLst/>
                <a:latin typeface="Cambria" panose="02040503050406030204" pitchFamily="18" charset="0"/>
                <a:ea typeface="Cambria" panose="02040503050406030204" pitchFamily="18" charset="0"/>
                <a:cs typeface="Times New Roman" panose="02020603050405020304" pitchFamily="18" charset="0"/>
              </a:rPr>
              <a:t> (received research support),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MDElite</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Nordic Pharma (consultant),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Orasis</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speakers bureau), Radius XR (consultant), SCOPE (consultant), Sun Pharma (speakers bureau), Tangible Science (received meeting support), Tarsus (consultant, speakers bureau), </a:t>
            </a:r>
            <a:r>
              <a:rPr lang="en-US" sz="2400" dirty="0" err="1">
                <a:effectLst/>
                <a:latin typeface="Times New Roman" panose="02020603050405020304" pitchFamily="18" charset="0"/>
                <a:ea typeface="Cambria" panose="02040503050406030204" pitchFamily="18" charset="0"/>
                <a:cs typeface="Times New Roman" panose="02020603050405020304" pitchFamily="18" charset="0"/>
              </a:rPr>
              <a:t>Théa</a:t>
            </a:r>
            <a:r>
              <a:rPr lang="en-US" sz="2400" dirty="0">
                <a:effectLst/>
                <a:latin typeface="Times New Roman" panose="02020603050405020304" pitchFamily="18" charset="0"/>
                <a:ea typeface="Cambria" panose="02040503050406030204" pitchFamily="18" charset="0"/>
                <a:cs typeface="Times New Roman" panose="02020603050405020304" pitchFamily="18" charset="0"/>
              </a:rPr>
              <a:t> Pharma</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Viatris</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speakers bureau),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Visionix</a:t>
            </a:r>
            <a:r>
              <a:rPr lang="en-US" sz="2400" dirty="0">
                <a:effectLst/>
                <a:latin typeface="Cambria" panose="02040503050406030204" pitchFamily="18" charset="0"/>
                <a:ea typeface="Cambria" panose="02040503050406030204" pitchFamily="18" charset="0"/>
                <a:cs typeface="Times New Roman" panose="02020603050405020304" pitchFamily="18" charset="0"/>
              </a:rPr>
              <a:t> (consultant), </a:t>
            </a:r>
            <a:r>
              <a:rPr lang="en-US" sz="2400" dirty="0" err="1">
                <a:effectLst/>
                <a:latin typeface="Cambria" panose="02040503050406030204" pitchFamily="18" charset="0"/>
                <a:ea typeface="Cambria" panose="02040503050406030204" pitchFamily="18" charset="0"/>
                <a:cs typeface="Times New Roman" panose="02020603050405020304" pitchFamily="18" charset="0"/>
              </a:rPr>
              <a:t>Walman</a:t>
            </a:r>
            <a:r>
              <a:rPr lang="en-US" sz="2400" dirty="0">
                <a:effectLst/>
                <a:latin typeface="Cambria" panose="02040503050406030204" pitchFamily="18" charset="0"/>
                <a:ea typeface="Cambria" panose="02040503050406030204" pitchFamily="18" charset="0"/>
                <a:cs typeface="Times New Roman" panose="02020603050405020304" pitchFamily="18" charset="0"/>
              </a:rPr>
              <a:t> Optical (received meeting support).</a:t>
            </a:r>
          </a:p>
          <a:p>
            <a:r>
              <a:rPr lang="en-US" sz="2400" b="0" dirty="0">
                <a:solidFill>
                  <a:srgbClr val="000000"/>
                </a:solidFill>
                <a:effectLst/>
                <a:latin typeface="Cambria" panose="02040503050406030204" pitchFamily="18" charset="0"/>
              </a:rPr>
              <a:t>These relationships have been mitigated and will not influence the content of this presentation</a:t>
            </a:r>
            <a:endParaRPr lang="en-US" sz="2400" dirty="0"/>
          </a:p>
        </p:txBody>
      </p:sp>
    </p:spTree>
    <p:extLst>
      <p:ext uri="{BB962C8B-B14F-4D97-AF65-F5344CB8AC3E}">
        <p14:creationId xmlns:p14="http://schemas.microsoft.com/office/powerpoint/2010/main" val="1007364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57485D-CBE6-11D5-197E-AAFC2417E0E6}"/>
              </a:ext>
            </a:extLst>
          </p:cNvPr>
          <p:cNvSpPr txBox="1"/>
          <p:nvPr/>
        </p:nvSpPr>
        <p:spPr>
          <a:xfrm>
            <a:off x="515072" y="455316"/>
            <a:ext cx="10486663" cy="6063198"/>
          </a:xfrm>
          <a:prstGeom prst="rect">
            <a:avLst/>
          </a:prstGeom>
          <a:noFill/>
        </p:spPr>
        <p:txBody>
          <a:bodyPr wrap="square">
            <a:spAutoFit/>
          </a:bodyPr>
          <a:lstStyle/>
          <a:p>
            <a:r>
              <a:rPr lang="en-US" sz="2400" dirty="0"/>
              <a:t>Neurotrophic Keratitis: Classification by Disease Severity (Mackie Stages I–III)</a:t>
            </a:r>
          </a:p>
          <a:p>
            <a:endParaRPr lang="en-US" dirty="0"/>
          </a:p>
          <a:p>
            <a:r>
              <a:rPr lang="en-US" sz="2000" dirty="0"/>
              <a:t>Stage I – Epithelial Changes (Mild NK)</a:t>
            </a:r>
          </a:p>
          <a:p>
            <a:r>
              <a:rPr lang="en-US" dirty="0"/>
              <a:t>Key Clinical Findings</a:t>
            </a:r>
          </a:p>
          <a:p>
            <a:pPr>
              <a:buFont typeface="Arial" panose="020B0604020202020204" pitchFamily="34" charset="0"/>
              <a:buChar char="•"/>
            </a:pPr>
            <a:r>
              <a:rPr lang="en-US" dirty="0"/>
              <a:t>Punctate epithelial erosions</a:t>
            </a:r>
          </a:p>
          <a:p>
            <a:pPr>
              <a:buFont typeface="Arial" panose="020B0604020202020204" pitchFamily="34" charset="0"/>
              <a:buChar char="•"/>
            </a:pPr>
            <a:r>
              <a:rPr lang="en-US" dirty="0"/>
              <a:t>Reduced tear film stability</a:t>
            </a:r>
          </a:p>
          <a:p>
            <a:pPr>
              <a:buFont typeface="Arial" panose="020B0604020202020204" pitchFamily="34" charset="0"/>
              <a:buChar char="•"/>
            </a:pPr>
            <a:r>
              <a:rPr lang="en-US" dirty="0"/>
              <a:t>Early epithelial irregularity</a:t>
            </a:r>
          </a:p>
          <a:p>
            <a:pPr>
              <a:buFont typeface="Arial" panose="020B0604020202020204" pitchFamily="34" charset="0"/>
              <a:buChar char="•"/>
            </a:pPr>
            <a:r>
              <a:rPr lang="en-US" dirty="0"/>
              <a:t>Decreased corneal sensitivity</a:t>
            </a:r>
          </a:p>
          <a:p>
            <a:endParaRPr lang="en-US" dirty="0"/>
          </a:p>
          <a:p>
            <a:r>
              <a:rPr lang="en-US" sz="2000" dirty="0"/>
              <a:t>Stage II – Persistent Epithelial Defect (Moderate NK)</a:t>
            </a:r>
          </a:p>
          <a:p>
            <a:r>
              <a:rPr lang="en-US" dirty="0"/>
              <a:t>Key Clinical Findings</a:t>
            </a:r>
          </a:p>
          <a:p>
            <a:pPr>
              <a:buFont typeface="Arial" panose="020B0604020202020204" pitchFamily="34" charset="0"/>
              <a:buChar char="•"/>
            </a:pPr>
            <a:r>
              <a:rPr lang="en-US" dirty="0"/>
              <a:t>Non-healing epithelial defect</a:t>
            </a:r>
          </a:p>
          <a:p>
            <a:pPr>
              <a:buFont typeface="Arial" panose="020B0604020202020204" pitchFamily="34" charset="0"/>
              <a:buChar char="•"/>
            </a:pPr>
            <a:r>
              <a:rPr lang="en-US" dirty="0"/>
              <a:t>Rolled or thickened epithelial edges</a:t>
            </a:r>
          </a:p>
          <a:p>
            <a:pPr>
              <a:buFont typeface="Arial" panose="020B0604020202020204" pitchFamily="34" charset="0"/>
              <a:buChar char="•"/>
            </a:pPr>
            <a:r>
              <a:rPr lang="en-US" dirty="0"/>
              <a:t>Minimal pain despite significant surface breakdown</a:t>
            </a:r>
          </a:p>
          <a:p>
            <a:endParaRPr lang="en-US" dirty="0"/>
          </a:p>
          <a:p>
            <a:r>
              <a:rPr lang="en-US" sz="2000" dirty="0"/>
              <a:t>Stage III – Corneal Ulceration &amp; Stromal Involvement (Severe NK)</a:t>
            </a:r>
          </a:p>
          <a:p>
            <a:r>
              <a:rPr lang="en-US" dirty="0"/>
              <a:t>Key Clinical Findings</a:t>
            </a:r>
          </a:p>
          <a:p>
            <a:pPr>
              <a:buFont typeface="Arial" panose="020B0604020202020204" pitchFamily="34" charset="0"/>
              <a:buChar char="•"/>
            </a:pPr>
            <a:r>
              <a:rPr lang="en-US" dirty="0"/>
              <a:t>Stromal melting</a:t>
            </a:r>
          </a:p>
          <a:p>
            <a:pPr>
              <a:buFont typeface="Arial" panose="020B0604020202020204" pitchFamily="34" charset="0"/>
              <a:buChar char="•"/>
            </a:pPr>
            <a:r>
              <a:rPr lang="en-US" dirty="0"/>
              <a:t>Corneal ulceration</a:t>
            </a:r>
          </a:p>
          <a:p>
            <a:pPr>
              <a:buFont typeface="Arial" panose="020B0604020202020204" pitchFamily="34" charset="0"/>
              <a:buChar char="•"/>
            </a:pPr>
            <a:r>
              <a:rPr lang="en-US" dirty="0"/>
              <a:t>Thinning ± impending or actual perforation</a:t>
            </a:r>
          </a:p>
          <a:p>
            <a:endParaRPr lang="en-US" dirty="0"/>
          </a:p>
        </p:txBody>
      </p:sp>
      <p:sp>
        <p:nvSpPr>
          <p:cNvPr id="5" name="TextBox 4">
            <a:extLst>
              <a:ext uri="{FF2B5EF4-FFF2-40B4-BE49-F238E27FC236}">
                <a16:creationId xmlns:a16="http://schemas.microsoft.com/office/drawing/2014/main" id="{C3E3E3E2-425C-4EEF-8CC9-1BF91FB8580B}"/>
              </a:ext>
            </a:extLst>
          </p:cNvPr>
          <p:cNvSpPr txBox="1"/>
          <p:nvPr/>
        </p:nvSpPr>
        <p:spPr>
          <a:xfrm>
            <a:off x="665543" y="6380015"/>
            <a:ext cx="11105909" cy="276999"/>
          </a:xfrm>
          <a:prstGeom prst="rect">
            <a:avLst/>
          </a:prstGeom>
          <a:noFill/>
        </p:spPr>
        <p:txBody>
          <a:bodyPr wrap="square">
            <a:spAutoFit/>
          </a:bodyPr>
          <a:lstStyle/>
          <a:p>
            <a:r>
              <a:rPr lang="en-US" sz="1200" b="1" dirty="0" err="1"/>
              <a:t>Sacchetti</a:t>
            </a:r>
            <a:r>
              <a:rPr lang="en-US" sz="1200" b="1" dirty="0"/>
              <a:t> M, </a:t>
            </a:r>
            <a:r>
              <a:rPr lang="en-US" sz="1200" b="1" dirty="0" err="1"/>
              <a:t>Lambiase</a:t>
            </a:r>
            <a:r>
              <a:rPr lang="en-US" sz="1200" b="1" dirty="0"/>
              <a:t> A.</a:t>
            </a:r>
            <a:r>
              <a:rPr lang="en-US" sz="1200" dirty="0"/>
              <a:t> Diagnosis and management of neurotrophic keratitis. </a:t>
            </a:r>
            <a:r>
              <a:rPr lang="en-US" sz="1200" i="1" dirty="0"/>
              <a:t>Clinical Ophthalmology.</a:t>
            </a:r>
            <a:r>
              <a:rPr lang="en-US" sz="1200" dirty="0"/>
              <a:t> 2014;8:571–579.</a:t>
            </a:r>
          </a:p>
        </p:txBody>
      </p:sp>
    </p:spTree>
    <p:extLst>
      <p:ext uri="{BB962C8B-B14F-4D97-AF65-F5344CB8AC3E}">
        <p14:creationId xmlns:p14="http://schemas.microsoft.com/office/powerpoint/2010/main" val="277331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blue sphere&#10;&#10;Description automatically generated">
            <a:extLst>
              <a:ext uri="{FF2B5EF4-FFF2-40B4-BE49-F238E27FC236}">
                <a16:creationId xmlns:a16="http://schemas.microsoft.com/office/drawing/2014/main" id="{4B445EEE-F1FB-9548-0185-93CAE74C72BF}"/>
              </a:ext>
            </a:extLst>
          </p:cNvPr>
          <p:cNvPicPr>
            <a:picLocks noChangeAspect="1"/>
          </p:cNvPicPr>
          <p:nvPr/>
        </p:nvPicPr>
        <p:blipFill>
          <a:blip r:embed="rId2"/>
          <a:stretch>
            <a:fillRect/>
          </a:stretch>
        </p:blipFill>
        <p:spPr>
          <a:xfrm>
            <a:off x="0" y="1637864"/>
            <a:ext cx="12192000" cy="5220136"/>
          </a:xfrm>
          <a:prstGeom prst="rect">
            <a:avLst/>
          </a:prstGeom>
        </p:spPr>
      </p:pic>
      <p:sp>
        <p:nvSpPr>
          <p:cNvPr id="5" name="TextBox 4">
            <a:extLst>
              <a:ext uri="{FF2B5EF4-FFF2-40B4-BE49-F238E27FC236}">
                <a16:creationId xmlns:a16="http://schemas.microsoft.com/office/drawing/2014/main" id="{AD727A00-5788-089A-9C93-4015EF023448}"/>
              </a:ext>
            </a:extLst>
          </p:cNvPr>
          <p:cNvSpPr txBox="1"/>
          <p:nvPr/>
        </p:nvSpPr>
        <p:spPr>
          <a:xfrm>
            <a:off x="86810" y="122460"/>
            <a:ext cx="12018380" cy="1323439"/>
          </a:xfrm>
          <a:prstGeom prst="rect">
            <a:avLst/>
          </a:prstGeom>
          <a:noFill/>
        </p:spPr>
        <p:txBody>
          <a:bodyPr wrap="square">
            <a:spAutoFit/>
          </a:bodyPr>
          <a:lstStyle/>
          <a:p>
            <a:pPr algn="ctr"/>
            <a:r>
              <a:rPr lang="en-US" sz="4000" dirty="0"/>
              <a:t>Neurotrophic Keratitis: Classification by Disease Severity (Mackie Stages I–III)</a:t>
            </a:r>
          </a:p>
        </p:txBody>
      </p:sp>
    </p:spTree>
    <p:extLst>
      <p:ext uri="{BB962C8B-B14F-4D97-AF65-F5344CB8AC3E}">
        <p14:creationId xmlns:p14="http://schemas.microsoft.com/office/powerpoint/2010/main" val="26021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73589D-A827-6563-A664-410C40E97C34}"/>
              </a:ext>
            </a:extLst>
          </p:cNvPr>
          <p:cNvSpPr txBox="1"/>
          <p:nvPr/>
        </p:nvSpPr>
        <p:spPr>
          <a:xfrm>
            <a:off x="364326" y="373689"/>
            <a:ext cx="11117484" cy="6309420"/>
          </a:xfrm>
          <a:prstGeom prst="rect">
            <a:avLst/>
          </a:prstGeom>
          <a:noFill/>
        </p:spPr>
        <p:txBody>
          <a:bodyPr wrap="square">
            <a:spAutoFit/>
          </a:bodyPr>
          <a:lstStyle/>
          <a:p>
            <a:r>
              <a:rPr lang="en-US" sz="4400" b="1" dirty="0"/>
              <a:t>Common NK Etiologies</a:t>
            </a:r>
            <a:endParaRPr lang="en-US" sz="4400" dirty="0"/>
          </a:p>
          <a:p>
            <a:pPr>
              <a:buFont typeface="Arial" panose="020B0604020202020204" pitchFamily="34" charset="0"/>
              <a:buChar char="•"/>
            </a:pPr>
            <a:r>
              <a:rPr lang="en-US" sz="4000" dirty="0"/>
              <a:t>Post-herpetic infection (VZV, HSV)</a:t>
            </a:r>
          </a:p>
          <a:p>
            <a:pPr>
              <a:buFont typeface="Arial" panose="020B0604020202020204" pitchFamily="34" charset="0"/>
              <a:buChar char="•"/>
            </a:pPr>
            <a:r>
              <a:rPr lang="en-US" sz="4000" dirty="0"/>
              <a:t>Chronic dry eye disease</a:t>
            </a:r>
          </a:p>
          <a:p>
            <a:pPr>
              <a:buFont typeface="Arial" panose="020B0604020202020204" pitchFamily="34" charset="0"/>
              <a:buChar char="•"/>
            </a:pPr>
            <a:r>
              <a:rPr lang="en-US" sz="4000" dirty="0"/>
              <a:t>Contact lens wear</a:t>
            </a:r>
          </a:p>
          <a:p>
            <a:pPr>
              <a:buFont typeface="Arial" panose="020B0604020202020204" pitchFamily="34" charset="0"/>
              <a:buChar char="•"/>
            </a:pPr>
            <a:r>
              <a:rPr lang="en-US" sz="4000" dirty="0"/>
              <a:t>Ocular surgery (</a:t>
            </a:r>
            <a:r>
              <a:rPr lang="en-US" sz="4000" dirty="0" err="1"/>
              <a:t>eg</a:t>
            </a:r>
            <a:r>
              <a:rPr lang="en-US" sz="4000" dirty="0"/>
              <a:t>, cataract, refractive, PKP)</a:t>
            </a:r>
          </a:p>
          <a:p>
            <a:pPr>
              <a:buFont typeface="Arial" panose="020B0604020202020204" pitchFamily="34" charset="0"/>
              <a:buChar char="•"/>
            </a:pPr>
            <a:r>
              <a:rPr lang="en-US" sz="4000" dirty="0"/>
              <a:t>Topical ophthalmic drug toxicity (</a:t>
            </a:r>
            <a:r>
              <a:rPr lang="en-US" sz="4000" dirty="0" err="1"/>
              <a:t>eg</a:t>
            </a:r>
            <a:r>
              <a:rPr lang="en-US" sz="4000" dirty="0"/>
              <a:t>, glaucoma drops)</a:t>
            </a:r>
          </a:p>
          <a:p>
            <a:pPr>
              <a:buFont typeface="Arial" panose="020B0604020202020204" pitchFamily="34" charset="0"/>
              <a:buChar char="•"/>
            </a:pPr>
            <a:r>
              <a:rPr lang="en-US" sz="4000" dirty="0"/>
              <a:t>Diabetes</a:t>
            </a:r>
          </a:p>
          <a:p>
            <a:pPr>
              <a:buFont typeface="Arial" panose="020B0604020202020204" pitchFamily="34" charset="0"/>
              <a:buChar char="•"/>
            </a:pPr>
            <a:r>
              <a:rPr lang="en-US" sz="4000" dirty="0"/>
              <a:t>Stroke</a:t>
            </a:r>
          </a:p>
          <a:p>
            <a:pPr>
              <a:buFont typeface="Arial" panose="020B0604020202020204" pitchFamily="34" charset="0"/>
              <a:buChar char="•"/>
            </a:pPr>
            <a:r>
              <a:rPr lang="en-US" sz="4000" dirty="0"/>
              <a:t>Multiple sclerosis</a:t>
            </a:r>
          </a:p>
        </p:txBody>
      </p:sp>
    </p:spTree>
    <p:extLst>
      <p:ext uri="{BB962C8B-B14F-4D97-AF65-F5344CB8AC3E}">
        <p14:creationId xmlns:p14="http://schemas.microsoft.com/office/powerpoint/2010/main" val="323996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E26E62-CE3D-49B3-94EE-1AE31CB146C5}"/>
              </a:ext>
            </a:extLst>
          </p:cNvPr>
          <p:cNvSpPr>
            <a:spLocks noGrp="1"/>
          </p:cNvSpPr>
          <p:nvPr>
            <p:ph type="body" sz="quarter" idx="10"/>
          </p:nvPr>
        </p:nvSpPr>
        <p:spPr>
          <a:xfrm>
            <a:off x="1002606" y="554093"/>
            <a:ext cx="10579959" cy="561876"/>
          </a:xfrm>
        </p:spPr>
        <p:txBody>
          <a:bodyPr/>
          <a:lstStyle/>
          <a:p>
            <a:r>
              <a:rPr lang="en-US" dirty="0"/>
              <a:t>65.2% of Patients Had Complete Corneal Healing at week 8</a:t>
            </a:r>
          </a:p>
        </p:txBody>
      </p:sp>
      <p:sp>
        <p:nvSpPr>
          <p:cNvPr id="51" name="Footer Placeholder 11">
            <a:extLst>
              <a:ext uri="{FF2B5EF4-FFF2-40B4-BE49-F238E27FC236}">
                <a16:creationId xmlns:a16="http://schemas.microsoft.com/office/drawing/2014/main" id="{DDDEE23C-C0E9-4773-BE17-B083ADE086F4}"/>
              </a:ext>
            </a:extLst>
          </p:cNvPr>
          <p:cNvSpPr txBox="1">
            <a:spLocks/>
          </p:cNvSpPr>
          <p:nvPr/>
        </p:nvSpPr>
        <p:spPr>
          <a:xfrm>
            <a:off x="1002606" y="6507528"/>
            <a:ext cx="9460468" cy="165989"/>
          </a:xfrm>
          <a:prstGeom prst="rect">
            <a:avLst/>
          </a:prstGeom>
        </p:spPr>
        <p:txBody>
          <a:bodyPr vert="horz" wrap="square" lIns="0" tIns="0" rIns="0" bIns="0" rtlCol="0">
            <a:noAutofit/>
          </a:bodyPr>
          <a:lstStyle>
            <a:lvl1pPr marL="0" indent="0" algn="l" defTabSz="438919" rtl="0" eaLnBrk="1" latinLnBrk="0" hangingPunct="1">
              <a:spcBef>
                <a:spcPts val="285"/>
              </a:spcBef>
              <a:buClr>
                <a:schemeClr val="accent1"/>
              </a:buClr>
              <a:buFontTx/>
              <a:buNone/>
              <a:defRPr sz="2367" b="1" i="0" kern="1200">
                <a:solidFill>
                  <a:schemeClr val="tx1"/>
                </a:solidFill>
                <a:latin typeface="Arial Black" panose="020B0A04020102020204" pitchFamily="34" charset="0"/>
                <a:ea typeface="+mn-ea"/>
                <a:cs typeface="+mn-cs"/>
              </a:defRPr>
            </a:lvl1pPr>
            <a:lvl2pPr marL="713237" indent="-274324" algn="l" defTabSz="438919" rtl="0" eaLnBrk="1" latinLnBrk="0" hangingPunct="1">
              <a:spcBef>
                <a:spcPts val="285"/>
              </a:spcBef>
              <a:buClr>
                <a:schemeClr val="accent1"/>
              </a:buClr>
              <a:buFont typeface="Arial"/>
              <a:buChar char="–"/>
              <a:defRPr sz="1519" kern="1200">
                <a:solidFill>
                  <a:schemeClr val="tx1"/>
                </a:solidFill>
                <a:latin typeface="+mn-lt"/>
                <a:ea typeface="+mn-ea"/>
                <a:cs typeface="+mn-cs"/>
              </a:defRPr>
            </a:lvl2pPr>
            <a:lvl3pPr marL="1097297" indent="-219460" algn="l" defTabSz="438919" rtl="0" eaLnBrk="1" latinLnBrk="0" hangingPunct="1">
              <a:spcBef>
                <a:spcPts val="285"/>
              </a:spcBef>
              <a:buClr>
                <a:schemeClr val="accent2"/>
              </a:buClr>
              <a:buFont typeface="Arial"/>
              <a:buChar char="•"/>
              <a:defRPr sz="1519" kern="1200">
                <a:solidFill>
                  <a:schemeClr val="tx1"/>
                </a:solidFill>
                <a:latin typeface="+mn-lt"/>
                <a:ea typeface="+mn-ea"/>
                <a:cs typeface="+mn-cs"/>
              </a:defRPr>
            </a:lvl3pPr>
            <a:lvl4pPr marL="1536213" indent="-219460" algn="l" defTabSz="438919" rtl="0" eaLnBrk="1" latinLnBrk="0" hangingPunct="1">
              <a:spcBef>
                <a:spcPts val="285"/>
              </a:spcBef>
              <a:buClr>
                <a:schemeClr val="accent2"/>
              </a:buClr>
              <a:buFont typeface="Arial"/>
              <a:buChar char="–"/>
              <a:defRPr sz="1519" kern="1200">
                <a:solidFill>
                  <a:schemeClr val="tx1"/>
                </a:solidFill>
                <a:latin typeface="+mn-lt"/>
                <a:ea typeface="+mn-ea"/>
                <a:cs typeface="+mn-cs"/>
              </a:defRPr>
            </a:lvl4pPr>
            <a:lvl5pPr marL="1975128" indent="-219460" algn="l" defTabSz="438919" rtl="0" eaLnBrk="1" latinLnBrk="0" hangingPunct="1">
              <a:spcBef>
                <a:spcPts val="285"/>
              </a:spcBef>
              <a:buFont typeface="Arial"/>
              <a:buChar char="»"/>
              <a:defRPr sz="1519" kern="1200">
                <a:solidFill>
                  <a:schemeClr val="tx1"/>
                </a:solidFill>
                <a:latin typeface="+mn-lt"/>
                <a:ea typeface="+mn-ea"/>
                <a:cs typeface="+mn-cs"/>
              </a:defRPr>
            </a:lvl5pPr>
            <a:lvl6pPr marL="2414049" indent="-219460" algn="l" defTabSz="438919" rtl="0" eaLnBrk="1" latinLnBrk="0" hangingPunct="1">
              <a:spcBef>
                <a:spcPct val="20000"/>
              </a:spcBef>
              <a:buFont typeface="Arial"/>
              <a:buChar char="•"/>
              <a:defRPr sz="1936" kern="1200">
                <a:solidFill>
                  <a:schemeClr val="tx1"/>
                </a:solidFill>
                <a:latin typeface="+mn-lt"/>
                <a:ea typeface="+mn-ea"/>
                <a:cs typeface="+mn-cs"/>
              </a:defRPr>
            </a:lvl6pPr>
            <a:lvl7pPr marL="2852965" indent="-219460" algn="l" defTabSz="438919" rtl="0" eaLnBrk="1" latinLnBrk="0" hangingPunct="1">
              <a:spcBef>
                <a:spcPct val="20000"/>
              </a:spcBef>
              <a:buFont typeface="Arial"/>
              <a:buChar char="•"/>
              <a:defRPr sz="1936" kern="1200">
                <a:solidFill>
                  <a:schemeClr val="tx1"/>
                </a:solidFill>
                <a:latin typeface="+mn-lt"/>
                <a:ea typeface="+mn-ea"/>
                <a:cs typeface="+mn-cs"/>
              </a:defRPr>
            </a:lvl7pPr>
            <a:lvl8pPr marL="3291891" indent="-219460" algn="l" defTabSz="438919" rtl="0" eaLnBrk="1" latinLnBrk="0" hangingPunct="1">
              <a:spcBef>
                <a:spcPct val="20000"/>
              </a:spcBef>
              <a:buFont typeface="Arial"/>
              <a:buChar char="•"/>
              <a:defRPr sz="1936" kern="1200">
                <a:solidFill>
                  <a:schemeClr val="tx1"/>
                </a:solidFill>
                <a:latin typeface="+mn-lt"/>
                <a:ea typeface="+mn-ea"/>
                <a:cs typeface="+mn-cs"/>
              </a:defRPr>
            </a:lvl8pPr>
            <a:lvl9pPr marL="3730807" indent="-219460" algn="l" defTabSz="438919" rtl="0" eaLnBrk="1" latinLnBrk="0" hangingPunct="1">
              <a:spcBef>
                <a:spcPct val="20000"/>
              </a:spcBef>
              <a:buFont typeface="Arial"/>
              <a:buChar char="•"/>
              <a:defRPr sz="1936" kern="1200">
                <a:solidFill>
                  <a:schemeClr val="tx1"/>
                </a:solidFill>
                <a:latin typeface="+mn-lt"/>
                <a:ea typeface="+mn-ea"/>
                <a:cs typeface="+mn-cs"/>
              </a:defRPr>
            </a:lvl9pPr>
          </a:lstStyle>
          <a:p>
            <a:pPr defTabSz="914446">
              <a:spcBef>
                <a:spcPts val="0"/>
              </a:spcBef>
              <a:buClrTx/>
            </a:pPr>
            <a:r>
              <a:rPr lang="en-US" sz="900" b="0" dirty="0" err="1">
                <a:solidFill>
                  <a:srgbClr val="FFFFFF">
                    <a:lumMod val="50000"/>
                  </a:srgbClr>
                </a:solidFill>
                <a:latin typeface="Calibri"/>
              </a:rPr>
              <a:t>Pflugfelder</a:t>
            </a:r>
            <a:r>
              <a:rPr lang="en-US" sz="900" b="0" dirty="0">
                <a:solidFill>
                  <a:srgbClr val="FFFFFF">
                    <a:lumMod val="50000"/>
                  </a:srgbClr>
                </a:solidFill>
                <a:latin typeface="Calibri"/>
              </a:rPr>
              <a:t> SC, Massaro-Giordano M, Perez VL, </a:t>
            </a:r>
            <a:r>
              <a:rPr lang="en-US" sz="900" b="0" dirty="0" err="1">
                <a:solidFill>
                  <a:srgbClr val="FFFFFF">
                    <a:lumMod val="50000"/>
                  </a:srgbClr>
                </a:solidFill>
                <a:latin typeface="Calibri"/>
              </a:rPr>
              <a:t>Hamrah</a:t>
            </a:r>
            <a:r>
              <a:rPr lang="en-US" sz="900" b="0" dirty="0">
                <a:solidFill>
                  <a:srgbClr val="FFFFFF">
                    <a:lumMod val="50000"/>
                  </a:srgbClr>
                </a:solidFill>
                <a:latin typeface="Calibri"/>
              </a:rPr>
              <a:t> P, Deng SX, </a:t>
            </a:r>
            <a:r>
              <a:rPr lang="en-US" sz="900" b="0" dirty="0" err="1">
                <a:solidFill>
                  <a:srgbClr val="FFFFFF">
                    <a:lumMod val="50000"/>
                  </a:srgbClr>
                </a:solidFill>
                <a:latin typeface="Calibri"/>
              </a:rPr>
              <a:t>Espandar</a:t>
            </a:r>
            <a:r>
              <a:rPr lang="en-US" sz="900" b="0" dirty="0">
                <a:solidFill>
                  <a:srgbClr val="FFFFFF">
                    <a:lumMod val="50000"/>
                  </a:srgbClr>
                </a:solidFill>
                <a:latin typeface="Calibri"/>
              </a:rPr>
              <a:t> L, Foster CS, Affeldt J, </a:t>
            </a:r>
            <a:r>
              <a:rPr lang="en-US" sz="900" b="0" dirty="0" err="1">
                <a:solidFill>
                  <a:srgbClr val="FFFFFF">
                    <a:lumMod val="50000"/>
                  </a:srgbClr>
                </a:solidFill>
                <a:latin typeface="Calibri"/>
              </a:rPr>
              <a:t>Seedor</a:t>
            </a:r>
            <a:r>
              <a:rPr lang="en-US" sz="900" b="0" dirty="0">
                <a:solidFill>
                  <a:srgbClr val="FFFFFF">
                    <a:lumMod val="50000"/>
                  </a:srgbClr>
                </a:solidFill>
                <a:latin typeface="Calibri"/>
              </a:rPr>
              <a:t> JA, </a:t>
            </a:r>
            <a:r>
              <a:rPr lang="en-US" sz="900" b="0" dirty="0" err="1">
                <a:solidFill>
                  <a:srgbClr val="FFFFFF">
                    <a:lumMod val="50000"/>
                  </a:srgbClr>
                </a:solidFill>
                <a:latin typeface="Calibri"/>
              </a:rPr>
              <a:t>Afshari</a:t>
            </a:r>
            <a:r>
              <a:rPr lang="en-US" sz="900" b="0" dirty="0">
                <a:solidFill>
                  <a:srgbClr val="FFFFFF">
                    <a:lumMod val="50000"/>
                  </a:srgbClr>
                </a:solidFill>
                <a:latin typeface="Calibri"/>
              </a:rPr>
              <a:t> NA, Chao W, </a:t>
            </a:r>
            <a:r>
              <a:rPr lang="en-US" sz="900" b="0" dirty="0" err="1">
                <a:solidFill>
                  <a:srgbClr val="FFFFFF">
                    <a:lumMod val="50000"/>
                  </a:srgbClr>
                </a:solidFill>
                <a:latin typeface="Calibri"/>
              </a:rPr>
              <a:t>Allegretti</a:t>
            </a:r>
            <a:r>
              <a:rPr lang="en-US" sz="900" b="0" dirty="0">
                <a:solidFill>
                  <a:srgbClr val="FFFFFF">
                    <a:lumMod val="50000"/>
                  </a:srgbClr>
                </a:solidFill>
                <a:latin typeface="Calibri"/>
              </a:rPr>
              <a:t> M, Mantelli F, Dana R, Topical Recombinant Human Nerve Growth Factor (Cenegermin) for Neurotrophic Keratopathy: A Multicenter Randomized Vehicle-Controlled Pivotal Trial, Ophthalmology (2019), </a:t>
            </a:r>
            <a:r>
              <a:rPr lang="en-US" sz="900" b="0" dirty="0" err="1">
                <a:solidFill>
                  <a:srgbClr val="FFFFFF">
                    <a:lumMod val="50000"/>
                  </a:srgbClr>
                </a:solidFill>
                <a:latin typeface="Calibri"/>
              </a:rPr>
              <a:t>doi</a:t>
            </a:r>
            <a:r>
              <a:rPr lang="en-US" sz="900" b="0" dirty="0">
                <a:solidFill>
                  <a:srgbClr val="FFFFFF">
                    <a:lumMod val="50000"/>
                  </a:srgbClr>
                </a:solidFill>
                <a:latin typeface="Calibri"/>
              </a:rPr>
              <a:t>: https:// doi.org/10.1016/j.ophtha.2019.08.020.</a:t>
            </a:r>
          </a:p>
          <a:p>
            <a:pPr defTabSz="914446">
              <a:spcBef>
                <a:spcPts val="0"/>
              </a:spcBef>
              <a:buClrTx/>
            </a:pPr>
            <a:endParaRPr lang="en-US" sz="900" b="0" dirty="0">
              <a:solidFill>
                <a:srgbClr val="FFFFFF">
                  <a:lumMod val="50000"/>
                </a:srgbClr>
              </a:solidFill>
              <a:latin typeface="Calibri"/>
            </a:endParaRPr>
          </a:p>
        </p:txBody>
      </p:sp>
      <p:sp>
        <p:nvSpPr>
          <p:cNvPr id="30" name="Rectangle 29">
            <a:extLst>
              <a:ext uri="{FF2B5EF4-FFF2-40B4-BE49-F238E27FC236}">
                <a16:creationId xmlns:a16="http://schemas.microsoft.com/office/drawing/2014/main" id="{9496623D-499F-4AEC-AA13-41E91A4BA447}"/>
              </a:ext>
            </a:extLst>
          </p:cNvPr>
          <p:cNvSpPr/>
          <p:nvPr/>
        </p:nvSpPr>
        <p:spPr>
          <a:xfrm>
            <a:off x="7989780" y="2708391"/>
            <a:ext cx="3647029" cy="1754326"/>
          </a:xfrm>
          <a:prstGeom prst="rect">
            <a:avLst/>
          </a:prstGeom>
        </p:spPr>
        <p:txBody>
          <a:bodyPr wrap="square">
            <a:spAutoFit/>
          </a:bodyPr>
          <a:lstStyle/>
          <a:p>
            <a:pPr defTabSz="914446">
              <a:defRPr/>
            </a:pPr>
            <a:r>
              <a:rPr lang="en-US" dirty="0">
                <a:solidFill>
                  <a:srgbClr val="000000"/>
                </a:solidFill>
                <a:latin typeface="Calibri" panose="020F0502020204030204"/>
              </a:rPr>
              <a:t>Endpoint of complete corneal healing: </a:t>
            </a:r>
            <a:r>
              <a:rPr lang="en-US" b="1" dirty="0">
                <a:solidFill>
                  <a:srgbClr val="000000"/>
                </a:solidFill>
                <a:latin typeface="Calibri" panose="020F0502020204030204"/>
              </a:rPr>
              <a:t>0 mm staining in the lesion area and no persistent staining in the rest of the cornea </a:t>
            </a:r>
            <a:r>
              <a:rPr lang="en-US" dirty="0">
                <a:solidFill>
                  <a:srgbClr val="000000"/>
                </a:solidFill>
                <a:latin typeface="Calibri" panose="020F0502020204030204"/>
              </a:rPr>
              <a:t>(last post-baseline observation carried forward; chi-squared test).</a:t>
            </a:r>
          </a:p>
        </p:txBody>
      </p:sp>
      <p:grpSp>
        <p:nvGrpSpPr>
          <p:cNvPr id="3" name="Group 2">
            <a:extLst>
              <a:ext uri="{FF2B5EF4-FFF2-40B4-BE49-F238E27FC236}">
                <a16:creationId xmlns:a16="http://schemas.microsoft.com/office/drawing/2014/main" id="{399BA50B-C86C-4919-B0CF-A19E724C9F6F}"/>
              </a:ext>
            </a:extLst>
          </p:cNvPr>
          <p:cNvGrpSpPr/>
          <p:nvPr/>
        </p:nvGrpSpPr>
        <p:grpSpPr>
          <a:xfrm>
            <a:off x="1213622" y="1275667"/>
            <a:ext cx="6663053" cy="4619772"/>
            <a:chOff x="738382" y="1067685"/>
            <a:chExt cx="7276627" cy="4619772"/>
          </a:xfrm>
        </p:grpSpPr>
        <p:graphicFrame>
          <p:nvGraphicFramePr>
            <p:cNvPr id="31" name="Chart 30">
              <a:extLst>
                <a:ext uri="{FF2B5EF4-FFF2-40B4-BE49-F238E27FC236}">
                  <a16:creationId xmlns:a16="http://schemas.microsoft.com/office/drawing/2014/main" id="{B0562994-F0FB-4612-89B0-15CC42D45776}"/>
                </a:ext>
              </a:extLst>
            </p:cNvPr>
            <p:cNvGraphicFramePr/>
            <p:nvPr/>
          </p:nvGraphicFramePr>
          <p:xfrm>
            <a:off x="738382" y="1067685"/>
            <a:ext cx="6784160" cy="4014806"/>
          </p:xfrm>
          <a:graphic>
            <a:graphicData uri="http://schemas.openxmlformats.org/drawingml/2006/chart">
              <c:chart xmlns:c="http://schemas.openxmlformats.org/drawingml/2006/chart" xmlns:r="http://schemas.openxmlformats.org/officeDocument/2006/relationships" r:id="rId2"/>
            </a:graphicData>
          </a:graphic>
        </p:graphicFrame>
        <p:cxnSp>
          <p:nvCxnSpPr>
            <p:cNvPr id="38" name="Straight Connector 37">
              <a:extLst>
                <a:ext uri="{FF2B5EF4-FFF2-40B4-BE49-F238E27FC236}">
                  <a16:creationId xmlns:a16="http://schemas.microsoft.com/office/drawing/2014/main" id="{EE2E5C8D-A378-46A5-A6E4-FCE35E60E4D9}"/>
                </a:ext>
              </a:extLst>
            </p:cNvPr>
            <p:cNvCxnSpPr>
              <a:cxnSpLocks/>
            </p:cNvCxnSpPr>
            <p:nvPr/>
          </p:nvCxnSpPr>
          <p:spPr>
            <a:xfrm flipV="1">
              <a:off x="3336975" y="1807828"/>
              <a:ext cx="0" cy="1978266"/>
            </a:xfrm>
            <a:prstGeom prst="line">
              <a:avLst/>
            </a:prstGeom>
            <a:noFill/>
            <a:ln w="12700" cap="flat" cmpd="sng" algn="ctr">
              <a:solidFill>
                <a:srgbClr val="7F7F7F"/>
              </a:solidFill>
              <a:prstDash val="solid"/>
            </a:ln>
            <a:effectLst>
              <a:outerShdw blurRad="40000" dist="20000" dir="5400000" rotWithShape="0">
                <a:srgbClr val="000000">
                  <a:alpha val="38000"/>
                </a:srgbClr>
              </a:outerShdw>
            </a:effectLst>
          </p:spPr>
        </p:cxnSp>
        <p:cxnSp>
          <p:nvCxnSpPr>
            <p:cNvPr id="39" name="Straight Connector 38">
              <a:extLst>
                <a:ext uri="{FF2B5EF4-FFF2-40B4-BE49-F238E27FC236}">
                  <a16:creationId xmlns:a16="http://schemas.microsoft.com/office/drawing/2014/main" id="{F0883EE1-DF3B-4E17-BB35-6D25F5D4934F}"/>
                </a:ext>
              </a:extLst>
            </p:cNvPr>
            <p:cNvCxnSpPr>
              <a:cxnSpLocks/>
            </p:cNvCxnSpPr>
            <p:nvPr/>
          </p:nvCxnSpPr>
          <p:spPr>
            <a:xfrm>
              <a:off x="2087091" y="1807828"/>
              <a:ext cx="1249884" cy="2"/>
            </a:xfrm>
            <a:prstGeom prst="line">
              <a:avLst/>
            </a:prstGeom>
            <a:noFill/>
            <a:ln w="12700" cap="flat" cmpd="sng" algn="ctr">
              <a:solidFill>
                <a:srgbClr val="7F7F7F"/>
              </a:solidFill>
              <a:prstDash val="solid"/>
            </a:ln>
            <a:effectLst>
              <a:outerShdw blurRad="40000" dist="20000" dir="5400000" rotWithShape="0">
                <a:srgbClr val="000000">
                  <a:alpha val="38000"/>
                </a:srgbClr>
              </a:outerShdw>
            </a:effectLst>
          </p:spPr>
        </p:cxnSp>
        <p:cxnSp>
          <p:nvCxnSpPr>
            <p:cNvPr id="40" name="Straight Connector 39">
              <a:extLst>
                <a:ext uri="{FF2B5EF4-FFF2-40B4-BE49-F238E27FC236}">
                  <a16:creationId xmlns:a16="http://schemas.microsoft.com/office/drawing/2014/main" id="{82190F11-1CBD-4694-8754-A6A2830E6AE7}"/>
                </a:ext>
              </a:extLst>
            </p:cNvPr>
            <p:cNvCxnSpPr>
              <a:cxnSpLocks/>
            </p:cNvCxnSpPr>
            <p:nvPr/>
          </p:nvCxnSpPr>
          <p:spPr>
            <a:xfrm flipV="1">
              <a:off x="5264206" y="1534776"/>
              <a:ext cx="0" cy="252274"/>
            </a:xfrm>
            <a:prstGeom prst="line">
              <a:avLst/>
            </a:prstGeom>
            <a:noFill/>
            <a:ln w="12700" cap="flat" cmpd="sng" algn="ctr">
              <a:solidFill>
                <a:srgbClr val="7F7F7F"/>
              </a:solidFill>
              <a:prstDash val="solid"/>
            </a:ln>
            <a:effectLst>
              <a:outerShdw blurRad="40000" dist="20000" dir="5400000" rotWithShape="0">
                <a:srgbClr val="000000">
                  <a:alpha val="38000"/>
                </a:srgbClr>
              </a:outerShdw>
            </a:effectLst>
          </p:spPr>
        </p:cxnSp>
        <p:sp>
          <p:nvSpPr>
            <p:cNvPr id="44" name="TextBox 43">
              <a:extLst>
                <a:ext uri="{FF2B5EF4-FFF2-40B4-BE49-F238E27FC236}">
                  <a16:creationId xmlns:a16="http://schemas.microsoft.com/office/drawing/2014/main" id="{EA6978AE-6DF3-465D-9467-423789F7C5D9}"/>
                </a:ext>
              </a:extLst>
            </p:cNvPr>
            <p:cNvSpPr txBox="1"/>
            <p:nvPr/>
          </p:nvSpPr>
          <p:spPr>
            <a:xfrm>
              <a:off x="2306601" y="1479273"/>
              <a:ext cx="1030374" cy="307777"/>
            </a:xfrm>
            <a:prstGeom prst="rect">
              <a:avLst/>
            </a:prstGeom>
            <a:noFill/>
          </p:spPr>
          <p:txBody>
            <a:bodyPr wrap="square" rtlCol="0">
              <a:spAutoFit/>
            </a:bodyPr>
            <a:lstStyle/>
            <a:p>
              <a:pPr defTabSz="914446">
                <a:defRPr/>
              </a:pPr>
              <a:r>
                <a:rPr lang="en-US" sz="1400" kern="0" dirty="0">
                  <a:solidFill>
                    <a:srgbClr val="2F2F2F"/>
                  </a:solidFill>
                  <a:latin typeface="Calibri" panose="020F0502020204030204"/>
                </a:rPr>
                <a:t>P&lt;0.012</a:t>
              </a:r>
            </a:p>
          </p:txBody>
        </p:sp>
        <p:sp>
          <p:nvSpPr>
            <p:cNvPr id="45" name="TextBox 44">
              <a:extLst>
                <a:ext uri="{FF2B5EF4-FFF2-40B4-BE49-F238E27FC236}">
                  <a16:creationId xmlns:a16="http://schemas.microsoft.com/office/drawing/2014/main" id="{229257B1-7A26-46F6-9399-077953FD1850}"/>
                </a:ext>
              </a:extLst>
            </p:cNvPr>
            <p:cNvSpPr txBox="1"/>
            <p:nvPr/>
          </p:nvSpPr>
          <p:spPr>
            <a:xfrm>
              <a:off x="5678078" y="1251734"/>
              <a:ext cx="1030374" cy="307777"/>
            </a:xfrm>
            <a:prstGeom prst="rect">
              <a:avLst/>
            </a:prstGeom>
            <a:noFill/>
          </p:spPr>
          <p:txBody>
            <a:bodyPr wrap="square" rtlCol="0">
              <a:spAutoFit/>
            </a:bodyPr>
            <a:lstStyle/>
            <a:p>
              <a:pPr defTabSz="914446">
                <a:defRPr/>
              </a:pPr>
              <a:r>
                <a:rPr lang="en-US" sz="1400" kern="0" dirty="0">
                  <a:solidFill>
                    <a:srgbClr val="2F2F2F"/>
                  </a:solidFill>
                  <a:latin typeface="Calibri" panose="020F0502020204030204"/>
                </a:rPr>
                <a:t>P&lt;0.001</a:t>
              </a:r>
            </a:p>
          </p:txBody>
        </p:sp>
        <p:cxnSp>
          <p:nvCxnSpPr>
            <p:cNvPr id="46" name="Straight Connector 45">
              <a:extLst>
                <a:ext uri="{FF2B5EF4-FFF2-40B4-BE49-F238E27FC236}">
                  <a16:creationId xmlns:a16="http://schemas.microsoft.com/office/drawing/2014/main" id="{E2517828-64E3-498B-A6C9-0567AB3BCEF4}"/>
                </a:ext>
              </a:extLst>
            </p:cNvPr>
            <p:cNvCxnSpPr>
              <a:cxnSpLocks/>
            </p:cNvCxnSpPr>
            <p:nvPr/>
          </p:nvCxnSpPr>
          <p:spPr>
            <a:xfrm>
              <a:off x="4275485" y="1534776"/>
              <a:ext cx="0" cy="3590780"/>
            </a:xfrm>
            <a:prstGeom prst="line">
              <a:avLst/>
            </a:prstGeom>
            <a:noFill/>
            <a:ln w="9525" cap="flat" cmpd="sng" algn="ctr">
              <a:solidFill>
                <a:srgbClr val="7F7F7F"/>
              </a:solidFill>
              <a:prstDash val="dash"/>
            </a:ln>
            <a:effectLst/>
          </p:spPr>
        </p:cxnSp>
        <p:sp>
          <p:nvSpPr>
            <p:cNvPr id="66" name="TextBox 65">
              <a:extLst>
                <a:ext uri="{FF2B5EF4-FFF2-40B4-BE49-F238E27FC236}">
                  <a16:creationId xmlns:a16="http://schemas.microsoft.com/office/drawing/2014/main" id="{2F602439-D957-49C7-8CB4-2E0E1794F7BD}"/>
                </a:ext>
              </a:extLst>
            </p:cNvPr>
            <p:cNvSpPr txBox="1"/>
            <p:nvPr/>
          </p:nvSpPr>
          <p:spPr>
            <a:xfrm>
              <a:off x="5334009" y="5164237"/>
              <a:ext cx="2681000" cy="523220"/>
            </a:xfrm>
            <a:prstGeom prst="rect">
              <a:avLst/>
            </a:prstGeom>
            <a:noFill/>
          </p:spPr>
          <p:txBody>
            <a:bodyPr wrap="square" rtlCol="0">
              <a:spAutoFit/>
            </a:bodyPr>
            <a:lstStyle/>
            <a:p>
              <a:pPr defTabSz="914446">
                <a:defRPr/>
              </a:pPr>
              <a:r>
                <a:rPr lang="en-US" sz="1400" kern="0" dirty="0">
                  <a:solidFill>
                    <a:srgbClr val="2F2F2F"/>
                  </a:solidFill>
                  <a:latin typeface="Calibri" panose="020F0502020204030204"/>
                </a:rPr>
                <a:t>cenegermin 20mcg/ml (n=24)</a:t>
              </a:r>
            </a:p>
            <a:p>
              <a:pPr defTabSz="914446">
                <a:defRPr/>
              </a:pPr>
              <a:r>
                <a:rPr lang="en-US" sz="1400" kern="0" dirty="0">
                  <a:solidFill>
                    <a:srgbClr val="2F2F2F"/>
                  </a:solidFill>
                  <a:latin typeface="Calibri" panose="020F0502020204030204"/>
                </a:rPr>
                <a:t>Vehicle (n=24)</a:t>
              </a:r>
            </a:p>
          </p:txBody>
        </p:sp>
        <p:sp>
          <p:nvSpPr>
            <p:cNvPr id="67" name="Rectangle 66">
              <a:extLst>
                <a:ext uri="{FF2B5EF4-FFF2-40B4-BE49-F238E27FC236}">
                  <a16:creationId xmlns:a16="http://schemas.microsoft.com/office/drawing/2014/main" id="{28E9B49A-96C1-47CE-9514-2D03660C109A}"/>
                </a:ext>
              </a:extLst>
            </p:cNvPr>
            <p:cNvSpPr/>
            <p:nvPr/>
          </p:nvSpPr>
          <p:spPr>
            <a:xfrm>
              <a:off x="5184555" y="5231388"/>
              <a:ext cx="159303" cy="156101"/>
            </a:xfrm>
            <a:prstGeom prst="rect">
              <a:avLst/>
            </a:prstGeom>
            <a:solidFill>
              <a:srgbClr val="008A98"/>
            </a:solidFill>
            <a:ln w="25400" cap="flat" cmpd="sng" algn="ctr">
              <a:noFill/>
              <a:prstDash val="solid"/>
            </a:ln>
            <a:effectLst/>
          </p:spPr>
          <p:txBody>
            <a:bodyPr rtlCol="0" anchor="ctr"/>
            <a:lstStyle/>
            <a:p>
              <a:pPr algn="ctr" defTabSz="914446">
                <a:defRPr/>
              </a:pPr>
              <a:endParaRPr lang="en-US" kern="0">
                <a:solidFill>
                  <a:prstClr val="white"/>
                </a:solidFill>
                <a:latin typeface="Calibri"/>
              </a:endParaRPr>
            </a:p>
          </p:txBody>
        </p:sp>
        <p:sp>
          <p:nvSpPr>
            <p:cNvPr id="68" name="Rectangle 67">
              <a:extLst>
                <a:ext uri="{FF2B5EF4-FFF2-40B4-BE49-F238E27FC236}">
                  <a16:creationId xmlns:a16="http://schemas.microsoft.com/office/drawing/2014/main" id="{AEBC80F2-23F2-4C21-A9FB-3111FC6921DE}"/>
                </a:ext>
              </a:extLst>
            </p:cNvPr>
            <p:cNvSpPr/>
            <p:nvPr/>
          </p:nvSpPr>
          <p:spPr>
            <a:xfrm>
              <a:off x="5184555" y="5457656"/>
              <a:ext cx="159303" cy="156101"/>
            </a:xfrm>
            <a:prstGeom prst="rect">
              <a:avLst/>
            </a:prstGeom>
            <a:solidFill>
              <a:srgbClr val="FFFFFF">
                <a:lumMod val="50000"/>
              </a:srgbClr>
            </a:solidFill>
            <a:ln w="25400" cap="flat" cmpd="sng" algn="ctr">
              <a:noFill/>
              <a:prstDash val="solid"/>
            </a:ln>
            <a:effectLst/>
          </p:spPr>
          <p:txBody>
            <a:bodyPr rtlCol="0" anchor="ctr"/>
            <a:lstStyle/>
            <a:p>
              <a:pPr algn="ctr" defTabSz="914446">
                <a:defRPr/>
              </a:pPr>
              <a:endParaRPr lang="en-US" kern="0">
                <a:solidFill>
                  <a:prstClr val="white"/>
                </a:solidFill>
                <a:latin typeface="Calibri"/>
              </a:endParaRPr>
            </a:p>
          </p:txBody>
        </p:sp>
      </p:grpSp>
      <p:sp>
        <p:nvSpPr>
          <p:cNvPr id="10" name="TextBox 9">
            <a:extLst>
              <a:ext uri="{FF2B5EF4-FFF2-40B4-BE49-F238E27FC236}">
                <a16:creationId xmlns:a16="http://schemas.microsoft.com/office/drawing/2014/main" id="{9CBBF2AD-1EE2-4245-B0E1-0B987A7AFA72}"/>
              </a:ext>
            </a:extLst>
          </p:cNvPr>
          <p:cNvSpPr txBox="1"/>
          <p:nvPr/>
        </p:nvSpPr>
        <p:spPr>
          <a:xfrm>
            <a:off x="834648" y="1879043"/>
            <a:ext cx="369332" cy="2974831"/>
          </a:xfrm>
          <a:prstGeom prst="rect">
            <a:avLst/>
          </a:prstGeom>
          <a:noFill/>
        </p:spPr>
        <p:txBody>
          <a:bodyPr vert="vert270" wrap="square" rtlCol="0">
            <a:spAutoFit/>
          </a:bodyPr>
          <a:lstStyle/>
          <a:p>
            <a:pPr algn="ctr" defTabSz="914446"/>
            <a:r>
              <a:rPr lang="en-US" sz="1200" dirty="0">
                <a:solidFill>
                  <a:srgbClr val="000000"/>
                </a:solidFill>
                <a:latin typeface="Calibri" panose="020F0502020204030204"/>
              </a:rPr>
              <a:t>Percentage of Patients Completely Healed (%)</a:t>
            </a:r>
          </a:p>
        </p:txBody>
      </p:sp>
    </p:spTree>
    <p:extLst>
      <p:ext uri="{BB962C8B-B14F-4D97-AF65-F5344CB8AC3E}">
        <p14:creationId xmlns:p14="http://schemas.microsoft.com/office/powerpoint/2010/main" val="1561984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Qué es y cómo se estructura el sistema nervioso - Neurocirugía de la Torre">
            <a:extLst>
              <a:ext uri="{FF2B5EF4-FFF2-40B4-BE49-F238E27FC236}">
                <a16:creationId xmlns:a16="http://schemas.microsoft.com/office/drawing/2014/main" id="{F39315DE-B406-454D-C6F7-B642CEF259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764" r="18794"/>
          <a:stretch/>
        </p:blipFill>
        <p:spPr bwMode="auto">
          <a:xfrm>
            <a:off x="275289" y="916774"/>
            <a:ext cx="4415267" cy="5721990"/>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a:extLst>
              <a:ext uri="{FF2B5EF4-FFF2-40B4-BE49-F238E27FC236}">
                <a16:creationId xmlns:a16="http://schemas.microsoft.com/office/drawing/2014/main" id="{5C8A67E9-C620-7B95-294E-554FB5DC7533}"/>
              </a:ext>
            </a:extLst>
          </p:cNvPr>
          <p:cNvSpPr/>
          <p:nvPr/>
        </p:nvSpPr>
        <p:spPr>
          <a:xfrm>
            <a:off x="1" y="1"/>
            <a:ext cx="11596012" cy="853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s-ES">
              <a:solidFill>
                <a:prstClr val="white"/>
              </a:solidFill>
              <a:latin typeface="Arial Nova" panose="020B0504020202020204" pitchFamily="34" charset="0"/>
            </a:endParaRPr>
          </a:p>
        </p:txBody>
      </p:sp>
      <p:pic>
        <p:nvPicPr>
          <p:cNvPr id="11" name="Imagen 10" descr="Dibujo con letras blancas&#10;&#10;Descripción generada automáticamente con confianza media">
            <a:extLst>
              <a:ext uri="{FF2B5EF4-FFF2-40B4-BE49-F238E27FC236}">
                <a16:creationId xmlns:a16="http://schemas.microsoft.com/office/drawing/2014/main" id="{6C00E77E-A505-7F61-A585-00847C7A7F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974407" y="1034566"/>
            <a:ext cx="1882104" cy="357990"/>
          </a:xfrm>
          <a:prstGeom prst="rect">
            <a:avLst/>
          </a:prstGeom>
        </p:spPr>
      </p:pic>
      <p:sp>
        <p:nvSpPr>
          <p:cNvPr id="7" name="CuadroTexto 6">
            <a:extLst>
              <a:ext uri="{FF2B5EF4-FFF2-40B4-BE49-F238E27FC236}">
                <a16:creationId xmlns:a16="http://schemas.microsoft.com/office/drawing/2014/main" id="{299B9924-2F14-564E-AF2B-35B8C718E121}"/>
              </a:ext>
            </a:extLst>
          </p:cNvPr>
          <p:cNvSpPr txBox="1"/>
          <p:nvPr/>
        </p:nvSpPr>
        <p:spPr>
          <a:xfrm>
            <a:off x="4782554" y="4161700"/>
            <a:ext cx="6687241" cy="2324291"/>
          </a:xfrm>
          <a:prstGeom prst="rect">
            <a:avLst/>
          </a:prstGeom>
          <a:noFill/>
        </p:spPr>
        <p:txBody>
          <a:bodyPr wrap="square">
            <a:spAutoFit/>
          </a:bodyPr>
          <a:lstStyle>
            <a:defPPr>
              <a:defRPr lang="es-ES"/>
            </a:defPPr>
            <a:lvl1pPr marR="0" lvl="0" indent="0" fontAlgn="auto">
              <a:lnSpc>
                <a:spcPct val="110000"/>
              </a:lnSpc>
              <a:spcBef>
                <a:spcPts val="600"/>
              </a:spcBef>
              <a:spcAft>
                <a:spcPts val="600"/>
              </a:spcAft>
              <a:buClrTx/>
              <a:buSzTx/>
              <a:buFontTx/>
              <a:buNone/>
              <a:tabLst/>
              <a:defRPr kumimoji="0" b="0" i="0" u="none" strike="noStrike" cap="none" spc="0" normalizeH="0" baseline="0">
                <a:ln>
                  <a:noFill/>
                </a:ln>
                <a:solidFill>
                  <a:srgbClr val="251262"/>
                </a:solidFill>
                <a:effectLst/>
                <a:uLnTx/>
                <a:uFillTx/>
                <a:latin typeface="Avenir Next LT Pro Light" panose="020B0304020202020204" pitchFamily="34" charset="0"/>
                <a:cs typeface="Arial" panose="020B0604020202020204" pitchFamily="34" charset="0"/>
              </a:defRPr>
            </a:lvl1pPr>
            <a:lvl2pPr marL="800100" marR="0" lvl="1" indent="-342900" fontAlgn="auto">
              <a:lnSpc>
                <a:spcPct val="300000"/>
              </a:lnSpc>
              <a:spcBef>
                <a:spcPts val="600"/>
              </a:spcBef>
              <a:spcAft>
                <a:spcPts val="600"/>
              </a:spcAft>
              <a:buClrTx/>
              <a:buSzTx/>
              <a:buFont typeface="+mj-lt"/>
              <a:buAutoNum type="arabicPeriod"/>
              <a:tabLst/>
              <a:defRPr kumimoji="0" sz="2000" b="1" i="0" u="none" strike="noStrike" cap="none" spc="0" normalizeH="0" baseline="0">
                <a:ln>
                  <a:noFill/>
                </a:ln>
                <a:solidFill>
                  <a:srgbClr val="251262"/>
                </a:solidFill>
                <a:effectLst/>
                <a:uLnTx/>
                <a:uFillTx/>
                <a:latin typeface="Avenir Next LT Pro Light" panose="020B0304020202020204" pitchFamily="34" charset="0"/>
                <a:cs typeface="Arial" panose="020B0604020202020204" pitchFamily="34" charset="0"/>
              </a:defRPr>
            </a:lvl2pPr>
          </a:lstStyle>
          <a:p>
            <a:pPr defTabSz="914446">
              <a:defRPr/>
            </a:pPr>
            <a:r>
              <a:rPr lang="en-US" sz="2400" dirty="0">
                <a:solidFill>
                  <a:srgbClr val="122C5E"/>
                </a:solidFill>
                <a:latin typeface="Arial Nova" panose="020B0504020202020204" pitchFamily="34" charset="0"/>
              </a:rPr>
              <a:t>The cornea is the human tissue with the </a:t>
            </a:r>
            <a:r>
              <a:rPr lang="en-US" sz="2400" b="1" dirty="0">
                <a:solidFill>
                  <a:srgbClr val="122C5E"/>
                </a:solidFill>
                <a:latin typeface="Arial Nova" panose="020B0504020202020204" pitchFamily="34" charset="0"/>
              </a:rPr>
              <a:t>highest density of free nerve fiber endings </a:t>
            </a:r>
          </a:p>
          <a:p>
            <a:pPr marL="1085904" lvl="1" indent="-285764" defTabSz="914446">
              <a:lnSpc>
                <a:spcPct val="110000"/>
              </a:lnSpc>
              <a:buFont typeface="Wingdings" panose="05000000000000000000" pitchFamily="2" charset="2"/>
              <a:buChar char="ü"/>
              <a:defRPr/>
            </a:pPr>
            <a:r>
              <a:rPr lang="en-US" dirty="0">
                <a:solidFill>
                  <a:srgbClr val="203867"/>
                </a:solidFill>
                <a:latin typeface="Arial" panose="020B0604020202020204" pitchFamily="34" charset="0"/>
              </a:rPr>
              <a:t>300 to 600 </a:t>
            </a:r>
            <a:r>
              <a:rPr lang="en-US" b="0" dirty="0">
                <a:solidFill>
                  <a:srgbClr val="203867"/>
                </a:solidFill>
                <a:latin typeface="Arial" panose="020B0604020202020204" pitchFamily="34" charset="0"/>
              </a:rPr>
              <a:t>times more than skin</a:t>
            </a:r>
          </a:p>
          <a:p>
            <a:pPr marL="1085904" lvl="1" indent="-285764" algn="just" defTabSz="914446">
              <a:lnSpc>
                <a:spcPct val="110000"/>
              </a:lnSpc>
              <a:buFont typeface="Wingdings" panose="05000000000000000000" pitchFamily="2" charset="2"/>
              <a:buChar char="ü"/>
              <a:defRPr/>
            </a:pPr>
            <a:r>
              <a:rPr lang="en-US" dirty="0">
                <a:solidFill>
                  <a:srgbClr val="203867"/>
                </a:solidFill>
                <a:latin typeface="Arial" panose="020B0604020202020204" pitchFamily="34" charset="0"/>
              </a:rPr>
              <a:t>20 to 40 </a:t>
            </a:r>
            <a:r>
              <a:rPr lang="en-US" b="0" dirty="0">
                <a:solidFill>
                  <a:srgbClr val="203867"/>
                </a:solidFill>
                <a:latin typeface="Arial" panose="020B0604020202020204" pitchFamily="34" charset="0"/>
              </a:rPr>
              <a:t>times more than dental pulp</a:t>
            </a:r>
          </a:p>
          <a:p>
            <a:pPr defTabSz="914446">
              <a:defRPr/>
            </a:pPr>
            <a:endParaRPr lang="en-US" dirty="0">
              <a:solidFill>
                <a:srgbClr val="122C5E"/>
              </a:solidFill>
              <a:latin typeface="Arial Nova" panose="020B0504020202020204" pitchFamily="34" charset="0"/>
            </a:endParaRPr>
          </a:p>
        </p:txBody>
      </p:sp>
      <p:sp>
        <p:nvSpPr>
          <p:cNvPr id="2" name="CuadroTexto 1">
            <a:extLst>
              <a:ext uri="{FF2B5EF4-FFF2-40B4-BE49-F238E27FC236}">
                <a16:creationId xmlns:a16="http://schemas.microsoft.com/office/drawing/2014/main" id="{B3185216-0B99-4624-95EA-021B3B61FD0E}"/>
              </a:ext>
            </a:extLst>
          </p:cNvPr>
          <p:cNvSpPr txBox="1"/>
          <p:nvPr/>
        </p:nvSpPr>
        <p:spPr>
          <a:xfrm>
            <a:off x="-1958" y="6624613"/>
            <a:ext cx="11268015" cy="215444"/>
          </a:xfrm>
          <a:prstGeom prst="rect">
            <a:avLst/>
          </a:prstGeom>
          <a:noFill/>
        </p:spPr>
        <p:txBody>
          <a:bodyPr wrap="square">
            <a:spAutoFit/>
          </a:bodyPr>
          <a:lstStyle/>
          <a:p>
            <a:pPr algn="just" defTabSz="914446">
              <a:defRPr/>
            </a:pPr>
            <a:r>
              <a:rPr lang="en-US" sz="800" dirty="0">
                <a:solidFill>
                  <a:srgbClr val="122C5E"/>
                </a:solidFill>
                <a:latin typeface="Arial Nova" panose="020B0504020202020204" pitchFamily="34" charset="0"/>
                <a:ea typeface="Calibri" panose="020F0502020204030204" pitchFamily="34" charset="0"/>
                <a:cs typeface="Times New Roman" panose="02020603050405020304" pitchFamily="18" charset="0"/>
              </a:rPr>
              <a:t>1. </a:t>
            </a:r>
            <a:r>
              <a:rPr lang="en-US" sz="800" dirty="0" err="1">
                <a:solidFill>
                  <a:srgbClr val="122C5E"/>
                </a:solidFill>
                <a:latin typeface="Arial Nova" panose="020B0504020202020204" pitchFamily="34" charset="0"/>
                <a:ea typeface="Calibri" panose="020F0502020204030204" pitchFamily="34" charset="0"/>
                <a:cs typeface="Times New Roman" panose="02020603050405020304" pitchFamily="18" charset="0"/>
              </a:rPr>
              <a:t>Marfurt</a:t>
            </a:r>
            <a:r>
              <a:rPr lang="en-US" sz="800" dirty="0">
                <a:solidFill>
                  <a:srgbClr val="122C5E"/>
                </a:solidFill>
                <a:latin typeface="Arial Nova" panose="020B0504020202020204" pitchFamily="34" charset="0"/>
                <a:ea typeface="Calibri" panose="020F0502020204030204" pitchFamily="34" charset="0"/>
                <a:cs typeface="Times New Roman" panose="02020603050405020304" pitchFamily="18" charset="0"/>
              </a:rPr>
              <a:t> CF, Kingsley RE, </a:t>
            </a:r>
            <a:r>
              <a:rPr lang="en-US" sz="800" dirty="0" err="1">
                <a:solidFill>
                  <a:srgbClr val="122C5E"/>
                </a:solidFill>
                <a:latin typeface="Arial Nova" panose="020B0504020202020204" pitchFamily="34" charset="0"/>
                <a:ea typeface="Calibri" panose="020F0502020204030204" pitchFamily="34" charset="0"/>
                <a:cs typeface="Times New Roman" panose="02020603050405020304" pitchFamily="18" charset="0"/>
              </a:rPr>
              <a:t>Echtenkamp</a:t>
            </a:r>
            <a:r>
              <a:rPr lang="en-US" sz="800" dirty="0">
                <a:solidFill>
                  <a:srgbClr val="122C5E"/>
                </a:solidFill>
                <a:latin typeface="Arial Nova" panose="020B0504020202020204" pitchFamily="34" charset="0"/>
                <a:ea typeface="Calibri" panose="020F0502020204030204" pitchFamily="34" charset="0"/>
                <a:cs typeface="Times New Roman" panose="02020603050405020304" pitchFamily="18" charset="0"/>
              </a:rPr>
              <a:t> SE. Sensory and sympathetic innervation of the mammalian cornea. A retrograde tracing study. Invest </a:t>
            </a:r>
            <a:r>
              <a:rPr lang="en-US" sz="800" dirty="0" err="1">
                <a:solidFill>
                  <a:srgbClr val="122C5E"/>
                </a:solidFill>
                <a:latin typeface="Arial Nova" panose="020B0504020202020204" pitchFamily="34" charset="0"/>
                <a:ea typeface="Calibri" panose="020F0502020204030204" pitchFamily="34" charset="0"/>
                <a:cs typeface="Times New Roman" panose="02020603050405020304" pitchFamily="18" charset="0"/>
              </a:rPr>
              <a:t>Oph</a:t>
            </a:r>
            <a:r>
              <a:rPr lang="en-US" sz="800" dirty="0" err="1">
                <a:solidFill>
                  <a:srgbClr val="FFFFFF"/>
                </a:solidFill>
                <a:latin typeface="Arial Nova" panose="020B0504020202020204" pitchFamily="34" charset="0"/>
                <a:ea typeface="Calibri" panose="020F0502020204030204" pitchFamily="34" charset="0"/>
                <a:cs typeface="Times New Roman" panose="02020603050405020304" pitchFamily="18" charset="0"/>
              </a:rPr>
              <a:t>thalmol</a:t>
            </a:r>
            <a:r>
              <a:rPr lang="en-US" sz="800" dirty="0">
                <a:solidFill>
                  <a:srgbClr val="FFFFFF"/>
                </a:solidFill>
                <a:latin typeface="Arial Nova" panose="020B0504020202020204" pitchFamily="34" charset="0"/>
                <a:ea typeface="Calibri" panose="020F0502020204030204" pitchFamily="34" charset="0"/>
                <a:cs typeface="Times New Roman" panose="02020603050405020304" pitchFamily="18" charset="0"/>
              </a:rPr>
              <a:t> Vis Sci. 1989;30(3):461–72. </a:t>
            </a:r>
          </a:p>
        </p:txBody>
      </p:sp>
      <p:pic>
        <p:nvPicPr>
          <p:cNvPr id="8" name="Imagen 7">
            <a:extLst>
              <a:ext uri="{FF2B5EF4-FFF2-40B4-BE49-F238E27FC236}">
                <a16:creationId xmlns:a16="http://schemas.microsoft.com/office/drawing/2014/main" id="{6B1F7E09-33FB-4EF0-C3DE-F99E69579BFC}"/>
              </a:ext>
            </a:extLst>
          </p:cNvPr>
          <p:cNvPicPr>
            <a:picLocks noChangeAspect="1"/>
          </p:cNvPicPr>
          <p:nvPr/>
        </p:nvPicPr>
        <p:blipFill>
          <a:blip r:embed="rId5">
            <a:extLst>
              <a:ext uri="{28A0092B-C50C-407E-A947-70E740481C1C}">
                <a14:useLocalDpi xmlns:a14="http://schemas.microsoft.com/office/drawing/2010/main" val="0"/>
              </a:ext>
            </a:extLst>
          </a:blip>
          <a:srcRect r="69140" b="-15284"/>
          <a:stretch/>
        </p:blipFill>
        <p:spPr>
          <a:xfrm rot="16200000">
            <a:off x="11525042" y="6037034"/>
            <a:ext cx="780832" cy="316085"/>
          </a:xfrm>
          <a:prstGeom prst="rect">
            <a:avLst/>
          </a:prstGeom>
        </p:spPr>
      </p:pic>
      <p:sp>
        <p:nvSpPr>
          <p:cNvPr id="13" name="Título 3">
            <a:extLst>
              <a:ext uri="{FF2B5EF4-FFF2-40B4-BE49-F238E27FC236}">
                <a16:creationId xmlns:a16="http://schemas.microsoft.com/office/drawing/2014/main" id="{F67D581F-A3DC-7A71-AAD5-2EABD6F4DEB0}"/>
              </a:ext>
            </a:extLst>
          </p:cNvPr>
          <p:cNvSpPr txBox="1">
            <a:spLocks/>
          </p:cNvSpPr>
          <p:nvPr/>
        </p:nvSpPr>
        <p:spPr>
          <a:xfrm>
            <a:off x="467092" y="276533"/>
            <a:ext cx="11135407" cy="5813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446">
              <a:defRPr/>
            </a:pPr>
            <a:r>
              <a:rPr lang="en-US" sz="2600" dirty="0">
                <a:solidFill>
                  <a:srgbClr val="00487E"/>
                </a:solidFill>
                <a:latin typeface="Arial" panose="020B0604020202020204" pitchFamily="34" charset="0"/>
                <a:cs typeface="Arial" panose="020B0604020202020204" pitchFamily="34" charset="0"/>
              </a:rPr>
              <a:t>CORNEA INNERVATION AND SENSITIVITY</a:t>
            </a:r>
          </a:p>
          <a:p>
            <a:pPr defTabSz="914446">
              <a:defRPr/>
            </a:pPr>
            <a:endParaRPr lang="es-ES" sz="2600" dirty="0">
              <a:solidFill>
                <a:srgbClr val="44546A"/>
              </a:solidFill>
              <a:latin typeface="Arial Nova" panose="020B05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03E4054-0197-ED1B-2686-C1BCCA9444EA}"/>
              </a:ext>
            </a:extLst>
          </p:cNvPr>
          <p:cNvSpPr txBox="1"/>
          <p:nvPr/>
        </p:nvSpPr>
        <p:spPr>
          <a:xfrm>
            <a:off x="4782554" y="976090"/>
            <a:ext cx="8908710" cy="3046988"/>
          </a:xfrm>
          <a:prstGeom prst="rect">
            <a:avLst/>
          </a:prstGeom>
          <a:noFill/>
        </p:spPr>
        <p:txBody>
          <a:bodyPr wrap="square">
            <a:spAutoFit/>
          </a:bodyPr>
          <a:lstStyle/>
          <a:p>
            <a:pPr eaLnBrk="1" hangingPunct="1">
              <a:buFont typeface="Arial"/>
              <a:buChar char="•"/>
            </a:pPr>
            <a:r>
              <a:rPr lang="en-US" sz="2400" dirty="0">
                <a:solidFill>
                  <a:srgbClr val="000000"/>
                </a:solidFill>
                <a:latin typeface="Constantia" charset="0"/>
                <a:ea typeface="ＭＳ Ｐゴシック" charset="0"/>
                <a:cs typeface="ＭＳ Ｐゴシック" charset="0"/>
              </a:rPr>
              <a:t>Trigeminal Nerve (CN V)</a:t>
            </a:r>
          </a:p>
          <a:p>
            <a:pPr lvl="1" eaLnBrk="1" hangingPunct="1">
              <a:buFont typeface="Arial"/>
              <a:buChar char="•"/>
            </a:pPr>
            <a:r>
              <a:rPr lang="en-US" sz="2400" dirty="0" err="1">
                <a:solidFill>
                  <a:srgbClr val="000000"/>
                </a:solidFill>
                <a:latin typeface="Constantia" charset="0"/>
                <a:ea typeface="ＭＳ Ｐゴシック" charset="0"/>
                <a:cs typeface="ＭＳ Ｐゴシック" charset="0"/>
              </a:rPr>
              <a:t>Opthalmic</a:t>
            </a:r>
            <a:r>
              <a:rPr lang="en-US" sz="2400" dirty="0">
                <a:solidFill>
                  <a:srgbClr val="000000"/>
                </a:solidFill>
                <a:latin typeface="Constantia" charset="0"/>
                <a:ea typeface="ＭＳ Ｐゴシック" charset="0"/>
                <a:cs typeface="ＭＳ Ｐゴシック" charset="0"/>
              </a:rPr>
              <a:t> (V1)</a:t>
            </a:r>
          </a:p>
          <a:p>
            <a:pPr lvl="1" eaLnBrk="1" hangingPunct="1">
              <a:buFont typeface="Arial"/>
              <a:buChar char="•"/>
            </a:pPr>
            <a:r>
              <a:rPr lang="en-US" sz="2400" dirty="0">
                <a:solidFill>
                  <a:srgbClr val="000000"/>
                </a:solidFill>
                <a:latin typeface="Constantia" charset="0"/>
                <a:ea typeface="ＭＳ Ｐゴシック" charset="0"/>
                <a:cs typeface="ＭＳ Ｐゴシック" charset="0"/>
              </a:rPr>
              <a:t>Maxillary (V2)</a:t>
            </a:r>
          </a:p>
          <a:p>
            <a:pPr lvl="1" eaLnBrk="1" hangingPunct="1">
              <a:buFont typeface="Arial"/>
              <a:buChar char="•"/>
            </a:pPr>
            <a:r>
              <a:rPr lang="en-US" sz="2400" dirty="0">
                <a:solidFill>
                  <a:srgbClr val="000000"/>
                </a:solidFill>
                <a:latin typeface="Constantia" charset="0"/>
                <a:ea typeface="ＭＳ Ｐゴシック" charset="0"/>
                <a:cs typeface="ＭＳ Ｐゴシック" charset="0"/>
              </a:rPr>
              <a:t>Mandibular (V3)</a:t>
            </a:r>
          </a:p>
          <a:p>
            <a:pPr eaLnBrk="1" hangingPunct="1">
              <a:buFont typeface="Arial"/>
              <a:buChar char="•"/>
            </a:pPr>
            <a:r>
              <a:rPr lang="en-US" sz="2400" dirty="0" err="1">
                <a:solidFill>
                  <a:srgbClr val="000000"/>
                </a:solidFill>
                <a:latin typeface="Constantia" charset="0"/>
                <a:ea typeface="ＭＳ Ｐゴシック" charset="0"/>
                <a:cs typeface="ＭＳ Ｐゴシック" charset="0"/>
              </a:rPr>
              <a:t>Nasociliary</a:t>
            </a:r>
            <a:r>
              <a:rPr lang="en-US" sz="2400" dirty="0">
                <a:solidFill>
                  <a:srgbClr val="000000"/>
                </a:solidFill>
                <a:latin typeface="Constantia" charset="0"/>
                <a:ea typeface="ＭＳ Ｐゴシック" charset="0"/>
                <a:cs typeface="ＭＳ Ｐゴシック" charset="0"/>
              </a:rPr>
              <a:t> Nerve</a:t>
            </a:r>
          </a:p>
          <a:p>
            <a:pPr lvl="1" eaLnBrk="1" hangingPunct="1">
              <a:buFont typeface="Arial"/>
              <a:buChar char="•"/>
            </a:pPr>
            <a:r>
              <a:rPr lang="en-US" sz="2400" dirty="0">
                <a:solidFill>
                  <a:srgbClr val="000000"/>
                </a:solidFill>
                <a:latin typeface="Constantia" charset="0"/>
                <a:ea typeface="ＭＳ Ｐゴシック" charset="0"/>
                <a:cs typeface="ＭＳ Ｐゴシック" charset="0"/>
              </a:rPr>
              <a:t>Branch of </a:t>
            </a:r>
            <a:r>
              <a:rPr lang="en-US" sz="2400" dirty="0" err="1">
                <a:solidFill>
                  <a:srgbClr val="000000"/>
                </a:solidFill>
                <a:latin typeface="Constantia" charset="0"/>
                <a:ea typeface="ＭＳ Ｐゴシック" charset="0"/>
                <a:cs typeface="ＭＳ Ｐゴシック" charset="0"/>
              </a:rPr>
              <a:t>opthalmic</a:t>
            </a:r>
            <a:endParaRPr lang="en-US" sz="2400" dirty="0">
              <a:solidFill>
                <a:srgbClr val="000000"/>
              </a:solidFill>
              <a:latin typeface="Constantia" charset="0"/>
              <a:ea typeface="ＭＳ Ｐゴシック" charset="0"/>
              <a:cs typeface="ＭＳ Ｐゴシック" charset="0"/>
            </a:endParaRPr>
          </a:p>
          <a:p>
            <a:pPr eaLnBrk="1" hangingPunct="1">
              <a:buFont typeface="Arial"/>
              <a:buChar char="•"/>
            </a:pPr>
            <a:r>
              <a:rPr lang="en-US" sz="2400" dirty="0">
                <a:solidFill>
                  <a:srgbClr val="000000"/>
                </a:solidFill>
                <a:latin typeface="Constantia" charset="0"/>
                <a:ea typeface="ＭＳ Ｐゴシック" charset="0"/>
                <a:cs typeface="ＭＳ Ｐゴシック" charset="0"/>
              </a:rPr>
              <a:t>Long Ciliary Nerve</a:t>
            </a:r>
          </a:p>
          <a:p>
            <a:pPr lvl="1" eaLnBrk="1" hangingPunct="1">
              <a:buFont typeface="Arial"/>
              <a:buChar char="•"/>
            </a:pPr>
            <a:r>
              <a:rPr lang="en-US" sz="2400" dirty="0">
                <a:solidFill>
                  <a:srgbClr val="000000"/>
                </a:solidFill>
                <a:latin typeface="Constantia" charset="0"/>
                <a:ea typeface="ＭＳ Ｐゴシック" charset="0"/>
                <a:cs typeface="ＭＳ Ｐゴシック" charset="0"/>
              </a:rPr>
              <a:t>Branch of the </a:t>
            </a:r>
            <a:r>
              <a:rPr lang="en-US" sz="2400" dirty="0" err="1">
                <a:solidFill>
                  <a:srgbClr val="000000"/>
                </a:solidFill>
                <a:latin typeface="Constantia" charset="0"/>
                <a:ea typeface="ＭＳ Ｐゴシック" charset="0"/>
                <a:cs typeface="ＭＳ Ｐゴシック" charset="0"/>
              </a:rPr>
              <a:t>nasociliary</a:t>
            </a:r>
            <a:endParaRPr lang="en-US" sz="2400" dirty="0">
              <a:solidFill>
                <a:srgbClr val="000000"/>
              </a:solidFill>
              <a:latin typeface="Constantia" charset="0"/>
              <a:ea typeface="ＭＳ Ｐゴシック" charset="0"/>
              <a:cs typeface="ＭＳ Ｐゴシック" charset="0"/>
            </a:endParaRPr>
          </a:p>
        </p:txBody>
      </p:sp>
    </p:spTree>
    <p:extLst>
      <p:ext uri="{BB962C8B-B14F-4D97-AF65-F5344CB8AC3E}">
        <p14:creationId xmlns:p14="http://schemas.microsoft.com/office/powerpoint/2010/main" val="3721155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240F9-C382-135B-6DFE-53E5329C5E29}"/>
              </a:ext>
            </a:extLst>
          </p:cNvPr>
          <p:cNvSpPr>
            <a:spLocks noGrp="1"/>
          </p:cNvSpPr>
          <p:nvPr>
            <p:ph type="title"/>
          </p:nvPr>
        </p:nvSpPr>
        <p:spPr>
          <a:xfrm>
            <a:off x="690611" y="478883"/>
            <a:ext cx="8229600" cy="1219200"/>
          </a:xfrm>
        </p:spPr>
        <p:txBody>
          <a:bodyPr/>
          <a:lstStyle/>
          <a:p>
            <a:r>
              <a:rPr lang="en-US" dirty="0"/>
              <a:t>Corneal Esthesiometer</a:t>
            </a:r>
          </a:p>
        </p:txBody>
      </p:sp>
      <p:sp>
        <p:nvSpPr>
          <p:cNvPr id="3" name="Content Placeholder 2">
            <a:extLst>
              <a:ext uri="{FF2B5EF4-FFF2-40B4-BE49-F238E27FC236}">
                <a16:creationId xmlns:a16="http://schemas.microsoft.com/office/drawing/2014/main" id="{0720ED89-E12F-1B3B-50B4-FC4E65E61AFE}"/>
              </a:ext>
            </a:extLst>
          </p:cNvPr>
          <p:cNvSpPr>
            <a:spLocks noGrp="1"/>
          </p:cNvSpPr>
          <p:nvPr>
            <p:ph idx="1"/>
          </p:nvPr>
        </p:nvSpPr>
        <p:spPr>
          <a:xfrm>
            <a:off x="285749" y="1828952"/>
            <a:ext cx="6557963" cy="2892539"/>
          </a:xfrm>
        </p:spPr>
        <p:txBody>
          <a:bodyPr>
            <a:noAutofit/>
          </a:bodyPr>
          <a:lstStyle/>
          <a:p>
            <a:r>
              <a:rPr lang="en-US" sz="3200" dirty="0"/>
              <a:t>Objectively assesses corneal sensitivity</a:t>
            </a:r>
          </a:p>
          <a:p>
            <a:r>
              <a:rPr lang="en-US" sz="3200" dirty="0"/>
              <a:t>Five stimulus levels ranging from 1 mbar to 10 mbar</a:t>
            </a:r>
          </a:p>
          <a:p>
            <a:r>
              <a:rPr lang="en-US" sz="3200" dirty="0"/>
              <a:t>NCT 250 to 300mbar</a:t>
            </a:r>
          </a:p>
          <a:p>
            <a:r>
              <a:rPr lang="en-US" sz="3200" dirty="0"/>
              <a:t>Device is 4mm from the patient’s ocular surface</a:t>
            </a:r>
          </a:p>
        </p:txBody>
      </p:sp>
      <p:sp>
        <p:nvSpPr>
          <p:cNvPr id="5" name="TextBox 4">
            <a:extLst>
              <a:ext uri="{FF2B5EF4-FFF2-40B4-BE49-F238E27FC236}">
                <a16:creationId xmlns:a16="http://schemas.microsoft.com/office/drawing/2014/main" id="{DCA84398-E2E1-FCE0-4F1B-E9EEC0011AFA}"/>
              </a:ext>
            </a:extLst>
          </p:cNvPr>
          <p:cNvSpPr txBox="1"/>
          <p:nvPr/>
        </p:nvSpPr>
        <p:spPr>
          <a:xfrm>
            <a:off x="2068287" y="6202430"/>
            <a:ext cx="3701143" cy="307777"/>
          </a:xfrm>
          <a:prstGeom prst="rect">
            <a:avLst/>
          </a:prstGeom>
          <a:noFill/>
        </p:spPr>
        <p:txBody>
          <a:bodyPr wrap="square">
            <a:spAutoFit/>
          </a:bodyPr>
          <a:lstStyle/>
          <a:p>
            <a:r>
              <a:rPr lang="en-US" sz="1400" dirty="0"/>
              <a:t>https://esthesiometer-</a:t>
            </a:r>
            <a:r>
              <a:rPr lang="en-US" sz="1400" dirty="0" err="1"/>
              <a:t>brill.com</a:t>
            </a:r>
            <a:r>
              <a:rPr lang="en-US" sz="1400" dirty="0"/>
              <a:t>/</a:t>
            </a:r>
          </a:p>
        </p:txBody>
      </p:sp>
      <p:pic>
        <p:nvPicPr>
          <p:cNvPr id="9" name="Picture 8" descr="A close-up of a machine&#10;&#10;Description automatically generated">
            <a:extLst>
              <a:ext uri="{FF2B5EF4-FFF2-40B4-BE49-F238E27FC236}">
                <a16:creationId xmlns:a16="http://schemas.microsoft.com/office/drawing/2014/main" id="{07F45A50-79DA-EA5A-8460-DD5D4FFE5F87}"/>
              </a:ext>
            </a:extLst>
          </p:cNvPr>
          <p:cNvPicPr>
            <a:picLocks noChangeAspect="1"/>
          </p:cNvPicPr>
          <p:nvPr/>
        </p:nvPicPr>
        <p:blipFill>
          <a:blip r:embed="rId3"/>
          <a:stretch>
            <a:fillRect/>
          </a:stretch>
        </p:blipFill>
        <p:spPr>
          <a:xfrm>
            <a:off x="7668646" y="14395"/>
            <a:ext cx="4431167" cy="6829211"/>
          </a:xfrm>
          <a:prstGeom prst="rect">
            <a:avLst/>
          </a:prstGeom>
        </p:spPr>
      </p:pic>
    </p:spTree>
    <p:extLst>
      <p:ext uri="{BB962C8B-B14F-4D97-AF65-F5344CB8AC3E}">
        <p14:creationId xmlns:p14="http://schemas.microsoft.com/office/powerpoint/2010/main" val="2352216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70706A-5A79-83E9-3EF9-B1773B8060FC}"/>
              </a:ext>
            </a:extLst>
          </p:cNvPr>
          <p:cNvSpPr txBox="1"/>
          <p:nvPr/>
        </p:nvSpPr>
        <p:spPr>
          <a:xfrm>
            <a:off x="1288498" y="561975"/>
            <a:ext cx="9615004" cy="1015663"/>
          </a:xfrm>
          <a:prstGeom prst="rect">
            <a:avLst/>
          </a:prstGeom>
          <a:noFill/>
        </p:spPr>
        <p:txBody>
          <a:bodyPr wrap="none" rtlCol="0">
            <a:spAutoFit/>
          </a:bodyPr>
          <a:lstStyle/>
          <a:p>
            <a:r>
              <a:rPr lang="en-US" sz="6000" dirty="0"/>
              <a:t>Proparacaine Challenge Test</a:t>
            </a:r>
          </a:p>
        </p:txBody>
      </p:sp>
      <p:sp>
        <p:nvSpPr>
          <p:cNvPr id="3" name="TextBox 2">
            <a:extLst>
              <a:ext uri="{FF2B5EF4-FFF2-40B4-BE49-F238E27FC236}">
                <a16:creationId xmlns:a16="http://schemas.microsoft.com/office/drawing/2014/main" id="{276E4C42-114F-601E-37ED-2C8ED54AEC08}"/>
              </a:ext>
            </a:extLst>
          </p:cNvPr>
          <p:cNvSpPr txBox="1"/>
          <p:nvPr/>
        </p:nvSpPr>
        <p:spPr>
          <a:xfrm>
            <a:off x="402435" y="2576186"/>
            <a:ext cx="11530011" cy="2554545"/>
          </a:xfrm>
          <a:prstGeom prst="rect">
            <a:avLst/>
          </a:prstGeom>
          <a:noFill/>
        </p:spPr>
        <p:txBody>
          <a:bodyPr wrap="square" rtlCol="0">
            <a:spAutoFit/>
          </a:bodyPr>
          <a:lstStyle/>
          <a:p>
            <a:r>
              <a:rPr lang="en-US" sz="4000" dirty="0"/>
              <a:t>1) Assess comfort of patient at time of visit (0 to 10)</a:t>
            </a:r>
          </a:p>
          <a:p>
            <a:r>
              <a:rPr lang="en-US" sz="4000" dirty="0"/>
              <a:t>2) Place drop of proparacaine in eyes</a:t>
            </a:r>
          </a:p>
          <a:p>
            <a:r>
              <a:rPr lang="en-US" sz="4000" dirty="0"/>
              <a:t>3) Assess comfort of patient about 90 seconds after drop instillation</a:t>
            </a:r>
          </a:p>
        </p:txBody>
      </p:sp>
    </p:spTree>
    <p:extLst>
      <p:ext uri="{BB962C8B-B14F-4D97-AF65-F5344CB8AC3E}">
        <p14:creationId xmlns:p14="http://schemas.microsoft.com/office/powerpoint/2010/main" val="4018507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8274DF-1650-0944-77FB-0481A0210DDA}"/>
              </a:ext>
            </a:extLst>
          </p:cNvPr>
          <p:cNvSpPr>
            <a:spLocks noGrp="1"/>
          </p:cNvSpPr>
          <p:nvPr>
            <p:ph idx="1"/>
          </p:nvPr>
        </p:nvSpPr>
        <p:spPr/>
        <p:txBody>
          <a:bodyPr>
            <a:normAutofit/>
          </a:bodyPr>
          <a:lstStyle/>
          <a:p>
            <a:pPr marL="304792" lvl="1" indent="0">
              <a:spcBef>
                <a:spcPts val="0"/>
              </a:spcBef>
              <a:buNone/>
            </a:pPr>
            <a:r>
              <a:rPr lang="en-US" sz="3600" dirty="0">
                <a:latin typeface="Calibri" panose="020F0502020204030204" pitchFamily="34" charset="0"/>
                <a:ea typeface="Calibri" panose="020F0502020204030204" pitchFamily="34" charset="0"/>
                <a:cs typeface="Times New Roman" panose="02020603050405020304" pitchFamily="18" charset="0"/>
              </a:rPr>
              <a:t>-Affects many parts of the body</a:t>
            </a:r>
          </a:p>
          <a:p>
            <a:pPr marL="304792" lvl="1" indent="0">
              <a:spcBef>
                <a:spcPts val="0"/>
              </a:spcBef>
              <a:buNone/>
            </a:pPr>
            <a:r>
              <a:rPr lang="en-US" sz="3600" dirty="0">
                <a:latin typeface="Calibri" panose="020F0502020204030204" pitchFamily="34" charset="0"/>
                <a:ea typeface="Calibri" panose="020F0502020204030204" pitchFamily="34" charset="0"/>
                <a:cs typeface="Times New Roman" panose="02020603050405020304" pitchFamily="18" charset="0"/>
              </a:rPr>
              <a:t>-Usually appears before 20 years old</a:t>
            </a:r>
          </a:p>
          <a:p>
            <a:pPr marL="304792" lvl="1" indent="0">
              <a:spcBef>
                <a:spcPts val="0"/>
              </a:spcBef>
              <a:buNone/>
            </a:pPr>
            <a:r>
              <a:rPr lang="en-US" sz="3600" dirty="0">
                <a:latin typeface="Calibri" panose="020F0502020204030204" pitchFamily="34" charset="0"/>
                <a:ea typeface="Calibri" panose="020F0502020204030204" pitchFamily="34" charset="0"/>
                <a:cs typeface="Times New Roman" panose="02020603050405020304" pitchFamily="18" charset="0"/>
              </a:rPr>
              <a:t>-Caused by mitochondrial DNA abnormalities</a:t>
            </a:r>
          </a:p>
          <a:p>
            <a:pPr marL="304792" lvl="1" indent="0">
              <a:spcBef>
                <a:spcPts val="0"/>
              </a:spcBef>
              <a:buNone/>
            </a:pPr>
            <a:r>
              <a:rPr lang="en-US" sz="3600" dirty="0">
                <a:latin typeface="Calibri" panose="020F0502020204030204" pitchFamily="34" charset="0"/>
                <a:ea typeface="Calibri" panose="020F0502020204030204" pitchFamily="34" charset="0"/>
                <a:cs typeface="Times New Roman" panose="02020603050405020304" pitchFamily="18" charset="0"/>
              </a:rPr>
              <a:t>-Causes progressive external ophthalmoplegia</a:t>
            </a:r>
          </a:p>
          <a:p>
            <a:pPr marL="761981" lvl="2" indent="-152396">
              <a:spcBef>
                <a:spcPts val="0"/>
              </a:spcBef>
              <a:buFont typeface="+mj-lt"/>
              <a:buAutoNum type="romanLcPeriod"/>
            </a:pPr>
            <a:r>
              <a:rPr lang="en-US" sz="4000" dirty="0">
                <a:latin typeface="Calibri" panose="020F0502020204030204" pitchFamily="34" charset="0"/>
                <a:ea typeface="Calibri" panose="020F0502020204030204" pitchFamily="34" charset="0"/>
                <a:cs typeface="Times New Roman" panose="02020603050405020304" pitchFamily="18" charset="0"/>
              </a:rPr>
              <a:t>Paralysis of extraocular muscles</a:t>
            </a:r>
          </a:p>
          <a:p>
            <a:pPr marL="761981" lvl="2" indent="-152396">
              <a:spcBef>
                <a:spcPts val="0"/>
              </a:spcBef>
              <a:buFont typeface="+mj-lt"/>
              <a:buAutoNum type="romanLcPeriod"/>
            </a:pPr>
            <a:r>
              <a:rPr lang="en-US" sz="4000" dirty="0">
                <a:latin typeface="Calibri" panose="020F0502020204030204" pitchFamily="34" charset="0"/>
                <a:ea typeface="Calibri" panose="020F0502020204030204" pitchFamily="34" charset="0"/>
                <a:cs typeface="Times New Roman" panose="02020603050405020304" pitchFamily="18" charset="0"/>
              </a:rPr>
              <a:t>Ptosis</a:t>
            </a:r>
          </a:p>
          <a:p>
            <a:pPr marL="304792" lvl="1" indent="0">
              <a:spcBef>
                <a:spcPts val="0"/>
              </a:spcBef>
              <a:buNone/>
            </a:pPr>
            <a:r>
              <a:rPr lang="en-US" sz="4000" dirty="0">
                <a:latin typeface="Calibri" panose="020F0502020204030204" pitchFamily="34" charset="0"/>
                <a:ea typeface="Calibri" panose="020F0502020204030204" pitchFamily="34" charset="0"/>
                <a:cs typeface="Times New Roman" panose="02020603050405020304" pitchFamily="18" charset="0"/>
              </a:rPr>
              <a:t>-Pigmentary retinopathy</a:t>
            </a:r>
          </a:p>
          <a:p>
            <a:pPr marL="495288" lvl="1" indent="-190495">
              <a:spcBef>
                <a:spcPts val="0"/>
              </a:spcBef>
              <a:buFont typeface="+mj-lt"/>
              <a:buAutoNum type="alphaLcPeriod"/>
            </a:pPr>
            <a:endParaRPr lang="en-US"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7FD42891-22A6-877F-CF75-3DFB1B3E0652}"/>
              </a:ext>
            </a:extLst>
          </p:cNvPr>
          <p:cNvSpPr>
            <a:spLocks noGrp="1"/>
          </p:cNvSpPr>
          <p:nvPr>
            <p:ph type="title"/>
          </p:nvPr>
        </p:nvSpPr>
        <p:spPr/>
        <p:txBody>
          <a:bodyPr>
            <a:normAutofit/>
          </a:bodyPr>
          <a:lstStyle/>
          <a:p>
            <a:r>
              <a:rPr lang="en-US" sz="4000" b="1" dirty="0"/>
              <a:t>Kearns-Sayre Syndrome</a:t>
            </a:r>
          </a:p>
        </p:txBody>
      </p:sp>
    </p:spTree>
    <p:extLst>
      <p:ext uri="{BB962C8B-B14F-4D97-AF65-F5344CB8AC3E}">
        <p14:creationId xmlns:p14="http://schemas.microsoft.com/office/powerpoint/2010/main" val="4151967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8274DF-1650-0944-77FB-0481A0210DDA}"/>
              </a:ext>
            </a:extLst>
          </p:cNvPr>
          <p:cNvSpPr>
            <a:spLocks noGrp="1"/>
          </p:cNvSpPr>
          <p:nvPr>
            <p:ph idx="1"/>
          </p:nvPr>
        </p:nvSpPr>
        <p:spPr/>
        <p:txBody>
          <a:bodyPr>
            <a:normAutofit/>
          </a:bodyPr>
          <a:lstStyle/>
          <a:p>
            <a:pPr marL="304792" lvl="1" indent="0">
              <a:spcBef>
                <a:spcPts val="0"/>
              </a:spcBef>
              <a:buNone/>
            </a:pPr>
            <a:r>
              <a:rPr lang="en-US" sz="3600" dirty="0">
                <a:latin typeface="Calibri" panose="020F0502020204030204" pitchFamily="34" charset="0"/>
                <a:ea typeface="Calibri" panose="020F0502020204030204" pitchFamily="34" charset="0"/>
                <a:cs typeface="Times New Roman" panose="02020603050405020304" pitchFamily="18" charset="0"/>
              </a:rPr>
              <a:t>Other systemic findings</a:t>
            </a:r>
          </a:p>
          <a:p>
            <a:pPr marL="761981" lvl="2" indent="-152396">
              <a:spcBef>
                <a:spcPts val="0"/>
              </a:spcBef>
              <a:buFont typeface="+mj-lt"/>
              <a:buAutoNum type="romanLcPeriod"/>
            </a:pPr>
            <a:r>
              <a:rPr lang="en-US" sz="3600" dirty="0">
                <a:latin typeface="Calibri" panose="020F0502020204030204" pitchFamily="34" charset="0"/>
                <a:ea typeface="Calibri" panose="020F0502020204030204" pitchFamily="34" charset="0"/>
                <a:cs typeface="Times New Roman" panose="02020603050405020304" pitchFamily="18" charset="0"/>
              </a:rPr>
              <a:t>Cardiac conduction defects</a:t>
            </a:r>
          </a:p>
          <a:p>
            <a:pPr marL="761981" lvl="2" indent="-152396">
              <a:spcBef>
                <a:spcPts val="0"/>
              </a:spcBef>
              <a:buFont typeface="+mj-lt"/>
              <a:buAutoNum type="romanLcPeriod"/>
            </a:pPr>
            <a:r>
              <a:rPr lang="en-US" sz="3600" dirty="0">
                <a:latin typeface="Calibri" panose="020F0502020204030204" pitchFamily="34" charset="0"/>
                <a:ea typeface="Calibri" panose="020F0502020204030204" pitchFamily="34" charset="0"/>
                <a:cs typeface="Times New Roman" panose="02020603050405020304" pitchFamily="18" charset="0"/>
              </a:rPr>
              <a:t>Ataxia</a:t>
            </a:r>
          </a:p>
          <a:p>
            <a:pPr marL="761981" lvl="2" indent="-152396">
              <a:spcBef>
                <a:spcPts val="0"/>
              </a:spcBef>
              <a:buFont typeface="+mj-lt"/>
              <a:buAutoNum type="romanLcPeriod"/>
            </a:pPr>
            <a:r>
              <a:rPr lang="en-US" sz="3600" dirty="0">
                <a:latin typeface="Calibri" panose="020F0502020204030204" pitchFamily="34" charset="0"/>
                <a:ea typeface="Calibri" panose="020F0502020204030204" pitchFamily="34" charset="0"/>
                <a:cs typeface="Times New Roman" panose="02020603050405020304" pitchFamily="18" charset="0"/>
              </a:rPr>
              <a:t>Other muscle weakness</a:t>
            </a:r>
          </a:p>
          <a:p>
            <a:pPr marL="761981" lvl="2" indent="-152396">
              <a:spcBef>
                <a:spcPts val="0"/>
              </a:spcBef>
              <a:buFont typeface="+mj-lt"/>
              <a:buAutoNum type="romanLcPeriod"/>
            </a:pPr>
            <a:r>
              <a:rPr lang="en-US" sz="3600" dirty="0">
                <a:latin typeface="Calibri" panose="020F0502020204030204" pitchFamily="34" charset="0"/>
                <a:ea typeface="Calibri" panose="020F0502020204030204" pitchFamily="34" charset="0"/>
                <a:cs typeface="Times New Roman" panose="02020603050405020304" pitchFamily="18" charset="0"/>
              </a:rPr>
              <a:t>Deafness</a:t>
            </a:r>
          </a:p>
          <a:p>
            <a:pPr marL="761981" lvl="2" indent="-152396">
              <a:spcBef>
                <a:spcPts val="0"/>
              </a:spcBef>
              <a:buFont typeface="+mj-lt"/>
              <a:buAutoNum type="romanLcPeriod"/>
            </a:pPr>
            <a:r>
              <a:rPr lang="en-US" sz="3600" dirty="0">
                <a:latin typeface="Calibri" panose="020F0502020204030204" pitchFamily="34" charset="0"/>
                <a:ea typeface="Calibri" panose="020F0502020204030204" pitchFamily="34" charset="0"/>
                <a:cs typeface="Times New Roman" panose="02020603050405020304" pitchFamily="18" charset="0"/>
              </a:rPr>
              <a:t>Kidney problems</a:t>
            </a:r>
          </a:p>
          <a:p>
            <a:pPr marL="304792" lvl="1" indent="0">
              <a:spcBef>
                <a:spcPts val="0"/>
              </a:spcBef>
              <a:buNone/>
            </a:pPr>
            <a:r>
              <a:rPr lang="en-US" sz="3600" dirty="0">
                <a:latin typeface="Calibri" panose="020F0502020204030204" pitchFamily="34" charset="0"/>
                <a:ea typeface="Calibri" panose="020F0502020204030204" pitchFamily="34" charset="0"/>
                <a:cs typeface="Times New Roman" panose="02020603050405020304" pitchFamily="18" charset="0"/>
              </a:rPr>
              <a:t>Occurs because of mitochondrial deficiencies</a:t>
            </a:r>
          </a:p>
          <a:p>
            <a:pPr marL="304792" lvl="1" indent="0">
              <a:spcBef>
                <a:spcPts val="0"/>
              </a:spcBef>
              <a:buNone/>
            </a:pPr>
            <a:r>
              <a:rPr lang="en-US" sz="3600" dirty="0">
                <a:latin typeface="Calibri" panose="020F0502020204030204" pitchFamily="34" charset="0"/>
                <a:ea typeface="Calibri" panose="020F0502020204030204" pitchFamily="34" charset="0"/>
                <a:cs typeface="Times New Roman" panose="02020603050405020304" pitchFamily="18" charset="0"/>
              </a:rPr>
              <a:t>Prevalence: 1-3/100,000</a:t>
            </a:r>
          </a:p>
        </p:txBody>
      </p:sp>
      <p:sp>
        <p:nvSpPr>
          <p:cNvPr id="3" name="Title 2">
            <a:extLst>
              <a:ext uri="{FF2B5EF4-FFF2-40B4-BE49-F238E27FC236}">
                <a16:creationId xmlns:a16="http://schemas.microsoft.com/office/drawing/2014/main" id="{7FD42891-22A6-877F-CF75-3DFB1B3E0652}"/>
              </a:ext>
            </a:extLst>
          </p:cNvPr>
          <p:cNvSpPr>
            <a:spLocks noGrp="1"/>
          </p:cNvSpPr>
          <p:nvPr>
            <p:ph type="title"/>
          </p:nvPr>
        </p:nvSpPr>
        <p:spPr/>
        <p:txBody>
          <a:bodyPr>
            <a:normAutofit/>
          </a:bodyPr>
          <a:lstStyle/>
          <a:p>
            <a:r>
              <a:rPr lang="en-US" sz="4000" b="1" dirty="0"/>
              <a:t>Kearns-Sayre Syndrome</a:t>
            </a:r>
          </a:p>
        </p:txBody>
      </p:sp>
    </p:spTree>
    <p:extLst>
      <p:ext uri="{BB962C8B-B14F-4D97-AF65-F5344CB8AC3E}">
        <p14:creationId xmlns:p14="http://schemas.microsoft.com/office/powerpoint/2010/main" val="56842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D42891-22A6-877F-CF75-3DFB1B3E0652}"/>
              </a:ext>
            </a:extLst>
          </p:cNvPr>
          <p:cNvSpPr>
            <a:spLocks noGrp="1"/>
          </p:cNvSpPr>
          <p:nvPr>
            <p:ph type="title"/>
          </p:nvPr>
        </p:nvSpPr>
        <p:spPr>
          <a:xfrm>
            <a:off x="2394858" y="231866"/>
            <a:ext cx="7815942" cy="792480"/>
          </a:xfrm>
        </p:spPr>
        <p:txBody>
          <a:bodyPr>
            <a:noAutofit/>
          </a:bodyPr>
          <a:lstStyle/>
          <a:p>
            <a:r>
              <a:rPr lang="en-US" sz="5400" b="1" dirty="0"/>
              <a:t>Kearns-Sayre Syndrome</a:t>
            </a:r>
          </a:p>
        </p:txBody>
      </p:sp>
      <p:pic>
        <p:nvPicPr>
          <p:cNvPr id="4" name="QZ 18_converted">
            <a:hlinkClick r:id="" action="ppaction://media"/>
            <a:extLst>
              <a:ext uri="{FF2B5EF4-FFF2-40B4-BE49-F238E27FC236}">
                <a16:creationId xmlns:a16="http://schemas.microsoft.com/office/drawing/2014/main" id="{EDC1B05F-1927-8257-456A-E6702F3C5CF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2075" y="1513114"/>
            <a:ext cx="6066970" cy="4550227"/>
          </a:xfrm>
          <a:prstGeom prst="rect">
            <a:avLst/>
          </a:prstGeom>
        </p:spPr>
      </p:pic>
      <p:pic>
        <p:nvPicPr>
          <p:cNvPr id="5" name="QZ 19_converted">
            <a:hlinkClick r:id="" action="ppaction://media"/>
            <a:extLst>
              <a:ext uri="{FF2B5EF4-FFF2-40B4-BE49-F238E27FC236}">
                <a16:creationId xmlns:a16="http://schemas.microsoft.com/office/drawing/2014/main" id="{FDF3BEF3-FB24-90B9-2E37-8BEC6CCB8D51}"/>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125030" y="1513113"/>
            <a:ext cx="6066970" cy="4550228"/>
          </a:xfrm>
          <a:prstGeom prst="rect">
            <a:avLst/>
          </a:prstGeom>
        </p:spPr>
      </p:pic>
    </p:spTree>
    <p:extLst>
      <p:ext uri="{BB962C8B-B14F-4D97-AF65-F5344CB8AC3E}">
        <p14:creationId xmlns:p14="http://schemas.microsoft.com/office/powerpoint/2010/main" val="234565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00" fill="hold"/>
                                        <p:tgtEl>
                                          <p:spTgt spid="4"/>
                                        </p:tgtEl>
                                      </p:cBhvr>
                                    </p:cmd>
                                  </p:childTnLst>
                                </p:cTn>
                              </p:par>
                              <p:par>
                                <p:cTn id="7" presetID="1" presetClass="mediacall" presetSubtype="0" fill="hold" nodeType="withEffect">
                                  <p:stCondLst>
                                    <p:cond delay="0"/>
                                  </p:stCondLst>
                                  <p:childTnLst>
                                    <p:cmd type="call" cmd="playFrom(0.0)">
                                      <p:cBhvr>
                                        <p:cTn id="8" dur="81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remove"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video>
              <p:cMediaNode vol="80000">
                <p:cTn id="15" repeatCount="indefinite" fill="remove"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D42891-22A6-877F-CF75-3DFB1B3E0652}"/>
              </a:ext>
            </a:extLst>
          </p:cNvPr>
          <p:cNvSpPr>
            <a:spLocks noGrp="1"/>
          </p:cNvSpPr>
          <p:nvPr>
            <p:ph type="title"/>
          </p:nvPr>
        </p:nvSpPr>
        <p:spPr>
          <a:xfrm>
            <a:off x="403857" y="379410"/>
            <a:ext cx="11254740" cy="792480"/>
          </a:xfrm>
        </p:spPr>
        <p:txBody>
          <a:bodyPr>
            <a:normAutofit/>
          </a:bodyPr>
          <a:lstStyle/>
          <a:p>
            <a:r>
              <a:rPr lang="en-US" sz="4000" b="1" dirty="0"/>
              <a:t>Kearns-Sayre Syndrome</a:t>
            </a:r>
          </a:p>
        </p:txBody>
      </p:sp>
      <p:pic>
        <p:nvPicPr>
          <p:cNvPr id="6" name="QZ 20_converted">
            <a:hlinkClick r:id="" action="ppaction://media"/>
            <a:extLst>
              <a:ext uri="{FF2B5EF4-FFF2-40B4-BE49-F238E27FC236}">
                <a16:creationId xmlns:a16="http://schemas.microsoft.com/office/drawing/2014/main" id="{5A0EB73C-8067-F294-A2D3-D0854A711C1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19743" y="1648735"/>
            <a:ext cx="5911484" cy="4433613"/>
          </a:xfrm>
          <a:prstGeom prst="rect">
            <a:avLst/>
          </a:prstGeom>
        </p:spPr>
      </p:pic>
      <p:pic>
        <p:nvPicPr>
          <p:cNvPr id="7" name="QZ 21_converted">
            <a:hlinkClick r:id="" action="ppaction://media"/>
            <a:extLst>
              <a:ext uri="{FF2B5EF4-FFF2-40B4-BE49-F238E27FC236}">
                <a16:creationId xmlns:a16="http://schemas.microsoft.com/office/drawing/2014/main" id="{0FCF4652-211E-AA73-E311-1B7A9FFCA9A8}"/>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150430" y="1648736"/>
            <a:ext cx="5911486" cy="4433614"/>
          </a:xfrm>
          <a:prstGeom prst="rect">
            <a:avLst/>
          </a:prstGeom>
        </p:spPr>
      </p:pic>
    </p:spTree>
    <p:extLst>
      <p:ext uri="{BB962C8B-B14F-4D97-AF65-F5344CB8AC3E}">
        <p14:creationId xmlns:p14="http://schemas.microsoft.com/office/powerpoint/2010/main" val="169749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66" fill="hold"/>
                                        <p:tgtEl>
                                          <p:spTgt spid="7"/>
                                        </p:tgtEl>
                                      </p:cBhvr>
                                    </p:cmd>
                                  </p:childTnLst>
                                </p:cTn>
                              </p:par>
                              <p:par>
                                <p:cTn id="7" presetID="1" presetClass="mediacall" presetSubtype="0" fill="hold" nodeType="withEffect">
                                  <p:stCondLst>
                                    <p:cond delay="0"/>
                                  </p:stCondLst>
                                  <p:childTnLst>
                                    <p:cmd type="call" cmd="playFrom(0.0)">
                                      <p:cBhvr>
                                        <p:cTn id="8" dur="103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repeatCount="indefinite" fill="remove" display="0">
                  <p:stCondLst>
                    <p:cond delay="indefinite"/>
                  </p:stCondLst>
                </p:cTn>
                <p:tgtEl>
                  <p:spTgt spid="6"/>
                </p:tgtEl>
              </p:cMediaNode>
            </p:video>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D42891-22A6-877F-CF75-3DFB1B3E0652}"/>
              </a:ext>
            </a:extLst>
          </p:cNvPr>
          <p:cNvSpPr>
            <a:spLocks noGrp="1"/>
          </p:cNvSpPr>
          <p:nvPr>
            <p:ph type="title"/>
          </p:nvPr>
        </p:nvSpPr>
        <p:spPr>
          <a:xfrm>
            <a:off x="2429601" y="450819"/>
            <a:ext cx="7412626" cy="792480"/>
          </a:xfrm>
        </p:spPr>
        <p:txBody>
          <a:bodyPr>
            <a:noAutofit/>
          </a:bodyPr>
          <a:lstStyle/>
          <a:p>
            <a:r>
              <a:rPr lang="en-US" sz="5400" b="1" dirty="0"/>
              <a:t>Kearns-Sayre Syndrome</a:t>
            </a:r>
          </a:p>
        </p:txBody>
      </p:sp>
      <p:pic>
        <p:nvPicPr>
          <p:cNvPr id="7" name="Picture 6" descr="A picture containing black, dark&#10;&#10;Description automatically generated">
            <a:extLst>
              <a:ext uri="{FF2B5EF4-FFF2-40B4-BE49-F238E27FC236}">
                <a16:creationId xmlns:a16="http://schemas.microsoft.com/office/drawing/2014/main" id="{052B4F17-56DD-0767-8FE9-ED4FDF72D6AD}"/>
              </a:ext>
            </a:extLst>
          </p:cNvPr>
          <p:cNvPicPr>
            <a:picLocks noChangeAspect="1"/>
          </p:cNvPicPr>
          <p:nvPr/>
        </p:nvPicPr>
        <p:blipFill>
          <a:blip r:embed="rId2"/>
          <a:stretch>
            <a:fillRect/>
          </a:stretch>
        </p:blipFill>
        <p:spPr>
          <a:xfrm>
            <a:off x="25955" y="1382486"/>
            <a:ext cx="13442936" cy="5405035"/>
          </a:xfrm>
          <a:prstGeom prst="rect">
            <a:avLst/>
          </a:prstGeom>
        </p:spPr>
      </p:pic>
      <p:cxnSp>
        <p:nvCxnSpPr>
          <p:cNvPr id="4" name="Straight Arrow Connector 3">
            <a:extLst>
              <a:ext uri="{FF2B5EF4-FFF2-40B4-BE49-F238E27FC236}">
                <a16:creationId xmlns:a16="http://schemas.microsoft.com/office/drawing/2014/main" id="{DB952D69-BF3E-B66D-3717-034F017D838D}"/>
              </a:ext>
            </a:extLst>
          </p:cNvPr>
          <p:cNvCxnSpPr>
            <a:cxnSpLocks/>
          </p:cNvCxnSpPr>
          <p:nvPr/>
        </p:nvCxnSpPr>
        <p:spPr>
          <a:xfrm>
            <a:off x="489857" y="1382486"/>
            <a:ext cx="524556" cy="1917927"/>
          </a:xfrm>
          <a:prstGeom prst="straightConnector1">
            <a:avLst/>
          </a:prstGeom>
          <a:ln w="11430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076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8274DF-1650-0944-77FB-0481A0210DDA}"/>
              </a:ext>
            </a:extLst>
          </p:cNvPr>
          <p:cNvSpPr>
            <a:spLocks noGrp="1"/>
          </p:cNvSpPr>
          <p:nvPr>
            <p:ph idx="1"/>
          </p:nvPr>
        </p:nvSpPr>
        <p:spPr>
          <a:xfrm>
            <a:off x="533402" y="1805410"/>
            <a:ext cx="11254740" cy="4351020"/>
          </a:xfrm>
        </p:spPr>
        <p:txBody>
          <a:bodyPr>
            <a:normAutofit/>
          </a:bodyPr>
          <a:lstStyle/>
          <a:p>
            <a:pPr lvl="2"/>
            <a:r>
              <a:rPr lang="en-US" sz="4800" dirty="0"/>
              <a:t>Ointment in the evening</a:t>
            </a:r>
          </a:p>
          <a:p>
            <a:pPr lvl="2"/>
            <a:r>
              <a:rPr lang="en-US" sz="4800" dirty="0"/>
              <a:t>Sleep rite</a:t>
            </a:r>
          </a:p>
          <a:p>
            <a:pPr lvl="2"/>
            <a:r>
              <a:rPr lang="en-US" sz="4800" dirty="0"/>
              <a:t>Eye mask in the evening</a:t>
            </a:r>
          </a:p>
          <a:p>
            <a:pPr lvl="2"/>
            <a:r>
              <a:rPr lang="en-US" sz="4800" dirty="0"/>
              <a:t>Blepharoplasty</a:t>
            </a:r>
          </a:p>
          <a:p>
            <a:pPr lvl="2"/>
            <a:r>
              <a:rPr lang="en-US" sz="4800" dirty="0"/>
              <a:t>Punctal occlusion</a:t>
            </a:r>
          </a:p>
          <a:p>
            <a:pPr marL="304792" lvl="1" indent="0">
              <a:spcBef>
                <a:spcPts val="0"/>
              </a:spcBef>
              <a:buNone/>
            </a:pPr>
            <a:endParaRPr lang="en-US"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7FD42891-22A6-877F-CF75-3DFB1B3E0652}"/>
              </a:ext>
            </a:extLst>
          </p:cNvPr>
          <p:cNvSpPr>
            <a:spLocks noGrp="1"/>
          </p:cNvSpPr>
          <p:nvPr>
            <p:ph type="title"/>
          </p:nvPr>
        </p:nvSpPr>
        <p:spPr>
          <a:xfrm>
            <a:off x="533402" y="518692"/>
            <a:ext cx="11254740" cy="792480"/>
          </a:xfrm>
        </p:spPr>
        <p:txBody>
          <a:bodyPr>
            <a:normAutofit fontScale="90000"/>
          </a:bodyPr>
          <a:lstStyle/>
          <a:p>
            <a:r>
              <a:rPr lang="en-US" sz="5333" b="1" dirty="0"/>
              <a:t>Kearns-Sayre Syndrome</a:t>
            </a:r>
          </a:p>
        </p:txBody>
      </p:sp>
    </p:spTree>
    <p:extLst>
      <p:ext uri="{BB962C8B-B14F-4D97-AF65-F5344CB8AC3E}">
        <p14:creationId xmlns:p14="http://schemas.microsoft.com/office/powerpoint/2010/main" val="843283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1ED1-1C43-344C-AB75-A91B83A1B31B}"/>
              </a:ext>
            </a:extLst>
          </p:cNvPr>
          <p:cNvSpPr>
            <a:spLocks noGrp="1"/>
          </p:cNvSpPr>
          <p:nvPr>
            <p:ph type="title"/>
          </p:nvPr>
        </p:nvSpPr>
        <p:spPr/>
        <p:txBody>
          <a:bodyPr/>
          <a:lstStyle/>
          <a:p>
            <a:r>
              <a:rPr lang="en-US" dirty="0"/>
              <a:t>Thyroid Gland Function</a:t>
            </a:r>
          </a:p>
        </p:txBody>
      </p:sp>
      <p:sp>
        <p:nvSpPr>
          <p:cNvPr id="4" name="Rectangle 3">
            <a:extLst>
              <a:ext uri="{FF2B5EF4-FFF2-40B4-BE49-F238E27FC236}">
                <a16:creationId xmlns:a16="http://schemas.microsoft.com/office/drawing/2014/main" id="{DC2C290D-0BFD-8D4A-9266-58E50E771925}"/>
              </a:ext>
            </a:extLst>
          </p:cNvPr>
          <p:cNvSpPr/>
          <p:nvPr/>
        </p:nvSpPr>
        <p:spPr>
          <a:xfrm>
            <a:off x="2901950" y="6308728"/>
            <a:ext cx="6388100" cy="461665"/>
          </a:xfrm>
          <a:prstGeom prst="rect">
            <a:avLst/>
          </a:prstGeom>
        </p:spPr>
        <p:txBody>
          <a:bodyPr wrap="square">
            <a:spAutoFit/>
          </a:bodyPr>
          <a:lstStyle/>
          <a:p>
            <a:r>
              <a:rPr lang="en-US" sz="2400" dirty="0">
                <a:hlinkClick r:id="rId2"/>
              </a:rPr>
              <a:t>https://www.thyroid.org/thyroid-function-tests/</a:t>
            </a:r>
            <a:endParaRPr lang="en-US" sz="2400" dirty="0"/>
          </a:p>
        </p:txBody>
      </p:sp>
      <p:pic>
        <p:nvPicPr>
          <p:cNvPr id="6" name="Picture 5">
            <a:extLst>
              <a:ext uri="{FF2B5EF4-FFF2-40B4-BE49-F238E27FC236}">
                <a16:creationId xmlns:a16="http://schemas.microsoft.com/office/drawing/2014/main" id="{3C99549B-5EE2-734A-94ED-B4ECF2D243F8}"/>
              </a:ext>
            </a:extLst>
          </p:cNvPr>
          <p:cNvPicPr>
            <a:picLocks noChangeAspect="1"/>
          </p:cNvPicPr>
          <p:nvPr/>
        </p:nvPicPr>
        <p:blipFill>
          <a:blip r:embed="rId3"/>
          <a:stretch>
            <a:fillRect/>
          </a:stretch>
        </p:blipFill>
        <p:spPr>
          <a:xfrm>
            <a:off x="2781447" y="2840304"/>
            <a:ext cx="6508603" cy="3307250"/>
          </a:xfrm>
          <a:prstGeom prst="rect">
            <a:avLst/>
          </a:prstGeom>
        </p:spPr>
      </p:pic>
      <p:sp>
        <p:nvSpPr>
          <p:cNvPr id="5" name="TextBox 4">
            <a:extLst>
              <a:ext uri="{FF2B5EF4-FFF2-40B4-BE49-F238E27FC236}">
                <a16:creationId xmlns:a16="http://schemas.microsoft.com/office/drawing/2014/main" id="{5E02238E-16D8-A203-376E-B22C640AD797}"/>
              </a:ext>
            </a:extLst>
          </p:cNvPr>
          <p:cNvSpPr txBox="1"/>
          <p:nvPr/>
        </p:nvSpPr>
        <p:spPr>
          <a:xfrm>
            <a:off x="838200" y="1467056"/>
            <a:ext cx="10290544" cy="1323632"/>
          </a:xfrm>
          <a:prstGeom prst="rect">
            <a:avLst/>
          </a:prstGeom>
          <a:noFill/>
        </p:spPr>
        <p:txBody>
          <a:bodyPr wrap="square">
            <a:spAutoFit/>
          </a:bodyPr>
          <a:lstStyle/>
          <a:p>
            <a:pPr marL="381019" indent="-381019">
              <a:buFont typeface="Arial" panose="020B0604020202020204" pitchFamily="34" charset="0"/>
              <a:buChar char="•"/>
            </a:pPr>
            <a:r>
              <a:rPr lang="en-US" sz="2667" dirty="0"/>
              <a:t>TSH is produced by pituitary gland</a:t>
            </a:r>
          </a:p>
          <a:p>
            <a:pPr marL="381019" indent="-381019">
              <a:buFont typeface="Arial" panose="020B0604020202020204" pitchFamily="34" charset="0"/>
              <a:buChar char="•"/>
            </a:pPr>
            <a:r>
              <a:rPr lang="en-US" sz="2667" dirty="0"/>
              <a:t>Thyroid Gland Produces T4 which is converted to T3</a:t>
            </a:r>
          </a:p>
          <a:p>
            <a:pPr marL="381019" indent="-381019">
              <a:buFont typeface="Arial" panose="020B0604020202020204" pitchFamily="34" charset="0"/>
              <a:buChar char="•"/>
            </a:pPr>
            <a:r>
              <a:rPr lang="en-US" sz="2667" dirty="0"/>
              <a:t>Alterations in hormonal balance can cause problems to arise</a:t>
            </a:r>
          </a:p>
        </p:txBody>
      </p:sp>
    </p:spTree>
    <p:extLst>
      <p:ext uri="{BB962C8B-B14F-4D97-AF65-F5344CB8AC3E}">
        <p14:creationId xmlns:p14="http://schemas.microsoft.com/office/powerpoint/2010/main" val="412790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61620-33B8-452E-AD09-86C33EC88F69}"/>
              </a:ext>
            </a:extLst>
          </p:cNvPr>
          <p:cNvSpPr>
            <a:spLocks noGrp="1"/>
          </p:cNvSpPr>
          <p:nvPr>
            <p:ph type="title"/>
          </p:nvPr>
        </p:nvSpPr>
        <p:spPr>
          <a:xfrm>
            <a:off x="409576" y="543954"/>
            <a:ext cx="11172825" cy="1119188"/>
          </a:xfrm>
        </p:spPr>
        <p:txBody>
          <a:bodyPr>
            <a:normAutofit fontScale="90000"/>
          </a:bodyPr>
          <a:lstStyle/>
          <a:p>
            <a:r>
              <a:rPr lang="en-US" dirty="0"/>
              <a:t>Inflammation During Progressive TED Advances to Chronic Fibrosis</a:t>
            </a:r>
            <a:r>
              <a:rPr lang="en-US" baseline="30000" dirty="0"/>
              <a:t>1</a:t>
            </a:r>
            <a:br>
              <a:rPr lang="en-US" baseline="30000" dirty="0"/>
            </a:br>
            <a:endParaRPr lang="en-US" baseline="30000" dirty="0"/>
          </a:p>
        </p:txBody>
      </p:sp>
      <p:sp>
        <p:nvSpPr>
          <p:cNvPr id="3" name="Content Placeholder 2">
            <a:extLst>
              <a:ext uri="{FF2B5EF4-FFF2-40B4-BE49-F238E27FC236}">
                <a16:creationId xmlns:a16="http://schemas.microsoft.com/office/drawing/2014/main" id="{3D51EC57-89F4-4F5F-98C2-30A21727958D}"/>
              </a:ext>
            </a:extLst>
          </p:cNvPr>
          <p:cNvSpPr>
            <a:spLocks noGrp="1"/>
          </p:cNvSpPr>
          <p:nvPr>
            <p:ph idx="1"/>
          </p:nvPr>
        </p:nvSpPr>
        <p:spPr>
          <a:xfrm>
            <a:off x="492126" y="2057401"/>
            <a:ext cx="3495253" cy="4008188"/>
          </a:xfrm>
        </p:spPr>
        <p:txBody>
          <a:bodyPr>
            <a:normAutofit lnSpcReduction="10000"/>
          </a:bodyPr>
          <a:lstStyle/>
          <a:p>
            <a:pPr marL="285765" indent="-285765">
              <a:spcBef>
                <a:spcPts val="0"/>
              </a:spcBef>
              <a:spcAft>
                <a:spcPts val="600"/>
              </a:spcAft>
              <a:buClr>
                <a:schemeClr val="accent1"/>
              </a:buClr>
            </a:pPr>
            <a:r>
              <a:rPr lang="en-US" sz="1800"/>
              <a:t>Progressive (active), inflammatory phase of TED </a:t>
            </a:r>
            <a:r>
              <a:rPr lang="en-US" sz="1800">
                <a:solidFill>
                  <a:schemeClr val="accent2"/>
                </a:solidFill>
              </a:rPr>
              <a:t>can last </a:t>
            </a:r>
            <a:r>
              <a:rPr lang="en-US" sz="1800"/>
              <a:t>up to 3 years</a:t>
            </a:r>
            <a:r>
              <a:rPr lang="en-US" sz="1800" baseline="30000"/>
              <a:t>1,2</a:t>
            </a:r>
          </a:p>
          <a:p>
            <a:pPr marL="285765" indent="-285765">
              <a:spcBef>
                <a:spcPts val="0"/>
              </a:spcBef>
              <a:spcAft>
                <a:spcPts val="600"/>
              </a:spcAft>
              <a:buClr>
                <a:schemeClr val="accent1"/>
              </a:buClr>
            </a:pPr>
            <a:endParaRPr lang="en-US" sz="1800" baseline="30000"/>
          </a:p>
          <a:p>
            <a:pPr marL="285765" indent="-285765">
              <a:spcBef>
                <a:spcPts val="0"/>
              </a:spcBef>
              <a:spcAft>
                <a:spcPts val="600"/>
              </a:spcAft>
              <a:buClr>
                <a:schemeClr val="accent1"/>
              </a:buClr>
            </a:pPr>
            <a:r>
              <a:rPr lang="en-US" sz="1800"/>
              <a:t>Patients eventually progress to the fibrotic (inactive) phase of TED, which is characterized by </a:t>
            </a:r>
            <a:r>
              <a:rPr lang="en-US" sz="1800">
                <a:solidFill>
                  <a:schemeClr val="accent2"/>
                </a:solidFill>
              </a:rPr>
              <a:t>irreversible </a:t>
            </a:r>
            <a:r>
              <a:rPr lang="en-US" sz="1800"/>
              <a:t>fibrosis</a:t>
            </a:r>
            <a:r>
              <a:rPr lang="en-US" sz="1800" baseline="30000"/>
              <a:t>1</a:t>
            </a:r>
          </a:p>
          <a:p>
            <a:pPr marL="285765" indent="-285765">
              <a:spcBef>
                <a:spcPts val="0"/>
              </a:spcBef>
              <a:spcAft>
                <a:spcPts val="600"/>
              </a:spcAft>
              <a:buClr>
                <a:schemeClr val="accent1"/>
              </a:buClr>
            </a:pPr>
            <a:endParaRPr lang="en-US" sz="1800" baseline="30000"/>
          </a:p>
          <a:p>
            <a:pPr marL="285765" indent="-285765">
              <a:spcBef>
                <a:spcPts val="0"/>
              </a:spcBef>
              <a:spcAft>
                <a:spcPts val="600"/>
              </a:spcAft>
              <a:buClr>
                <a:schemeClr val="accent1"/>
              </a:buClr>
            </a:pPr>
            <a:r>
              <a:rPr lang="en-US" sz="1800"/>
              <a:t>Fibrosis begins during the progressive (active) phase and leads to the lasting sequelae associated with permanent disfigurement and functional visual impairment</a:t>
            </a:r>
            <a:r>
              <a:rPr lang="en-US" sz="1800" baseline="30000"/>
              <a:t>1,3</a:t>
            </a:r>
          </a:p>
          <a:p>
            <a:pPr marL="285765" indent="-285765">
              <a:spcBef>
                <a:spcPts val="0"/>
              </a:spcBef>
              <a:spcAft>
                <a:spcPts val="600"/>
              </a:spcAft>
            </a:pPr>
            <a:endParaRPr lang="en-US" sz="1800" baseline="30000"/>
          </a:p>
          <a:p>
            <a:pPr>
              <a:spcBef>
                <a:spcPts val="0"/>
              </a:spcBef>
              <a:spcAft>
                <a:spcPts val="300"/>
              </a:spcAft>
            </a:pPr>
            <a:endParaRPr lang="en-US" sz="1800">
              <a:solidFill>
                <a:schemeClr val="accent2"/>
              </a:solidFill>
              <a:latin typeface="HelveticaNeue (Body)"/>
              <a:cs typeface="Arial" panose="020B0604020202020204" pitchFamily="34" charset="0"/>
            </a:endParaRPr>
          </a:p>
          <a:p>
            <a:pPr marL="285765" indent="-285765">
              <a:spcBef>
                <a:spcPts val="0"/>
              </a:spcBef>
              <a:spcAft>
                <a:spcPts val="300"/>
              </a:spcAft>
            </a:pPr>
            <a:endParaRPr lang="en-US" sz="1800" baseline="30000"/>
          </a:p>
        </p:txBody>
      </p:sp>
      <p:sp>
        <p:nvSpPr>
          <p:cNvPr id="4" name="Slide Number Placeholder 3">
            <a:extLst>
              <a:ext uri="{FF2B5EF4-FFF2-40B4-BE49-F238E27FC236}">
                <a16:creationId xmlns:a16="http://schemas.microsoft.com/office/drawing/2014/main" id="{3D0545A5-9E32-4ED5-9471-773230545204}"/>
              </a:ext>
            </a:extLst>
          </p:cNvPr>
          <p:cNvSpPr>
            <a:spLocks noGrp="1"/>
          </p:cNvSpPr>
          <p:nvPr>
            <p:ph type="sldNum" sz="quarter" idx="12"/>
          </p:nvPr>
        </p:nvSpPr>
        <p:spPr/>
        <p:txBody>
          <a:bodyPr/>
          <a:lstStyle/>
          <a:p>
            <a:fld id="{D2536347-2785-462E-A857-2072C70FB666}" type="slidenum">
              <a:rPr lang="en-US" smtClean="0"/>
              <a:t>17</a:t>
            </a:fld>
            <a:endParaRPr lang="en-US"/>
          </a:p>
        </p:txBody>
      </p:sp>
      <p:grpSp>
        <p:nvGrpSpPr>
          <p:cNvPr id="8" name="Group 7">
            <a:extLst>
              <a:ext uri="{FF2B5EF4-FFF2-40B4-BE49-F238E27FC236}">
                <a16:creationId xmlns:a16="http://schemas.microsoft.com/office/drawing/2014/main" id="{44A78996-BAC2-4CF1-A118-D8C596D867DB}"/>
              </a:ext>
            </a:extLst>
          </p:cNvPr>
          <p:cNvGrpSpPr/>
          <p:nvPr/>
        </p:nvGrpSpPr>
        <p:grpSpPr>
          <a:xfrm>
            <a:off x="3987379" y="1568244"/>
            <a:ext cx="8260847" cy="4047506"/>
            <a:chOff x="3206650" y="1561273"/>
            <a:chExt cx="8217102" cy="5107055"/>
          </a:xfrm>
        </p:grpSpPr>
        <p:pic>
          <p:nvPicPr>
            <p:cNvPr id="9" name="Picture 8">
              <a:extLst>
                <a:ext uri="{FF2B5EF4-FFF2-40B4-BE49-F238E27FC236}">
                  <a16:creationId xmlns:a16="http://schemas.microsoft.com/office/drawing/2014/main" id="{B07A379A-15B8-4D8D-A2A2-827CFB4756D1}"/>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3206650" y="1561273"/>
              <a:ext cx="8217102" cy="5107055"/>
            </a:xfrm>
            <a:prstGeom prst="rect">
              <a:avLst/>
            </a:prstGeom>
            <a:ln>
              <a:noFill/>
            </a:ln>
          </p:spPr>
        </p:pic>
        <p:sp>
          <p:nvSpPr>
            <p:cNvPr id="10" name="Rectangle 9">
              <a:extLst>
                <a:ext uri="{FF2B5EF4-FFF2-40B4-BE49-F238E27FC236}">
                  <a16:creationId xmlns:a16="http://schemas.microsoft.com/office/drawing/2014/main" id="{136A92E9-7815-4067-9102-D4A5A2A71DDE}"/>
                </a:ext>
              </a:extLst>
            </p:cNvPr>
            <p:cNvSpPr/>
            <p:nvPr/>
          </p:nvSpPr>
          <p:spPr>
            <a:xfrm>
              <a:off x="5087676" y="2893925"/>
              <a:ext cx="1261872" cy="356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1" name="Rectangle 10">
              <a:extLst>
                <a:ext uri="{FF2B5EF4-FFF2-40B4-BE49-F238E27FC236}">
                  <a16:creationId xmlns:a16="http://schemas.microsoft.com/office/drawing/2014/main" id="{56DD478D-4E47-4874-8C5D-9F0126E9CB4C}"/>
                </a:ext>
              </a:extLst>
            </p:cNvPr>
            <p:cNvSpPr/>
            <p:nvPr/>
          </p:nvSpPr>
          <p:spPr>
            <a:xfrm>
              <a:off x="4872251" y="6086901"/>
              <a:ext cx="1614268" cy="581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2" name="Rectangle 11">
              <a:extLst>
                <a:ext uri="{FF2B5EF4-FFF2-40B4-BE49-F238E27FC236}">
                  <a16:creationId xmlns:a16="http://schemas.microsoft.com/office/drawing/2014/main" id="{1D16E6C2-8302-4657-8D09-01DB4D36AF24}"/>
                </a:ext>
              </a:extLst>
            </p:cNvPr>
            <p:cNvSpPr/>
            <p:nvPr/>
          </p:nvSpPr>
          <p:spPr>
            <a:xfrm>
              <a:off x="7761743" y="6086901"/>
              <a:ext cx="1614269" cy="5814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4" name="TextBox 13">
              <a:extLst>
                <a:ext uri="{FF2B5EF4-FFF2-40B4-BE49-F238E27FC236}">
                  <a16:creationId xmlns:a16="http://schemas.microsoft.com/office/drawing/2014/main" id="{81E0252D-6B13-4124-AF6C-203F17339CEB}"/>
                </a:ext>
              </a:extLst>
            </p:cNvPr>
            <p:cNvSpPr txBox="1"/>
            <p:nvPr/>
          </p:nvSpPr>
          <p:spPr>
            <a:xfrm>
              <a:off x="7945988" y="2881949"/>
              <a:ext cx="1418649" cy="407763"/>
            </a:xfrm>
            <a:prstGeom prst="rect">
              <a:avLst/>
            </a:prstGeom>
            <a:solidFill>
              <a:schemeClr val="bg1"/>
            </a:solidFill>
          </p:spPr>
          <p:txBody>
            <a:bodyPr wrap="square" rtlCol="0">
              <a:spAutoFit/>
            </a:bodyPr>
            <a:lstStyle/>
            <a:p>
              <a:r>
                <a:rPr lang="en-US" sz="1500" b="1">
                  <a:solidFill>
                    <a:srgbClr val="9BA4B3"/>
                  </a:solidFill>
                </a:rPr>
                <a:t>Fibrotic</a:t>
              </a:r>
            </a:p>
          </p:txBody>
        </p:sp>
        <p:sp>
          <p:nvSpPr>
            <p:cNvPr id="15" name="TextBox 14">
              <a:extLst>
                <a:ext uri="{FF2B5EF4-FFF2-40B4-BE49-F238E27FC236}">
                  <a16:creationId xmlns:a16="http://schemas.microsoft.com/office/drawing/2014/main" id="{AE7B931E-0375-4603-B131-7F2D8ABC764A}"/>
                </a:ext>
              </a:extLst>
            </p:cNvPr>
            <p:cNvSpPr txBox="1"/>
            <p:nvPr/>
          </p:nvSpPr>
          <p:spPr>
            <a:xfrm>
              <a:off x="8143519" y="6134904"/>
              <a:ext cx="1105470" cy="407763"/>
            </a:xfrm>
            <a:prstGeom prst="rect">
              <a:avLst/>
            </a:prstGeom>
            <a:noFill/>
          </p:spPr>
          <p:txBody>
            <a:bodyPr wrap="square" rtlCol="0">
              <a:spAutoFit/>
            </a:bodyPr>
            <a:lstStyle/>
            <a:p>
              <a:r>
                <a:rPr lang="en-US" sz="1500"/>
                <a:t>3+ Years</a:t>
              </a:r>
            </a:p>
          </p:txBody>
        </p:sp>
        <p:sp>
          <p:nvSpPr>
            <p:cNvPr id="17" name="TextBox 16">
              <a:extLst>
                <a:ext uri="{FF2B5EF4-FFF2-40B4-BE49-F238E27FC236}">
                  <a16:creationId xmlns:a16="http://schemas.microsoft.com/office/drawing/2014/main" id="{2F27EB94-C281-44AF-8A5B-CF08D93F5860}"/>
                </a:ext>
              </a:extLst>
            </p:cNvPr>
            <p:cNvSpPr txBox="1"/>
            <p:nvPr/>
          </p:nvSpPr>
          <p:spPr>
            <a:xfrm>
              <a:off x="5163294" y="6077936"/>
              <a:ext cx="1105470" cy="466015"/>
            </a:xfrm>
            <a:prstGeom prst="rect">
              <a:avLst/>
            </a:prstGeom>
            <a:noFill/>
          </p:spPr>
          <p:txBody>
            <a:bodyPr wrap="square" rtlCol="0">
              <a:spAutoFit/>
            </a:bodyPr>
            <a:lstStyle/>
            <a:p>
              <a:r>
                <a:rPr lang="en-US" sz="1500"/>
                <a:t>1</a:t>
              </a:r>
              <a:r>
                <a:rPr lang="en-US"/>
                <a:t>–</a:t>
              </a:r>
              <a:r>
                <a:rPr lang="en-US" sz="1500"/>
                <a:t>3 Years</a:t>
              </a:r>
            </a:p>
          </p:txBody>
        </p:sp>
        <p:sp>
          <p:nvSpPr>
            <p:cNvPr id="18" name="TextBox 17">
              <a:extLst>
                <a:ext uri="{FF2B5EF4-FFF2-40B4-BE49-F238E27FC236}">
                  <a16:creationId xmlns:a16="http://schemas.microsoft.com/office/drawing/2014/main" id="{6E2138C5-9AEA-4DA1-BAE1-C2070C734424}"/>
                </a:ext>
              </a:extLst>
            </p:cNvPr>
            <p:cNvSpPr txBox="1"/>
            <p:nvPr/>
          </p:nvSpPr>
          <p:spPr>
            <a:xfrm rot="16200000">
              <a:off x="2523062" y="3617293"/>
              <a:ext cx="3084393" cy="347031"/>
            </a:xfrm>
            <a:prstGeom prst="rect">
              <a:avLst/>
            </a:prstGeom>
            <a:solidFill>
              <a:schemeClr val="bg1"/>
            </a:solidFill>
          </p:spPr>
          <p:txBody>
            <a:bodyPr wrap="square" rtlCol="0">
              <a:spAutoFit/>
            </a:bodyPr>
            <a:lstStyle/>
            <a:p>
              <a:pPr algn="ctr"/>
              <a:r>
                <a:rPr lang="en-US" sz="1667"/>
                <a:t>Clinical Manifestations</a:t>
              </a:r>
            </a:p>
          </p:txBody>
        </p:sp>
        <p:sp>
          <p:nvSpPr>
            <p:cNvPr id="19" name="TextBox 18">
              <a:extLst>
                <a:ext uri="{FF2B5EF4-FFF2-40B4-BE49-F238E27FC236}">
                  <a16:creationId xmlns:a16="http://schemas.microsoft.com/office/drawing/2014/main" id="{3AD85EF6-3351-48E0-86B9-47EBFD4F098A}"/>
                </a:ext>
              </a:extLst>
            </p:cNvPr>
            <p:cNvSpPr txBox="1"/>
            <p:nvPr/>
          </p:nvSpPr>
          <p:spPr>
            <a:xfrm>
              <a:off x="4991784" y="2893928"/>
              <a:ext cx="1582782" cy="407763"/>
            </a:xfrm>
            <a:prstGeom prst="rect">
              <a:avLst/>
            </a:prstGeom>
            <a:noFill/>
          </p:spPr>
          <p:txBody>
            <a:bodyPr wrap="square" rtlCol="0">
              <a:spAutoFit/>
            </a:bodyPr>
            <a:lstStyle/>
            <a:p>
              <a:pPr algn="ctr"/>
              <a:r>
                <a:rPr lang="en-US" sz="1500" b="1">
                  <a:solidFill>
                    <a:srgbClr val="6B2B3F"/>
                  </a:solidFill>
                </a:rPr>
                <a:t>Progressive</a:t>
              </a:r>
            </a:p>
          </p:txBody>
        </p:sp>
      </p:grpSp>
      <p:sp>
        <p:nvSpPr>
          <p:cNvPr id="5" name="TextBox 4">
            <a:extLst>
              <a:ext uri="{FF2B5EF4-FFF2-40B4-BE49-F238E27FC236}">
                <a16:creationId xmlns:a16="http://schemas.microsoft.com/office/drawing/2014/main" id="{1E08BF95-8849-4972-8A5B-C237C463E060}"/>
              </a:ext>
            </a:extLst>
          </p:cNvPr>
          <p:cNvSpPr txBox="1"/>
          <p:nvPr/>
        </p:nvSpPr>
        <p:spPr>
          <a:xfrm rot="10800000" flipV="1">
            <a:off x="492125" y="6336053"/>
            <a:ext cx="9254227" cy="230832"/>
          </a:xfrm>
          <a:prstGeom prst="rect">
            <a:avLst/>
          </a:prstGeom>
          <a:noFill/>
        </p:spPr>
        <p:txBody>
          <a:bodyPr wrap="square" rtlCol="0">
            <a:spAutoFit/>
          </a:bodyPr>
          <a:lstStyle/>
          <a:p>
            <a:r>
              <a:rPr lang="en-US" sz="900">
                <a:solidFill>
                  <a:schemeClr val="accent2"/>
                </a:solidFill>
              </a:rPr>
              <a:t>1. Bhatti MT, et al. </a:t>
            </a:r>
            <a:r>
              <a:rPr lang="en-US" sz="900" i="1">
                <a:solidFill>
                  <a:schemeClr val="accent2"/>
                </a:solidFill>
              </a:rPr>
              <a:t>J </a:t>
            </a:r>
            <a:r>
              <a:rPr lang="en-US" sz="900" i="1" err="1">
                <a:solidFill>
                  <a:schemeClr val="accent2"/>
                </a:solidFill>
              </a:rPr>
              <a:t>Neuroophthalmol</a:t>
            </a:r>
            <a:r>
              <a:rPr lang="en-US" sz="900">
                <a:solidFill>
                  <a:schemeClr val="accent2"/>
                </a:solidFill>
              </a:rPr>
              <a:t>. 2014;34(2):186-197. 2. Barrio-Barrio J, et al. </a:t>
            </a:r>
            <a:r>
              <a:rPr lang="en-US" sz="900" i="1">
                <a:solidFill>
                  <a:schemeClr val="accent2"/>
                </a:solidFill>
              </a:rPr>
              <a:t>J </a:t>
            </a:r>
            <a:r>
              <a:rPr lang="en-US" sz="900" i="1" err="1">
                <a:solidFill>
                  <a:schemeClr val="accent2"/>
                </a:solidFill>
              </a:rPr>
              <a:t>Ophthalmol</a:t>
            </a:r>
            <a:r>
              <a:rPr lang="en-US" sz="900" i="1">
                <a:solidFill>
                  <a:schemeClr val="accent2"/>
                </a:solidFill>
              </a:rPr>
              <a:t>. </a:t>
            </a:r>
            <a:r>
              <a:rPr lang="en-US" sz="900">
                <a:solidFill>
                  <a:schemeClr val="accent2"/>
                </a:solidFill>
              </a:rPr>
              <a:t>2015;2015:249125. 3. </a:t>
            </a:r>
            <a:r>
              <a:rPr lang="en-US" sz="900" err="1">
                <a:solidFill>
                  <a:schemeClr val="accent2"/>
                </a:solidFill>
              </a:rPr>
              <a:t>Bothun</a:t>
            </a:r>
            <a:r>
              <a:rPr lang="en-US" sz="900">
                <a:solidFill>
                  <a:schemeClr val="accent2"/>
                </a:solidFill>
              </a:rPr>
              <a:t> ED, et al. </a:t>
            </a:r>
            <a:r>
              <a:rPr lang="en-US" sz="900" i="1">
                <a:solidFill>
                  <a:schemeClr val="accent2"/>
                </a:solidFill>
              </a:rPr>
              <a:t>Clin </a:t>
            </a:r>
            <a:r>
              <a:rPr lang="en-US" sz="900" i="1" err="1">
                <a:solidFill>
                  <a:schemeClr val="accent2"/>
                </a:solidFill>
              </a:rPr>
              <a:t>Ophthalmol</a:t>
            </a:r>
            <a:r>
              <a:rPr lang="en-US" sz="900">
                <a:solidFill>
                  <a:schemeClr val="accent2"/>
                </a:solidFill>
              </a:rPr>
              <a:t>. 2009;3:543-551. </a:t>
            </a:r>
          </a:p>
        </p:txBody>
      </p:sp>
      <p:sp>
        <p:nvSpPr>
          <p:cNvPr id="21" name="TextBox 20">
            <a:extLst>
              <a:ext uri="{FF2B5EF4-FFF2-40B4-BE49-F238E27FC236}">
                <a16:creationId xmlns:a16="http://schemas.microsoft.com/office/drawing/2014/main" id="{5CBFA425-BC2A-42DB-A58E-07C25608CD22}"/>
              </a:ext>
            </a:extLst>
          </p:cNvPr>
          <p:cNvSpPr txBox="1"/>
          <p:nvPr/>
        </p:nvSpPr>
        <p:spPr>
          <a:xfrm rot="10800000" flipV="1">
            <a:off x="5092839" y="5757814"/>
            <a:ext cx="5945768" cy="400110"/>
          </a:xfrm>
          <a:prstGeom prst="rect">
            <a:avLst/>
          </a:prstGeom>
          <a:noFill/>
        </p:spPr>
        <p:txBody>
          <a:bodyPr wrap="square" rtlCol="0">
            <a:spAutoFit/>
          </a:bodyPr>
          <a:lstStyle/>
          <a:p>
            <a:r>
              <a:rPr lang="en-US" sz="1000"/>
              <a:t>Adapted with permission from the North American Neuro-Ophthalmology Society: Bhatti MT, Dutton JJ. </a:t>
            </a:r>
            <a:r>
              <a:rPr lang="en-US" sz="1000" i="1"/>
              <a:t>J </a:t>
            </a:r>
            <a:r>
              <a:rPr lang="en-US" sz="1000" i="1" err="1"/>
              <a:t>Neuroophthalmol</a:t>
            </a:r>
            <a:r>
              <a:rPr lang="en-US" sz="1000" i="1"/>
              <a:t>. </a:t>
            </a:r>
            <a:r>
              <a:rPr lang="en-US" sz="1000"/>
              <a:t>2014;34(2):186-197</a:t>
            </a:r>
          </a:p>
        </p:txBody>
      </p:sp>
    </p:spTree>
    <p:extLst>
      <p:ext uri="{BB962C8B-B14F-4D97-AF65-F5344CB8AC3E}">
        <p14:creationId xmlns:p14="http://schemas.microsoft.com/office/powerpoint/2010/main" val="3937978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0603C-A5CC-4139-5166-EDA0EB8101DC}"/>
              </a:ext>
            </a:extLst>
          </p:cNvPr>
          <p:cNvSpPr>
            <a:spLocks noGrp="1"/>
          </p:cNvSpPr>
          <p:nvPr>
            <p:ph type="title"/>
          </p:nvPr>
        </p:nvSpPr>
        <p:spPr>
          <a:xfrm>
            <a:off x="585789" y="365125"/>
            <a:ext cx="10987086" cy="1325563"/>
          </a:xfrm>
        </p:spPr>
        <p:txBody>
          <a:bodyPr/>
          <a:lstStyle/>
          <a:p>
            <a:r>
              <a:rPr lang="en-US" dirty="0"/>
              <a:t>Thyroid Eye Disease (TED): Common Symptoms</a:t>
            </a:r>
          </a:p>
        </p:txBody>
      </p:sp>
      <p:sp>
        <p:nvSpPr>
          <p:cNvPr id="3" name="Content Placeholder 2">
            <a:extLst>
              <a:ext uri="{FF2B5EF4-FFF2-40B4-BE49-F238E27FC236}">
                <a16:creationId xmlns:a16="http://schemas.microsoft.com/office/drawing/2014/main" id="{400CFA9B-FDDD-B24D-A234-1396716799C7}"/>
              </a:ext>
            </a:extLst>
          </p:cNvPr>
          <p:cNvSpPr>
            <a:spLocks noGrp="1"/>
          </p:cNvSpPr>
          <p:nvPr>
            <p:ph idx="1"/>
          </p:nvPr>
        </p:nvSpPr>
        <p:spPr/>
        <p:txBody>
          <a:bodyPr>
            <a:normAutofit/>
          </a:bodyPr>
          <a:lstStyle/>
          <a:p>
            <a:r>
              <a:rPr lang="en-US" sz="3600" dirty="0"/>
              <a:t>Ocular irritation, burning, or foreign body sensation</a:t>
            </a:r>
          </a:p>
          <a:p>
            <a:r>
              <a:rPr lang="en-US" sz="3600" dirty="0"/>
              <a:t>Dryness and fluctuating vision</a:t>
            </a:r>
          </a:p>
          <a:p>
            <a:r>
              <a:rPr lang="en-US" sz="3600" dirty="0"/>
              <a:t>Photophobia</a:t>
            </a:r>
          </a:p>
          <a:p>
            <a:r>
              <a:rPr lang="en-US" sz="3600" dirty="0"/>
              <a:t>Excessive tearing (reflex tearing)</a:t>
            </a:r>
          </a:p>
          <a:p>
            <a:r>
              <a:rPr lang="en-US" sz="3600" dirty="0"/>
              <a:t>Pressure or pain behind the eyes</a:t>
            </a:r>
          </a:p>
          <a:p>
            <a:r>
              <a:rPr lang="en-US" sz="3600" dirty="0"/>
              <a:t>Diplopia</a:t>
            </a:r>
          </a:p>
          <a:p>
            <a:r>
              <a:rPr lang="en-US" sz="3600" dirty="0"/>
              <a:t>Cosmetic concerns related to eye appearance</a:t>
            </a:r>
          </a:p>
        </p:txBody>
      </p:sp>
    </p:spTree>
    <p:extLst>
      <p:ext uri="{BB962C8B-B14F-4D97-AF65-F5344CB8AC3E}">
        <p14:creationId xmlns:p14="http://schemas.microsoft.com/office/powerpoint/2010/main" val="2490167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533AD-EAAF-9A5C-4FDF-E6726F2065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75CBA-FC04-A898-C6B8-A6914B35568F}"/>
              </a:ext>
            </a:extLst>
          </p:cNvPr>
          <p:cNvSpPr>
            <a:spLocks noGrp="1"/>
          </p:cNvSpPr>
          <p:nvPr>
            <p:ph type="title"/>
          </p:nvPr>
        </p:nvSpPr>
        <p:spPr>
          <a:xfrm>
            <a:off x="585789" y="0"/>
            <a:ext cx="10987086" cy="1325563"/>
          </a:xfrm>
        </p:spPr>
        <p:txBody>
          <a:bodyPr/>
          <a:lstStyle/>
          <a:p>
            <a:r>
              <a:rPr lang="en-US" dirty="0"/>
              <a:t>Thyroid Eye Disease (TED): Common Signs</a:t>
            </a:r>
          </a:p>
        </p:txBody>
      </p:sp>
      <p:sp>
        <p:nvSpPr>
          <p:cNvPr id="3" name="Content Placeholder 2">
            <a:extLst>
              <a:ext uri="{FF2B5EF4-FFF2-40B4-BE49-F238E27FC236}">
                <a16:creationId xmlns:a16="http://schemas.microsoft.com/office/drawing/2014/main" id="{CAB23D0E-8BE4-24ED-92E2-DFD7B6A947F3}"/>
              </a:ext>
            </a:extLst>
          </p:cNvPr>
          <p:cNvSpPr>
            <a:spLocks noGrp="1"/>
          </p:cNvSpPr>
          <p:nvPr>
            <p:ph idx="1"/>
          </p:nvPr>
        </p:nvSpPr>
        <p:spPr>
          <a:xfrm>
            <a:off x="619125" y="1235577"/>
            <a:ext cx="10515600" cy="4950744"/>
          </a:xfrm>
        </p:spPr>
        <p:txBody>
          <a:bodyPr>
            <a:noAutofit/>
          </a:bodyPr>
          <a:lstStyle/>
          <a:p>
            <a:r>
              <a:rPr lang="en-US" sz="2400" b="1" dirty="0"/>
              <a:t>External / Anterior Segment</a:t>
            </a:r>
            <a:endParaRPr lang="en-US" sz="2400" dirty="0"/>
          </a:p>
          <a:p>
            <a:pPr>
              <a:buFont typeface="Arial" panose="020B0604020202020204" pitchFamily="34" charset="0"/>
              <a:buChar char="•"/>
            </a:pPr>
            <a:r>
              <a:rPr lang="en-US" sz="2400" dirty="0"/>
              <a:t>Eyelid retraction (scleral show)</a:t>
            </a:r>
          </a:p>
          <a:p>
            <a:pPr>
              <a:buFont typeface="Arial" panose="020B0604020202020204" pitchFamily="34" charset="0"/>
              <a:buChar char="•"/>
            </a:pPr>
            <a:r>
              <a:rPr lang="en-US" sz="2400" dirty="0"/>
              <a:t>Periorbital edema and erythema</a:t>
            </a:r>
          </a:p>
          <a:p>
            <a:pPr>
              <a:buFont typeface="Arial" panose="020B0604020202020204" pitchFamily="34" charset="0"/>
              <a:buChar char="•"/>
            </a:pPr>
            <a:r>
              <a:rPr lang="en-US" sz="2400" dirty="0"/>
              <a:t>Conjunctival injection and chemosis</a:t>
            </a:r>
          </a:p>
          <a:p>
            <a:r>
              <a:rPr lang="en-US" sz="2400" b="1" dirty="0"/>
              <a:t>Globe / Motility</a:t>
            </a:r>
            <a:endParaRPr lang="en-US" sz="2400" dirty="0"/>
          </a:p>
          <a:p>
            <a:pPr>
              <a:buFont typeface="Arial" panose="020B0604020202020204" pitchFamily="34" charset="0"/>
              <a:buChar char="•"/>
            </a:pPr>
            <a:r>
              <a:rPr lang="en-US" sz="2400" dirty="0"/>
              <a:t>Decreased ocular motility</a:t>
            </a:r>
          </a:p>
          <a:p>
            <a:pPr>
              <a:buFont typeface="Arial" panose="020B0604020202020204" pitchFamily="34" charset="0"/>
              <a:buChar char="•"/>
            </a:pPr>
            <a:r>
              <a:rPr lang="en-US" sz="2400" dirty="0"/>
              <a:t>Strabismus secondary to muscle fibrosis</a:t>
            </a:r>
          </a:p>
          <a:p>
            <a:r>
              <a:rPr lang="en-US" sz="2400" b="1" dirty="0"/>
              <a:t>Cornea</a:t>
            </a:r>
            <a:endParaRPr lang="en-US" sz="2400" dirty="0"/>
          </a:p>
          <a:p>
            <a:pPr>
              <a:buFont typeface="Arial" panose="020B0604020202020204" pitchFamily="34" charset="0"/>
              <a:buChar char="•"/>
            </a:pPr>
            <a:r>
              <a:rPr lang="en-US" sz="2400" dirty="0"/>
              <a:t>Inferior punctate epithelial erosions</a:t>
            </a:r>
          </a:p>
          <a:p>
            <a:r>
              <a:rPr lang="en-US" sz="2400" b="1" dirty="0"/>
              <a:t>Optic Nerve </a:t>
            </a:r>
          </a:p>
          <a:p>
            <a:r>
              <a:rPr lang="en-US" sz="2400" dirty="0"/>
              <a:t>Compressive optic neuropathy</a:t>
            </a:r>
          </a:p>
        </p:txBody>
      </p:sp>
      <p:sp>
        <p:nvSpPr>
          <p:cNvPr id="5" name="TextBox 4">
            <a:extLst>
              <a:ext uri="{FF2B5EF4-FFF2-40B4-BE49-F238E27FC236}">
                <a16:creationId xmlns:a16="http://schemas.microsoft.com/office/drawing/2014/main" id="{17A06479-31A7-9266-09B4-C342C197AA8E}"/>
              </a:ext>
            </a:extLst>
          </p:cNvPr>
          <p:cNvSpPr txBox="1"/>
          <p:nvPr/>
        </p:nvSpPr>
        <p:spPr>
          <a:xfrm>
            <a:off x="585789" y="6253913"/>
            <a:ext cx="11550316" cy="507831"/>
          </a:xfrm>
          <a:prstGeom prst="rect">
            <a:avLst/>
          </a:prstGeom>
          <a:noFill/>
        </p:spPr>
        <p:txBody>
          <a:bodyPr wrap="square">
            <a:spAutoFit/>
          </a:bodyPr>
          <a:lstStyle/>
          <a:p>
            <a:pPr defTabSz="914446">
              <a:defRPr/>
            </a:pPr>
            <a:r>
              <a:rPr lang="en-US" sz="900" dirty="0">
                <a:latin typeface="HelveticaNeue (Body)"/>
                <a:cs typeface="Calibri Light" panose="020F0302020204030204" pitchFamily="34" charset="0"/>
              </a:rPr>
              <a:t>1. </a:t>
            </a:r>
            <a:r>
              <a:rPr lang="en-US" sz="900" dirty="0" err="1"/>
              <a:t>Khazaeni</a:t>
            </a:r>
            <a:r>
              <a:rPr lang="en-US" sz="900" dirty="0"/>
              <a:t> LM. Merck manual professional website. https://</a:t>
            </a:r>
            <a:r>
              <a:rPr lang="en-US" sz="900" dirty="0" err="1"/>
              <a:t>www.merckmanuals.com</a:t>
            </a:r>
            <a:r>
              <a:rPr lang="en-US" sz="900" dirty="0"/>
              <a:t>/professional/eye-disorders/approach-to-the-ophthalmologic-patient/</a:t>
            </a:r>
            <a:r>
              <a:rPr lang="en-US" sz="900" dirty="0" err="1"/>
              <a:t>ophthalmic-anatomy?query</a:t>
            </a:r>
            <a:r>
              <a:rPr lang="en-US" sz="900" dirty="0"/>
              <a:t>=ophthalmic%20anatomy. Updated March, 2019. Accessed January 9, 2020. 2. </a:t>
            </a:r>
            <a:r>
              <a:rPr lang="en-US" sz="900" dirty="0">
                <a:cs typeface="Arial" panose="020B0604020202020204" pitchFamily="34" charset="0"/>
              </a:rPr>
              <a:t>Bahn RS. </a:t>
            </a:r>
            <a:r>
              <a:rPr lang="en-US" sz="900" i="1" dirty="0">
                <a:cs typeface="Arial" panose="020B0604020202020204" pitchFamily="34" charset="0"/>
              </a:rPr>
              <a:t>N Engl J Med. </a:t>
            </a:r>
            <a:r>
              <a:rPr lang="en-US" sz="900" dirty="0">
                <a:cs typeface="Arial" panose="020B0604020202020204" pitchFamily="34" charset="0"/>
              </a:rPr>
              <a:t>2010;362:726-738. 3. </a:t>
            </a:r>
            <a:r>
              <a:rPr lang="da-DK" sz="900" dirty="0">
                <a:cs typeface="Calibri" panose="020F0502020204030204" pitchFamily="34" charset="0"/>
              </a:rPr>
              <a:t>Smith TJ, et al. </a:t>
            </a:r>
            <a:r>
              <a:rPr lang="da-DK" sz="900" i="1" dirty="0">
                <a:cs typeface="Calibri" panose="020F0502020204030204" pitchFamily="34" charset="0"/>
              </a:rPr>
              <a:t>J </a:t>
            </a:r>
            <a:r>
              <a:rPr lang="da-DK" sz="900" i="1" dirty="0" err="1">
                <a:cs typeface="Calibri" panose="020F0502020204030204" pitchFamily="34" charset="0"/>
              </a:rPr>
              <a:t>Clin</a:t>
            </a:r>
            <a:r>
              <a:rPr lang="da-DK" sz="900" i="1" dirty="0">
                <a:cs typeface="Calibri" panose="020F0502020204030204" pitchFamily="34" charset="0"/>
              </a:rPr>
              <a:t> </a:t>
            </a:r>
            <a:r>
              <a:rPr lang="da-DK" sz="900" i="1" dirty="0" err="1">
                <a:cs typeface="Calibri" panose="020F0502020204030204" pitchFamily="34" charset="0"/>
              </a:rPr>
              <a:t>Endocrinol</a:t>
            </a:r>
            <a:r>
              <a:rPr lang="da-DK" sz="900" i="1" dirty="0">
                <a:cs typeface="Calibri" panose="020F0502020204030204" pitchFamily="34" charset="0"/>
              </a:rPr>
              <a:t> </a:t>
            </a:r>
            <a:r>
              <a:rPr lang="da-DK" sz="900" i="1" dirty="0" err="1">
                <a:cs typeface="Calibri" panose="020F0502020204030204" pitchFamily="34" charset="0"/>
              </a:rPr>
              <a:t>Metab</a:t>
            </a:r>
            <a:r>
              <a:rPr lang="da-DK" sz="900" i="1" dirty="0">
                <a:cs typeface="Calibri" panose="020F0502020204030204" pitchFamily="34" charset="0"/>
              </a:rPr>
              <a:t>. </a:t>
            </a:r>
            <a:r>
              <a:rPr lang="da-DK" sz="900" dirty="0">
                <a:cs typeface="Calibri" panose="020F0502020204030204" pitchFamily="34" charset="0"/>
              </a:rPr>
              <a:t>2004;89:5076-5080. 4. </a:t>
            </a:r>
            <a:r>
              <a:rPr lang="en-US" sz="900" dirty="0">
                <a:latin typeface="HelveticaNeue (Body)"/>
                <a:cs typeface="Calibri Light" panose="020F0302020204030204" pitchFamily="34" charset="0"/>
              </a:rPr>
              <a:t>Smith TJ, et al. </a:t>
            </a:r>
            <a:r>
              <a:rPr lang="en-US" sz="900" i="1" dirty="0">
                <a:latin typeface="HelveticaNeue (Body)"/>
                <a:cs typeface="Calibri Light" panose="020F0302020204030204" pitchFamily="34" charset="0"/>
              </a:rPr>
              <a:t>N Engl J Med. </a:t>
            </a:r>
            <a:r>
              <a:rPr lang="en-US" sz="900" dirty="0">
                <a:latin typeface="HelveticaNeue (Body)"/>
                <a:cs typeface="Calibri Light" panose="020F0302020204030204" pitchFamily="34" charset="0"/>
              </a:rPr>
              <a:t>2016;375(16):1552-1565. 5. </a:t>
            </a:r>
            <a:r>
              <a:rPr lang="en-US" sz="900" dirty="0">
                <a:cs typeface="Calibri" panose="020F0502020204030204" pitchFamily="34" charset="0"/>
              </a:rPr>
              <a:t>Pritchard J, et al. </a:t>
            </a:r>
            <a:r>
              <a:rPr lang="en-US" sz="900" i="1" dirty="0">
                <a:cs typeface="Calibri" panose="020F0502020204030204" pitchFamily="34" charset="0"/>
              </a:rPr>
              <a:t>J Immunol. </a:t>
            </a:r>
            <a:r>
              <a:rPr lang="en-US" sz="900" dirty="0">
                <a:cs typeface="Calibri" panose="020F0502020204030204" pitchFamily="34" charset="0"/>
              </a:rPr>
              <a:t>2003;170:6348-6354.</a:t>
            </a:r>
            <a:endParaRPr lang="en-US" sz="900" dirty="0">
              <a:cs typeface="Arial" panose="020B0604020202020204" pitchFamily="34" charset="0"/>
            </a:endParaRPr>
          </a:p>
        </p:txBody>
      </p:sp>
      <p:pic>
        <p:nvPicPr>
          <p:cNvPr id="7" name="Picture 6" descr="A close-up of a human eye&#10;&#10;Description automatically generated">
            <a:extLst>
              <a:ext uri="{FF2B5EF4-FFF2-40B4-BE49-F238E27FC236}">
                <a16:creationId xmlns:a16="http://schemas.microsoft.com/office/drawing/2014/main" id="{37DAB2AE-1A9D-35AF-1A04-922C5E407E03}"/>
              </a:ext>
            </a:extLst>
          </p:cNvPr>
          <p:cNvPicPr>
            <a:picLocks noChangeAspect="1"/>
          </p:cNvPicPr>
          <p:nvPr/>
        </p:nvPicPr>
        <p:blipFill>
          <a:blip r:embed="rId2"/>
          <a:stretch>
            <a:fillRect/>
          </a:stretch>
        </p:blipFill>
        <p:spPr>
          <a:xfrm>
            <a:off x="6348915" y="2120900"/>
            <a:ext cx="5930900" cy="2616200"/>
          </a:xfrm>
          <a:prstGeom prst="rect">
            <a:avLst/>
          </a:prstGeom>
        </p:spPr>
      </p:pic>
    </p:spTree>
    <p:extLst>
      <p:ext uri="{BB962C8B-B14F-4D97-AF65-F5344CB8AC3E}">
        <p14:creationId xmlns:p14="http://schemas.microsoft.com/office/powerpoint/2010/main" val="918622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CD7CD3-8042-8E42-B3EC-CA096335FDD4}"/>
              </a:ext>
            </a:extLst>
          </p:cNvPr>
          <p:cNvSpPr>
            <a:spLocks noGrp="1"/>
          </p:cNvSpPr>
          <p:nvPr>
            <p:ph type="title"/>
          </p:nvPr>
        </p:nvSpPr>
        <p:spPr>
          <a:xfrm>
            <a:off x="3196724" y="91117"/>
            <a:ext cx="5798552" cy="792480"/>
          </a:xfrm>
        </p:spPr>
        <p:txBody>
          <a:bodyPr>
            <a:normAutofit/>
          </a:bodyPr>
          <a:lstStyle/>
          <a:p>
            <a:r>
              <a:rPr lang="en-US" sz="3734" dirty="0"/>
              <a:t>Treatment – Teprotumumab</a:t>
            </a:r>
          </a:p>
        </p:txBody>
      </p:sp>
      <p:pic>
        <p:nvPicPr>
          <p:cNvPr id="2" name="Picture 1">
            <a:extLst>
              <a:ext uri="{FF2B5EF4-FFF2-40B4-BE49-F238E27FC236}">
                <a16:creationId xmlns:a16="http://schemas.microsoft.com/office/drawing/2014/main" id="{5CF1DAF4-C558-46BB-292F-AD09AF15D591}"/>
              </a:ext>
            </a:extLst>
          </p:cNvPr>
          <p:cNvPicPr>
            <a:picLocks noChangeAspect="1"/>
          </p:cNvPicPr>
          <p:nvPr/>
        </p:nvPicPr>
        <p:blipFill>
          <a:blip r:embed="rId2"/>
          <a:stretch>
            <a:fillRect/>
          </a:stretch>
        </p:blipFill>
        <p:spPr>
          <a:xfrm rot="16200000">
            <a:off x="3699972" y="3147208"/>
            <a:ext cx="4447720" cy="5755873"/>
          </a:xfrm>
          <a:prstGeom prst="rect">
            <a:avLst/>
          </a:prstGeom>
        </p:spPr>
      </p:pic>
      <p:pic>
        <p:nvPicPr>
          <p:cNvPr id="6" name="Picture 5" descr="A white background with black and white clouds&#10;&#10;Description automatically generated">
            <a:extLst>
              <a:ext uri="{FF2B5EF4-FFF2-40B4-BE49-F238E27FC236}">
                <a16:creationId xmlns:a16="http://schemas.microsoft.com/office/drawing/2014/main" id="{2A79149F-3286-E7E6-B97C-F443D2C81FE2}"/>
              </a:ext>
            </a:extLst>
          </p:cNvPr>
          <p:cNvPicPr>
            <a:picLocks noChangeAspect="1"/>
          </p:cNvPicPr>
          <p:nvPr/>
        </p:nvPicPr>
        <p:blipFill>
          <a:blip r:embed="rId3"/>
          <a:stretch>
            <a:fillRect/>
          </a:stretch>
        </p:blipFill>
        <p:spPr>
          <a:xfrm>
            <a:off x="6096000" y="1223778"/>
            <a:ext cx="787400" cy="296333"/>
          </a:xfrm>
          <a:prstGeom prst="rect">
            <a:avLst/>
          </a:prstGeom>
        </p:spPr>
      </p:pic>
      <p:pic>
        <p:nvPicPr>
          <p:cNvPr id="9" name="Picture 8" descr="A white background with black and white clouds&#10;&#10;Description automatically generated">
            <a:extLst>
              <a:ext uri="{FF2B5EF4-FFF2-40B4-BE49-F238E27FC236}">
                <a16:creationId xmlns:a16="http://schemas.microsoft.com/office/drawing/2014/main" id="{4FFFBD1A-DAEE-F4A8-4CED-E8A13553B4D4}"/>
              </a:ext>
            </a:extLst>
          </p:cNvPr>
          <p:cNvPicPr>
            <a:picLocks noChangeAspect="1"/>
          </p:cNvPicPr>
          <p:nvPr/>
        </p:nvPicPr>
        <p:blipFill>
          <a:blip r:embed="rId3"/>
          <a:stretch>
            <a:fillRect/>
          </a:stretch>
        </p:blipFill>
        <p:spPr>
          <a:xfrm>
            <a:off x="11158488" y="6319487"/>
            <a:ext cx="787400" cy="296333"/>
          </a:xfrm>
          <a:prstGeom prst="rect">
            <a:avLst/>
          </a:prstGeom>
        </p:spPr>
      </p:pic>
      <p:pic>
        <p:nvPicPr>
          <p:cNvPr id="4" name="Picture 3">
            <a:extLst>
              <a:ext uri="{FF2B5EF4-FFF2-40B4-BE49-F238E27FC236}">
                <a16:creationId xmlns:a16="http://schemas.microsoft.com/office/drawing/2014/main" id="{734B7333-AEC2-7B44-9B79-2D622D09E184}"/>
              </a:ext>
            </a:extLst>
          </p:cNvPr>
          <p:cNvPicPr>
            <a:picLocks noChangeAspect="1"/>
          </p:cNvPicPr>
          <p:nvPr/>
        </p:nvPicPr>
        <p:blipFill>
          <a:blip r:embed="rId4"/>
          <a:stretch>
            <a:fillRect/>
          </a:stretch>
        </p:blipFill>
        <p:spPr>
          <a:xfrm rot="16200000">
            <a:off x="3033873" y="-777071"/>
            <a:ext cx="5903675" cy="7640051"/>
          </a:xfrm>
          <a:prstGeom prst="rect">
            <a:avLst/>
          </a:prstGeom>
        </p:spPr>
      </p:pic>
      <p:pic>
        <p:nvPicPr>
          <p:cNvPr id="8" name="Picture 7" descr="A white background with black and white clouds&#10;&#10;Description automatically generated">
            <a:extLst>
              <a:ext uri="{FF2B5EF4-FFF2-40B4-BE49-F238E27FC236}">
                <a16:creationId xmlns:a16="http://schemas.microsoft.com/office/drawing/2014/main" id="{C42F68E5-FBD5-F76D-72B4-7F9346C4E86D}"/>
              </a:ext>
            </a:extLst>
          </p:cNvPr>
          <p:cNvPicPr>
            <a:picLocks noChangeAspect="1"/>
          </p:cNvPicPr>
          <p:nvPr/>
        </p:nvPicPr>
        <p:blipFill>
          <a:blip r:embed="rId3"/>
          <a:stretch>
            <a:fillRect/>
          </a:stretch>
        </p:blipFill>
        <p:spPr>
          <a:xfrm>
            <a:off x="8995276" y="905521"/>
            <a:ext cx="787400" cy="296333"/>
          </a:xfrm>
          <a:prstGeom prst="rect">
            <a:avLst/>
          </a:prstGeom>
        </p:spPr>
      </p:pic>
    </p:spTree>
    <p:extLst>
      <p:ext uri="{BB962C8B-B14F-4D97-AF65-F5344CB8AC3E}">
        <p14:creationId xmlns:p14="http://schemas.microsoft.com/office/powerpoint/2010/main" val="436753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1F9F90-99CA-A543-B926-980E247EC3EB}"/>
              </a:ext>
            </a:extLst>
          </p:cNvPr>
          <p:cNvSpPr>
            <a:spLocks noGrp="1"/>
          </p:cNvSpPr>
          <p:nvPr>
            <p:ph idx="1"/>
          </p:nvPr>
        </p:nvSpPr>
        <p:spPr>
          <a:xfrm>
            <a:off x="533401" y="910589"/>
            <a:ext cx="11254740" cy="525780"/>
          </a:xfrm>
        </p:spPr>
        <p:txBody>
          <a:bodyPr>
            <a:normAutofit/>
          </a:bodyPr>
          <a:lstStyle/>
          <a:p>
            <a:pPr marL="0" indent="0">
              <a:buNone/>
            </a:pPr>
            <a:r>
              <a:rPr lang="en-US" sz="2667" dirty="0"/>
              <a:t>8 infusions - Treatments every 3 weeks</a:t>
            </a:r>
          </a:p>
        </p:txBody>
      </p:sp>
      <p:sp>
        <p:nvSpPr>
          <p:cNvPr id="3" name="Title 2">
            <a:extLst>
              <a:ext uri="{FF2B5EF4-FFF2-40B4-BE49-F238E27FC236}">
                <a16:creationId xmlns:a16="http://schemas.microsoft.com/office/drawing/2014/main" id="{58A8653B-0E35-B24A-BB6B-D0E406945EA9}"/>
              </a:ext>
            </a:extLst>
          </p:cNvPr>
          <p:cNvSpPr>
            <a:spLocks noGrp="1"/>
          </p:cNvSpPr>
          <p:nvPr>
            <p:ph type="title"/>
          </p:nvPr>
        </p:nvSpPr>
        <p:spPr/>
        <p:txBody>
          <a:bodyPr>
            <a:normAutofit/>
          </a:bodyPr>
          <a:lstStyle/>
          <a:p>
            <a:r>
              <a:rPr lang="en-US" sz="3734" dirty="0"/>
              <a:t>Treatment – Teprotumumab</a:t>
            </a:r>
          </a:p>
        </p:txBody>
      </p:sp>
      <p:pic>
        <p:nvPicPr>
          <p:cNvPr id="4" name="Picture 3">
            <a:extLst>
              <a:ext uri="{FF2B5EF4-FFF2-40B4-BE49-F238E27FC236}">
                <a16:creationId xmlns:a16="http://schemas.microsoft.com/office/drawing/2014/main" id="{4A0EB20B-B419-A32F-D998-ABF0B7E87B82}"/>
              </a:ext>
            </a:extLst>
          </p:cNvPr>
          <p:cNvPicPr>
            <a:picLocks noChangeAspect="1"/>
          </p:cNvPicPr>
          <p:nvPr/>
        </p:nvPicPr>
        <p:blipFill>
          <a:blip r:embed="rId2"/>
          <a:stretch>
            <a:fillRect/>
          </a:stretch>
        </p:blipFill>
        <p:spPr>
          <a:xfrm rot="16200000">
            <a:off x="2476581" y="-641971"/>
            <a:ext cx="7394505" cy="9569357"/>
          </a:xfrm>
          <a:prstGeom prst="rect">
            <a:avLst/>
          </a:prstGeom>
        </p:spPr>
      </p:pic>
      <p:pic>
        <p:nvPicPr>
          <p:cNvPr id="6" name="Picture 5" descr="A white background with black and white clouds&#10;&#10;Description automatically generated">
            <a:extLst>
              <a:ext uri="{FF2B5EF4-FFF2-40B4-BE49-F238E27FC236}">
                <a16:creationId xmlns:a16="http://schemas.microsoft.com/office/drawing/2014/main" id="{86E84E02-1B76-BEF9-3134-6CB7C2B1B176}"/>
              </a:ext>
            </a:extLst>
          </p:cNvPr>
          <p:cNvPicPr>
            <a:picLocks noChangeAspect="1"/>
          </p:cNvPicPr>
          <p:nvPr/>
        </p:nvPicPr>
        <p:blipFill>
          <a:blip r:embed="rId3"/>
          <a:stretch>
            <a:fillRect/>
          </a:stretch>
        </p:blipFill>
        <p:spPr>
          <a:xfrm>
            <a:off x="10318749" y="1415113"/>
            <a:ext cx="787400" cy="296333"/>
          </a:xfrm>
          <a:prstGeom prst="rect">
            <a:avLst/>
          </a:prstGeom>
        </p:spPr>
      </p:pic>
      <p:pic>
        <p:nvPicPr>
          <p:cNvPr id="7" name="Picture 6" descr="A white background with black and white clouds&#10;&#10;Description automatically generated">
            <a:extLst>
              <a:ext uri="{FF2B5EF4-FFF2-40B4-BE49-F238E27FC236}">
                <a16:creationId xmlns:a16="http://schemas.microsoft.com/office/drawing/2014/main" id="{DF18F581-2798-D7DA-D97D-60D6386A1D33}"/>
              </a:ext>
            </a:extLst>
          </p:cNvPr>
          <p:cNvPicPr>
            <a:picLocks noChangeAspect="1"/>
          </p:cNvPicPr>
          <p:nvPr/>
        </p:nvPicPr>
        <p:blipFill>
          <a:blip r:embed="rId3"/>
          <a:stretch>
            <a:fillRect/>
          </a:stretch>
        </p:blipFill>
        <p:spPr>
          <a:xfrm>
            <a:off x="11026865" y="6340687"/>
            <a:ext cx="787400" cy="296333"/>
          </a:xfrm>
          <a:prstGeom prst="rect">
            <a:avLst/>
          </a:prstGeom>
        </p:spPr>
      </p:pic>
    </p:spTree>
    <p:extLst>
      <p:ext uri="{BB962C8B-B14F-4D97-AF65-F5344CB8AC3E}">
        <p14:creationId xmlns:p14="http://schemas.microsoft.com/office/powerpoint/2010/main" val="3380700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569" y="1669100"/>
            <a:ext cx="11582400" cy="4776903"/>
          </a:xfrm>
        </p:spPr>
        <p:txBody>
          <a:bodyPr>
            <a:normAutofit/>
          </a:bodyPr>
          <a:lstStyle/>
          <a:p>
            <a:pPr lvl="2"/>
            <a:r>
              <a:rPr lang="en-US" sz="4667" dirty="0"/>
              <a:t>Extensive lid laxity secondary to decreased elastin content in tarsal plate</a:t>
            </a:r>
          </a:p>
          <a:p>
            <a:pPr lvl="2"/>
            <a:r>
              <a:rPr lang="en-US" sz="4667" dirty="0"/>
              <a:t>Spontaneous eversion of the lid can occur while sleeping</a:t>
            </a:r>
          </a:p>
          <a:p>
            <a:pPr lvl="2"/>
            <a:r>
              <a:rPr lang="en-US" sz="4667" dirty="0"/>
              <a:t>Can lead to chronic irritation of the lid</a:t>
            </a:r>
          </a:p>
          <a:p>
            <a:pPr lvl="2"/>
            <a:r>
              <a:rPr lang="en-US" sz="4667" dirty="0"/>
              <a:t>Critical to perform lid eversion on eye examination</a:t>
            </a:r>
          </a:p>
          <a:p>
            <a:endParaRPr lang="en-US" dirty="0"/>
          </a:p>
        </p:txBody>
      </p:sp>
      <p:sp>
        <p:nvSpPr>
          <p:cNvPr id="4" name="Title 3"/>
          <p:cNvSpPr>
            <a:spLocks noGrp="1"/>
          </p:cNvSpPr>
          <p:nvPr>
            <p:ph type="title"/>
          </p:nvPr>
        </p:nvSpPr>
        <p:spPr>
          <a:xfrm>
            <a:off x="2155751" y="411997"/>
            <a:ext cx="7858883" cy="910186"/>
          </a:xfrm>
          <a:prstGeom prst="rect">
            <a:avLst/>
          </a:prstGeom>
        </p:spPr>
        <p:txBody>
          <a:bodyPr wrap="none">
            <a:spAutoFit/>
          </a:bodyPr>
          <a:lstStyle/>
          <a:p>
            <a:pPr algn="r"/>
            <a:r>
              <a:rPr lang="en-US" sz="5867" b="1" dirty="0">
                <a:cs typeface="squeaky chalk sound"/>
              </a:rPr>
              <a:t>Floppy Eyelid Syndrome</a:t>
            </a:r>
            <a:endParaRPr lang="en-US" sz="5867" b="1" dirty="0"/>
          </a:p>
        </p:txBody>
      </p:sp>
    </p:spTree>
    <p:extLst>
      <p:ext uri="{BB962C8B-B14F-4D97-AF65-F5344CB8AC3E}">
        <p14:creationId xmlns:p14="http://schemas.microsoft.com/office/powerpoint/2010/main" val="64117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98142" y="325908"/>
            <a:ext cx="7913898" cy="995209"/>
          </a:xfrm>
          <a:prstGeom prst="rect">
            <a:avLst/>
          </a:prstGeom>
        </p:spPr>
        <p:txBody>
          <a:bodyPr wrap="none">
            <a:spAutoFit/>
          </a:bodyPr>
          <a:lstStyle/>
          <a:p>
            <a:pPr algn="r"/>
            <a:r>
              <a:rPr lang="en-US" sz="5867" dirty="0">
                <a:cs typeface="squeaky chalk sound"/>
              </a:rPr>
              <a:t>Floppy Eyelid Syndrome</a:t>
            </a:r>
            <a:endParaRPr lang="en-US" sz="5867" dirty="0"/>
          </a:p>
        </p:txBody>
      </p:sp>
      <p:pic>
        <p:nvPicPr>
          <p:cNvPr id="3" name="SR_02031984_#00004(wm)(Frames0_560)_convert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11017" y="1321117"/>
            <a:ext cx="7369966" cy="5527475"/>
          </a:xfrm>
          <a:prstGeom prst="rect">
            <a:avLst/>
          </a:prstGeom>
        </p:spPr>
      </p:pic>
    </p:spTree>
    <p:extLst>
      <p:ext uri="{BB962C8B-B14F-4D97-AF65-F5344CB8AC3E}">
        <p14:creationId xmlns:p14="http://schemas.microsoft.com/office/powerpoint/2010/main" val="386011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00991"/>
            <a:ext cx="11582400" cy="4776903"/>
          </a:xfrm>
        </p:spPr>
        <p:txBody>
          <a:bodyPr>
            <a:normAutofit/>
          </a:bodyPr>
          <a:lstStyle/>
          <a:p>
            <a:pPr lvl="2"/>
            <a:r>
              <a:rPr lang="en-US" sz="4400" dirty="0"/>
              <a:t>Has a strong association obstructive sleep apnea</a:t>
            </a:r>
          </a:p>
          <a:p>
            <a:pPr lvl="2"/>
            <a:r>
              <a:rPr lang="en-US" sz="4400" dirty="0"/>
              <a:t>Also associated with keratoconus, down syndrome</a:t>
            </a:r>
          </a:p>
          <a:p>
            <a:pPr lvl="2"/>
            <a:r>
              <a:rPr lang="en-US" sz="4267" dirty="0"/>
              <a:t>Refer to physician for appropriate testing</a:t>
            </a:r>
          </a:p>
          <a:p>
            <a:pPr lvl="2"/>
            <a:r>
              <a:rPr lang="en-US" sz="4267" dirty="0"/>
              <a:t>Monitor optic nerves carefully for risk of glaucoma</a:t>
            </a:r>
          </a:p>
          <a:p>
            <a:endParaRPr lang="en-US" dirty="0"/>
          </a:p>
        </p:txBody>
      </p:sp>
      <p:sp>
        <p:nvSpPr>
          <p:cNvPr id="4" name="Title 3"/>
          <p:cNvSpPr>
            <a:spLocks noGrp="1"/>
          </p:cNvSpPr>
          <p:nvPr>
            <p:ph type="title"/>
          </p:nvPr>
        </p:nvSpPr>
        <p:spPr>
          <a:xfrm>
            <a:off x="2155751" y="411997"/>
            <a:ext cx="7858883" cy="910186"/>
          </a:xfrm>
          <a:prstGeom prst="rect">
            <a:avLst/>
          </a:prstGeom>
        </p:spPr>
        <p:txBody>
          <a:bodyPr wrap="none">
            <a:spAutoFit/>
          </a:bodyPr>
          <a:lstStyle/>
          <a:p>
            <a:pPr algn="r"/>
            <a:r>
              <a:rPr lang="en-US" sz="5867" b="1" dirty="0">
                <a:cs typeface="squeaky chalk sound"/>
              </a:rPr>
              <a:t>Floppy Eyelid Syndrome</a:t>
            </a:r>
            <a:endParaRPr lang="en-US" sz="5867" b="1" dirty="0"/>
          </a:p>
        </p:txBody>
      </p:sp>
    </p:spTree>
    <p:extLst>
      <p:ext uri="{BB962C8B-B14F-4D97-AF65-F5344CB8AC3E}">
        <p14:creationId xmlns:p14="http://schemas.microsoft.com/office/powerpoint/2010/main" val="212013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956C0-C2CE-B88B-4555-FFCCE95EDF08}"/>
              </a:ext>
            </a:extLst>
          </p:cNvPr>
          <p:cNvSpPr>
            <a:spLocks noGrp="1"/>
          </p:cNvSpPr>
          <p:nvPr>
            <p:ph type="title"/>
          </p:nvPr>
        </p:nvSpPr>
        <p:spPr>
          <a:xfrm>
            <a:off x="729916" y="0"/>
            <a:ext cx="10515600" cy="1325563"/>
          </a:xfrm>
        </p:spPr>
        <p:txBody>
          <a:bodyPr/>
          <a:lstStyle/>
          <a:p>
            <a:r>
              <a:rPr lang="en-US" dirty="0"/>
              <a:t>Obstructive Sleep Apnea (OSA)</a:t>
            </a:r>
          </a:p>
        </p:txBody>
      </p:sp>
      <p:sp>
        <p:nvSpPr>
          <p:cNvPr id="3" name="Content Placeholder 2">
            <a:extLst>
              <a:ext uri="{FF2B5EF4-FFF2-40B4-BE49-F238E27FC236}">
                <a16:creationId xmlns:a16="http://schemas.microsoft.com/office/drawing/2014/main" id="{F8B03AB0-B785-1219-C7BA-11EEA9809FDE}"/>
              </a:ext>
            </a:extLst>
          </p:cNvPr>
          <p:cNvSpPr>
            <a:spLocks noGrp="1"/>
          </p:cNvSpPr>
          <p:nvPr>
            <p:ph idx="1"/>
          </p:nvPr>
        </p:nvSpPr>
        <p:spPr>
          <a:xfrm>
            <a:off x="741944" y="1142998"/>
            <a:ext cx="10515600" cy="5570621"/>
          </a:xfrm>
        </p:spPr>
        <p:txBody>
          <a:bodyPr>
            <a:normAutofit lnSpcReduction="10000"/>
          </a:bodyPr>
          <a:lstStyle/>
          <a:p>
            <a:r>
              <a:rPr lang="en-US" sz="3000" dirty="0"/>
              <a:t>A sleep disorder characterized by recurrent upper airway collapse during sleep</a:t>
            </a:r>
          </a:p>
          <a:p>
            <a:r>
              <a:rPr lang="en-US" sz="3000" dirty="0"/>
              <a:t>Leads to intermittent hypoxia, sleep fragmentation, and sympathetic activation</a:t>
            </a:r>
          </a:p>
          <a:p>
            <a:r>
              <a:rPr lang="en-US" sz="3000" dirty="0"/>
              <a:t>Common Signs &amp; Symptoms: Loud snoring, excessive daytime sleepiness, morning headaches, poor concentration and fatigue</a:t>
            </a:r>
          </a:p>
          <a:p>
            <a:pPr>
              <a:buFont typeface="Arial" panose="020B0604020202020204" pitchFamily="34" charset="0"/>
              <a:buChar char="•"/>
            </a:pPr>
            <a:r>
              <a:rPr lang="en-US" sz="3000" dirty="0"/>
              <a:t>Increased risk of:</a:t>
            </a:r>
          </a:p>
          <a:p>
            <a:pPr marL="742950" lvl="1" indent="-285750">
              <a:buFont typeface="Arial" panose="020B0604020202020204" pitchFamily="34" charset="0"/>
              <a:buChar char="•"/>
            </a:pPr>
            <a:r>
              <a:rPr lang="en-US" sz="3000" dirty="0"/>
              <a:t>Hypertension</a:t>
            </a:r>
          </a:p>
          <a:p>
            <a:pPr marL="742950" lvl="1" indent="-285750">
              <a:buFont typeface="Arial" panose="020B0604020202020204" pitchFamily="34" charset="0"/>
              <a:buChar char="•"/>
            </a:pPr>
            <a:r>
              <a:rPr lang="en-US" sz="3000" dirty="0"/>
              <a:t>Cardiac arrhythmias</a:t>
            </a:r>
          </a:p>
          <a:p>
            <a:pPr marL="742950" lvl="1" indent="-285750">
              <a:buFont typeface="Arial" panose="020B0604020202020204" pitchFamily="34" charset="0"/>
              <a:buChar char="•"/>
            </a:pPr>
            <a:r>
              <a:rPr lang="en-US" sz="3000" dirty="0"/>
              <a:t>Stroke</a:t>
            </a:r>
          </a:p>
          <a:p>
            <a:pPr marL="742950" lvl="1" indent="-285750">
              <a:buFont typeface="Arial" panose="020B0604020202020204" pitchFamily="34" charset="0"/>
              <a:buChar char="•"/>
            </a:pPr>
            <a:r>
              <a:rPr lang="en-US" sz="3000" dirty="0"/>
              <a:t>Coronary artery disease</a:t>
            </a:r>
          </a:p>
          <a:p>
            <a:pPr marL="742950" lvl="1" indent="-285750">
              <a:buFont typeface="Arial" panose="020B0604020202020204" pitchFamily="34" charset="0"/>
              <a:buChar char="•"/>
            </a:pPr>
            <a:r>
              <a:rPr lang="en-US" sz="3000" dirty="0"/>
              <a:t>Type 2 diabetes</a:t>
            </a:r>
          </a:p>
          <a:p>
            <a:endParaRPr lang="en-US" dirty="0"/>
          </a:p>
        </p:txBody>
      </p:sp>
    </p:spTree>
    <p:extLst>
      <p:ext uri="{BB962C8B-B14F-4D97-AF65-F5344CB8AC3E}">
        <p14:creationId xmlns:p14="http://schemas.microsoft.com/office/powerpoint/2010/main" val="4028602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2"/>
            <a:ext cx="11582400" cy="4776903"/>
          </a:xfrm>
        </p:spPr>
        <p:txBody>
          <a:bodyPr>
            <a:normAutofit/>
          </a:bodyPr>
          <a:lstStyle/>
          <a:p>
            <a:pPr lvl="2"/>
            <a:r>
              <a:rPr lang="en-US" sz="4267" dirty="0"/>
              <a:t>Ointment in the evening</a:t>
            </a:r>
          </a:p>
          <a:p>
            <a:pPr lvl="2"/>
            <a:r>
              <a:rPr lang="en-US" sz="4267" dirty="0"/>
              <a:t>Sleep rite</a:t>
            </a:r>
          </a:p>
          <a:p>
            <a:pPr lvl="2"/>
            <a:r>
              <a:rPr lang="en-US" sz="4267" dirty="0"/>
              <a:t>Eye mask in the evening</a:t>
            </a:r>
          </a:p>
          <a:p>
            <a:pPr lvl="2"/>
            <a:r>
              <a:rPr lang="en-US" sz="4267" dirty="0"/>
              <a:t>Blepharoplasty</a:t>
            </a:r>
          </a:p>
          <a:p>
            <a:pPr lvl="2"/>
            <a:r>
              <a:rPr lang="en-US" sz="4267" dirty="0" err="1"/>
              <a:t>Lacriserts</a:t>
            </a:r>
            <a:endParaRPr lang="en-US" sz="4267" dirty="0"/>
          </a:p>
          <a:p>
            <a:pPr lvl="2"/>
            <a:r>
              <a:rPr lang="en-US" sz="4267" dirty="0" err="1"/>
              <a:t>Punctal</a:t>
            </a:r>
            <a:r>
              <a:rPr lang="en-US" sz="4267" dirty="0"/>
              <a:t> occlusion</a:t>
            </a:r>
          </a:p>
          <a:p>
            <a:pPr lvl="2"/>
            <a:endParaRPr lang="en-US" sz="4267" dirty="0"/>
          </a:p>
          <a:p>
            <a:pPr lvl="2"/>
            <a:endParaRPr lang="en-US" sz="4267" dirty="0"/>
          </a:p>
          <a:p>
            <a:endParaRPr lang="en-US" dirty="0"/>
          </a:p>
        </p:txBody>
      </p:sp>
      <p:sp>
        <p:nvSpPr>
          <p:cNvPr id="4" name="Title 3"/>
          <p:cNvSpPr>
            <a:spLocks noGrp="1"/>
          </p:cNvSpPr>
          <p:nvPr>
            <p:ph type="title"/>
          </p:nvPr>
        </p:nvSpPr>
        <p:spPr>
          <a:xfrm>
            <a:off x="2561501" y="480895"/>
            <a:ext cx="6459397" cy="761427"/>
          </a:xfrm>
          <a:prstGeom prst="rect">
            <a:avLst/>
          </a:prstGeom>
        </p:spPr>
        <p:txBody>
          <a:bodyPr wrap="none">
            <a:spAutoFit/>
          </a:bodyPr>
          <a:lstStyle/>
          <a:p>
            <a:pPr algn="r"/>
            <a:r>
              <a:rPr lang="en-US" sz="4800" b="1" dirty="0">
                <a:cs typeface="squeaky chalk sound"/>
              </a:rPr>
              <a:t>Floppy Eyelid Syndrome</a:t>
            </a:r>
            <a:endParaRPr lang="en-US" sz="4800" b="1" dirty="0"/>
          </a:p>
        </p:txBody>
      </p:sp>
    </p:spTree>
    <p:extLst>
      <p:ext uri="{BB962C8B-B14F-4D97-AF65-F5344CB8AC3E}">
        <p14:creationId xmlns:p14="http://schemas.microsoft.com/office/powerpoint/2010/main" val="48132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2489" y="173566"/>
            <a:ext cx="5847177" cy="913007"/>
          </a:xfrm>
          <a:prstGeom prst="rect">
            <a:avLst/>
          </a:prstGeom>
        </p:spPr>
        <p:txBody>
          <a:bodyPr wrap="none">
            <a:spAutoFit/>
          </a:bodyPr>
          <a:lstStyle/>
          <a:p>
            <a:pPr algn="r"/>
            <a:r>
              <a:rPr lang="en-US" sz="5333" dirty="0">
                <a:cs typeface="squeaky chalk sound"/>
              </a:rPr>
              <a:t>Corneal </a:t>
            </a:r>
            <a:r>
              <a:rPr lang="en-US" sz="5333" dirty="0" err="1">
                <a:cs typeface="squeaky chalk sound"/>
              </a:rPr>
              <a:t>Verticillata</a:t>
            </a:r>
            <a:endParaRPr lang="en-US" sz="5333" dirty="0"/>
          </a:p>
        </p:txBody>
      </p:sp>
      <p:pic>
        <p:nvPicPr>
          <p:cNvPr id="3" name="002435_#00003(wm)(Frames0_210)_convert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35775" y="1665515"/>
            <a:ext cx="6093891" cy="4570418"/>
          </a:xfrm>
          <a:prstGeom prst="rect">
            <a:avLst/>
          </a:prstGeom>
        </p:spPr>
      </p:pic>
      <p:sp>
        <p:nvSpPr>
          <p:cNvPr id="4" name="TextBox 3">
            <a:extLst>
              <a:ext uri="{FF2B5EF4-FFF2-40B4-BE49-F238E27FC236}">
                <a16:creationId xmlns:a16="http://schemas.microsoft.com/office/drawing/2014/main" id="{ACB413C3-832E-64A5-7BCF-971227794D1D}"/>
              </a:ext>
            </a:extLst>
          </p:cNvPr>
          <p:cNvSpPr txBox="1"/>
          <p:nvPr/>
        </p:nvSpPr>
        <p:spPr>
          <a:xfrm>
            <a:off x="6462826" y="2846598"/>
            <a:ext cx="5442857" cy="3539430"/>
          </a:xfrm>
          <a:prstGeom prst="rect">
            <a:avLst/>
          </a:prstGeom>
          <a:noFill/>
        </p:spPr>
        <p:txBody>
          <a:bodyPr wrap="square">
            <a:spAutoFit/>
          </a:bodyPr>
          <a:lstStyle/>
          <a:p>
            <a:pPr marL="285750" indent="-285750">
              <a:buFont typeface="Arial" panose="020B0604020202020204" pitchFamily="34" charset="0"/>
              <a:buChar char="•"/>
            </a:pPr>
            <a:r>
              <a:rPr lang="en-US" sz="3200" dirty="0"/>
              <a:t>Also called Fleischer vortex, vortex keratopathy or whorl keratopathy</a:t>
            </a:r>
          </a:p>
          <a:p>
            <a:pPr marL="285750" indent="-285750">
              <a:buFont typeface="Arial" panose="020B0604020202020204" pitchFamily="34" charset="0"/>
              <a:buChar char="•"/>
            </a:pPr>
            <a:r>
              <a:rPr lang="en-US" sz="3200" dirty="0"/>
              <a:t>Corneal deposits at the level of the basal epithelium forming a faint golden-brown whorl pattern</a:t>
            </a:r>
          </a:p>
        </p:txBody>
      </p:sp>
      <p:pic>
        <p:nvPicPr>
          <p:cNvPr id="5" name="Picture 4" descr="A close up of a green and yellow liquid&#10;&#10;Description automatically generated">
            <a:extLst>
              <a:ext uri="{FF2B5EF4-FFF2-40B4-BE49-F238E27FC236}">
                <a16:creationId xmlns:a16="http://schemas.microsoft.com/office/drawing/2014/main" id="{24C1068E-0A84-6AB0-AD47-DC330D4B3FCA}"/>
              </a:ext>
            </a:extLst>
          </p:cNvPr>
          <p:cNvPicPr>
            <a:picLocks noChangeAspect="1"/>
          </p:cNvPicPr>
          <p:nvPr/>
        </p:nvPicPr>
        <p:blipFill>
          <a:blip r:embed="rId5"/>
          <a:stretch>
            <a:fillRect/>
          </a:stretch>
        </p:blipFill>
        <p:spPr>
          <a:xfrm>
            <a:off x="7290912" y="54071"/>
            <a:ext cx="3786684" cy="2792527"/>
          </a:xfrm>
          <a:prstGeom prst="rect">
            <a:avLst/>
          </a:prstGeom>
        </p:spPr>
      </p:pic>
    </p:spTree>
    <p:extLst>
      <p:ext uri="{BB962C8B-B14F-4D97-AF65-F5344CB8AC3E}">
        <p14:creationId xmlns:p14="http://schemas.microsoft.com/office/powerpoint/2010/main" val="212756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1" presetClass="mediacall" presetSubtype="0" fill="hold" nodeType="withEffect">
                                  <p:stCondLst>
                                    <p:cond delay="0"/>
                                  </p:stCondLst>
                                  <p:childTnLst>
                                    <p:cmd type="call" cmd="playFrom(0.0)">
                                      <p:cBhvr>
                                        <p:cTn id="9" dur="75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B467-B020-3B9B-A15A-DBB2E08D1A3A}"/>
              </a:ext>
            </a:extLst>
          </p:cNvPr>
          <p:cNvSpPr>
            <a:spLocks noGrp="1"/>
          </p:cNvSpPr>
          <p:nvPr>
            <p:ph type="title"/>
          </p:nvPr>
        </p:nvSpPr>
        <p:spPr/>
        <p:txBody>
          <a:bodyPr/>
          <a:lstStyle/>
          <a:p>
            <a:r>
              <a:rPr lang="en-US" dirty="0"/>
              <a:t>Cause of </a:t>
            </a:r>
            <a:r>
              <a:rPr lang="en-US" sz="4400" dirty="0">
                <a:cs typeface="squeaky chalk sound"/>
              </a:rPr>
              <a:t>Corneal </a:t>
            </a:r>
            <a:r>
              <a:rPr lang="en-US" sz="4400" dirty="0" err="1">
                <a:cs typeface="squeaky chalk sound"/>
              </a:rPr>
              <a:t>Verticillata</a:t>
            </a:r>
            <a:r>
              <a:rPr lang="en-US" dirty="0"/>
              <a:t> </a:t>
            </a:r>
          </a:p>
        </p:txBody>
      </p:sp>
      <p:sp>
        <p:nvSpPr>
          <p:cNvPr id="3" name="Content Placeholder 2">
            <a:extLst>
              <a:ext uri="{FF2B5EF4-FFF2-40B4-BE49-F238E27FC236}">
                <a16:creationId xmlns:a16="http://schemas.microsoft.com/office/drawing/2014/main" id="{D1715008-F562-6CD1-1D71-4524212A3736}"/>
              </a:ext>
            </a:extLst>
          </p:cNvPr>
          <p:cNvSpPr>
            <a:spLocks noGrp="1"/>
          </p:cNvSpPr>
          <p:nvPr>
            <p:ph idx="1"/>
          </p:nvPr>
        </p:nvSpPr>
        <p:spPr/>
        <p:txBody>
          <a:bodyPr>
            <a:normAutofit/>
          </a:bodyPr>
          <a:lstStyle/>
          <a:p>
            <a:pPr>
              <a:buFont typeface="Arial" panose="020B0604020202020204" pitchFamily="34" charset="0"/>
              <a:buChar char="•"/>
            </a:pPr>
            <a:r>
              <a:rPr lang="en-US" sz="4000" dirty="0"/>
              <a:t>Amiodarone</a:t>
            </a:r>
          </a:p>
          <a:p>
            <a:pPr>
              <a:buFont typeface="Arial" panose="020B0604020202020204" pitchFamily="34" charset="0"/>
              <a:buChar char="•"/>
            </a:pPr>
            <a:r>
              <a:rPr lang="en-US" sz="4000" dirty="0"/>
              <a:t>Chloroquine</a:t>
            </a:r>
          </a:p>
          <a:p>
            <a:pPr>
              <a:buFont typeface="Arial" panose="020B0604020202020204" pitchFamily="34" charset="0"/>
              <a:buChar char="•"/>
            </a:pPr>
            <a:r>
              <a:rPr lang="en-US" sz="4000" dirty="0"/>
              <a:t>Hydroxychloroquine</a:t>
            </a:r>
          </a:p>
          <a:p>
            <a:pPr>
              <a:buFont typeface="Arial" panose="020B0604020202020204" pitchFamily="34" charset="0"/>
              <a:buChar char="•"/>
            </a:pPr>
            <a:r>
              <a:rPr lang="en-US" sz="4000" dirty="0"/>
              <a:t>Indomethacin</a:t>
            </a:r>
          </a:p>
          <a:p>
            <a:pPr>
              <a:buFont typeface="Arial" panose="020B0604020202020204" pitchFamily="34" charset="0"/>
              <a:buChar char="•"/>
            </a:pPr>
            <a:r>
              <a:rPr lang="en-US" sz="4000" dirty="0"/>
              <a:t>Rho-kinase (ROCK) inhibitor - </a:t>
            </a:r>
            <a:r>
              <a:rPr lang="en-US" sz="4000" dirty="0" err="1"/>
              <a:t>Netarsudil</a:t>
            </a:r>
            <a:endParaRPr lang="en-US" sz="4000" dirty="0"/>
          </a:p>
        </p:txBody>
      </p:sp>
    </p:spTree>
    <p:extLst>
      <p:ext uri="{BB962C8B-B14F-4D97-AF65-F5344CB8AC3E}">
        <p14:creationId xmlns:p14="http://schemas.microsoft.com/office/powerpoint/2010/main" val="94190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090" y="256339"/>
            <a:ext cx="10515600" cy="1325563"/>
          </a:xfrm>
        </p:spPr>
        <p:txBody>
          <a:bodyPr/>
          <a:lstStyle/>
          <a:p>
            <a:r>
              <a:rPr lang="en-US" dirty="0" err="1"/>
              <a:t>Fabry’s</a:t>
            </a:r>
            <a:r>
              <a:rPr lang="en-US" dirty="0"/>
              <a:t> Disease</a:t>
            </a:r>
          </a:p>
        </p:txBody>
      </p:sp>
      <p:sp>
        <p:nvSpPr>
          <p:cNvPr id="3" name="Content Placeholder 2"/>
          <p:cNvSpPr>
            <a:spLocks noGrp="1"/>
          </p:cNvSpPr>
          <p:nvPr>
            <p:ph idx="1"/>
          </p:nvPr>
        </p:nvSpPr>
        <p:spPr>
          <a:xfrm>
            <a:off x="-1414616" y="2243639"/>
            <a:ext cx="6925079" cy="4525963"/>
          </a:xfrm>
        </p:spPr>
        <p:txBody>
          <a:bodyPr>
            <a:normAutofit/>
          </a:bodyPr>
          <a:lstStyle/>
          <a:p>
            <a:pPr marL="1828754" lvl="3" indent="0">
              <a:buNone/>
            </a:pPr>
            <a:r>
              <a:rPr lang="en-US" sz="3200" dirty="0"/>
              <a:t>Genetic </a:t>
            </a:r>
            <a:r>
              <a:rPr lang="en-US" sz="3200" dirty="0" err="1"/>
              <a:t>lysosomal</a:t>
            </a:r>
            <a:r>
              <a:rPr lang="en-US" sz="3200" dirty="0"/>
              <a:t> storage disease</a:t>
            </a:r>
          </a:p>
          <a:p>
            <a:pPr lvl="4"/>
            <a:r>
              <a:rPr lang="en-US" sz="3200" dirty="0"/>
              <a:t>Deficiency of the enzyme alpha-</a:t>
            </a:r>
            <a:r>
              <a:rPr lang="en-US" sz="3200" dirty="0" err="1"/>
              <a:t>galactosidase</a:t>
            </a:r>
            <a:r>
              <a:rPr lang="en-US" sz="3200" dirty="0"/>
              <a:t> A</a:t>
            </a:r>
          </a:p>
          <a:p>
            <a:pPr lvl="4"/>
            <a:r>
              <a:rPr lang="en-US" sz="3200" dirty="0"/>
              <a:t>Causes glycolipids to accumulate within blood vessels, tissue and organs</a:t>
            </a:r>
          </a:p>
          <a:p>
            <a:endParaRPr lang="en-US" dirty="0"/>
          </a:p>
        </p:txBody>
      </p:sp>
      <p:pic>
        <p:nvPicPr>
          <p:cNvPr id="4" name="Picture 3">
            <a:extLst>
              <a:ext uri="{FF2B5EF4-FFF2-40B4-BE49-F238E27FC236}">
                <a16:creationId xmlns:a16="http://schemas.microsoft.com/office/drawing/2014/main" id="{3BC31B83-C8A6-4156-14CD-B1E2ADFB5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5890" y="1581902"/>
            <a:ext cx="6108614" cy="3891252"/>
          </a:xfrm>
          <a:prstGeom prst="rect">
            <a:avLst/>
          </a:prstGeom>
        </p:spPr>
      </p:pic>
    </p:spTree>
    <p:extLst>
      <p:ext uri="{BB962C8B-B14F-4D97-AF65-F5344CB8AC3E}">
        <p14:creationId xmlns:p14="http://schemas.microsoft.com/office/powerpoint/2010/main" val="1065963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5400" dirty="0" err="1"/>
              <a:t>Fabry’s</a:t>
            </a:r>
            <a:r>
              <a:rPr lang="en-US" sz="5400" dirty="0"/>
              <a:t> Disease</a:t>
            </a:r>
          </a:p>
        </p:txBody>
      </p:sp>
      <p:sp>
        <p:nvSpPr>
          <p:cNvPr id="3" name="Content Placeholder 2"/>
          <p:cNvSpPr>
            <a:spLocks noGrp="1"/>
          </p:cNvSpPr>
          <p:nvPr>
            <p:ph idx="1"/>
          </p:nvPr>
        </p:nvSpPr>
        <p:spPr>
          <a:xfrm>
            <a:off x="-858867" y="1310491"/>
            <a:ext cx="12950604" cy="5547509"/>
          </a:xfrm>
        </p:spPr>
        <p:txBody>
          <a:bodyPr>
            <a:normAutofit fontScale="70000" lnSpcReduction="20000"/>
          </a:bodyPr>
          <a:lstStyle/>
          <a:p>
            <a:pPr lvl="3"/>
            <a:r>
              <a:rPr lang="en-US" sz="5333" dirty="0"/>
              <a:t>Symptoms can initially appear in early childhood</a:t>
            </a:r>
          </a:p>
          <a:p>
            <a:pPr lvl="3"/>
            <a:r>
              <a:rPr lang="en-US" sz="5333" dirty="0"/>
              <a:t>Pain to the </a:t>
            </a:r>
            <a:r>
              <a:rPr lang="en-US" sz="5333" dirty="0" err="1"/>
              <a:t>extremeties</a:t>
            </a:r>
            <a:r>
              <a:rPr lang="en-US" sz="5333" dirty="0"/>
              <a:t> and/or GI tract</a:t>
            </a:r>
          </a:p>
          <a:p>
            <a:pPr lvl="3"/>
            <a:r>
              <a:rPr lang="en-US" sz="5333" dirty="0"/>
              <a:t>Kidney and cardiac involvement</a:t>
            </a:r>
          </a:p>
          <a:p>
            <a:pPr lvl="3"/>
            <a:r>
              <a:rPr lang="en-US" sz="5333" dirty="0" err="1"/>
              <a:t>Angiokeratomas</a:t>
            </a:r>
            <a:r>
              <a:rPr lang="en-US" sz="5333" dirty="0"/>
              <a:t>, </a:t>
            </a:r>
            <a:r>
              <a:rPr lang="en-US" sz="5333" dirty="0" err="1"/>
              <a:t>anhidrosis</a:t>
            </a:r>
            <a:endParaRPr lang="en-US" sz="5333" dirty="0"/>
          </a:p>
          <a:p>
            <a:pPr lvl="3"/>
            <a:r>
              <a:rPr lang="en-US" sz="5333" dirty="0"/>
              <a:t>Generalized fatigue and neuropathy</a:t>
            </a:r>
          </a:p>
          <a:p>
            <a:pPr lvl="3"/>
            <a:r>
              <a:rPr lang="en-US" sz="5400" dirty="0"/>
              <a:t>Diagnosed through measuring enzyme activity</a:t>
            </a:r>
          </a:p>
          <a:p>
            <a:pPr lvl="3"/>
            <a:r>
              <a:rPr lang="en-US" sz="5400" dirty="0"/>
              <a:t>Enzyme assay for alpha-GAL</a:t>
            </a:r>
          </a:p>
          <a:p>
            <a:pPr lvl="3"/>
            <a:r>
              <a:rPr lang="en-US" sz="5400" dirty="0"/>
              <a:t>Is X linked so in females will often times require a genetic test</a:t>
            </a:r>
          </a:p>
          <a:p>
            <a:pPr lvl="3"/>
            <a:r>
              <a:rPr lang="en-US" sz="5400" dirty="0"/>
              <a:t>Treated with Fabrazyme (alpha-galactosidase) delivered through intravenous infusion every 2 weeks</a:t>
            </a:r>
            <a:endParaRPr lang="en-US" sz="5333" dirty="0"/>
          </a:p>
        </p:txBody>
      </p:sp>
    </p:spTree>
    <p:extLst>
      <p:ext uri="{BB962C8B-B14F-4D97-AF65-F5344CB8AC3E}">
        <p14:creationId xmlns:p14="http://schemas.microsoft.com/office/powerpoint/2010/main" val="3678646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 name="Picture 2" descr="https://www.derm101.com/wp-content/uploads/rosacea005g005a.jpg">
            <a:extLst>
              <a:ext uri="{FF2B5EF4-FFF2-40B4-BE49-F238E27FC236}">
                <a16:creationId xmlns:a16="http://schemas.microsoft.com/office/drawing/2014/main" id="{967EE1A7-206C-874E-A74F-FA51CE4FA4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546" t="18171" r="23983" b="29002"/>
          <a:stretch/>
        </p:blipFill>
        <p:spPr bwMode="auto">
          <a:xfrm>
            <a:off x="7097016" y="3514884"/>
            <a:ext cx="4146141" cy="2286085"/>
          </a:xfrm>
          <a:prstGeom prst="rect">
            <a:avLst/>
          </a:prstGeom>
          <a:solidFill>
            <a:srgbClr val="FFFFFF">
              <a:shade val="85000"/>
            </a:srgbClr>
          </a:solidFill>
          <a:ln w="190500" cap="rnd">
            <a:noFill/>
          </a:ln>
          <a:effectLst/>
          <a:scene3d>
            <a:camera prst="orthographicFront"/>
            <a:lightRig rig="twoPt" dir="t">
              <a:rot lat="0" lon="0" rev="7800000"/>
            </a:lightRig>
          </a:scene3d>
          <a:sp3d>
            <a:contourClr>
              <a:schemeClr val="bg1"/>
            </a:contourClr>
          </a:sp3d>
        </p:spPr>
      </p:pic>
      <p:pic>
        <p:nvPicPr>
          <p:cNvPr id="18" name="Picture 3">
            <a:extLst>
              <a:ext uri="{FF2B5EF4-FFF2-40B4-BE49-F238E27FC236}">
                <a16:creationId xmlns:a16="http://schemas.microsoft.com/office/drawing/2014/main" id="{AFC1EA3C-454E-C946-BAC1-07A367712D16}"/>
              </a:ext>
            </a:extLst>
          </p:cNvPr>
          <p:cNvPicPr>
            <a:picLocks noChangeAspect="1"/>
          </p:cNvPicPr>
          <p:nvPr/>
        </p:nvPicPr>
        <p:blipFill>
          <a:blip r:embed="rId4">
            <a:extLst>
              <a:ext uri="{28A0092B-C50C-407E-A947-70E740481C1C}">
                <a14:useLocalDpi xmlns:a14="http://schemas.microsoft.com/office/drawing/2010/main" val="0"/>
              </a:ext>
            </a:extLst>
          </a:blip>
          <a:srcRect l="57108" b="-516"/>
          <a:stretch>
            <a:fillRect/>
          </a:stretch>
        </p:blipFill>
        <p:spPr bwMode="auto">
          <a:xfrm>
            <a:off x="3894746" y="1787943"/>
            <a:ext cx="1551884" cy="260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293060CE-BD94-5C46-B912-A2267C2176AB}"/>
              </a:ext>
            </a:extLst>
          </p:cNvPr>
          <p:cNvGrpSpPr/>
          <p:nvPr/>
        </p:nvGrpSpPr>
        <p:grpSpPr>
          <a:xfrm>
            <a:off x="1110553" y="1787942"/>
            <a:ext cx="2620052" cy="2601202"/>
            <a:chOff x="1165978" y="2878493"/>
            <a:chExt cx="2182497" cy="2166796"/>
          </a:xfrm>
        </p:grpSpPr>
        <p:pic>
          <p:nvPicPr>
            <p:cNvPr id="20" name="Picture 1">
              <a:extLst>
                <a:ext uri="{FF2B5EF4-FFF2-40B4-BE49-F238E27FC236}">
                  <a16:creationId xmlns:a16="http://schemas.microsoft.com/office/drawing/2014/main" id="{D94694B8-33E3-494E-BDCA-266357DB3047}"/>
                </a:ext>
              </a:extLst>
            </p:cNvPr>
            <p:cNvPicPr>
              <a:picLocks noChangeAspect="1"/>
            </p:cNvPicPr>
            <p:nvPr/>
          </p:nvPicPr>
          <p:blipFill>
            <a:blip r:embed="rId5"/>
            <a:stretch>
              <a:fillRect/>
            </a:stretch>
          </p:blipFill>
          <p:spPr bwMode="auto">
            <a:xfrm>
              <a:off x="1165978" y="2878493"/>
              <a:ext cx="2182497" cy="2166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
              <a:extLst>
                <a:ext uri="{FF2B5EF4-FFF2-40B4-BE49-F238E27FC236}">
                  <a16:creationId xmlns:a16="http://schemas.microsoft.com/office/drawing/2014/main" id="{F9315CE4-13B6-1D40-A1AB-47B0C6DD7F5B}"/>
                </a:ext>
              </a:extLst>
            </p:cNvPr>
            <p:cNvSpPr txBox="1">
              <a:spLocks noChangeArrowheads="1"/>
            </p:cNvSpPr>
            <p:nvPr/>
          </p:nvSpPr>
          <p:spPr bwMode="auto">
            <a:xfrm>
              <a:off x="1227064" y="4778641"/>
              <a:ext cx="488986" cy="205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002060"/>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002060"/>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002060"/>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002060"/>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002060"/>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002060"/>
                  </a:solidFill>
                  <a:latin typeface="Calibri" panose="020F0502020204030204" pitchFamily="34" charset="0"/>
                  <a:ea typeface="ＭＳ Ｐゴシック" panose="020B0600070205080204" pitchFamily="34" charset="-128"/>
                </a:defRPr>
              </a:lvl9pPr>
            </a:lstStyle>
            <a:p>
              <a:pPr defTabSz="914446">
                <a:spcBef>
                  <a:spcPct val="0"/>
                </a:spcBef>
                <a:buNone/>
                <a:defRPr/>
              </a:pPr>
              <a:r>
                <a:rPr lang="en-US" altLang="en-US" sz="1000" dirty="0">
                  <a:solidFill>
                    <a:schemeClr val="bg1"/>
                  </a:solidFill>
                  <a:latin typeface="Agrandir Medium" pitchFamily="2" charset="77"/>
                </a:rPr>
                <a:t>Healthy</a:t>
              </a:r>
            </a:p>
          </p:txBody>
        </p:sp>
      </p:grpSp>
      <p:sp>
        <p:nvSpPr>
          <p:cNvPr id="22" name="Rectangle 21">
            <a:extLst>
              <a:ext uri="{FF2B5EF4-FFF2-40B4-BE49-F238E27FC236}">
                <a16:creationId xmlns:a16="http://schemas.microsoft.com/office/drawing/2014/main" id="{9371B0C1-6BF1-F643-8664-F675B1B1CDAE}"/>
              </a:ext>
            </a:extLst>
          </p:cNvPr>
          <p:cNvSpPr>
            <a:spLocks noChangeAspect="1"/>
          </p:cNvSpPr>
          <p:nvPr/>
        </p:nvSpPr>
        <p:spPr>
          <a:xfrm>
            <a:off x="801064" y="1057030"/>
            <a:ext cx="4712065" cy="400110"/>
          </a:xfrm>
          <a:prstGeom prst="rect">
            <a:avLst/>
          </a:prstGeom>
        </p:spPr>
        <p:txBody>
          <a:bodyPr wrap="square">
            <a:spAutoFit/>
          </a:bodyPr>
          <a:lstStyle/>
          <a:p>
            <a:pPr defTabSz="914446">
              <a:spcAft>
                <a:spcPts val="1200"/>
              </a:spcAft>
              <a:defRPr/>
            </a:pPr>
            <a:r>
              <a:rPr lang="en-US" sz="2000" b="1" dirty="0">
                <a:solidFill>
                  <a:schemeClr val="bg1"/>
                </a:solidFill>
                <a:latin typeface="Calibri" panose="020F0502020204030204" pitchFamily="34" charset="0"/>
                <a:cs typeface="Calibri" panose="020F0502020204030204" pitchFamily="34" charset="0"/>
              </a:rPr>
              <a:t>MGD is often a skin gland disease</a:t>
            </a:r>
          </a:p>
        </p:txBody>
      </p:sp>
      <p:sp>
        <p:nvSpPr>
          <p:cNvPr id="23" name="TextBox 22">
            <a:extLst>
              <a:ext uri="{FF2B5EF4-FFF2-40B4-BE49-F238E27FC236}">
                <a16:creationId xmlns:a16="http://schemas.microsoft.com/office/drawing/2014/main" id="{FD51ED8B-1904-6849-8BC7-0A4EED8A5DDC}"/>
              </a:ext>
            </a:extLst>
          </p:cNvPr>
          <p:cNvSpPr txBox="1">
            <a:spLocks noChangeAspect="1"/>
          </p:cNvSpPr>
          <p:nvPr/>
        </p:nvSpPr>
        <p:spPr>
          <a:xfrm>
            <a:off x="1033511" y="4457836"/>
            <a:ext cx="2713447" cy="857479"/>
          </a:xfrm>
          <a:prstGeom prst="rect">
            <a:avLst/>
          </a:prstGeom>
          <a:noFill/>
        </p:spPr>
        <p:txBody>
          <a:bodyPr wrap="square" rtlCol="0" anchor="ctr">
            <a:spAutoFit/>
          </a:bodyPr>
          <a:lstStyle/>
          <a:p>
            <a:pPr defTabSz="914446">
              <a:lnSpc>
                <a:spcPct val="105000"/>
              </a:lnSpc>
              <a:spcBef>
                <a:spcPct val="20000"/>
              </a:spcBef>
              <a:defRPr/>
            </a:pPr>
            <a:r>
              <a:rPr lang="en-US" sz="1600" dirty="0">
                <a:solidFill>
                  <a:schemeClr val="bg1"/>
                </a:solidFill>
                <a:latin typeface="Calibri" panose="020F0502020204030204" pitchFamily="34" charset="0"/>
                <a:cs typeface="Calibri" panose="020F0502020204030204" pitchFamily="34" charset="0"/>
              </a:rPr>
              <a:t>abnormal blood vessels release pro inflammatory agents</a:t>
            </a:r>
          </a:p>
        </p:txBody>
      </p:sp>
      <p:sp>
        <p:nvSpPr>
          <p:cNvPr id="24" name="Rectangle 23">
            <a:extLst>
              <a:ext uri="{FF2B5EF4-FFF2-40B4-BE49-F238E27FC236}">
                <a16:creationId xmlns:a16="http://schemas.microsoft.com/office/drawing/2014/main" id="{B5FFADC7-F088-4648-B5CD-5B84062BB41F}"/>
              </a:ext>
            </a:extLst>
          </p:cNvPr>
          <p:cNvSpPr>
            <a:spLocks noChangeAspect="1"/>
          </p:cNvSpPr>
          <p:nvPr/>
        </p:nvSpPr>
        <p:spPr>
          <a:xfrm>
            <a:off x="3800122" y="4457314"/>
            <a:ext cx="2713445" cy="857479"/>
          </a:xfrm>
          <a:prstGeom prst="rect">
            <a:avLst/>
          </a:prstGeom>
          <a:noFill/>
        </p:spPr>
        <p:txBody>
          <a:bodyPr wrap="square" rtlCol="0" anchor="ctr">
            <a:spAutoFit/>
          </a:bodyPr>
          <a:lstStyle/>
          <a:p>
            <a:pPr defTabSz="914446">
              <a:lnSpc>
                <a:spcPct val="105000"/>
              </a:lnSpc>
              <a:spcBef>
                <a:spcPct val="20000"/>
              </a:spcBef>
              <a:defRPr/>
            </a:pPr>
            <a:r>
              <a:rPr lang="en-US" altLang="en-US" sz="1600" dirty="0">
                <a:solidFill>
                  <a:schemeClr val="bg1"/>
                </a:solidFill>
                <a:latin typeface="Calibri" panose="020F0502020204030204" pitchFamily="34" charset="0"/>
                <a:cs typeface="Calibri" panose="020F0502020204030204" pitchFamily="34" charset="0"/>
              </a:rPr>
              <a:t>These inflammatory agents propagate to the eyelids via the orbital vasculature</a:t>
            </a:r>
            <a:endParaRPr lang="en-US" sz="1600" dirty="0">
              <a:solidFill>
                <a:schemeClr val="bg1"/>
              </a:solidFill>
              <a:latin typeface="Calibri" panose="020F0502020204030204" pitchFamily="34" charset="0"/>
              <a:cs typeface="Calibri" panose="020F0502020204030204" pitchFamily="34" charset="0"/>
            </a:endParaRPr>
          </a:p>
        </p:txBody>
      </p:sp>
      <p:sp>
        <p:nvSpPr>
          <p:cNvPr id="42" name="Text Placeholder 7">
            <a:extLst>
              <a:ext uri="{FF2B5EF4-FFF2-40B4-BE49-F238E27FC236}">
                <a16:creationId xmlns:a16="http://schemas.microsoft.com/office/drawing/2014/main" id="{763645D7-1FE3-F74A-A908-E8E386D629B6}"/>
              </a:ext>
            </a:extLst>
          </p:cNvPr>
          <p:cNvSpPr txBox="1">
            <a:spLocks/>
          </p:cNvSpPr>
          <p:nvPr/>
        </p:nvSpPr>
        <p:spPr>
          <a:xfrm>
            <a:off x="801061" y="216837"/>
            <a:ext cx="11333299" cy="706503"/>
          </a:xfrm>
          <a:prstGeom prst="rect">
            <a:avLst/>
          </a:prstGeom>
          <a:noFill/>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chemeClr val="accent2"/>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4446">
              <a:lnSpc>
                <a:spcPct val="100000"/>
              </a:lnSpc>
              <a:defRPr/>
            </a:pPr>
            <a:r>
              <a:rPr lang="en-US" sz="3600" dirty="0">
                <a:solidFill>
                  <a:schemeClr val="bg1"/>
                </a:solidFill>
                <a:latin typeface="Calibri" panose="020F0502020204030204" pitchFamily="34" charset="0"/>
                <a:cs typeface="Calibri" panose="020F0502020204030204" pitchFamily="34" charset="0"/>
              </a:rPr>
              <a:t>Dry eye due to MGD is an inflammatory disease </a:t>
            </a:r>
          </a:p>
        </p:txBody>
      </p:sp>
      <p:sp>
        <p:nvSpPr>
          <p:cNvPr id="40" name="Content Placeholder 3">
            <a:extLst>
              <a:ext uri="{FF2B5EF4-FFF2-40B4-BE49-F238E27FC236}">
                <a16:creationId xmlns:a16="http://schemas.microsoft.com/office/drawing/2014/main" id="{22D0E226-8769-493F-9D19-0BA05073EFC4}"/>
              </a:ext>
            </a:extLst>
          </p:cNvPr>
          <p:cNvSpPr txBox="1">
            <a:spLocks/>
          </p:cNvSpPr>
          <p:nvPr/>
        </p:nvSpPr>
        <p:spPr>
          <a:xfrm>
            <a:off x="349831" y="6469692"/>
            <a:ext cx="5614527" cy="200549"/>
          </a:xfrm>
          <a:prstGeom prst="rect">
            <a:avLst/>
          </a:prstGeom>
          <a:noFill/>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6">
              <a:buNone/>
              <a:defRPr/>
            </a:pPr>
            <a:r>
              <a:rPr lang="en-US" sz="1000" b="1" dirty="0">
                <a:solidFill>
                  <a:schemeClr val="bg1"/>
                </a:solidFill>
                <a:latin typeface="Calibri" panose="020F0502020204030204" pitchFamily="34" charset="0"/>
                <a:cs typeface="Calibri" panose="020F0502020204030204" pitchFamily="34" charset="0"/>
              </a:rPr>
              <a:t>Source: </a:t>
            </a:r>
            <a:r>
              <a:rPr lang="en-US" altLang="en-US" sz="1000" dirty="0">
                <a:solidFill>
                  <a:schemeClr val="bg1"/>
                </a:solidFill>
                <a:latin typeface="Calibri" panose="020F0502020204030204" pitchFamily="34" charset="0"/>
                <a:cs typeface="Calibri" panose="020F0502020204030204" pitchFamily="34" charset="0"/>
              </a:rPr>
              <a:t>Gerber et al, </a:t>
            </a:r>
            <a:r>
              <a:rPr lang="en-US" altLang="en-US" sz="1000" i="1" dirty="0">
                <a:solidFill>
                  <a:schemeClr val="bg1"/>
                </a:solidFill>
                <a:latin typeface="Calibri" panose="020F0502020204030204" pitchFamily="34" charset="0"/>
                <a:cs typeface="Calibri" panose="020F0502020204030204" pitchFamily="34" charset="0"/>
              </a:rPr>
              <a:t>J Invest Dem </a:t>
            </a:r>
            <a:r>
              <a:rPr lang="en-US" altLang="en-US" sz="1000" i="1" dirty="0" err="1">
                <a:solidFill>
                  <a:schemeClr val="bg1"/>
                </a:solidFill>
                <a:latin typeface="Calibri" panose="020F0502020204030204" pitchFamily="34" charset="0"/>
                <a:cs typeface="Calibri" panose="020F0502020204030204" pitchFamily="34" charset="0"/>
              </a:rPr>
              <a:t>Sym</a:t>
            </a:r>
            <a:r>
              <a:rPr lang="en-US" altLang="en-US" sz="1000" i="1" dirty="0">
                <a:solidFill>
                  <a:schemeClr val="bg1"/>
                </a:solidFill>
                <a:latin typeface="Calibri" panose="020F0502020204030204" pitchFamily="34" charset="0"/>
                <a:cs typeface="Calibri" panose="020F0502020204030204" pitchFamily="34" charset="0"/>
              </a:rPr>
              <a:t> Proc </a:t>
            </a:r>
            <a:r>
              <a:rPr lang="en-US" altLang="en-US" sz="1000" dirty="0">
                <a:solidFill>
                  <a:schemeClr val="bg1"/>
                </a:solidFill>
                <a:latin typeface="Calibri" panose="020F0502020204030204" pitchFamily="34" charset="0"/>
                <a:cs typeface="Calibri" panose="020F0502020204030204" pitchFamily="34" charset="0"/>
              </a:rPr>
              <a:t>2011</a:t>
            </a:r>
          </a:p>
        </p:txBody>
      </p:sp>
      <p:pic>
        <p:nvPicPr>
          <p:cNvPr id="63" name="Graphic 62">
            <a:extLst>
              <a:ext uri="{FF2B5EF4-FFF2-40B4-BE49-F238E27FC236}">
                <a16:creationId xmlns:a16="http://schemas.microsoft.com/office/drawing/2014/main" id="{FE2D3FD0-486B-974D-A57B-94BD8720D3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5945663" y="3237535"/>
            <a:ext cx="1044096" cy="514695"/>
          </a:xfrm>
          <a:prstGeom prst="rect">
            <a:avLst/>
          </a:prstGeom>
        </p:spPr>
      </p:pic>
      <p:sp>
        <p:nvSpPr>
          <p:cNvPr id="65" name="Rectangle 7">
            <a:extLst>
              <a:ext uri="{FF2B5EF4-FFF2-40B4-BE49-F238E27FC236}">
                <a16:creationId xmlns:a16="http://schemas.microsoft.com/office/drawing/2014/main" id="{7B51511A-37EB-D04A-90D4-C1C79ED5D38A}"/>
              </a:ext>
            </a:extLst>
          </p:cNvPr>
          <p:cNvSpPr/>
          <p:nvPr/>
        </p:nvSpPr>
        <p:spPr>
          <a:xfrm>
            <a:off x="914847" y="1609118"/>
            <a:ext cx="4712067" cy="3836565"/>
          </a:xfrm>
          <a:custGeom>
            <a:avLst/>
            <a:gdLst>
              <a:gd name="connsiteX0" fmla="*/ 0 w 6109855"/>
              <a:gd name="connsiteY0" fmla="*/ 0 h 2631827"/>
              <a:gd name="connsiteX1" fmla="*/ 6109855 w 6109855"/>
              <a:gd name="connsiteY1" fmla="*/ 0 h 2631827"/>
              <a:gd name="connsiteX2" fmla="*/ 6109855 w 6109855"/>
              <a:gd name="connsiteY2" fmla="*/ 2631827 h 2631827"/>
              <a:gd name="connsiteX3" fmla="*/ 0 w 6109855"/>
              <a:gd name="connsiteY3" fmla="*/ 2631827 h 2631827"/>
              <a:gd name="connsiteX4" fmla="*/ 0 w 6109855"/>
              <a:gd name="connsiteY4" fmla="*/ 0 h 2631827"/>
              <a:gd name="connsiteX0" fmla="*/ 0 w 6109855"/>
              <a:gd name="connsiteY0" fmla="*/ 0 h 2631827"/>
              <a:gd name="connsiteX1" fmla="*/ 6109855 w 6109855"/>
              <a:gd name="connsiteY1" fmla="*/ 0 h 2631827"/>
              <a:gd name="connsiteX2" fmla="*/ 0 w 6109855"/>
              <a:gd name="connsiteY2" fmla="*/ 2631827 h 2631827"/>
              <a:gd name="connsiteX3" fmla="*/ 0 w 6109855"/>
              <a:gd name="connsiteY3" fmla="*/ 0 h 2631827"/>
              <a:gd name="connsiteX0" fmla="*/ 0 w 6109855"/>
              <a:gd name="connsiteY0" fmla="*/ 0 h 2631827"/>
              <a:gd name="connsiteX1" fmla="*/ 6109855 w 6109855"/>
              <a:gd name="connsiteY1" fmla="*/ 0 h 2631827"/>
              <a:gd name="connsiteX2" fmla="*/ 3316779 w 6109855"/>
              <a:gd name="connsiteY2" fmla="*/ 1210991 h 2631827"/>
              <a:gd name="connsiteX3" fmla="*/ 0 w 6109855"/>
              <a:gd name="connsiteY3" fmla="*/ 2631827 h 2631827"/>
              <a:gd name="connsiteX4" fmla="*/ 0 w 6109855"/>
              <a:gd name="connsiteY4" fmla="*/ 0 h 2631827"/>
              <a:gd name="connsiteX0" fmla="*/ 3316779 w 6109855"/>
              <a:gd name="connsiteY0" fmla="*/ 1210991 h 2631827"/>
              <a:gd name="connsiteX1" fmla="*/ 0 w 6109855"/>
              <a:gd name="connsiteY1" fmla="*/ 2631827 h 2631827"/>
              <a:gd name="connsiteX2" fmla="*/ 0 w 6109855"/>
              <a:gd name="connsiteY2" fmla="*/ 0 h 2631827"/>
              <a:gd name="connsiteX3" fmla="*/ 6109855 w 6109855"/>
              <a:gd name="connsiteY3" fmla="*/ 0 h 2631827"/>
              <a:gd name="connsiteX4" fmla="*/ 3408219 w 6109855"/>
              <a:gd name="connsiteY4" fmla="*/ 1302431 h 2631827"/>
              <a:gd name="connsiteX0" fmla="*/ 3316779 w 6109855"/>
              <a:gd name="connsiteY0" fmla="*/ 1210991 h 2631827"/>
              <a:gd name="connsiteX1" fmla="*/ 0 w 6109855"/>
              <a:gd name="connsiteY1" fmla="*/ 2631827 h 2631827"/>
              <a:gd name="connsiteX2" fmla="*/ 0 w 6109855"/>
              <a:gd name="connsiteY2" fmla="*/ 0 h 2631827"/>
              <a:gd name="connsiteX3" fmla="*/ 6109855 w 6109855"/>
              <a:gd name="connsiteY3" fmla="*/ 0 h 2631827"/>
              <a:gd name="connsiteX4" fmla="*/ 6018416 w 6109855"/>
              <a:gd name="connsiteY4" fmla="*/ 1443747 h 2631827"/>
              <a:gd name="connsiteX0" fmla="*/ 3316779 w 6109855"/>
              <a:gd name="connsiteY0" fmla="*/ 1210991 h 2631827"/>
              <a:gd name="connsiteX1" fmla="*/ 0 w 6109855"/>
              <a:gd name="connsiteY1" fmla="*/ 2631827 h 2631827"/>
              <a:gd name="connsiteX2" fmla="*/ 0 w 6109855"/>
              <a:gd name="connsiteY2" fmla="*/ 0 h 2631827"/>
              <a:gd name="connsiteX3" fmla="*/ 6109855 w 6109855"/>
              <a:gd name="connsiteY3" fmla="*/ 0 h 2631827"/>
              <a:gd name="connsiteX4" fmla="*/ 6018416 w 6109855"/>
              <a:gd name="connsiteY4" fmla="*/ 1443747 h 2631827"/>
              <a:gd name="connsiteX0" fmla="*/ 3316779 w 6109855"/>
              <a:gd name="connsiteY0" fmla="*/ 1210991 h 2631827"/>
              <a:gd name="connsiteX1" fmla="*/ 0 w 6109855"/>
              <a:gd name="connsiteY1" fmla="*/ 2631827 h 2631827"/>
              <a:gd name="connsiteX2" fmla="*/ 0 w 6109855"/>
              <a:gd name="connsiteY2" fmla="*/ 0 h 2631827"/>
              <a:gd name="connsiteX3" fmla="*/ 6109855 w 6109855"/>
              <a:gd name="connsiteY3" fmla="*/ 0 h 2631827"/>
              <a:gd name="connsiteX4" fmla="*/ 6076605 w 6109855"/>
              <a:gd name="connsiteY4" fmla="*/ 1435434 h 2631827"/>
              <a:gd name="connsiteX0" fmla="*/ 1546168 w 6109855"/>
              <a:gd name="connsiteY0" fmla="*/ 2632468 h 2632468"/>
              <a:gd name="connsiteX1" fmla="*/ 0 w 6109855"/>
              <a:gd name="connsiteY1" fmla="*/ 2631827 h 2632468"/>
              <a:gd name="connsiteX2" fmla="*/ 0 w 6109855"/>
              <a:gd name="connsiteY2" fmla="*/ 0 h 2632468"/>
              <a:gd name="connsiteX3" fmla="*/ 6109855 w 6109855"/>
              <a:gd name="connsiteY3" fmla="*/ 0 h 2632468"/>
              <a:gd name="connsiteX4" fmla="*/ 6076605 w 6109855"/>
              <a:gd name="connsiteY4" fmla="*/ 1435434 h 2632468"/>
              <a:gd name="connsiteX0" fmla="*/ 1546168 w 6109855"/>
              <a:gd name="connsiteY0" fmla="*/ 2632468 h 2632468"/>
              <a:gd name="connsiteX1" fmla="*/ 0 w 6109855"/>
              <a:gd name="connsiteY1" fmla="*/ 2382445 h 2632468"/>
              <a:gd name="connsiteX2" fmla="*/ 0 w 6109855"/>
              <a:gd name="connsiteY2" fmla="*/ 0 h 2632468"/>
              <a:gd name="connsiteX3" fmla="*/ 6109855 w 6109855"/>
              <a:gd name="connsiteY3" fmla="*/ 0 h 2632468"/>
              <a:gd name="connsiteX4" fmla="*/ 6076605 w 6109855"/>
              <a:gd name="connsiteY4" fmla="*/ 1435434 h 2632468"/>
              <a:gd name="connsiteX0" fmla="*/ 1554626 w 6109855"/>
              <a:gd name="connsiteY0" fmla="*/ 2383086 h 2383086"/>
              <a:gd name="connsiteX1" fmla="*/ 0 w 6109855"/>
              <a:gd name="connsiteY1" fmla="*/ 2382445 h 2383086"/>
              <a:gd name="connsiteX2" fmla="*/ 0 w 6109855"/>
              <a:gd name="connsiteY2" fmla="*/ 0 h 2383086"/>
              <a:gd name="connsiteX3" fmla="*/ 6109855 w 6109855"/>
              <a:gd name="connsiteY3" fmla="*/ 0 h 2383086"/>
              <a:gd name="connsiteX4" fmla="*/ 6076605 w 6109855"/>
              <a:gd name="connsiteY4" fmla="*/ 1435434 h 2383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9855" h="2383086">
                <a:moveTo>
                  <a:pt x="1554626" y="2383086"/>
                </a:moveTo>
                <a:lnTo>
                  <a:pt x="0" y="2382445"/>
                </a:lnTo>
                <a:lnTo>
                  <a:pt x="0" y="0"/>
                </a:lnTo>
                <a:lnTo>
                  <a:pt x="6109855" y="0"/>
                </a:lnTo>
                <a:cubicBezTo>
                  <a:pt x="6093230" y="653045"/>
                  <a:pt x="6076605" y="1435434"/>
                  <a:pt x="6076605" y="1435434"/>
                </a:cubicBezTo>
              </a:path>
            </a:pathLst>
          </a:cu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chemeClr val="bg1"/>
              </a:solidFill>
              <a:latin typeface="Calibri" panose="020F0502020204030204"/>
            </a:endParaRPr>
          </a:p>
        </p:txBody>
      </p:sp>
      <p:pic>
        <p:nvPicPr>
          <p:cNvPr id="25" name="Picture 5" descr="13MGD anteromcj">
            <a:extLst>
              <a:ext uri="{FF2B5EF4-FFF2-40B4-BE49-F238E27FC236}">
                <a16:creationId xmlns:a16="http://schemas.microsoft.com/office/drawing/2014/main" id="{E75B64DF-0D4B-434D-A574-96A4FD00397C}"/>
              </a:ext>
            </a:extLst>
          </p:cNvPr>
          <p:cNvPicPr>
            <a:picLocks noChangeAspect="1" noChangeArrowheads="1"/>
          </p:cNvPicPr>
          <p:nvPr/>
        </p:nvPicPr>
        <p:blipFill>
          <a:blip r:embed="rId8">
            <a:alphaModFix/>
            <a:extLst>
              <a:ext uri="{28A0092B-C50C-407E-A947-70E740481C1C}">
                <a14:useLocalDpi xmlns:a14="http://schemas.microsoft.com/office/drawing/2010/main" val="0"/>
              </a:ext>
            </a:extLst>
          </a:blip>
          <a:srcRect/>
          <a:stretch>
            <a:fillRect/>
          </a:stretch>
        </p:blipFill>
        <p:spPr bwMode="auto">
          <a:xfrm>
            <a:off x="7097016" y="1383932"/>
            <a:ext cx="4146141" cy="1989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557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D7B51-B324-4578-28AF-6F80341B411E}"/>
              </a:ext>
            </a:extLst>
          </p:cNvPr>
          <p:cNvSpPr>
            <a:spLocks noGrp="1"/>
          </p:cNvSpPr>
          <p:nvPr>
            <p:ph type="title"/>
          </p:nvPr>
        </p:nvSpPr>
        <p:spPr>
          <a:xfrm>
            <a:off x="609600" y="371392"/>
            <a:ext cx="10515600" cy="1325563"/>
          </a:xfrm>
        </p:spPr>
        <p:txBody>
          <a:bodyPr/>
          <a:lstStyle/>
          <a:p>
            <a:r>
              <a:rPr lang="en-US" dirty="0"/>
              <a:t>What Is Rosacea?</a:t>
            </a:r>
          </a:p>
        </p:txBody>
      </p:sp>
      <p:sp>
        <p:nvSpPr>
          <p:cNvPr id="3" name="Content Placeholder 2">
            <a:extLst>
              <a:ext uri="{FF2B5EF4-FFF2-40B4-BE49-F238E27FC236}">
                <a16:creationId xmlns:a16="http://schemas.microsoft.com/office/drawing/2014/main" id="{48138799-075B-BD93-AF3C-54C02149442B}"/>
              </a:ext>
            </a:extLst>
          </p:cNvPr>
          <p:cNvSpPr>
            <a:spLocks noGrp="1"/>
          </p:cNvSpPr>
          <p:nvPr>
            <p:ph idx="1"/>
          </p:nvPr>
        </p:nvSpPr>
        <p:spPr>
          <a:xfrm>
            <a:off x="609600" y="1690688"/>
            <a:ext cx="10515600" cy="4351338"/>
          </a:xfrm>
        </p:spPr>
        <p:txBody>
          <a:bodyPr>
            <a:noAutofit/>
          </a:bodyPr>
          <a:lstStyle/>
          <a:p>
            <a:r>
              <a:rPr lang="en-US" sz="3000" dirty="0"/>
              <a:t>A chronic inflammatory skin disorder</a:t>
            </a:r>
          </a:p>
          <a:p>
            <a:r>
              <a:rPr lang="en-US" sz="3000" dirty="0"/>
              <a:t>Primarily affects the central face</a:t>
            </a:r>
          </a:p>
          <a:p>
            <a:r>
              <a:rPr lang="en-US" sz="3000" dirty="0"/>
              <a:t>Characterized by:</a:t>
            </a:r>
          </a:p>
          <a:p>
            <a:pPr lvl="1"/>
            <a:r>
              <a:rPr lang="en-US" sz="3000" dirty="0"/>
              <a:t>Facial flushing</a:t>
            </a:r>
          </a:p>
          <a:p>
            <a:pPr lvl="1"/>
            <a:r>
              <a:rPr lang="en-US" sz="3000" dirty="0"/>
              <a:t>Persistent erythema</a:t>
            </a:r>
          </a:p>
          <a:p>
            <a:pPr lvl="1"/>
            <a:r>
              <a:rPr lang="en-US" sz="3000" dirty="0"/>
              <a:t>Telangiectasia</a:t>
            </a:r>
          </a:p>
          <a:p>
            <a:pPr lvl="1"/>
            <a:r>
              <a:rPr lang="en-US" sz="3000" dirty="0"/>
              <a:t>Papules and pustules (in some subtypes)</a:t>
            </a:r>
          </a:p>
          <a:p>
            <a:pPr lvl="1"/>
            <a:r>
              <a:rPr lang="en-US" sz="3000" dirty="0"/>
              <a:t>Most common in fair-skinned adults, but occurs across all skin types</a:t>
            </a:r>
          </a:p>
        </p:txBody>
      </p:sp>
    </p:spTree>
    <p:extLst>
      <p:ext uri="{BB962C8B-B14F-4D97-AF65-F5344CB8AC3E}">
        <p14:creationId xmlns:p14="http://schemas.microsoft.com/office/powerpoint/2010/main" val="687338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77FCB-72DA-54EC-771C-42BF416464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CE00D-4FD4-F067-1528-35417509283B}"/>
              </a:ext>
            </a:extLst>
          </p:cNvPr>
          <p:cNvSpPr>
            <a:spLocks noGrp="1"/>
          </p:cNvSpPr>
          <p:nvPr>
            <p:ph type="title"/>
          </p:nvPr>
        </p:nvSpPr>
        <p:spPr>
          <a:xfrm>
            <a:off x="585537" y="153192"/>
            <a:ext cx="10515600" cy="1325563"/>
          </a:xfrm>
        </p:spPr>
        <p:txBody>
          <a:bodyPr/>
          <a:lstStyle/>
          <a:p>
            <a:r>
              <a:rPr lang="en-US" dirty="0"/>
              <a:t>What Is Rosacea?</a:t>
            </a:r>
          </a:p>
        </p:txBody>
      </p:sp>
      <p:sp>
        <p:nvSpPr>
          <p:cNvPr id="3" name="Content Placeholder 2">
            <a:extLst>
              <a:ext uri="{FF2B5EF4-FFF2-40B4-BE49-F238E27FC236}">
                <a16:creationId xmlns:a16="http://schemas.microsoft.com/office/drawing/2014/main" id="{A462060C-5086-2612-0C63-8B239E5AEFD5}"/>
              </a:ext>
            </a:extLst>
          </p:cNvPr>
          <p:cNvSpPr>
            <a:spLocks noGrp="1"/>
          </p:cNvSpPr>
          <p:nvPr>
            <p:ph idx="1"/>
          </p:nvPr>
        </p:nvSpPr>
        <p:spPr>
          <a:xfrm>
            <a:off x="585537" y="1478755"/>
            <a:ext cx="10515600" cy="4351338"/>
          </a:xfrm>
        </p:spPr>
        <p:txBody>
          <a:bodyPr>
            <a:noAutofit/>
          </a:bodyPr>
          <a:lstStyle/>
          <a:p>
            <a:r>
              <a:rPr lang="en-US" sz="2700" dirty="0"/>
              <a:t>Neurovascular Dysregulation</a:t>
            </a:r>
          </a:p>
          <a:p>
            <a:pPr lvl="1"/>
            <a:r>
              <a:rPr lang="en-US" sz="2700" dirty="0"/>
              <a:t>Abnormal vasodilation and flushing</a:t>
            </a:r>
          </a:p>
          <a:p>
            <a:pPr lvl="1"/>
            <a:r>
              <a:rPr lang="en-US" sz="2700" dirty="0"/>
              <a:t>Heightened response to heat, stress, alcohol, and spicy foods</a:t>
            </a:r>
          </a:p>
          <a:p>
            <a:r>
              <a:rPr lang="en-US" sz="2700" dirty="0"/>
              <a:t>Innate Immune Dysfunction</a:t>
            </a:r>
          </a:p>
          <a:p>
            <a:pPr lvl="1"/>
            <a:r>
              <a:rPr lang="en-US" sz="2700" dirty="0"/>
              <a:t>Exaggerated inflammatory response to environmental triggers</a:t>
            </a:r>
          </a:p>
          <a:p>
            <a:r>
              <a:rPr lang="en-US" sz="2700" dirty="0"/>
              <a:t>Microbial Factors</a:t>
            </a:r>
          </a:p>
          <a:p>
            <a:pPr lvl="1"/>
            <a:r>
              <a:rPr lang="en-US" sz="2700" dirty="0"/>
              <a:t>Increased density of Demodex mites</a:t>
            </a:r>
          </a:p>
          <a:p>
            <a:pPr lvl="1"/>
            <a:r>
              <a:rPr lang="en-US" sz="2700" dirty="0"/>
              <a:t>Bacterial antigens (</a:t>
            </a:r>
            <a:r>
              <a:rPr lang="en-US" sz="2700" i="1" dirty="0"/>
              <a:t>e.g., Bacillus </a:t>
            </a:r>
            <a:r>
              <a:rPr lang="en-US" sz="2700" i="1" dirty="0" err="1"/>
              <a:t>oleronius</a:t>
            </a:r>
            <a:r>
              <a:rPr lang="en-US" sz="2700" dirty="0"/>
              <a:t>) trigger inflammation</a:t>
            </a:r>
          </a:p>
          <a:p>
            <a:r>
              <a:rPr lang="en-US" sz="2700" dirty="0"/>
              <a:t>Inflammatory Cascade</a:t>
            </a:r>
          </a:p>
          <a:p>
            <a:pPr lvl="1"/>
            <a:r>
              <a:rPr lang="en-US" sz="2700" dirty="0"/>
              <a:t>Elevated cytokines and matrix metalloproteinases</a:t>
            </a:r>
          </a:p>
          <a:p>
            <a:pPr lvl="1"/>
            <a:r>
              <a:rPr lang="en-US" sz="2700" dirty="0"/>
              <a:t>Chronic tissue inflammation and damage</a:t>
            </a:r>
          </a:p>
        </p:txBody>
      </p:sp>
    </p:spTree>
    <p:extLst>
      <p:ext uri="{BB962C8B-B14F-4D97-AF65-F5344CB8AC3E}">
        <p14:creationId xmlns:p14="http://schemas.microsoft.com/office/powerpoint/2010/main" val="2067054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774B-C477-743A-8BC1-47E71E90F477}"/>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8A4146B3-A44B-E2A6-0682-5D46ACE51825}"/>
              </a:ext>
            </a:extLst>
          </p:cNvPr>
          <p:cNvPicPr>
            <a:picLocks noChangeAspect="1"/>
          </p:cNvPicPr>
          <p:nvPr/>
        </p:nvPicPr>
        <p:blipFill>
          <a:blip r:embed="rId2"/>
          <a:stretch>
            <a:fillRect/>
          </a:stretch>
        </p:blipFill>
        <p:spPr>
          <a:xfrm>
            <a:off x="1857153" y="317693"/>
            <a:ext cx="8534401" cy="6416261"/>
          </a:xfrm>
          <a:prstGeom prst="rect">
            <a:avLst/>
          </a:prstGeom>
        </p:spPr>
      </p:pic>
      <p:pic>
        <p:nvPicPr>
          <p:cNvPr id="7" name="Picture 6">
            <a:extLst>
              <a:ext uri="{FF2B5EF4-FFF2-40B4-BE49-F238E27FC236}">
                <a16:creationId xmlns:a16="http://schemas.microsoft.com/office/drawing/2014/main" id="{D35904A0-F6EA-B38D-216C-47E5EF807B8E}"/>
              </a:ext>
            </a:extLst>
          </p:cNvPr>
          <p:cNvPicPr>
            <a:picLocks noChangeAspect="1"/>
          </p:cNvPicPr>
          <p:nvPr/>
        </p:nvPicPr>
        <p:blipFill>
          <a:blip r:embed="rId3"/>
          <a:stretch>
            <a:fillRect/>
          </a:stretch>
        </p:blipFill>
        <p:spPr>
          <a:xfrm>
            <a:off x="1857153" y="317692"/>
            <a:ext cx="8477695" cy="6339177"/>
          </a:xfrm>
          <a:prstGeom prst="rect">
            <a:avLst/>
          </a:prstGeom>
        </p:spPr>
      </p:pic>
      <p:pic>
        <p:nvPicPr>
          <p:cNvPr id="9" name="Picture 8">
            <a:extLst>
              <a:ext uri="{FF2B5EF4-FFF2-40B4-BE49-F238E27FC236}">
                <a16:creationId xmlns:a16="http://schemas.microsoft.com/office/drawing/2014/main" id="{219D63ED-7641-8765-58D4-BA7F73600940}"/>
              </a:ext>
            </a:extLst>
          </p:cNvPr>
          <p:cNvPicPr>
            <a:picLocks noChangeAspect="1"/>
          </p:cNvPicPr>
          <p:nvPr/>
        </p:nvPicPr>
        <p:blipFill>
          <a:blip r:embed="rId4"/>
          <a:stretch>
            <a:fillRect/>
          </a:stretch>
        </p:blipFill>
        <p:spPr>
          <a:xfrm>
            <a:off x="1644501" y="317692"/>
            <a:ext cx="8747052" cy="6471073"/>
          </a:xfrm>
          <a:prstGeom prst="rect">
            <a:avLst/>
          </a:prstGeom>
        </p:spPr>
      </p:pic>
      <p:pic>
        <p:nvPicPr>
          <p:cNvPr id="11" name="Picture 10">
            <a:extLst>
              <a:ext uri="{FF2B5EF4-FFF2-40B4-BE49-F238E27FC236}">
                <a16:creationId xmlns:a16="http://schemas.microsoft.com/office/drawing/2014/main" id="{4D9AC127-0528-0613-9ACA-DAC1656B0EA1}"/>
              </a:ext>
            </a:extLst>
          </p:cNvPr>
          <p:cNvPicPr>
            <a:picLocks noChangeAspect="1"/>
          </p:cNvPicPr>
          <p:nvPr/>
        </p:nvPicPr>
        <p:blipFill>
          <a:blip r:embed="rId5"/>
          <a:stretch>
            <a:fillRect/>
          </a:stretch>
        </p:blipFill>
        <p:spPr>
          <a:xfrm>
            <a:off x="1360967" y="317692"/>
            <a:ext cx="9030587" cy="6517086"/>
          </a:xfrm>
          <a:prstGeom prst="rect">
            <a:avLst/>
          </a:prstGeom>
        </p:spPr>
      </p:pic>
    </p:spTree>
    <p:extLst>
      <p:ext uri="{BB962C8B-B14F-4D97-AF65-F5344CB8AC3E}">
        <p14:creationId xmlns:p14="http://schemas.microsoft.com/office/powerpoint/2010/main" val="400558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D7B7AE-843A-C94D-B7D4-602CF695EC7A}"/>
              </a:ext>
            </a:extLst>
          </p:cNvPr>
          <p:cNvSpPr txBox="1"/>
          <p:nvPr/>
        </p:nvSpPr>
        <p:spPr>
          <a:xfrm>
            <a:off x="978196" y="382730"/>
            <a:ext cx="6807633" cy="913199"/>
          </a:xfrm>
          <a:prstGeom prst="rect">
            <a:avLst/>
          </a:prstGeom>
          <a:noFill/>
        </p:spPr>
        <p:txBody>
          <a:bodyPr wrap="none" rtlCol="0">
            <a:spAutoFit/>
          </a:bodyPr>
          <a:lstStyle/>
          <a:p>
            <a:r>
              <a:rPr lang="en-US" sz="5334" dirty="0"/>
              <a:t>Options for Blepharitis</a:t>
            </a:r>
          </a:p>
        </p:txBody>
      </p:sp>
      <p:sp>
        <p:nvSpPr>
          <p:cNvPr id="3" name="TextBox 2">
            <a:extLst>
              <a:ext uri="{FF2B5EF4-FFF2-40B4-BE49-F238E27FC236}">
                <a16:creationId xmlns:a16="http://schemas.microsoft.com/office/drawing/2014/main" id="{D8A713C0-B9B2-3A49-9B0F-CA726FF58ECA}"/>
              </a:ext>
            </a:extLst>
          </p:cNvPr>
          <p:cNvSpPr txBox="1"/>
          <p:nvPr/>
        </p:nvSpPr>
        <p:spPr>
          <a:xfrm>
            <a:off x="1828800" y="1447801"/>
            <a:ext cx="8458200" cy="646331"/>
          </a:xfrm>
          <a:prstGeom prst="rect">
            <a:avLst/>
          </a:prstGeom>
          <a:noFill/>
        </p:spPr>
        <p:txBody>
          <a:bodyPr wrap="square" rtlCol="0">
            <a:spAutoFit/>
          </a:bodyPr>
          <a:lstStyle/>
          <a:p>
            <a:pPr marL="457223" indent="-457223">
              <a:buAutoNum type="arabicParenR"/>
            </a:pPr>
            <a:endParaRPr lang="en-US" dirty="0"/>
          </a:p>
          <a:p>
            <a:pPr marL="457223" indent="-457223">
              <a:buAutoNum type="arabicParenR"/>
            </a:pPr>
            <a:endParaRPr lang="en-US" dirty="0"/>
          </a:p>
        </p:txBody>
      </p:sp>
      <p:sp>
        <p:nvSpPr>
          <p:cNvPr id="5" name="TextBox 4">
            <a:extLst>
              <a:ext uri="{FF2B5EF4-FFF2-40B4-BE49-F238E27FC236}">
                <a16:creationId xmlns:a16="http://schemas.microsoft.com/office/drawing/2014/main" id="{FAF61710-8DD4-7F76-1185-262D7ED843D4}"/>
              </a:ext>
            </a:extLst>
          </p:cNvPr>
          <p:cNvSpPr txBox="1"/>
          <p:nvPr/>
        </p:nvSpPr>
        <p:spPr>
          <a:xfrm>
            <a:off x="978195" y="1854894"/>
            <a:ext cx="9851572" cy="3865161"/>
          </a:xfrm>
          <a:prstGeom prst="rect">
            <a:avLst/>
          </a:prstGeom>
          <a:noFill/>
        </p:spPr>
        <p:txBody>
          <a:bodyPr wrap="square">
            <a:spAutoFit/>
          </a:bodyPr>
          <a:lstStyle/>
          <a:p>
            <a:pPr marL="190510" indent="-190510">
              <a:lnSpc>
                <a:spcPct val="90000"/>
              </a:lnSpc>
              <a:spcBef>
                <a:spcPts val="667"/>
              </a:spcBef>
              <a:buClr>
                <a:schemeClr val="dk2"/>
              </a:buClr>
              <a:buSzPts val="1800"/>
              <a:buFont typeface="Arial"/>
              <a:buChar char="•"/>
            </a:pPr>
            <a:r>
              <a:rPr lang="en-US" sz="4000" dirty="0">
                <a:latin typeface="Raleway"/>
                <a:ea typeface="Raleway"/>
                <a:cs typeface="Raleway"/>
                <a:sym typeface="Raleway"/>
              </a:rPr>
              <a:t>Lid scrubs </a:t>
            </a:r>
            <a:endParaRPr lang="en-US" sz="4000" dirty="0">
              <a:latin typeface="Arial"/>
              <a:ea typeface="Arial"/>
              <a:cs typeface="Arial"/>
              <a:sym typeface="Arial"/>
            </a:endParaRPr>
          </a:p>
          <a:p>
            <a:pPr marL="190510" indent="-190510">
              <a:lnSpc>
                <a:spcPct val="90000"/>
              </a:lnSpc>
              <a:spcBef>
                <a:spcPts val="667"/>
              </a:spcBef>
              <a:buClr>
                <a:schemeClr val="dk2"/>
              </a:buClr>
              <a:buSzPts val="1800"/>
              <a:buFont typeface="Arial"/>
              <a:buChar char="•"/>
            </a:pPr>
            <a:r>
              <a:rPr lang="en-US" sz="4000" dirty="0">
                <a:latin typeface="Raleway"/>
                <a:ea typeface="Raleway"/>
                <a:cs typeface="Raleway"/>
                <a:sym typeface="Raleway"/>
              </a:rPr>
              <a:t>Tea tree oil </a:t>
            </a:r>
            <a:endParaRPr lang="en-US" sz="4000" dirty="0">
              <a:latin typeface="Arial"/>
              <a:ea typeface="Arial"/>
              <a:cs typeface="Arial"/>
              <a:sym typeface="Arial"/>
            </a:endParaRPr>
          </a:p>
          <a:p>
            <a:pPr marL="190510" indent="-190510">
              <a:lnSpc>
                <a:spcPct val="90000"/>
              </a:lnSpc>
              <a:spcBef>
                <a:spcPts val="667"/>
              </a:spcBef>
              <a:buClr>
                <a:schemeClr val="dk2"/>
              </a:buClr>
              <a:buSzPts val="1800"/>
              <a:buFont typeface="Arial"/>
              <a:buChar char="•"/>
            </a:pPr>
            <a:r>
              <a:rPr lang="en-US" sz="4000" dirty="0">
                <a:latin typeface="Raleway"/>
                <a:ea typeface="Raleway"/>
                <a:cs typeface="Raleway"/>
                <a:sym typeface="Raleway"/>
              </a:rPr>
              <a:t>Warm compresses </a:t>
            </a:r>
            <a:endParaRPr lang="en-US" sz="4000" dirty="0">
              <a:latin typeface="Arial"/>
              <a:ea typeface="Arial"/>
              <a:cs typeface="Arial"/>
              <a:sym typeface="Arial"/>
            </a:endParaRPr>
          </a:p>
          <a:p>
            <a:pPr marL="190510" indent="-190510">
              <a:lnSpc>
                <a:spcPct val="90000"/>
              </a:lnSpc>
              <a:spcBef>
                <a:spcPts val="667"/>
              </a:spcBef>
              <a:buClr>
                <a:schemeClr val="dk2"/>
              </a:buClr>
              <a:buSzPts val="1800"/>
              <a:buFont typeface="Arial"/>
              <a:buChar char="•"/>
            </a:pPr>
            <a:r>
              <a:rPr lang="en-US" sz="4000" dirty="0">
                <a:latin typeface="Raleway"/>
                <a:ea typeface="Raleway"/>
                <a:cs typeface="Raleway"/>
                <a:sym typeface="Raleway"/>
              </a:rPr>
              <a:t>Antibiotic/steroid combinations</a:t>
            </a:r>
            <a:endParaRPr lang="en-US" sz="4000" dirty="0">
              <a:latin typeface="Arial"/>
              <a:ea typeface="Arial"/>
              <a:cs typeface="Arial"/>
              <a:sym typeface="Arial"/>
            </a:endParaRPr>
          </a:p>
          <a:p>
            <a:pPr marL="190510" indent="-190510">
              <a:lnSpc>
                <a:spcPct val="90000"/>
              </a:lnSpc>
              <a:spcBef>
                <a:spcPts val="667"/>
              </a:spcBef>
              <a:buClr>
                <a:schemeClr val="dk2"/>
              </a:buClr>
              <a:buSzPts val="1800"/>
              <a:buFont typeface="Arial"/>
              <a:buChar char="•"/>
            </a:pPr>
            <a:r>
              <a:rPr lang="en-US" sz="4000" dirty="0" err="1">
                <a:latin typeface="Raleway"/>
                <a:ea typeface="Raleway"/>
                <a:cs typeface="Raleway"/>
                <a:sym typeface="Raleway"/>
              </a:rPr>
              <a:t>Microblepharoexfoliation</a:t>
            </a:r>
            <a:endParaRPr lang="en-US" sz="4000" dirty="0">
              <a:latin typeface="Raleway"/>
              <a:ea typeface="Raleway"/>
              <a:cs typeface="Raleway"/>
              <a:sym typeface="Raleway"/>
            </a:endParaRPr>
          </a:p>
          <a:p>
            <a:pPr marL="190510" indent="-190510">
              <a:lnSpc>
                <a:spcPct val="90000"/>
              </a:lnSpc>
              <a:spcBef>
                <a:spcPts val="667"/>
              </a:spcBef>
              <a:buClr>
                <a:schemeClr val="dk2"/>
              </a:buClr>
              <a:buSzPts val="1800"/>
              <a:buFont typeface="Arial"/>
              <a:buChar char="•"/>
            </a:pPr>
            <a:r>
              <a:rPr lang="en-US" sz="4000" dirty="0" err="1">
                <a:latin typeface="Raleway"/>
                <a:ea typeface="Raleway"/>
                <a:cs typeface="Raleway"/>
                <a:sym typeface="Raleway"/>
              </a:rPr>
              <a:t>Lotilaner</a:t>
            </a:r>
            <a:r>
              <a:rPr lang="en-US" sz="4000" dirty="0">
                <a:latin typeface="Raleway"/>
                <a:ea typeface="Raleway"/>
                <a:cs typeface="Raleway"/>
                <a:sym typeface="Raleway"/>
              </a:rPr>
              <a:t> ophthalmic solution 0.25%</a:t>
            </a:r>
            <a:endParaRPr lang="en-US" sz="4000" dirty="0">
              <a:latin typeface="Arial"/>
              <a:ea typeface="Arial"/>
              <a:cs typeface="Arial"/>
              <a:sym typeface="Arial"/>
            </a:endParaRPr>
          </a:p>
        </p:txBody>
      </p:sp>
    </p:spTree>
    <p:extLst>
      <p:ext uri="{BB962C8B-B14F-4D97-AF65-F5344CB8AC3E}">
        <p14:creationId xmlns:p14="http://schemas.microsoft.com/office/powerpoint/2010/main" val="908458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501708-64DD-FE46-A86E-FB8410260777}"/>
              </a:ext>
            </a:extLst>
          </p:cNvPr>
          <p:cNvSpPr/>
          <p:nvPr/>
        </p:nvSpPr>
        <p:spPr>
          <a:xfrm>
            <a:off x="272942" y="1800868"/>
            <a:ext cx="11710511" cy="4401205"/>
          </a:xfrm>
          <a:prstGeom prst="rect">
            <a:avLst/>
          </a:prstGeom>
        </p:spPr>
        <p:txBody>
          <a:bodyPr wrap="square">
            <a:spAutoFit/>
          </a:bodyPr>
          <a:lstStyle/>
          <a:p>
            <a:pPr marL="457200" indent="-457200">
              <a:buFont typeface="Courier New" panose="02070309020205020404" pitchFamily="49" charset="0"/>
              <a:buChar char="o"/>
            </a:pPr>
            <a:r>
              <a:rPr lang="en-US" sz="2800" dirty="0"/>
              <a:t>Warms Meibum</a:t>
            </a:r>
          </a:p>
          <a:p>
            <a:pPr marL="457200" indent="-457200">
              <a:buFont typeface="Courier New" panose="02070309020205020404" pitchFamily="49" charset="0"/>
              <a:buChar char="o"/>
            </a:pPr>
            <a:r>
              <a:rPr lang="en-US" sz="2800" dirty="0"/>
              <a:t>Emits Energy that absorbed by chromophores in hemoglobin and closes abnormal vessels in the eyelid margin and adjacent conjunctiva.  Prevents release of inflammatory factors by the vessels</a:t>
            </a:r>
          </a:p>
          <a:p>
            <a:pPr marL="457200" indent="-457200">
              <a:buFont typeface="Courier New" panose="02070309020205020404" pitchFamily="49" charset="0"/>
              <a:buChar char="o"/>
            </a:pPr>
            <a:r>
              <a:rPr lang="en-US" sz="2800" dirty="0"/>
              <a:t>Reduces inflammatory factors in tears (interleukin 17A. Interleukin-6, prostaglandin E2) (up-regulates expression of anti-inflammatory agents while downregulating pro-inflammatory argents) </a:t>
            </a:r>
          </a:p>
          <a:p>
            <a:pPr marL="457200" indent="-457200">
              <a:buFont typeface="Courier New" panose="02070309020205020404" pitchFamily="49" charset="0"/>
              <a:buChar char="o"/>
            </a:pPr>
            <a:r>
              <a:rPr lang="en-US" sz="2800" dirty="0"/>
              <a:t>Activates fibroblasts and enhance collagen production</a:t>
            </a:r>
          </a:p>
          <a:p>
            <a:pPr marL="457200" indent="-457200">
              <a:buFont typeface="Courier New" panose="02070309020205020404" pitchFamily="49" charset="0"/>
              <a:buChar char="o"/>
            </a:pPr>
            <a:r>
              <a:rPr lang="en-US" sz="2800" dirty="0"/>
              <a:t>Reduce inflammatory or neurogenic pain</a:t>
            </a:r>
          </a:p>
          <a:p>
            <a:pPr marL="457200" indent="-457200">
              <a:buFont typeface="Courier New" panose="02070309020205020404" pitchFamily="49" charset="0"/>
              <a:buChar char="o"/>
            </a:pPr>
            <a:r>
              <a:rPr lang="en-US" sz="2800" dirty="0"/>
              <a:t>Reduction in bacterial load and demodex to reduce inflammation</a:t>
            </a:r>
          </a:p>
        </p:txBody>
      </p:sp>
      <p:sp>
        <p:nvSpPr>
          <p:cNvPr id="3" name="Rectangle 2">
            <a:extLst>
              <a:ext uri="{FF2B5EF4-FFF2-40B4-BE49-F238E27FC236}">
                <a16:creationId xmlns:a16="http://schemas.microsoft.com/office/drawing/2014/main" id="{584B118C-DC6B-EC4C-9EAB-0A329F2C8CFA}"/>
              </a:ext>
            </a:extLst>
          </p:cNvPr>
          <p:cNvSpPr/>
          <p:nvPr/>
        </p:nvSpPr>
        <p:spPr>
          <a:xfrm>
            <a:off x="272942" y="268828"/>
            <a:ext cx="7305141" cy="1077218"/>
          </a:xfrm>
          <a:prstGeom prst="rect">
            <a:avLst/>
          </a:prstGeom>
        </p:spPr>
        <p:txBody>
          <a:bodyPr wrap="none">
            <a:spAutoFit/>
          </a:bodyPr>
          <a:lstStyle/>
          <a:p>
            <a:r>
              <a:rPr lang="en-US" sz="6400" dirty="0">
                <a:latin typeface="Cambria" panose="02040503050406030204" pitchFamily="18" charset="0"/>
              </a:rPr>
              <a:t>Intense Pulsed Light</a:t>
            </a:r>
          </a:p>
        </p:txBody>
      </p:sp>
    </p:spTree>
    <p:extLst>
      <p:ext uri="{BB962C8B-B14F-4D97-AF65-F5344CB8AC3E}">
        <p14:creationId xmlns:p14="http://schemas.microsoft.com/office/powerpoint/2010/main" val="1003181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236190B-DDC4-118E-867C-76EA1ACE87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35BBE4-F9DD-8351-815E-E33ECE03EA80}"/>
              </a:ext>
            </a:extLst>
          </p:cNvPr>
          <p:cNvSpPr txBox="1"/>
          <p:nvPr/>
        </p:nvSpPr>
        <p:spPr>
          <a:xfrm>
            <a:off x="660401" y="260708"/>
            <a:ext cx="8005589" cy="913199"/>
          </a:xfrm>
          <a:prstGeom prst="rect">
            <a:avLst/>
          </a:prstGeom>
          <a:noFill/>
        </p:spPr>
        <p:txBody>
          <a:bodyPr wrap="none" rtlCol="0">
            <a:spAutoFit/>
          </a:bodyPr>
          <a:lstStyle/>
          <a:p>
            <a:r>
              <a:rPr lang="en-US" sz="5334" dirty="0">
                <a:solidFill>
                  <a:schemeClr val="bg1"/>
                </a:solidFill>
                <a:ea typeface="Baskerville" panose="02020502070401020303" pitchFamily="18" charset="0"/>
              </a:rPr>
              <a:t>Electromagnetic Radiation</a:t>
            </a:r>
          </a:p>
        </p:txBody>
      </p:sp>
      <p:sp>
        <p:nvSpPr>
          <p:cNvPr id="4" name="Rectangle 1">
            <a:extLst>
              <a:ext uri="{FF2B5EF4-FFF2-40B4-BE49-F238E27FC236}">
                <a16:creationId xmlns:a16="http://schemas.microsoft.com/office/drawing/2014/main" id="{7D7A0598-459A-CDC9-62C1-88B6BCAEC195}"/>
              </a:ext>
            </a:extLst>
          </p:cNvPr>
          <p:cNvSpPr>
            <a:spLocks noChangeArrowheads="1"/>
          </p:cNvSpPr>
          <p:nvPr/>
        </p:nvSpPr>
        <p:spPr bwMode="auto">
          <a:xfrm>
            <a:off x="558801" y="1600297"/>
            <a:ext cx="11152375" cy="3262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0960" tIns="30480" rIns="60960" bIns="30480" numCol="1" anchor="ctr" anchorCtr="0" compatLnSpc="1">
            <a:prstTxWarp prst="textNoShape">
              <a:avLst/>
            </a:prstTxWarp>
            <a:spAutoFit/>
          </a:bodyPr>
          <a:lstStyle/>
          <a:p>
            <a:pPr marL="457223" indent="-457223" defTabSz="609630" eaLnBrk="0" fontAlgn="base" hangingPunct="0">
              <a:spcBef>
                <a:spcPct val="0"/>
              </a:spcBef>
              <a:spcAft>
                <a:spcPct val="0"/>
              </a:spcAft>
              <a:buFont typeface="Arial" panose="020B0604020202020204" pitchFamily="34" charset="0"/>
              <a:buChar char="•"/>
            </a:pPr>
            <a:r>
              <a:rPr lang="en-US" altLang="en-US" sz="3600" dirty="0">
                <a:solidFill>
                  <a:schemeClr val="bg1"/>
                </a:solidFill>
                <a:latin typeface="Arial" panose="020B0604020202020204" pitchFamily="34" charset="0"/>
                <a:ea typeface="Aptos" panose="020B0004020202020204" pitchFamily="34" charset="0"/>
                <a:cs typeface="Aptos" panose="020B0004020202020204" pitchFamily="34" charset="0"/>
              </a:rPr>
              <a:t>The power of light</a:t>
            </a:r>
          </a:p>
          <a:p>
            <a:pPr marL="457223" indent="-457223" defTabSz="609630" eaLnBrk="0" fontAlgn="base" hangingPunct="0">
              <a:spcBef>
                <a:spcPct val="0"/>
              </a:spcBef>
              <a:spcAft>
                <a:spcPct val="0"/>
              </a:spcAft>
              <a:buFont typeface="Arial" panose="020B0604020202020204" pitchFamily="34" charset="0"/>
              <a:buChar char="•"/>
            </a:pPr>
            <a:r>
              <a:rPr lang="en-US" altLang="en-US" sz="3600" dirty="0">
                <a:solidFill>
                  <a:schemeClr val="bg1"/>
                </a:solidFill>
                <a:latin typeface="Arial" panose="020B0604020202020204" pitchFamily="34" charset="0"/>
              </a:rPr>
              <a:t>Ultraviolet range (&lt;400nm)</a:t>
            </a:r>
          </a:p>
          <a:p>
            <a:pPr marL="762038" lvl="1" indent="-457223" eaLnBrk="0" fontAlgn="base" hangingPunct="0">
              <a:spcBef>
                <a:spcPct val="0"/>
              </a:spcBef>
              <a:spcAft>
                <a:spcPct val="0"/>
              </a:spcAft>
              <a:buFont typeface="Arial" panose="020B0604020202020204" pitchFamily="34" charset="0"/>
              <a:buChar char="•"/>
            </a:pPr>
            <a:r>
              <a:rPr lang="en-US" altLang="en-US" sz="2133" dirty="0">
                <a:solidFill>
                  <a:schemeClr val="bg1"/>
                </a:solidFill>
                <a:latin typeface="Arial" panose="020B0604020202020204" pitchFamily="34" charset="0"/>
              </a:rPr>
              <a:t>UVA 315-400nm</a:t>
            </a:r>
          </a:p>
          <a:p>
            <a:pPr marL="762038" lvl="1" indent="-457223" eaLnBrk="0" fontAlgn="base" hangingPunct="0">
              <a:spcBef>
                <a:spcPct val="0"/>
              </a:spcBef>
              <a:spcAft>
                <a:spcPct val="0"/>
              </a:spcAft>
              <a:buFont typeface="Arial" panose="020B0604020202020204" pitchFamily="34" charset="0"/>
              <a:buChar char="•"/>
            </a:pPr>
            <a:r>
              <a:rPr lang="en-US" altLang="en-US" sz="2133" dirty="0">
                <a:solidFill>
                  <a:schemeClr val="bg1"/>
                </a:solidFill>
                <a:latin typeface="Arial" panose="020B0604020202020204" pitchFamily="34" charset="0"/>
              </a:rPr>
              <a:t>UVB 280-315nm</a:t>
            </a:r>
          </a:p>
          <a:p>
            <a:pPr marL="762038" lvl="1" indent="-457223" eaLnBrk="0" fontAlgn="base" hangingPunct="0">
              <a:spcBef>
                <a:spcPct val="0"/>
              </a:spcBef>
              <a:spcAft>
                <a:spcPct val="0"/>
              </a:spcAft>
              <a:buFont typeface="Arial" panose="020B0604020202020204" pitchFamily="34" charset="0"/>
              <a:buChar char="•"/>
            </a:pPr>
            <a:r>
              <a:rPr lang="en-US" altLang="en-US" sz="2133" dirty="0">
                <a:solidFill>
                  <a:schemeClr val="bg1"/>
                </a:solidFill>
                <a:latin typeface="Arial" panose="020B0604020202020204" pitchFamily="34" charset="0"/>
              </a:rPr>
              <a:t>UVC &lt;280nm</a:t>
            </a:r>
          </a:p>
          <a:p>
            <a:pPr marL="457223" indent="-457223" defTabSz="609630" eaLnBrk="0" fontAlgn="base" hangingPunct="0">
              <a:spcBef>
                <a:spcPct val="0"/>
              </a:spcBef>
              <a:spcAft>
                <a:spcPct val="0"/>
              </a:spcAft>
              <a:buFont typeface="Arial" panose="020B0604020202020204" pitchFamily="34" charset="0"/>
              <a:buChar char="•"/>
            </a:pPr>
            <a:r>
              <a:rPr lang="en-US" altLang="en-US" sz="3600" dirty="0">
                <a:solidFill>
                  <a:schemeClr val="bg1"/>
                </a:solidFill>
                <a:latin typeface="Arial" panose="020B0604020202020204" pitchFamily="34" charset="0"/>
              </a:rPr>
              <a:t>Visible spectrum (400-700nm)</a:t>
            </a:r>
          </a:p>
          <a:p>
            <a:pPr marL="457223" indent="-457223" defTabSz="609630" eaLnBrk="0" fontAlgn="base" hangingPunct="0">
              <a:spcBef>
                <a:spcPct val="0"/>
              </a:spcBef>
              <a:spcAft>
                <a:spcPct val="0"/>
              </a:spcAft>
              <a:buFont typeface="Arial" panose="020B0604020202020204" pitchFamily="34" charset="0"/>
              <a:buChar char="•"/>
            </a:pPr>
            <a:r>
              <a:rPr lang="en-US" altLang="en-US" sz="3600" dirty="0">
                <a:solidFill>
                  <a:schemeClr val="bg1"/>
                </a:solidFill>
                <a:latin typeface="Arial" panose="020B0604020202020204" pitchFamily="34" charset="0"/>
              </a:rPr>
              <a:t>Infrared spectrum (&gt;700nm)</a:t>
            </a:r>
          </a:p>
        </p:txBody>
      </p:sp>
      <p:sp>
        <p:nvSpPr>
          <p:cNvPr id="8" name="TextBox 7">
            <a:extLst>
              <a:ext uri="{FF2B5EF4-FFF2-40B4-BE49-F238E27FC236}">
                <a16:creationId xmlns:a16="http://schemas.microsoft.com/office/drawing/2014/main" id="{EA520A74-F5D9-3242-D3E6-C6279EFCBEEB}"/>
              </a:ext>
            </a:extLst>
          </p:cNvPr>
          <p:cNvSpPr txBox="1"/>
          <p:nvPr/>
        </p:nvSpPr>
        <p:spPr>
          <a:xfrm>
            <a:off x="101600" y="5765801"/>
            <a:ext cx="10769600" cy="1015663"/>
          </a:xfrm>
          <a:prstGeom prst="rect">
            <a:avLst/>
          </a:prstGeom>
          <a:noFill/>
        </p:spPr>
        <p:txBody>
          <a:bodyPr wrap="square">
            <a:spAutoFit/>
          </a:bodyPr>
          <a:lstStyle/>
          <a:p>
            <a:pPr marL="228611" indent="-228611">
              <a:buFont typeface="+mj-lt"/>
              <a:buAutoNum type="arabicParenR"/>
            </a:pP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2">
                  <a:extLst>
                    <a:ext uri="{A12FA001-AC4F-418D-AE19-62706E023703}">
                      <ahyp:hlinkClr xmlns:ahyp="http://schemas.microsoft.com/office/drawing/2018/hyperlinkcolor" val="tx"/>
                    </a:ext>
                  </a:extLst>
                </a:hlinkClick>
              </a:rPr>
              <a:t>Caerwyn Ash</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3">
                  <a:extLst>
                    <a:ext uri="{A12FA001-AC4F-418D-AE19-62706E023703}">
                      <ahyp:hlinkClr xmlns:ahyp="http://schemas.microsoft.com/office/drawing/2018/hyperlinkcolor" val="tx"/>
                    </a:ext>
                  </a:extLst>
                </a:hlinkClick>
              </a:rPr>
              <a:t>Michael Dubec</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4">
                  <a:extLst>
                    <a:ext uri="{A12FA001-AC4F-418D-AE19-62706E023703}">
                      <ahyp:hlinkClr xmlns:ahyp="http://schemas.microsoft.com/office/drawing/2018/hyperlinkcolor" val="tx"/>
                    </a:ext>
                  </a:extLst>
                </a:hlinkClick>
              </a:rPr>
              <a:t>Kelvin Donne</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5">
                  <a:extLst>
                    <a:ext uri="{A12FA001-AC4F-418D-AE19-62706E023703}">
                      <ahyp:hlinkClr xmlns:ahyp="http://schemas.microsoft.com/office/drawing/2018/hyperlinkcolor" val="tx"/>
                    </a:ext>
                  </a:extLst>
                </a:hlinkClick>
              </a:rPr>
              <a:t>Tim Bashford</a:t>
            </a:r>
            <a:r>
              <a:rPr lang="en-US" sz="1200" i="1" kern="100" dirty="0">
                <a:solidFill>
                  <a:schemeClr val="bg1"/>
                </a:solidFill>
                <a:latin typeface="Aptos" panose="020B0004020202020204" pitchFamily="34" charset="0"/>
                <a:ea typeface="Aptos" panose="020B0004020202020204" pitchFamily="34" charset="0"/>
                <a:cs typeface="Segoe UI" panose="020B0502040204020203" pitchFamily="34" charset="0"/>
              </a:rPr>
              <a:t>. </a:t>
            </a:r>
            <a:r>
              <a:rPr lang="en-US" sz="1200" i="1" kern="1800" dirty="0">
                <a:solidFill>
                  <a:schemeClr val="bg1"/>
                </a:solidFill>
                <a:latin typeface="Aptos" panose="020B0004020202020204" pitchFamily="34" charset="0"/>
                <a:ea typeface="Aptos" panose="020B0004020202020204" pitchFamily="34" charset="0"/>
                <a:cs typeface="Times New Roman" panose="02020603050405020304" pitchFamily="18" charset="0"/>
              </a:rPr>
              <a:t>Effect of wavelength and beam width on penetration in light-tissue interaction using computational methods. </a:t>
            </a:r>
            <a:r>
              <a:rPr lang="en-US" sz="1200" i="1" kern="100" dirty="0">
                <a:solidFill>
                  <a:schemeClr val="bg1"/>
                </a:solidFill>
                <a:latin typeface="Aptos" panose="020B0004020202020204" pitchFamily="34" charset="0"/>
                <a:ea typeface="Aptos" panose="020B0004020202020204" pitchFamily="34" charset="0"/>
                <a:cs typeface="Segoe UI" panose="020B0502040204020203" pitchFamily="34" charset="0"/>
              </a:rPr>
              <a:t>Lasers Med Sci</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2017 Nov;32(8):1909-1918.</a:t>
            </a:r>
            <a:endPar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marL="228611" indent="-228611">
              <a:buFont typeface="+mj-lt"/>
              <a:buAutoNum type="arabicParenR"/>
            </a:pP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Antero Salminen</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Kai Kaarniranta</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Anu Kauppinen</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Photoaging: UV radiation-induced inflammation and immunosuppression accelerate the aging process in the skin. </a:t>
            </a:r>
            <a:r>
              <a:rPr lang="en-US" sz="1200" i="1" kern="100" dirty="0" err="1">
                <a:solidFill>
                  <a:schemeClr val="bg1"/>
                </a:solidFill>
                <a:latin typeface="Aptos" panose="020B0004020202020204" pitchFamily="34" charset="0"/>
                <a:ea typeface="Aptos" panose="020B0004020202020204" pitchFamily="34" charset="0"/>
                <a:cs typeface="Times New Roman" panose="02020603050405020304" pitchFamily="18" charset="0"/>
              </a:rPr>
              <a:t>Inflamm</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Res. 2022 Jun 24;71(7-8):817–831.</a:t>
            </a:r>
          </a:p>
          <a:p>
            <a:pPr marL="228611" indent="-228611">
              <a:buFont typeface="+mj-lt"/>
              <a:buAutoNum type="arabicParenR"/>
            </a:pPr>
            <a:r>
              <a:rPr lang="en-US" sz="1200" i="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Pinar Avci</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et al.  </a:t>
            </a:r>
            <a:r>
              <a:rPr lang="en-US" sz="1200" i="1" kern="1800" dirty="0">
                <a:solidFill>
                  <a:schemeClr val="bg1"/>
                </a:solidFill>
                <a:latin typeface="Aptos" panose="020B0004020202020204" pitchFamily="34" charset="0"/>
                <a:ea typeface="Aptos" panose="020B0004020202020204" pitchFamily="34" charset="0"/>
                <a:cs typeface="Times New Roman" panose="02020603050405020304" pitchFamily="18" charset="0"/>
              </a:rPr>
              <a:t>Low-level laser (light) therapy (LLLT) in skin: stimulating, healing, restoring. </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Semin </a:t>
            </a:r>
            <a:r>
              <a:rPr lang="en-US" sz="1200" i="1" kern="100" dirty="0" err="1">
                <a:solidFill>
                  <a:schemeClr val="bg1"/>
                </a:solidFill>
                <a:latin typeface="Aptos" panose="020B0004020202020204" pitchFamily="34" charset="0"/>
                <a:ea typeface="Aptos" panose="020B0004020202020204" pitchFamily="34" charset="0"/>
                <a:cs typeface="Times New Roman" panose="02020603050405020304" pitchFamily="18" charset="0"/>
              </a:rPr>
              <a:t>Cutan</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Med Surg. 2013 Mar;32(1):41–52.</a:t>
            </a:r>
          </a:p>
        </p:txBody>
      </p:sp>
    </p:spTree>
    <p:extLst>
      <p:ext uri="{BB962C8B-B14F-4D97-AF65-F5344CB8AC3E}">
        <p14:creationId xmlns:p14="http://schemas.microsoft.com/office/powerpoint/2010/main" val="38147108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Diagram of skin layers with different types of hair&#10;&#10;Description automatically generated">
            <a:extLst>
              <a:ext uri="{FF2B5EF4-FFF2-40B4-BE49-F238E27FC236}">
                <a16:creationId xmlns:a16="http://schemas.microsoft.com/office/drawing/2014/main" id="{28598D90-C3EF-15C4-A02B-0A37F4176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415" y="889001"/>
            <a:ext cx="8523531" cy="5476567"/>
          </a:xfrm>
          <a:prstGeom prst="rect">
            <a:avLst/>
          </a:prstGeom>
        </p:spPr>
      </p:pic>
      <p:sp>
        <p:nvSpPr>
          <p:cNvPr id="5" name="TextBox 4">
            <a:extLst>
              <a:ext uri="{FF2B5EF4-FFF2-40B4-BE49-F238E27FC236}">
                <a16:creationId xmlns:a16="http://schemas.microsoft.com/office/drawing/2014/main" id="{1903C49A-7C55-9E81-F2FF-B9C6655899B8}"/>
              </a:ext>
            </a:extLst>
          </p:cNvPr>
          <p:cNvSpPr txBox="1"/>
          <p:nvPr/>
        </p:nvSpPr>
        <p:spPr>
          <a:xfrm>
            <a:off x="660400" y="76201"/>
            <a:ext cx="8937703" cy="913199"/>
          </a:xfrm>
          <a:prstGeom prst="rect">
            <a:avLst/>
          </a:prstGeom>
          <a:noFill/>
        </p:spPr>
        <p:txBody>
          <a:bodyPr wrap="none" rtlCol="0">
            <a:spAutoFit/>
          </a:bodyPr>
          <a:lstStyle/>
          <a:p>
            <a:r>
              <a:rPr lang="en-US" sz="5334" dirty="0">
                <a:solidFill>
                  <a:schemeClr val="bg1"/>
                </a:solidFill>
                <a:ea typeface="Baskerville" panose="02020502070401020303" pitchFamily="18" charset="0"/>
              </a:rPr>
              <a:t>Light Penetration Into the Skin</a:t>
            </a:r>
          </a:p>
        </p:txBody>
      </p:sp>
      <p:pic>
        <p:nvPicPr>
          <p:cNvPr id="7" name="Picture 6">
            <a:extLst>
              <a:ext uri="{FF2B5EF4-FFF2-40B4-BE49-F238E27FC236}">
                <a16:creationId xmlns:a16="http://schemas.microsoft.com/office/drawing/2014/main" id="{AF47DBE4-A06A-FD1B-7D96-983F72DFC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930" y="879168"/>
            <a:ext cx="8890000" cy="254000"/>
          </a:xfrm>
          <a:prstGeom prst="rect">
            <a:avLst/>
          </a:prstGeom>
        </p:spPr>
      </p:pic>
      <p:sp>
        <p:nvSpPr>
          <p:cNvPr id="9" name="TextBox 8">
            <a:extLst>
              <a:ext uri="{FF2B5EF4-FFF2-40B4-BE49-F238E27FC236}">
                <a16:creationId xmlns:a16="http://schemas.microsoft.com/office/drawing/2014/main" id="{26CFB461-0D41-B33D-30FA-BDA4057603E8}"/>
              </a:ext>
            </a:extLst>
          </p:cNvPr>
          <p:cNvSpPr txBox="1"/>
          <p:nvPr/>
        </p:nvSpPr>
        <p:spPr>
          <a:xfrm>
            <a:off x="152400" y="6375400"/>
            <a:ext cx="10464800" cy="461665"/>
          </a:xfrm>
          <a:prstGeom prst="rect">
            <a:avLst/>
          </a:prstGeom>
          <a:noFill/>
        </p:spPr>
        <p:txBody>
          <a:bodyPr wrap="square">
            <a:spAutoFit/>
          </a:bodyPr>
          <a:lstStyle/>
          <a:p>
            <a:pPr marL="228611" indent="-228611">
              <a:buFont typeface="+mj-lt"/>
              <a:buAutoNum type="arabicParenR"/>
            </a:pP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4">
                  <a:extLst>
                    <a:ext uri="{A12FA001-AC4F-418D-AE19-62706E023703}">
                      <ahyp:hlinkClr xmlns:ahyp="http://schemas.microsoft.com/office/drawing/2018/hyperlinkcolor" val="tx"/>
                    </a:ext>
                  </a:extLst>
                </a:hlinkClick>
              </a:rPr>
              <a:t>Caerwyn Ash</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5">
                  <a:extLst>
                    <a:ext uri="{A12FA001-AC4F-418D-AE19-62706E023703}">
                      <ahyp:hlinkClr xmlns:ahyp="http://schemas.microsoft.com/office/drawing/2018/hyperlinkcolor" val="tx"/>
                    </a:ext>
                  </a:extLst>
                </a:hlinkClick>
              </a:rPr>
              <a:t>Michael Dubec</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6">
                  <a:extLst>
                    <a:ext uri="{A12FA001-AC4F-418D-AE19-62706E023703}">
                      <ahyp:hlinkClr xmlns:ahyp="http://schemas.microsoft.com/office/drawing/2018/hyperlinkcolor" val="tx"/>
                    </a:ext>
                  </a:extLst>
                </a:hlinkClick>
              </a:rPr>
              <a:t>Kelvin Donne</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hlinkClick r:id="rId7">
                  <a:extLst>
                    <a:ext uri="{A12FA001-AC4F-418D-AE19-62706E023703}">
                      <ahyp:hlinkClr xmlns:ahyp="http://schemas.microsoft.com/office/drawing/2018/hyperlinkcolor" val="tx"/>
                    </a:ext>
                  </a:extLst>
                </a:hlinkClick>
              </a:rPr>
              <a:t>Tim Bashford</a:t>
            </a:r>
            <a:r>
              <a:rPr lang="en-US" sz="1200" i="1" kern="100" dirty="0">
                <a:solidFill>
                  <a:schemeClr val="bg1"/>
                </a:solidFill>
                <a:latin typeface="Aptos" panose="020B0004020202020204" pitchFamily="34" charset="0"/>
                <a:ea typeface="Aptos" panose="020B0004020202020204" pitchFamily="34" charset="0"/>
                <a:cs typeface="Segoe UI" panose="020B0502040204020203" pitchFamily="34" charset="0"/>
              </a:rPr>
              <a:t>. </a:t>
            </a:r>
            <a:r>
              <a:rPr lang="en-US" sz="1200" i="1" kern="1800" dirty="0">
                <a:solidFill>
                  <a:schemeClr val="bg1"/>
                </a:solidFill>
                <a:latin typeface="Aptos" panose="020B0004020202020204" pitchFamily="34" charset="0"/>
                <a:ea typeface="Aptos" panose="020B0004020202020204" pitchFamily="34" charset="0"/>
                <a:cs typeface="Times New Roman" panose="02020603050405020304" pitchFamily="18" charset="0"/>
              </a:rPr>
              <a:t>Effect of wavelength and beam width on penetration in light-tissue interaction using computational methods. </a:t>
            </a:r>
            <a:r>
              <a:rPr lang="en-US" sz="1200" i="1" kern="100" dirty="0">
                <a:solidFill>
                  <a:schemeClr val="bg1"/>
                </a:solidFill>
                <a:latin typeface="Aptos" panose="020B0004020202020204" pitchFamily="34" charset="0"/>
                <a:ea typeface="Aptos" panose="020B0004020202020204" pitchFamily="34" charset="0"/>
                <a:cs typeface="Segoe UI" panose="020B0502040204020203" pitchFamily="34" charset="0"/>
              </a:rPr>
              <a:t>Lasers Med Sci</a:t>
            </a:r>
            <a:r>
              <a:rPr lang="en-US" sz="1200" i="1" kern="100" dirty="0">
                <a:solidFill>
                  <a:schemeClr val="bg1"/>
                </a:solidFill>
                <a:latin typeface="Aptos" panose="020B0004020202020204" pitchFamily="34" charset="0"/>
                <a:ea typeface="Times New Roman" panose="02020603050405020304" pitchFamily="18" charset="0"/>
                <a:cs typeface="Segoe UI" panose="020B0502040204020203" pitchFamily="34" charset="0"/>
              </a:rPr>
              <a:t>. 2017 Nov;32(8):1909-1918.</a:t>
            </a:r>
            <a:endPar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318CD07-723F-6A3A-A3E4-757EFE7F7F50}"/>
              </a:ext>
            </a:extLst>
          </p:cNvPr>
          <p:cNvSpPr txBox="1"/>
          <p:nvPr/>
        </p:nvSpPr>
        <p:spPr>
          <a:xfrm>
            <a:off x="8964430" y="1936136"/>
            <a:ext cx="3118884" cy="2144498"/>
          </a:xfrm>
          <a:prstGeom prst="rect">
            <a:avLst/>
          </a:prstGeom>
          <a:noFill/>
        </p:spPr>
        <p:txBody>
          <a:bodyPr wrap="square">
            <a:spAutoFit/>
          </a:bodyPr>
          <a:lstStyle/>
          <a:p>
            <a:r>
              <a:rPr lang="en-US" sz="2667"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Eyelid:</a:t>
            </a:r>
          </a:p>
          <a:p>
            <a:r>
              <a:rPr lang="en-US" sz="2667"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Skin – 1 mm</a:t>
            </a:r>
          </a:p>
          <a:p>
            <a:r>
              <a:rPr lang="en-US" sz="2667" kern="1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Obicularis</a:t>
            </a:r>
            <a:r>
              <a:rPr lang="en-US" sz="2667"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 2.2 mm</a:t>
            </a:r>
          </a:p>
          <a:p>
            <a:r>
              <a:rPr lang="en-US" sz="2667"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Tarsal plate – 1 mm</a:t>
            </a:r>
          </a:p>
          <a:p>
            <a:r>
              <a:rPr lang="en-US" sz="2667"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Palp </a:t>
            </a:r>
            <a:r>
              <a:rPr lang="en-US" sz="2667" kern="1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conj</a:t>
            </a:r>
            <a:r>
              <a:rPr lang="en-US" sz="2667"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33-34um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5EFAEA-DDE6-18C6-B626-56E4B02361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62CA14-796E-B28B-F248-DDB5689FCE31}"/>
              </a:ext>
            </a:extLst>
          </p:cNvPr>
          <p:cNvSpPr txBox="1"/>
          <p:nvPr/>
        </p:nvSpPr>
        <p:spPr>
          <a:xfrm>
            <a:off x="660400" y="260708"/>
            <a:ext cx="7112012" cy="913199"/>
          </a:xfrm>
          <a:prstGeom prst="rect">
            <a:avLst/>
          </a:prstGeom>
          <a:noFill/>
        </p:spPr>
        <p:txBody>
          <a:bodyPr wrap="none" rtlCol="0">
            <a:spAutoFit/>
          </a:bodyPr>
          <a:lstStyle/>
          <a:p>
            <a:r>
              <a:rPr lang="en-US" sz="5334" dirty="0">
                <a:solidFill>
                  <a:schemeClr val="bg1"/>
                </a:solidFill>
                <a:ea typeface="Baskerville" panose="02020502070401020303" pitchFamily="18" charset="0"/>
              </a:rPr>
              <a:t>Low Level Light Therapy</a:t>
            </a:r>
          </a:p>
        </p:txBody>
      </p:sp>
      <p:sp>
        <p:nvSpPr>
          <p:cNvPr id="8" name="TextBox 7">
            <a:extLst>
              <a:ext uri="{FF2B5EF4-FFF2-40B4-BE49-F238E27FC236}">
                <a16:creationId xmlns:a16="http://schemas.microsoft.com/office/drawing/2014/main" id="{D1B7CDDC-02C6-BC5C-C5EE-D7735AD45FC8}"/>
              </a:ext>
            </a:extLst>
          </p:cNvPr>
          <p:cNvSpPr txBox="1"/>
          <p:nvPr/>
        </p:nvSpPr>
        <p:spPr>
          <a:xfrm>
            <a:off x="254000" y="6474182"/>
            <a:ext cx="10769600" cy="276999"/>
          </a:xfrm>
          <a:prstGeom prst="rect">
            <a:avLst/>
          </a:prstGeom>
          <a:noFill/>
        </p:spPr>
        <p:txBody>
          <a:bodyPr wrap="square">
            <a:spAutoFit/>
          </a:bodyPr>
          <a:lstStyle/>
          <a:p>
            <a:pPr marL="228611" indent="-228611">
              <a:buFont typeface="+mj-lt"/>
              <a:buAutoNum type="arabicParenR"/>
            </a:pPr>
            <a:r>
              <a:rPr lang="en-US" sz="1200" i="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Pinar Avci</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et al.  </a:t>
            </a:r>
            <a:r>
              <a:rPr lang="en-US" sz="1200" i="1" kern="1800" dirty="0">
                <a:solidFill>
                  <a:schemeClr val="bg1"/>
                </a:solidFill>
                <a:latin typeface="Aptos" panose="020B0004020202020204" pitchFamily="34" charset="0"/>
                <a:ea typeface="Aptos" panose="020B0004020202020204" pitchFamily="34" charset="0"/>
                <a:cs typeface="Times New Roman" panose="02020603050405020304" pitchFamily="18" charset="0"/>
              </a:rPr>
              <a:t>Low-level laser (light) therapy (LLLT) in skin: stimulating, healing, restoring. </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Semin </a:t>
            </a:r>
            <a:r>
              <a:rPr lang="en-US" sz="1200" i="1" kern="100" dirty="0" err="1">
                <a:solidFill>
                  <a:schemeClr val="bg1"/>
                </a:solidFill>
                <a:latin typeface="Aptos" panose="020B0004020202020204" pitchFamily="34" charset="0"/>
                <a:ea typeface="Aptos" panose="020B0004020202020204" pitchFamily="34" charset="0"/>
                <a:cs typeface="Times New Roman" panose="02020603050405020304" pitchFamily="18" charset="0"/>
              </a:rPr>
              <a:t>Cutan</a:t>
            </a:r>
            <a:r>
              <a:rPr lang="en-US" sz="1200" i="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Med Surg. 2013 Mar;32(1):41–52</a:t>
            </a:r>
            <a:r>
              <a:rPr lang="en-US" sz="12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a:t>
            </a:r>
            <a:endParaRPr lang="en-US" sz="12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
            <a:extLst>
              <a:ext uri="{FF2B5EF4-FFF2-40B4-BE49-F238E27FC236}">
                <a16:creationId xmlns:a16="http://schemas.microsoft.com/office/drawing/2014/main" id="{3871283C-2EB9-E68C-CA65-E70F5BBC53C9}"/>
              </a:ext>
            </a:extLst>
          </p:cNvPr>
          <p:cNvSpPr>
            <a:spLocks noChangeArrowheads="1"/>
          </p:cNvSpPr>
          <p:nvPr/>
        </p:nvSpPr>
        <p:spPr bwMode="auto">
          <a:xfrm>
            <a:off x="355600" y="1818528"/>
            <a:ext cx="11176000" cy="3220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0960" tIns="30480" rIns="60960" bIns="30480" numCol="1" anchor="ctr" anchorCtr="0" compatLnSpc="1">
            <a:prstTxWarp prst="textNoShape">
              <a:avLst/>
            </a:prstTxWarp>
            <a:spAutoFit/>
          </a:bodyPr>
          <a:lstStyle/>
          <a:p>
            <a:pPr marL="381019" indent="-381019" defTabSz="609630" eaLnBrk="0" fontAlgn="base" hangingPunct="0">
              <a:spcBef>
                <a:spcPct val="0"/>
              </a:spcBef>
              <a:spcAft>
                <a:spcPct val="0"/>
              </a:spcAft>
              <a:buFont typeface="Arial" panose="020B0604020202020204" pitchFamily="34" charset="0"/>
              <a:buChar char="•"/>
            </a:pPr>
            <a:r>
              <a:rPr lang="en-US" altLang="en-US" sz="2933" dirty="0">
                <a:solidFill>
                  <a:schemeClr val="bg1"/>
                </a:solidFill>
                <a:latin typeface="Arial" panose="020B0604020202020204" pitchFamily="34" charset="0"/>
                <a:ea typeface="Aptos" panose="020B0004020202020204" pitchFamily="34" charset="0"/>
                <a:cs typeface="Aptos" panose="020B0004020202020204" pitchFamily="34" charset="0"/>
              </a:rPr>
              <a:t>Cytochrome C oxidase (CCO) is an enzyme located in the mitochondria of cells</a:t>
            </a:r>
          </a:p>
          <a:p>
            <a:pPr marL="381019" indent="-381019" defTabSz="609630" eaLnBrk="0" fontAlgn="base" hangingPunct="0">
              <a:spcBef>
                <a:spcPct val="0"/>
              </a:spcBef>
              <a:spcAft>
                <a:spcPct val="0"/>
              </a:spcAft>
              <a:buFont typeface="Arial" panose="020B0604020202020204" pitchFamily="34" charset="0"/>
              <a:buChar char="•"/>
            </a:pPr>
            <a:r>
              <a:rPr lang="en-US" altLang="en-US" sz="2933" dirty="0">
                <a:solidFill>
                  <a:schemeClr val="bg1"/>
                </a:solidFill>
                <a:latin typeface="Arial" panose="020B0604020202020204" pitchFamily="34" charset="0"/>
                <a:ea typeface="Aptos" panose="020B0004020202020204" pitchFamily="34" charset="0"/>
                <a:cs typeface="Aptos" panose="020B0004020202020204" pitchFamily="34" charset="0"/>
              </a:rPr>
              <a:t>Acts as a chromophore for red and near infrared light  </a:t>
            </a:r>
          </a:p>
          <a:p>
            <a:pPr marL="381019" indent="-381019" defTabSz="609630" eaLnBrk="0" fontAlgn="base" hangingPunct="0">
              <a:spcBef>
                <a:spcPct val="0"/>
              </a:spcBef>
              <a:spcAft>
                <a:spcPct val="0"/>
              </a:spcAft>
              <a:buFont typeface="Arial" panose="020B0604020202020204" pitchFamily="34" charset="0"/>
              <a:buChar char="•"/>
            </a:pPr>
            <a:r>
              <a:rPr lang="en-US" altLang="en-US" sz="2933" dirty="0">
                <a:solidFill>
                  <a:schemeClr val="bg1"/>
                </a:solidFill>
                <a:latin typeface="Arial" panose="020B0604020202020204" pitchFamily="34" charset="0"/>
                <a:ea typeface="Aptos" panose="020B0004020202020204" pitchFamily="34" charset="0"/>
                <a:cs typeface="Aptos" panose="020B0004020202020204" pitchFamily="34" charset="0"/>
              </a:rPr>
              <a:t>Absorption of this light energy by CCO enhances enzymatic activity, mitochondrial respiration</a:t>
            </a:r>
            <a:r>
              <a:rPr lang="en-US" altLang="en-US" sz="2933" u="sng" dirty="0">
                <a:solidFill>
                  <a:schemeClr val="bg1"/>
                </a:solidFill>
                <a:latin typeface="Arial" panose="020B0604020202020204" pitchFamily="34" charset="0"/>
                <a:ea typeface="Aptos" panose="020B0004020202020204" pitchFamily="34" charset="0"/>
                <a:cs typeface="Aptos" panose="020B0004020202020204" pitchFamily="34" charset="0"/>
              </a:rPr>
              <a:t>,</a:t>
            </a:r>
            <a:r>
              <a:rPr lang="en-US" altLang="en-US" sz="2933" dirty="0">
                <a:solidFill>
                  <a:schemeClr val="bg1"/>
                </a:solidFill>
                <a:latin typeface="Arial" panose="020B0604020202020204" pitchFamily="34" charset="0"/>
                <a:ea typeface="Aptos" panose="020B0004020202020204" pitchFamily="34" charset="0"/>
                <a:cs typeface="Aptos" panose="020B0004020202020204" pitchFamily="34" charset="0"/>
              </a:rPr>
              <a:t> and adenosine triphosphate (ATP) production</a:t>
            </a:r>
          </a:p>
          <a:p>
            <a:pPr marL="381019" indent="-381019" defTabSz="609630" eaLnBrk="0" fontAlgn="base" hangingPunct="0">
              <a:spcBef>
                <a:spcPct val="0"/>
              </a:spcBef>
              <a:spcAft>
                <a:spcPct val="0"/>
              </a:spcAft>
              <a:buFont typeface="Arial" panose="020B0604020202020204" pitchFamily="34" charset="0"/>
              <a:buChar char="•"/>
            </a:pPr>
            <a:r>
              <a:rPr lang="en-US" altLang="en-US" sz="2933" dirty="0">
                <a:solidFill>
                  <a:schemeClr val="bg1"/>
                </a:solidFill>
                <a:latin typeface="Arial" panose="020B0604020202020204" pitchFamily="34" charset="0"/>
                <a:ea typeface="Aptos" panose="020B0004020202020204" pitchFamily="34" charset="0"/>
                <a:cs typeface="Aptos" panose="020B0004020202020204" pitchFamily="34" charset="0"/>
              </a:rPr>
              <a:t>Can alter transcription properties within the cell</a:t>
            </a:r>
            <a:endParaRPr lang="en-US" altLang="en-US" sz="2933" dirty="0">
              <a:solidFill>
                <a:schemeClr val="bg1"/>
              </a:solidFill>
              <a:latin typeface="Arial" panose="020B0604020202020204" pitchFamily="34" charset="0"/>
            </a:endParaRPr>
          </a:p>
        </p:txBody>
      </p:sp>
    </p:spTree>
    <p:extLst>
      <p:ext uri="{BB962C8B-B14F-4D97-AF65-F5344CB8AC3E}">
        <p14:creationId xmlns:p14="http://schemas.microsoft.com/office/powerpoint/2010/main" val="2612173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1312779" y="245763"/>
            <a:ext cx="8686800" cy="838200"/>
          </a:xfrm>
        </p:spPr>
        <p:txBody>
          <a:bodyPr/>
          <a:lstStyle/>
          <a:p>
            <a:pPr algn="ctr" eaLnBrk="1" hangingPunct="1">
              <a:defRPr/>
            </a:pPr>
            <a:r>
              <a:rPr lang="en-US" sz="3600" dirty="0"/>
              <a:t>Herpetic Keratitis Disease</a:t>
            </a:r>
          </a:p>
        </p:txBody>
      </p:sp>
      <p:sp>
        <p:nvSpPr>
          <p:cNvPr id="136194" name="Rectangle 3"/>
          <p:cNvSpPr>
            <a:spLocks noGrp="1" noChangeArrowheads="1"/>
          </p:cNvSpPr>
          <p:nvPr>
            <p:ph type="body" idx="1"/>
          </p:nvPr>
        </p:nvSpPr>
        <p:spPr>
          <a:xfrm>
            <a:off x="61069" y="1209698"/>
            <a:ext cx="5054941" cy="5260550"/>
          </a:xfrm>
          <a:noFill/>
        </p:spPr>
        <p:txBody>
          <a:bodyPr>
            <a:normAutofit/>
          </a:bodyPr>
          <a:lstStyle/>
          <a:p>
            <a:pPr eaLnBrk="1" hangingPunct="1">
              <a:buFontTx/>
              <a:buChar char="•"/>
            </a:pPr>
            <a:r>
              <a:rPr lang="en-US" sz="2400" dirty="0">
                <a:latin typeface="Corbel" charset="0"/>
                <a:ea typeface="ＭＳ Ｐゴシック" charset="0"/>
                <a:cs typeface="ＭＳ Ｐゴシック" charset="0"/>
              </a:rPr>
              <a:t>Herpetic keratitis infection is one of the leading cause of corneal transplants in the U.S.</a:t>
            </a:r>
          </a:p>
          <a:p>
            <a:pPr eaLnBrk="1" hangingPunct="1">
              <a:buFontTx/>
              <a:buChar char="•"/>
            </a:pPr>
            <a:r>
              <a:rPr lang="en-US" sz="2400" dirty="0">
                <a:latin typeface="Corbel" charset="0"/>
                <a:ea typeface="ＭＳ Ｐゴシック" charset="0"/>
                <a:cs typeface="ＭＳ Ｐゴシック" charset="0"/>
              </a:rPr>
              <a:t>Herpes Simplex Virus (HSV-type 1 and HSV-type 2) and Herpes Zoster cause herpetic keratitis.</a:t>
            </a:r>
          </a:p>
          <a:p>
            <a:pPr eaLnBrk="1" hangingPunct="1">
              <a:buFontTx/>
              <a:buChar char="•"/>
            </a:pPr>
            <a:r>
              <a:rPr lang="en-US" sz="2400" dirty="0">
                <a:latin typeface="Corbel" charset="0"/>
                <a:ea typeface="ＭＳ Ｐゴシック" charset="0"/>
                <a:cs typeface="ＭＳ Ｐゴシック" charset="0"/>
              </a:rPr>
              <a:t>A 2002 report estimated that 400,000 Americans had experienced ocular HSV infection</a:t>
            </a:r>
          </a:p>
          <a:p>
            <a:pPr marL="742950" lvl="1" indent="-285750"/>
            <a:r>
              <a:rPr lang="en-US" dirty="0">
                <a:latin typeface="Corbel" charset="0"/>
                <a:ea typeface="ＭＳ Ｐゴシック" charset="0"/>
              </a:rPr>
              <a:t>Estimated 20,000 primary infections per year in the U.S.</a:t>
            </a:r>
          </a:p>
          <a:p>
            <a:pPr marL="742950" lvl="1" indent="-285750"/>
            <a:r>
              <a:rPr lang="en-US" dirty="0">
                <a:latin typeface="Corbel" charset="0"/>
                <a:ea typeface="ＭＳ Ｐゴシック" charset="0"/>
              </a:rPr>
              <a:t>Estimated 28,000 relapses in the U.S. per year</a:t>
            </a:r>
          </a:p>
        </p:txBody>
      </p:sp>
      <p:pic>
        <p:nvPicPr>
          <p:cNvPr id="2" name="Picture 1" descr="stacey 29.JPG">
            <a:extLst>
              <a:ext uri="{FF2B5EF4-FFF2-40B4-BE49-F238E27FC236}">
                <a16:creationId xmlns:a16="http://schemas.microsoft.com/office/drawing/2014/main" id="{763CC94A-4D90-81ED-F0C6-B13EE9690D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7352" y="2381209"/>
            <a:ext cx="3903579" cy="29276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3" descr="A light beams in the sky&#10;&#10;Description automatically generated">
            <a:extLst>
              <a:ext uri="{FF2B5EF4-FFF2-40B4-BE49-F238E27FC236}">
                <a16:creationId xmlns:a16="http://schemas.microsoft.com/office/drawing/2014/main" id="{B1FB0229-25FB-CE9C-60B8-BDD48C92E78B}"/>
              </a:ext>
            </a:extLst>
          </p:cNvPr>
          <p:cNvPicPr>
            <a:picLocks noChangeAspect="1"/>
          </p:cNvPicPr>
          <p:nvPr/>
        </p:nvPicPr>
        <p:blipFill>
          <a:blip r:embed="rId4"/>
          <a:stretch>
            <a:fillRect/>
          </a:stretch>
        </p:blipFill>
        <p:spPr>
          <a:xfrm>
            <a:off x="5204993" y="1209698"/>
            <a:ext cx="3022359" cy="512693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4DBBA-E961-0D81-C07C-0DE51C6FB249}"/>
              </a:ext>
            </a:extLst>
          </p:cNvPr>
          <p:cNvSpPr>
            <a:spLocks noGrp="1"/>
          </p:cNvSpPr>
          <p:nvPr>
            <p:ph type="title"/>
          </p:nvPr>
        </p:nvSpPr>
        <p:spPr/>
        <p:txBody>
          <a:bodyPr/>
          <a:lstStyle/>
          <a:p>
            <a:r>
              <a:rPr lang="en-US" dirty="0"/>
              <a:t>Pathophysiology</a:t>
            </a:r>
          </a:p>
        </p:txBody>
      </p:sp>
      <p:sp>
        <p:nvSpPr>
          <p:cNvPr id="3" name="Content Placeholder 2">
            <a:extLst>
              <a:ext uri="{FF2B5EF4-FFF2-40B4-BE49-F238E27FC236}">
                <a16:creationId xmlns:a16="http://schemas.microsoft.com/office/drawing/2014/main" id="{C8A48E53-A066-31B9-C130-8247552D35DE}"/>
              </a:ext>
            </a:extLst>
          </p:cNvPr>
          <p:cNvSpPr>
            <a:spLocks noGrp="1"/>
          </p:cNvSpPr>
          <p:nvPr>
            <p:ph idx="1"/>
          </p:nvPr>
        </p:nvSpPr>
        <p:spPr>
          <a:xfrm>
            <a:off x="838200" y="1825625"/>
            <a:ext cx="10515600" cy="4667250"/>
          </a:xfrm>
        </p:spPr>
        <p:txBody>
          <a:bodyPr>
            <a:normAutofit lnSpcReduction="10000"/>
          </a:bodyPr>
          <a:lstStyle/>
          <a:p>
            <a:r>
              <a:rPr lang="en-US" dirty="0"/>
              <a:t>Neural Spread to the Trigeminal System</a:t>
            </a:r>
          </a:p>
          <a:p>
            <a:pPr>
              <a:buFont typeface="Arial" panose="020B0604020202020204" pitchFamily="34" charset="0"/>
              <a:buChar char="•"/>
            </a:pPr>
            <a:r>
              <a:rPr lang="en-US" dirty="0"/>
              <a:t>After primary infection, HSV-1:</a:t>
            </a:r>
          </a:p>
          <a:p>
            <a:pPr marL="742950" lvl="1" indent="-285750">
              <a:buFont typeface="Arial" panose="020B0604020202020204" pitchFamily="34" charset="0"/>
              <a:buChar char="•"/>
            </a:pPr>
            <a:r>
              <a:rPr lang="en-US" sz="2800" dirty="0"/>
              <a:t>Enters sensory nerve endings</a:t>
            </a:r>
          </a:p>
          <a:p>
            <a:pPr marL="742950" lvl="1" indent="-285750">
              <a:buFont typeface="Arial" panose="020B0604020202020204" pitchFamily="34" charset="0"/>
              <a:buChar char="•"/>
            </a:pPr>
            <a:r>
              <a:rPr lang="en-US" sz="2800" dirty="0"/>
              <a:t>Travels retrograde along sensory axons</a:t>
            </a:r>
          </a:p>
          <a:p>
            <a:pPr>
              <a:buFont typeface="Arial" panose="020B0604020202020204" pitchFamily="34" charset="0"/>
              <a:buChar char="•"/>
            </a:pPr>
            <a:r>
              <a:rPr lang="en-US" dirty="0"/>
              <a:t>Virus localizes and becomes latent in the:</a:t>
            </a:r>
          </a:p>
          <a:p>
            <a:pPr marL="742950" lvl="1" indent="-285750">
              <a:buFont typeface="Arial" panose="020B0604020202020204" pitchFamily="34" charset="0"/>
              <a:buChar char="•"/>
            </a:pPr>
            <a:r>
              <a:rPr lang="en-US" sz="2800" dirty="0"/>
              <a:t>Trigeminal ganglion</a:t>
            </a:r>
          </a:p>
          <a:p>
            <a:pPr>
              <a:buFont typeface="Arial" panose="020B0604020202020204" pitchFamily="34" charset="0"/>
              <a:buChar char="•"/>
            </a:pPr>
            <a:r>
              <a:rPr lang="en-US" dirty="0"/>
              <a:t>The trigeminal ganglion houses sensory neurons for:</a:t>
            </a:r>
          </a:p>
          <a:p>
            <a:pPr marL="742950" lvl="1" indent="-285750">
              <a:buFont typeface="Arial" panose="020B0604020202020204" pitchFamily="34" charset="0"/>
              <a:buChar char="•"/>
            </a:pPr>
            <a:r>
              <a:rPr lang="en-US" sz="2800" dirty="0"/>
              <a:t>Ophthalmic (V1)</a:t>
            </a:r>
          </a:p>
          <a:p>
            <a:pPr marL="742950" lvl="1" indent="-285750">
              <a:buFont typeface="Arial" panose="020B0604020202020204" pitchFamily="34" charset="0"/>
              <a:buChar char="•"/>
            </a:pPr>
            <a:r>
              <a:rPr lang="en-US" sz="2800" dirty="0"/>
              <a:t>Maxillary (V2)</a:t>
            </a:r>
          </a:p>
          <a:p>
            <a:pPr marL="742950" lvl="1" indent="-285750">
              <a:buFont typeface="Arial" panose="020B0604020202020204" pitchFamily="34" charset="0"/>
              <a:buChar char="•"/>
            </a:pPr>
            <a:r>
              <a:rPr lang="en-US" sz="2800" dirty="0"/>
              <a:t>Mandibular (V3) divisions</a:t>
            </a:r>
          </a:p>
          <a:p>
            <a:pPr marL="742950" lvl="1"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071831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0874-34D6-BB38-5D64-490DB5DC3B57}"/>
              </a:ext>
            </a:extLst>
          </p:cNvPr>
          <p:cNvSpPr>
            <a:spLocks noGrp="1"/>
          </p:cNvSpPr>
          <p:nvPr>
            <p:ph type="title"/>
          </p:nvPr>
        </p:nvSpPr>
        <p:spPr/>
        <p:txBody>
          <a:bodyPr/>
          <a:lstStyle/>
          <a:p>
            <a:r>
              <a:rPr lang="en-US" dirty="0"/>
              <a:t>Treatment of Herpes Epithelial Keratitis</a:t>
            </a:r>
          </a:p>
        </p:txBody>
      </p:sp>
      <p:sp>
        <p:nvSpPr>
          <p:cNvPr id="3" name="Content Placeholder 2">
            <a:extLst>
              <a:ext uri="{FF2B5EF4-FFF2-40B4-BE49-F238E27FC236}">
                <a16:creationId xmlns:a16="http://schemas.microsoft.com/office/drawing/2014/main" id="{D7EF3C3C-8BBA-6272-5D83-1B4EC5D16339}"/>
              </a:ext>
            </a:extLst>
          </p:cNvPr>
          <p:cNvSpPr>
            <a:spLocks noGrp="1"/>
          </p:cNvSpPr>
          <p:nvPr>
            <p:ph idx="1"/>
          </p:nvPr>
        </p:nvSpPr>
        <p:spPr>
          <a:xfrm>
            <a:off x="838200" y="1597306"/>
            <a:ext cx="10515600" cy="5046561"/>
          </a:xfrm>
        </p:spPr>
        <p:txBody>
          <a:bodyPr>
            <a:normAutofit fontScale="92500" lnSpcReduction="10000"/>
          </a:bodyPr>
          <a:lstStyle/>
          <a:p>
            <a:r>
              <a:rPr lang="en-US" sz="3000" dirty="0"/>
              <a:t>Ganciclovir 0.15% ophthalmic gel</a:t>
            </a:r>
          </a:p>
          <a:p>
            <a:pPr lvl="1"/>
            <a:r>
              <a:rPr lang="en-US" sz="3000" dirty="0"/>
              <a:t>1 drop in the affected eye 5 times/day until the ulcer heals, then 3 times/day for 7 days.</a:t>
            </a:r>
          </a:p>
          <a:p>
            <a:r>
              <a:rPr lang="en-US" sz="3000" dirty="0"/>
              <a:t>Trifluridine 1% solution</a:t>
            </a:r>
          </a:p>
          <a:p>
            <a:pPr lvl="1"/>
            <a:r>
              <a:rPr lang="en-US" sz="3000" dirty="0"/>
              <a:t>1 drop up to 9 times/day during acute treatment; do not exceed 21 days due to epithelial toxicity risk.</a:t>
            </a:r>
          </a:p>
          <a:p>
            <a:r>
              <a:rPr lang="en-US" sz="3000" dirty="0"/>
              <a:t>Acyclovir</a:t>
            </a:r>
          </a:p>
          <a:p>
            <a:pPr lvl="1"/>
            <a:r>
              <a:rPr lang="en-US" sz="3000" dirty="0"/>
              <a:t>400 mg PO 5 times/day for 7–10 days</a:t>
            </a:r>
          </a:p>
          <a:p>
            <a:r>
              <a:rPr lang="en-US" sz="3000" dirty="0"/>
              <a:t>Valacyclovir</a:t>
            </a:r>
          </a:p>
          <a:p>
            <a:pPr lvl="1"/>
            <a:r>
              <a:rPr lang="en-US" sz="3000" dirty="0"/>
              <a:t>500 mg PO TID for 7–10 days</a:t>
            </a:r>
          </a:p>
          <a:p>
            <a:r>
              <a:rPr lang="en-US" sz="3000" dirty="0"/>
              <a:t>Famciclovir</a:t>
            </a:r>
          </a:p>
          <a:p>
            <a:pPr lvl="1"/>
            <a:r>
              <a:rPr lang="en-US" sz="3000" dirty="0"/>
              <a:t>250 mg PO BID for 7–10 days</a:t>
            </a:r>
            <a:endParaRPr lang="en-US" dirty="0"/>
          </a:p>
        </p:txBody>
      </p:sp>
    </p:spTree>
    <p:extLst>
      <p:ext uri="{BB962C8B-B14F-4D97-AF65-F5344CB8AC3E}">
        <p14:creationId xmlns:p14="http://schemas.microsoft.com/office/powerpoint/2010/main" val="3401351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itle 1"/>
          <p:cNvSpPr>
            <a:spLocks noGrp="1"/>
          </p:cNvSpPr>
          <p:nvPr>
            <p:ph type="title"/>
          </p:nvPr>
        </p:nvSpPr>
        <p:spPr>
          <a:xfrm>
            <a:off x="719559" y="251749"/>
            <a:ext cx="8229600" cy="990600"/>
          </a:xfrm>
        </p:spPr>
        <p:txBody>
          <a:bodyPr/>
          <a:lstStyle/>
          <a:p>
            <a:pPr>
              <a:defRPr/>
            </a:pPr>
            <a:r>
              <a:rPr lang="en-US" dirty="0"/>
              <a:t>HSV Prophylaxis</a:t>
            </a:r>
          </a:p>
        </p:txBody>
      </p:sp>
      <p:sp>
        <p:nvSpPr>
          <p:cNvPr id="151554" name="Content Placeholder 2"/>
          <p:cNvSpPr>
            <a:spLocks noGrp="1"/>
          </p:cNvSpPr>
          <p:nvPr>
            <p:ph idx="1"/>
          </p:nvPr>
        </p:nvSpPr>
        <p:spPr>
          <a:xfrm>
            <a:off x="868101" y="1371600"/>
            <a:ext cx="9655215" cy="4114800"/>
          </a:xfrm>
        </p:spPr>
        <p:txBody>
          <a:bodyPr>
            <a:noAutofit/>
          </a:bodyPr>
          <a:lstStyle/>
          <a:p>
            <a:r>
              <a:rPr lang="en-US" sz="3600" dirty="0">
                <a:latin typeface="Corbel" charset="0"/>
                <a:ea typeface="ＭＳ Ｐゴシック" charset="0"/>
                <a:cs typeface="ＭＳ Ｐゴシック" charset="0"/>
              </a:rPr>
              <a:t>Acyclovir 400mg bid</a:t>
            </a:r>
          </a:p>
          <a:p>
            <a:r>
              <a:rPr lang="en-US" sz="3600" dirty="0" err="1">
                <a:latin typeface="Corbel" charset="0"/>
                <a:ea typeface="ＭＳ Ｐゴシック" charset="0"/>
                <a:cs typeface="ＭＳ Ｐゴシック" charset="0"/>
              </a:rPr>
              <a:t>Valacyclovir</a:t>
            </a:r>
            <a:r>
              <a:rPr lang="en-US" sz="3600" dirty="0">
                <a:latin typeface="Corbel" charset="0"/>
                <a:ea typeface="ＭＳ Ｐゴシック" charset="0"/>
                <a:cs typeface="ＭＳ Ｐゴシック" charset="0"/>
              </a:rPr>
              <a:t> 500mg </a:t>
            </a:r>
            <a:r>
              <a:rPr lang="en-US" sz="3600" dirty="0" err="1">
                <a:latin typeface="Corbel" charset="0"/>
                <a:ea typeface="ＭＳ Ｐゴシック" charset="0"/>
                <a:cs typeface="ＭＳ Ｐゴシック" charset="0"/>
              </a:rPr>
              <a:t>qd</a:t>
            </a:r>
            <a:endParaRPr lang="en-US" sz="3600" dirty="0">
              <a:latin typeface="Corbel" charset="0"/>
              <a:ea typeface="ＭＳ Ｐゴシック" charset="0"/>
              <a:cs typeface="ＭＳ Ｐゴシック" charset="0"/>
            </a:endParaRPr>
          </a:p>
          <a:p>
            <a:r>
              <a:rPr lang="en-US" sz="3600" dirty="0">
                <a:latin typeface="Corbel" charset="0"/>
                <a:ea typeface="ＭＳ Ｐゴシック" charset="0"/>
                <a:cs typeface="ＭＳ Ｐゴシック" charset="0"/>
              </a:rPr>
              <a:t>History of severe stromal keratitis</a:t>
            </a:r>
          </a:p>
          <a:p>
            <a:r>
              <a:rPr lang="en-US" sz="3600" dirty="0">
                <a:latin typeface="Corbel" charset="0"/>
                <a:ea typeface="ＭＳ Ｐゴシック" charset="0"/>
                <a:cs typeface="ＭＳ Ｐゴシック" charset="0"/>
              </a:rPr>
              <a:t>Those who experience more than one episode epithelial keratitis per year</a:t>
            </a:r>
          </a:p>
          <a:p>
            <a:r>
              <a:rPr lang="en-US" sz="3600" dirty="0">
                <a:latin typeface="Corbel" charset="0"/>
                <a:ea typeface="ＭＳ Ｐゴシック" charset="0"/>
                <a:cs typeface="ＭＳ Ｐゴシック" charset="0"/>
              </a:rPr>
              <a:t>Those receiving corneal transplant for vision loss related to herpetic scarring</a:t>
            </a:r>
          </a:p>
          <a:p>
            <a:r>
              <a:rPr lang="en-US" sz="3600" dirty="0">
                <a:latin typeface="Corbel" charset="0"/>
                <a:ea typeface="ＭＳ Ｐゴシック" charset="0"/>
                <a:cs typeface="ＭＳ Ｐゴシック" charset="0"/>
              </a:rPr>
              <a:t>1 week prior to cataract or glaucoma surgery and 1 to 6 months postoperatively</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41" y="-170004"/>
            <a:ext cx="3842794" cy="1325563"/>
          </a:xfrm>
        </p:spPr>
        <p:txBody>
          <a:bodyPr/>
          <a:lstStyle/>
          <a:p>
            <a:r>
              <a:rPr lang="en-US" dirty="0"/>
              <a:t>Anterior Uveitis</a:t>
            </a:r>
          </a:p>
        </p:txBody>
      </p:sp>
      <p:sp>
        <p:nvSpPr>
          <p:cNvPr id="3" name="Content Placeholder 2"/>
          <p:cNvSpPr>
            <a:spLocks noGrp="1"/>
          </p:cNvSpPr>
          <p:nvPr>
            <p:ph idx="1"/>
          </p:nvPr>
        </p:nvSpPr>
        <p:spPr>
          <a:xfrm>
            <a:off x="525179" y="969811"/>
            <a:ext cx="3581147" cy="2182370"/>
          </a:xfrm>
        </p:spPr>
        <p:txBody>
          <a:bodyPr>
            <a:noAutofit/>
          </a:bodyPr>
          <a:lstStyle/>
          <a:p>
            <a:r>
              <a:rPr lang="en-US" sz="2400" dirty="0"/>
              <a:t>8 per 100,000</a:t>
            </a:r>
          </a:p>
          <a:p>
            <a:r>
              <a:rPr lang="en-US" sz="2400" dirty="0"/>
              <a:t>90% are acute anterior uveitis</a:t>
            </a:r>
          </a:p>
          <a:p>
            <a:r>
              <a:rPr lang="en-US" sz="2400" dirty="0"/>
              <a:t>Majority of primary cases are idiopathic</a:t>
            </a:r>
          </a:p>
        </p:txBody>
      </p:sp>
      <p:pic>
        <p:nvPicPr>
          <p:cNvPr id="4" name="08997089_#00001(wm)(Frames0_403)_converted">
            <a:hlinkClick r:id="" action="ppaction://media"/>
            <a:extLst>
              <a:ext uri="{FF2B5EF4-FFF2-40B4-BE49-F238E27FC236}">
                <a16:creationId xmlns:a16="http://schemas.microsoft.com/office/drawing/2014/main" id="{C428E715-97D0-BA8F-BB3C-DBA769C6C1A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09608" y="821080"/>
            <a:ext cx="7596851" cy="5697637"/>
          </a:xfrm>
          <a:prstGeom prst="rect">
            <a:avLst/>
          </a:prstGeom>
        </p:spPr>
      </p:pic>
      <p:pic>
        <p:nvPicPr>
          <p:cNvPr id="5" name="Picture 4">
            <a:extLst>
              <a:ext uri="{FF2B5EF4-FFF2-40B4-BE49-F238E27FC236}">
                <a16:creationId xmlns:a16="http://schemas.microsoft.com/office/drawing/2014/main" id="{6382BB69-7634-6D15-5CAE-896BC7E124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171" y="2966432"/>
            <a:ext cx="3225161" cy="3891568"/>
          </a:xfrm>
          <a:prstGeom prst="rect">
            <a:avLst/>
          </a:prstGeom>
        </p:spPr>
      </p:pic>
    </p:spTree>
    <p:extLst>
      <p:ext uri="{BB962C8B-B14F-4D97-AF65-F5344CB8AC3E}">
        <p14:creationId xmlns:p14="http://schemas.microsoft.com/office/powerpoint/2010/main" val="243931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4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7503D2-516B-B44C-A6BB-D6D0C78E5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026" y="0"/>
            <a:ext cx="8955949" cy="6858000"/>
          </a:xfrm>
          <a:prstGeom prst="rect">
            <a:avLst/>
          </a:prstGeom>
        </p:spPr>
      </p:pic>
    </p:spTree>
    <p:extLst>
      <p:ext uri="{BB962C8B-B14F-4D97-AF65-F5344CB8AC3E}">
        <p14:creationId xmlns:p14="http://schemas.microsoft.com/office/powerpoint/2010/main" val="1000761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33588" y="120463"/>
            <a:ext cx="9117816" cy="707886"/>
          </a:xfrm>
          <a:prstGeom prst="rect">
            <a:avLst/>
          </a:prstGeom>
          <a:noFill/>
        </p:spPr>
        <p:txBody>
          <a:bodyPr wrap="none" rtlCol="0">
            <a:spAutoFit/>
          </a:bodyPr>
          <a:lstStyle/>
          <a:p>
            <a:pPr algn="ctr"/>
            <a:r>
              <a:rPr lang="en-US" sz="4000" dirty="0"/>
              <a:t>Standardization of Uveitis Nomenclature</a:t>
            </a:r>
          </a:p>
        </p:txBody>
      </p:sp>
      <p:pic>
        <p:nvPicPr>
          <p:cNvPr id="5" name="Picture 4" descr="Screen Shot 2016-04-22 at 9.34.2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3471" y="962482"/>
            <a:ext cx="5858047" cy="5895519"/>
          </a:xfrm>
          <a:prstGeom prst="rect">
            <a:avLst/>
          </a:prstGeom>
        </p:spPr>
      </p:pic>
      <p:sp>
        <p:nvSpPr>
          <p:cNvPr id="2" name="Frame 1">
            <a:extLst>
              <a:ext uri="{FF2B5EF4-FFF2-40B4-BE49-F238E27FC236}">
                <a16:creationId xmlns:a16="http://schemas.microsoft.com/office/drawing/2014/main" id="{60FC81FE-B39A-CE40-A971-C884042B0367}"/>
              </a:ext>
            </a:extLst>
          </p:cNvPr>
          <p:cNvSpPr/>
          <p:nvPr/>
        </p:nvSpPr>
        <p:spPr>
          <a:xfrm>
            <a:off x="6985000" y="1510146"/>
            <a:ext cx="939800" cy="5347855"/>
          </a:xfrm>
          <a:prstGeom prst="frame">
            <a:avLst>
              <a:gd name="adj1" fmla="val 70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535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Anterior Uveitis</a:t>
            </a:r>
          </a:p>
        </p:txBody>
      </p:sp>
      <p:sp>
        <p:nvSpPr>
          <p:cNvPr id="3" name="Content Placeholder 2"/>
          <p:cNvSpPr>
            <a:spLocks noGrp="1"/>
          </p:cNvSpPr>
          <p:nvPr>
            <p:ph idx="1"/>
          </p:nvPr>
        </p:nvSpPr>
        <p:spPr>
          <a:xfrm>
            <a:off x="467810" y="1825625"/>
            <a:ext cx="5782519" cy="4351338"/>
          </a:xfrm>
        </p:spPr>
        <p:txBody>
          <a:bodyPr>
            <a:normAutofit/>
          </a:bodyPr>
          <a:lstStyle/>
          <a:p>
            <a:r>
              <a:rPr lang="en-US" dirty="0" err="1"/>
              <a:t>Keratic</a:t>
            </a:r>
            <a:r>
              <a:rPr lang="en-US" dirty="0"/>
              <a:t> Precipitates</a:t>
            </a:r>
          </a:p>
          <a:p>
            <a:pPr lvl="1"/>
            <a:r>
              <a:rPr lang="en-US" dirty="0"/>
              <a:t>Granulomatous vs. non-granulomatous</a:t>
            </a:r>
          </a:p>
          <a:p>
            <a:r>
              <a:rPr lang="en-US" dirty="0"/>
              <a:t>Constricted Pupil</a:t>
            </a:r>
          </a:p>
          <a:p>
            <a:r>
              <a:rPr lang="en-US" dirty="0"/>
              <a:t>Iris Nodules</a:t>
            </a:r>
          </a:p>
          <a:p>
            <a:pPr lvl="1"/>
            <a:r>
              <a:rPr lang="en-US" dirty="0" err="1"/>
              <a:t>Koeppe’s</a:t>
            </a:r>
            <a:r>
              <a:rPr lang="en-US" dirty="0"/>
              <a:t> nodules</a:t>
            </a:r>
          </a:p>
          <a:p>
            <a:pPr lvl="2"/>
            <a:r>
              <a:rPr lang="en-US" dirty="0"/>
              <a:t>Pupillary margin</a:t>
            </a:r>
          </a:p>
          <a:p>
            <a:pPr lvl="1"/>
            <a:r>
              <a:rPr lang="en-US" dirty="0" err="1"/>
              <a:t>Busaca’s</a:t>
            </a:r>
            <a:r>
              <a:rPr lang="en-US" dirty="0"/>
              <a:t> nodules</a:t>
            </a:r>
          </a:p>
          <a:p>
            <a:pPr lvl="2"/>
            <a:r>
              <a:rPr lang="en-US" dirty="0"/>
              <a:t>Anterior iris </a:t>
            </a:r>
            <a:r>
              <a:rPr lang="en-US" dirty="0" err="1"/>
              <a:t>stroma</a:t>
            </a:r>
            <a:endParaRPr lang="en-US" dirty="0"/>
          </a:p>
        </p:txBody>
      </p:sp>
      <p:pic>
        <p:nvPicPr>
          <p:cNvPr id="4" name="W123_#00001(wm)(Frames0_388)_converted">
            <a:hlinkClick r:id="" action="ppaction://media"/>
            <a:extLst>
              <a:ext uri="{FF2B5EF4-FFF2-40B4-BE49-F238E27FC236}">
                <a16:creationId xmlns:a16="http://schemas.microsoft.com/office/drawing/2014/main" id="{ACCC0FB3-C3BB-F79C-48DB-27696E597BB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55511" y="1690688"/>
            <a:ext cx="5782518" cy="4336889"/>
          </a:xfrm>
          <a:prstGeom prst="rect">
            <a:avLst/>
          </a:prstGeom>
        </p:spPr>
      </p:pic>
    </p:spTree>
    <p:extLst>
      <p:ext uri="{BB962C8B-B14F-4D97-AF65-F5344CB8AC3E}">
        <p14:creationId xmlns:p14="http://schemas.microsoft.com/office/powerpoint/2010/main" val="31421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1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Posterior </a:t>
            </a:r>
            <a:r>
              <a:rPr lang="en-US" dirty="0" err="1"/>
              <a:t>Synechiae</a:t>
            </a:r>
            <a:endParaRPr lang="en-US" dirty="0"/>
          </a:p>
        </p:txBody>
      </p:sp>
      <p:sp>
        <p:nvSpPr>
          <p:cNvPr id="3" name="Content Placeholder 2"/>
          <p:cNvSpPr>
            <a:spLocks noGrp="1"/>
          </p:cNvSpPr>
          <p:nvPr>
            <p:ph idx="1"/>
          </p:nvPr>
        </p:nvSpPr>
        <p:spPr/>
        <p:txBody>
          <a:bodyPr>
            <a:normAutofit/>
          </a:bodyPr>
          <a:lstStyle/>
          <a:p>
            <a:r>
              <a:rPr lang="en-US" dirty="0"/>
              <a:t>Attachment of the iris to the lens</a:t>
            </a:r>
          </a:p>
          <a:p>
            <a:r>
              <a:rPr lang="en-US" dirty="0"/>
              <a:t>Usually secondary to excessive inflammatory components in the anterior chamber</a:t>
            </a:r>
          </a:p>
          <a:p>
            <a:r>
              <a:rPr lang="en-US" dirty="0"/>
              <a:t>Can create an angle closure through pressure that builds up behind the iris causing it to bow anteriorly causing a physical obstruction to the angle</a:t>
            </a:r>
          </a:p>
          <a:p>
            <a:r>
              <a:rPr lang="en-US" dirty="0"/>
              <a:t>Visible white inflammatory debris seen on the lens at the edge of the iris</a:t>
            </a:r>
          </a:p>
        </p:txBody>
      </p:sp>
    </p:spTree>
    <p:extLst>
      <p:ext uri="{BB962C8B-B14F-4D97-AF65-F5344CB8AC3E}">
        <p14:creationId xmlns:p14="http://schemas.microsoft.com/office/powerpoint/2010/main" val="28317675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3369735" y="321735"/>
            <a:ext cx="5602688" cy="830997"/>
          </a:xfrm>
          <a:prstGeom prst="rect">
            <a:avLst/>
          </a:prstGeom>
          <a:noFill/>
        </p:spPr>
        <p:txBody>
          <a:bodyPr wrap="none" rtlCol="0">
            <a:spAutoFit/>
          </a:bodyPr>
          <a:lstStyle/>
          <a:p>
            <a:r>
              <a:rPr lang="en-US" sz="4800" dirty="0"/>
              <a:t>Slit Lamp Evaluation</a:t>
            </a:r>
          </a:p>
        </p:txBody>
      </p:sp>
      <p:pic>
        <p:nvPicPr>
          <p:cNvPr id="5" name="Picture 4" descr="Screen Shot 2016-04-22 at 9.05.24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358707"/>
            <a:ext cx="6328126" cy="5177558"/>
          </a:xfrm>
          <a:prstGeom prst="rect">
            <a:avLst/>
          </a:prstGeom>
        </p:spPr>
      </p:pic>
      <p:sp>
        <p:nvSpPr>
          <p:cNvPr id="9" name="TextBox 8"/>
          <p:cNvSpPr txBox="1"/>
          <p:nvPr/>
        </p:nvSpPr>
        <p:spPr>
          <a:xfrm>
            <a:off x="1277757" y="1846750"/>
            <a:ext cx="4533036" cy="707886"/>
          </a:xfrm>
          <a:prstGeom prst="rect">
            <a:avLst/>
          </a:prstGeom>
          <a:noFill/>
        </p:spPr>
        <p:txBody>
          <a:bodyPr wrap="none" rtlCol="0">
            <a:spAutoFit/>
          </a:bodyPr>
          <a:lstStyle/>
          <a:p>
            <a:r>
              <a:rPr lang="en-US" sz="4000" dirty="0">
                <a:solidFill>
                  <a:schemeClr val="bg1"/>
                </a:solidFill>
              </a:rPr>
              <a:t>posterior synechiae</a:t>
            </a:r>
          </a:p>
        </p:txBody>
      </p:sp>
      <p:cxnSp>
        <p:nvCxnSpPr>
          <p:cNvPr id="10" name="Straight Arrow Connector 9"/>
          <p:cNvCxnSpPr>
            <a:cxnSpLocks/>
          </p:cNvCxnSpPr>
          <p:nvPr/>
        </p:nvCxnSpPr>
        <p:spPr>
          <a:xfrm flipH="1">
            <a:off x="3772112" y="2585479"/>
            <a:ext cx="308253" cy="914400"/>
          </a:xfrm>
          <a:prstGeom prst="straightConnector1">
            <a:avLst/>
          </a:prstGeom>
          <a:ln w="762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cxnSpLocks/>
          </p:cNvCxnSpPr>
          <p:nvPr/>
        </p:nvCxnSpPr>
        <p:spPr>
          <a:xfrm>
            <a:off x="4521019" y="2660849"/>
            <a:ext cx="0" cy="1250848"/>
          </a:xfrm>
          <a:prstGeom prst="straightConnector1">
            <a:avLst/>
          </a:prstGeom>
          <a:ln w="762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4" name="002361_#00022(wm)(Frames0_382).AVI">
            <a:hlinkClick r:id="" action="ppaction://media"/>
            <a:extLst>
              <a:ext uri="{FF2B5EF4-FFF2-40B4-BE49-F238E27FC236}">
                <a16:creationId xmlns:a16="http://schemas.microsoft.com/office/drawing/2014/main" id="{61C3E97E-E60A-3164-E5FF-20845379173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381209" y="1777671"/>
            <a:ext cx="5690736" cy="42680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4189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par>
                                <p:cTn id="16" presetID="1" presetClass="mediacall" presetSubtype="0" fill="hold" nodeType="withEffect">
                                  <p:stCondLst>
                                    <p:cond delay="0"/>
                                  </p:stCondLst>
                                  <p:childTnLst>
                                    <p:cmd type="call" cmd="playFrom(0.0)">
                                      <p:cBhvr>
                                        <p:cTn id="17" dur="127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video>
              <p:cMediaNode vol="80000">
                <p:cTn id="23" repeatCount="indefinite" fill="hold" display="0">
                  <p:stCondLst>
                    <p:cond delay="indefinite"/>
                  </p:stCondLst>
                </p:cTn>
                <p:tgtEl>
                  <p:spTgt spid="4"/>
                </p:tgtEl>
              </p:cMediaNode>
            </p:video>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Systemic Conditions</a:t>
            </a:r>
          </a:p>
        </p:txBody>
      </p:sp>
      <p:sp>
        <p:nvSpPr>
          <p:cNvPr id="3" name="Content Placeholder 2"/>
          <p:cNvSpPr>
            <a:spLocks noGrp="1"/>
          </p:cNvSpPr>
          <p:nvPr>
            <p:ph idx="1"/>
          </p:nvPr>
        </p:nvSpPr>
        <p:spPr>
          <a:xfrm>
            <a:off x="525684" y="1690688"/>
            <a:ext cx="10515600" cy="4667250"/>
          </a:xfrm>
        </p:spPr>
        <p:txBody>
          <a:bodyPr>
            <a:normAutofit fontScale="92500" lnSpcReduction="10000"/>
          </a:bodyPr>
          <a:lstStyle/>
          <a:p>
            <a:pPr marL="0" indent="0">
              <a:buNone/>
            </a:pPr>
            <a:r>
              <a:rPr lang="en-US" dirty="0"/>
              <a:t>Idiopathic</a:t>
            </a:r>
          </a:p>
          <a:p>
            <a:r>
              <a:rPr lang="en-US" dirty="0"/>
              <a:t>Isolated inflammation of anterior segment</a:t>
            </a:r>
          </a:p>
          <a:p>
            <a:r>
              <a:rPr lang="en-US" dirty="0"/>
              <a:t>Non-granulomatous</a:t>
            </a:r>
          </a:p>
          <a:p>
            <a:r>
              <a:rPr lang="en-US" dirty="0"/>
              <a:t>Most common reason reason is no known reason</a:t>
            </a:r>
          </a:p>
          <a:p>
            <a:r>
              <a:rPr lang="en-US" dirty="0"/>
              <a:t>&gt;50% of cases </a:t>
            </a:r>
          </a:p>
          <a:p>
            <a:pPr marL="0" indent="0">
              <a:buNone/>
            </a:pPr>
            <a:r>
              <a:rPr lang="en-US" dirty="0"/>
              <a:t>Ankylosing Spondylitis</a:t>
            </a:r>
          </a:p>
          <a:p>
            <a:r>
              <a:rPr lang="en-US" dirty="0"/>
              <a:t>HLA-B27 related </a:t>
            </a:r>
          </a:p>
          <a:p>
            <a:r>
              <a:rPr lang="en-US" dirty="0"/>
              <a:t>More common in males</a:t>
            </a:r>
          </a:p>
          <a:p>
            <a:r>
              <a:rPr lang="en-US" dirty="0"/>
              <a:t>Younger age of onset</a:t>
            </a:r>
          </a:p>
          <a:p>
            <a:r>
              <a:rPr lang="en-US" dirty="0" err="1"/>
              <a:t>Sacroilitis</a:t>
            </a:r>
            <a:r>
              <a:rPr lang="en-US" dirty="0"/>
              <a:t> with morning stiffness that improves with exercise</a:t>
            </a:r>
          </a:p>
          <a:p>
            <a:endParaRPr lang="en-US" dirty="0"/>
          </a:p>
        </p:txBody>
      </p:sp>
    </p:spTree>
    <p:extLst>
      <p:ext uri="{BB962C8B-B14F-4D97-AF65-F5344CB8AC3E}">
        <p14:creationId xmlns:p14="http://schemas.microsoft.com/office/powerpoint/2010/main" val="27582198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11A13-FC40-09FD-EBBA-3037C55089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87C10-C7C7-8900-6961-51F4CB52B283}"/>
              </a:ext>
            </a:extLst>
          </p:cNvPr>
          <p:cNvSpPr>
            <a:spLocks noGrp="1"/>
          </p:cNvSpPr>
          <p:nvPr>
            <p:ph type="title"/>
          </p:nvPr>
        </p:nvSpPr>
        <p:spPr/>
        <p:txBody>
          <a:bodyPr/>
          <a:lstStyle/>
          <a:p>
            <a:r>
              <a:rPr lang="en-US" dirty="0"/>
              <a:t>Systemic Conditions</a:t>
            </a:r>
          </a:p>
        </p:txBody>
      </p:sp>
      <p:sp>
        <p:nvSpPr>
          <p:cNvPr id="3" name="Content Placeholder 2">
            <a:extLst>
              <a:ext uri="{FF2B5EF4-FFF2-40B4-BE49-F238E27FC236}">
                <a16:creationId xmlns:a16="http://schemas.microsoft.com/office/drawing/2014/main" id="{1E1A6F4D-5797-5E64-6FE4-A34A59D24FDD}"/>
              </a:ext>
            </a:extLst>
          </p:cNvPr>
          <p:cNvSpPr>
            <a:spLocks noGrp="1"/>
          </p:cNvSpPr>
          <p:nvPr>
            <p:ph idx="1"/>
          </p:nvPr>
        </p:nvSpPr>
        <p:spPr>
          <a:xfrm>
            <a:off x="525684" y="1690688"/>
            <a:ext cx="10515600" cy="4667250"/>
          </a:xfrm>
        </p:spPr>
        <p:txBody>
          <a:bodyPr>
            <a:normAutofit/>
          </a:bodyPr>
          <a:lstStyle/>
          <a:p>
            <a:pPr marL="0" indent="0">
              <a:buNone/>
            </a:pPr>
            <a:r>
              <a:rPr lang="en-US" dirty="0"/>
              <a:t>Reiter’s Syndrome</a:t>
            </a:r>
          </a:p>
          <a:p>
            <a:r>
              <a:rPr lang="en-US" dirty="0"/>
              <a:t>Young males (15-35 years old)</a:t>
            </a:r>
          </a:p>
          <a:p>
            <a:r>
              <a:rPr lang="en-US" dirty="0"/>
              <a:t>Classic triad includes arthritis, urethritis and conjunctivitis</a:t>
            </a:r>
          </a:p>
          <a:p>
            <a:r>
              <a:rPr lang="en-US" dirty="0"/>
              <a:t>Acute non-granulomatous recurrent uveitis is hallmark</a:t>
            </a:r>
          </a:p>
          <a:p>
            <a:r>
              <a:rPr lang="en-US" dirty="0"/>
              <a:t>Can have mucopurulent conjunctivitis</a:t>
            </a:r>
          </a:p>
          <a:p>
            <a:pPr marL="0" indent="0">
              <a:buNone/>
            </a:pPr>
            <a:r>
              <a:rPr lang="en-US" dirty="0"/>
              <a:t>Inflammatory Bowel Disease</a:t>
            </a:r>
          </a:p>
          <a:p>
            <a:r>
              <a:rPr lang="en-US" dirty="0"/>
              <a:t>Crohn’s disease</a:t>
            </a:r>
          </a:p>
          <a:p>
            <a:r>
              <a:rPr lang="en-US" dirty="0"/>
              <a:t>Ulcerative colitis</a:t>
            </a:r>
          </a:p>
          <a:p>
            <a:endParaRPr lang="en-US" dirty="0"/>
          </a:p>
          <a:p>
            <a:endParaRPr lang="en-US" dirty="0"/>
          </a:p>
        </p:txBody>
      </p:sp>
    </p:spTree>
    <p:extLst>
      <p:ext uri="{BB962C8B-B14F-4D97-AF65-F5344CB8AC3E}">
        <p14:creationId xmlns:p14="http://schemas.microsoft.com/office/powerpoint/2010/main" val="25638434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B907F-5547-4003-19D1-B63B524C69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EE2AB-D930-DE59-2350-D56509D0BB7D}"/>
              </a:ext>
            </a:extLst>
          </p:cNvPr>
          <p:cNvSpPr>
            <a:spLocks noGrp="1"/>
          </p:cNvSpPr>
          <p:nvPr>
            <p:ph type="title"/>
          </p:nvPr>
        </p:nvSpPr>
        <p:spPr/>
        <p:txBody>
          <a:bodyPr/>
          <a:lstStyle/>
          <a:p>
            <a:r>
              <a:rPr lang="en-US" dirty="0"/>
              <a:t>Systemic Conditions</a:t>
            </a:r>
          </a:p>
        </p:txBody>
      </p:sp>
      <p:sp>
        <p:nvSpPr>
          <p:cNvPr id="3" name="Content Placeholder 2">
            <a:extLst>
              <a:ext uri="{FF2B5EF4-FFF2-40B4-BE49-F238E27FC236}">
                <a16:creationId xmlns:a16="http://schemas.microsoft.com/office/drawing/2014/main" id="{DF162B13-3EAA-C1F2-359E-11B22BF6AF92}"/>
              </a:ext>
            </a:extLst>
          </p:cNvPr>
          <p:cNvSpPr>
            <a:spLocks noGrp="1"/>
          </p:cNvSpPr>
          <p:nvPr>
            <p:ph idx="1"/>
          </p:nvPr>
        </p:nvSpPr>
        <p:spPr>
          <a:xfrm>
            <a:off x="525684" y="1690688"/>
            <a:ext cx="10515600" cy="4667250"/>
          </a:xfrm>
        </p:spPr>
        <p:txBody>
          <a:bodyPr>
            <a:normAutofit/>
          </a:bodyPr>
          <a:lstStyle/>
          <a:p>
            <a:pPr marL="0" indent="0">
              <a:buNone/>
            </a:pPr>
            <a:r>
              <a:rPr lang="en-US" dirty="0"/>
              <a:t>Psoriatic Arthritis</a:t>
            </a:r>
          </a:p>
          <a:p>
            <a:r>
              <a:rPr lang="en-US" dirty="0"/>
              <a:t>Recurrent acute iridocyclitis</a:t>
            </a:r>
          </a:p>
          <a:p>
            <a:r>
              <a:rPr lang="en-US" dirty="0"/>
              <a:t>Psoriatic skin</a:t>
            </a:r>
          </a:p>
          <a:p>
            <a:r>
              <a:rPr lang="en-US" dirty="0"/>
              <a:t>Erosive arthritis in small joints</a:t>
            </a:r>
          </a:p>
          <a:p>
            <a:pPr marL="0" indent="0">
              <a:buNone/>
            </a:pPr>
            <a:r>
              <a:rPr lang="en-US" dirty="0"/>
              <a:t>Traumatic Iridocyclitis</a:t>
            </a:r>
          </a:p>
          <a:p>
            <a:r>
              <a:rPr lang="en-US" dirty="0"/>
              <a:t>Due to blunt trauma or post-surgical</a:t>
            </a:r>
          </a:p>
          <a:p>
            <a:r>
              <a:rPr lang="en-US" dirty="0"/>
              <a:t>Due to the breakdown of the blood-aqueous barrier</a:t>
            </a:r>
          </a:p>
          <a:p>
            <a:r>
              <a:rPr lang="en-US" dirty="0"/>
              <a:t>Self limiting in nature</a:t>
            </a:r>
          </a:p>
          <a:p>
            <a:endParaRPr lang="en-US" dirty="0"/>
          </a:p>
          <a:p>
            <a:endParaRPr lang="en-US" dirty="0"/>
          </a:p>
        </p:txBody>
      </p:sp>
    </p:spTree>
    <p:extLst>
      <p:ext uri="{BB962C8B-B14F-4D97-AF65-F5344CB8AC3E}">
        <p14:creationId xmlns:p14="http://schemas.microsoft.com/office/powerpoint/2010/main" val="6419388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Juvenile Idiopathic Arthritis</a:t>
            </a:r>
          </a:p>
        </p:txBody>
      </p:sp>
      <p:sp>
        <p:nvSpPr>
          <p:cNvPr id="3" name="Content Placeholder 2"/>
          <p:cNvSpPr>
            <a:spLocks noGrp="1"/>
          </p:cNvSpPr>
          <p:nvPr>
            <p:ph idx="1"/>
          </p:nvPr>
        </p:nvSpPr>
        <p:spPr/>
        <p:txBody>
          <a:bodyPr>
            <a:normAutofit/>
          </a:bodyPr>
          <a:lstStyle/>
          <a:p>
            <a:r>
              <a:rPr lang="en-US" dirty="0" err="1"/>
              <a:t>Polyarticular</a:t>
            </a:r>
            <a:r>
              <a:rPr lang="en-US" dirty="0"/>
              <a:t> onset (5 or more joints involved)</a:t>
            </a:r>
          </a:p>
          <a:p>
            <a:pPr lvl="1"/>
            <a:r>
              <a:rPr lang="en-US" dirty="0"/>
              <a:t>7 to 14% of patients develop acute anterior uveitis</a:t>
            </a:r>
          </a:p>
          <a:p>
            <a:r>
              <a:rPr lang="en-US" dirty="0" err="1"/>
              <a:t>Pauciarticular</a:t>
            </a:r>
            <a:r>
              <a:rPr lang="en-US" dirty="0"/>
              <a:t> onset (less then 5 joints involved)</a:t>
            </a:r>
          </a:p>
          <a:p>
            <a:pPr lvl="1"/>
            <a:r>
              <a:rPr lang="en-US" dirty="0"/>
              <a:t>Commonly associated with anterior uveitis</a:t>
            </a:r>
          </a:p>
          <a:p>
            <a:pPr lvl="1"/>
            <a:r>
              <a:rPr lang="en-US" dirty="0"/>
              <a:t>Type I –ANA positive in young girls</a:t>
            </a:r>
          </a:p>
          <a:p>
            <a:pPr lvl="1"/>
            <a:r>
              <a:rPr lang="en-US" dirty="0"/>
              <a:t>Type II – in older boys; 75% are HLA-B27 positive</a:t>
            </a:r>
          </a:p>
          <a:p>
            <a:pPr lvl="1"/>
            <a:r>
              <a:rPr lang="en-US" dirty="0"/>
              <a:t>More common in girls</a:t>
            </a:r>
          </a:p>
          <a:p>
            <a:pPr lvl="1"/>
            <a:r>
              <a:rPr lang="en-US" dirty="0"/>
              <a:t>Very little </a:t>
            </a:r>
            <a:r>
              <a:rPr lang="en-US" dirty="0" err="1"/>
              <a:t>circumlimbal</a:t>
            </a:r>
            <a:r>
              <a:rPr lang="en-US" dirty="0"/>
              <a:t> congestion</a:t>
            </a:r>
          </a:p>
        </p:txBody>
      </p:sp>
    </p:spTree>
    <p:extLst>
      <p:ext uri="{BB962C8B-B14F-4D97-AF65-F5344CB8AC3E}">
        <p14:creationId xmlns:p14="http://schemas.microsoft.com/office/powerpoint/2010/main" val="2382479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Infectious Uveitis</a:t>
            </a:r>
          </a:p>
        </p:txBody>
      </p:sp>
      <p:sp>
        <p:nvSpPr>
          <p:cNvPr id="3" name="Content Placeholder 2"/>
          <p:cNvSpPr>
            <a:spLocks noGrp="1"/>
          </p:cNvSpPr>
          <p:nvPr>
            <p:ph idx="1"/>
          </p:nvPr>
        </p:nvSpPr>
        <p:spPr/>
        <p:txBody>
          <a:bodyPr>
            <a:normAutofit/>
          </a:bodyPr>
          <a:lstStyle/>
          <a:p>
            <a:r>
              <a:rPr lang="en-US" dirty="0"/>
              <a:t>Herpetic </a:t>
            </a:r>
            <a:r>
              <a:rPr lang="en-US" dirty="0" err="1"/>
              <a:t>Keratouveitis</a:t>
            </a:r>
            <a:endParaRPr lang="en-US" dirty="0"/>
          </a:p>
          <a:p>
            <a:pPr lvl="1"/>
            <a:r>
              <a:rPr lang="en-US" dirty="0"/>
              <a:t>Onset of blurred vision with pain and redness</a:t>
            </a:r>
          </a:p>
          <a:p>
            <a:pPr lvl="1"/>
            <a:r>
              <a:rPr lang="en-US" dirty="0"/>
              <a:t>Corneal edema with fine KP’s </a:t>
            </a:r>
          </a:p>
          <a:p>
            <a:pPr lvl="1"/>
            <a:r>
              <a:rPr lang="en-US" dirty="0"/>
              <a:t>Reduced corneal sensation</a:t>
            </a:r>
          </a:p>
          <a:p>
            <a:pPr lvl="1"/>
            <a:r>
              <a:rPr lang="en-US" dirty="0"/>
              <a:t>AC reaction</a:t>
            </a:r>
          </a:p>
          <a:p>
            <a:pPr lvl="1"/>
            <a:r>
              <a:rPr lang="en-US" dirty="0"/>
              <a:t>IOP is usually raised </a:t>
            </a:r>
          </a:p>
          <a:p>
            <a:pPr lvl="1"/>
            <a:r>
              <a:rPr lang="en-US" dirty="0"/>
              <a:t>Treatment includes oral and topical anti-viral agents along with other treatments for uveitis</a:t>
            </a:r>
          </a:p>
        </p:txBody>
      </p:sp>
    </p:spTree>
    <p:extLst>
      <p:ext uri="{BB962C8B-B14F-4D97-AF65-F5344CB8AC3E}">
        <p14:creationId xmlns:p14="http://schemas.microsoft.com/office/powerpoint/2010/main" val="19467677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88" y="169141"/>
            <a:ext cx="5944565" cy="1325563"/>
          </a:xfrm>
        </p:spPr>
        <p:txBody>
          <a:bodyPr>
            <a:normAutofit/>
          </a:bodyPr>
          <a:lstStyle/>
          <a:p>
            <a:r>
              <a:rPr lang="en-US" sz="4800" dirty="0" err="1"/>
              <a:t>Kayser</a:t>
            </a:r>
            <a:r>
              <a:rPr lang="en-US" sz="4800" dirty="0"/>
              <a:t>-Fleischer Ring</a:t>
            </a:r>
          </a:p>
        </p:txBody>
      </p:sp>
      <p:sp>
        <p:nvSpPr>
          <p:cNvPr id="3" name="Content Placeholder 2"/>
          <p:cNvSpPr>
            <a:spLocks noGrp="1"/>
          </p:cNvSpPr>
          <p:nvPr>
            <p:ph idx="1"/>
          </p:nvPr>
        </p:nvSpPr>
        <p:spPr>
          <a:xfrm>
            <a:off x="-573909" y="1582557"/>
            <a:ext cx="6997862" cy="4351338"/>
          </a:xfrm>
        </p:spPr>
        <p:txBody>
          <a:bodyPr>
            <a:normAutofit fontScale="92500" lnSpcReduction="10000"/>
          </a:bodyPr>
          <a:lstStyle/>
          <a:p>
            <a:pPr lvl="2"/>
            <a:r>
              <a:rPr lang="en-US" sz="3733" dirty="0"/>
              <a:t>Brown/yellow ring around the periphery of the cornea</a:t>
            </a:r>
          </a:p>
          <a:p>
            <a:pPr lvl="2"/>
            <a:r>
              <a:rPr lang="en-US" sz="3733" dirty="0"/>
              <a:t>Copper deposits in </a:t>
            </a:r>
            <a:r>
              <a:rPr lang="en-US" sz="3733" dirty="0" err="1"/>
              <a:t>Descemet’s</a:t>
            </a:r>
            <a:r>
              <a:rPr lang="en-US" sz="3733" dirty="0"/>
              <a:t> membrane</a:t>
            </a:r>
          </a:p>
          <a:p>
            <a:pPr lvl="2"/>
            <a:r>
              <a:rPr lang="en-US" sz="3733" dirty="0"/>
              <a:t>Usually seen bilaterally when associated with systemic disease</a:t>
            </a:r>
          </a:p>
          <a:p>
            <a:pPr lvl="2"/>
            <a:r>
              <a:rPr lang="en-US" sz="3733" dirty="0"/>
              <a:t>Fades as you move toward the central cornea</a:t>
            </a:r>
          </a:p>
          <a:p>
            <a:pPr lvl="2"/>
            <a:endParaRPr lang="en-US" dirty="0"/>
          </a:p>
        </p:txBody>
      </p:sp>
      <p:pic>
        <p:nvPicPr>
          <p:cNvPr id="4" name="Picture 3" descr="th.jpeg">
            <a:extLst>
              <a:ext uri="{FF2B5EF4-FFF2-40B4-BE49-F238E27FC236}">
                <a16:creationId xmlns:a16="http://schemas.microsoft.com/office/drawing/2014/main" id="{BFD8712F-4BA6-4E7F-D4B4-5D0DFAD81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2369" y="1493919"/>
            <a:ext cx="5391740" cy="43493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131925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Wilson’s Disease</a:t>
            </a:r>
          </a:p>
        </p:txBody>
      </p:sp>
      <p:sp>
        <p:nvSpPr>
          <p:cNvPr id="3" name="Content Placeholder 2"/>
          <p:cNvSpPr>
            <a:spLocks noGrp="1"/>
          </p:cNvSpPr>
          <p:nvPr>
            <p:ph idx="1"/>
          </p:nvPr>
        </p:nvSpPr>
        <p:spPr>
          <a:xfrm>
            <a:off x="641430" y="1779327"/>
            <a:ext cx="10515600" cy="4351338"/>
          </a:xfrm>
        </p:spPr>
        <p:txBody>
          <a:bodyPr>
            <a:normAutofit/>
          </a:bodyPr>
          <a:lstStyle/>
          <a:p>
            <a:r>
              <a:rPr lang="en-US" sz="3600" dirty="0"/>
              <a:t>Genetic disorder</a:t>
            </a:r>
          </a:p>
          <a:p>
            <a:r>
              <a:rPr lang="en-US" sz="3600" dirty="0"/>
              <a:t>Copper builds up in the body</a:t>
            </a:r>
          </a:p>
          <a:p>
            <a:r>
              <a:rPr lang="en-US" sz="3600" dirty="0"/>
              <a:t>Copper is a co-enzyme</a:t>
            </a:r>
          </a:p>
          <a:p>
            <a:r>
              <a:rPr lang="en-US" sz="3600" dirty="0" err="1"/>
              <a:t>Kayser</a:t>
            </a:r>
            <a:r>
              <a:rPr lang="en-US" sz="3600" dirty="0"/>
              <a:t>-Fleischer ring seen 66% of the time</a:t>
            </a:r>
          </a:p>
          <a:p>
            <a:r>
              <a:rPr lang="en-US" sz="3600" dirty="0"/>
              <a:t>Liver affected</a:t>
            </a:r>
          </a:p>
          <a:p>
            <a:r>
              <a:rPr lang="en-US" sz="3600" dirty="0"/>
              <a:t>Neurological issues</a:t>
            </a:r>
          </a:p>
          <a:p>
            <a:r>
              <a:rPr lang="en-US" sz="3600" dirty="0">
                <a:effectLst/>
                <a:ea typeface="Aptos" panose="020B0004020202020204" pitchFamily="34" charset="0"/>
              </a:rPr>
              <a:t>Treated with low copper diet and chelating agents </a:t>
            </a:r>
            <a:endParaRPr lang="en-US" sz="3600" dirty="0"/>
          </a:p>
        </p:txBody>
      </p:sp>
    </p:spTree>
    <p:extLst>
      <p:ext uri="{BB962C8B-B14F-4D97-AF65-F5344CB8AC3E}">
        <p14:creationId xmlns:p14="http://schemas.microsoft.com/office/powerpoint/2010/main" val="1783438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0E5374-4FF0-15CA-5837-48E0ACBF6D89}"/>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descr="A white background with black dots&#10;&#10;Description automatically generated">
            <a:extLst>
              <a:ext uri="{FF2B5EF4-FFF2-40B4-BE49-F238E27FC236}">
                <a16:creationId xmlns:a16="http://schemas.microsoft.com/office/drawing/2014/main" id="{814D2822-23D4-D8E8-2095-54C4F672115F}"/>
              </a:ext>
            </a:extLst>
          </p:cNvPr>
          <p:cNvPicPr>
            <a:picLocks noChangeAspect="1"/>
          </p:cNvPicPr>
          <p:nvPr/>
        </p:nvPicPr>
        <p:blipFill>
          <a:blip r:embed="rId3"/>
          <a:stretch>
            <a:fillRect/>
          </a:stretch>
        </p:blipFill>
        <p:spPr>
          <a:xfrm>
            <a:off x="9613342" y="5699052"/>
            <a:ext cx="2564482" cy="1158949"/>
          </a:xfrm>
          <a:prstGeom prst="rect">
            <a:avLst/>
          </a:prstGeom>
        </p:spPr>
      </p:pic>
    </p:spTree>
    <p:extLst>
      <p:ext uri="{BB962C8B-B14F-4D97-AF65-F5344CB8AC3E}">
        <p14:creationId xmlns:p14="http://schemas.microsoft.com/office/powerpoint/2010/main" val="37021219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4AC1E2-DDE9-E5C3-F52C-0084485A9402}"/>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descr="A white background with black dots&#10;&#10;Description automatically generated">
            <a:extLst>
              <a:ext uri="{FF2B5EF4-FFF2-40B4-BE49-F238E27FC236}">
                <a16:creationId xmlns:a16="http://schemas.microsoft.com/office/drawing/2014/main" id="{F3D733AE-861D-47DB-CDD4-C9022E62C2DF}"/>
              </a:ext>
            </a:extLst>
          </p:cNvPr>
          <p:cNvPicPr>
            <a:picLocks noChangeAspect="1"/>
          </p:cNvPicPr>
          <p:nvPr/>
        </p:nvPicPr>
        <p:blipFill>
          <a:blip r:embed="rId3"/>
          <a:stretch>
            <a:fillRect/>
          </a:stretch>
        </p:blipFill>
        <p:spPr>
          <a:xfrm>
            <a:off x="9613342" y="5699052"/>
            <a:ext cx="2564482" cy="1158949"/>
          </a:xfrm>
          <a:prstGeom prst="rect">
            <a:avLst/>
          </a:prstGeom>
        </p:spPr>
      </p:pic>
    </p:spTree>
    <p:extLst>
      <p:ext uri="{BB962C8B-B14F-4D97-AF65-F5344CB8AC3E}">
        <p14:creationId xmlns:p14="http://schemas.microsoft.com/office/powerpoint/2010/main" val="3276806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64B3-8952-B71C-FF43-5E097663134D}"/>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white background with black dots&#10;&#10;Description automatically generated">
            <a:extLst>
              <a:ext uri="{FF2B5EF4-FFF2-40B4-BE49-F238E27FC236}">
                <a16:creationId xmlns:a16="http://schemas.microsoft.com/office/drawing/2014/main" id="{ED6DC145-695C-E4B1-BD16-C694491553D4}"/>
              </a:ext>
            </a:extLst>
          </p:cNvPr>
          <p:cNvPicPr>
            <a:picLocks noChangeAspect="1"/>
          </p:cNvPicPr>
          <p:nvPr/>
        </p:nvPicPr>
        <p:blipFill>
          <a:blip r:embed="rId3"/>
          <a:stretch>
            <a:fillRect/>
          </a:stretch>
        </p:blipFill>
        <p:spPr>
          <a:xfrm>
            <a:off x="9514905" y="5654566"/>
            <a:ext cx="2662919" cy="1203435"/>
          </a:xfrm>
          <a:prstGeom prst="rect">
            <a:avLst/>
          </a:prstGeom>
        </p:spPr>
      </p:pic>
    </p:spTree>
    <p:extLst>
      <p:ext uri="{BB962C8B-B14F-4D97-AF65-F5344CB8AC3E}">
        <p14:creationId xmlns:p14="http://schemas.microsoft.com/office/powerpoint/2010/main" val="37037251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01C670-C206-3787-B4ED-BFE7174438B9}"/>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white background with black dots&#10;&#10;Description automatically generated">
            <a:extLst>
              <a:ext uri="{FF2B5EF4-FFF2-40B4-BE49-F238E27FC236}">
                <a16:creationId xmlns:a16="http://schemas.microsoft.com/office/drawing/2014/main" id="{6C4A7526-EDEF-C60F-C255-4664A289C5F6}"/>
              </a:ext>
            </a:extLst>
          </p:cNvPr>
          <p:cNvPicPr>
            <a:picLocks noChangeAspect="1"/>
          </p:cNvPicPr>
          <p:nvPr/>
        </p:nvPicPr>
        <p:blipFill>
          <a:blip r:embed="rId3"/>
          <a:stretch>
            <a:fillRect/>
          </a:stretch>
        </p:blipFill>
        <p:spPr>
          <a:xfrm>
            <a:off x="9514905" y="5654566"/>
            <a:ext cx="2662919" cy="1203435"/>
          </a:xfrm>
          <a:prstGeom prst="rect">
            <a:avLst/>
          </a:prstGeom>
        </p:spPr>
      </p:pic>
    </p:spTree>
    <p:extLst>
      <p:ext uri="{BB962C8B-B14F-4D97-AF65-F5344CB8AC3E}">
        <p14:creationId xmlns:p14="http://schemas.microsoft.com/office/powerpoint/2010/main" val="2192083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744245-B7D2-189D-C16F-48B4C6728C52}"/>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white background with black dots&#10;&#10;Description automatically generated">
            <a:extLst>
              <a:ext uri="{FF2B5EF4-FFF2-40B4-BE49-F238E27FC236}">
                <a16:creationId xmlns:a16="http://schemas.microsoft.com/office/drawing/2014/main" id="{F3000B9D-AAF9-DEB6-BD0E-B89A1D4AC96D}"/>
              </a:ext>
            </a:extLst>
          </p:cNvPr>
          <p:cNvPicPr>
            <a:picLocks noChangeAspect="1"/>
          </p:cNvPicPr>
          <p:nvPr/>
        </p:nvPicPr>
        <p:blipFill>
          <a:blip r:embed="rId3"/>
          <a:stretch>
            <a:fillRect/>
          </a:stretch>
        </p:blipFill>
        <p:spPr>
          <a:xfrm>
            <a:off x="9514905" y="5654566"/>
            <a:ext cx="2662919" cy="1203435"/>
          </a:xfrm>
          <a:prstGeom prst="rect">
            <a:avLst/>
          </a:prstGeom>
        </p:spPr>
      </p:pic>
    </p:spTree>
    <p:extLst>
      <p:ext uri="{BB962C8B-B14F-4D97-AF65-F5344CB8AC3E}">
        <p14:creationId xmlns:p14="http://schemas.microsoft.com/office/powerpoint/2010/main" val="15399015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puzzle&#10;&#10;Description automatically generated">
            <a:extLst>
              <a:ext uri="{FF2B5EF4-FFF2-40B4-BE49-F238E27FC236}">
                <a16:creationId xmlns:a16="http://schemas.microsoft.com/office/drawing/2014/main" id="{987E9DE2-2ED9-6EBF-A534-D3A050A8114B}"/>
              </a:ext>
            </a:extLst>
          </p:cNvPr>
          <p:cNvPicPr>
            <a:picLocks noChangeAspect="1"/>
          </p:cNvPicPr>
          <p:nvPr/>
        </p:nvPicPr>
        <p:blipFill>
          <a:blip r:embed="rId2"/>
          <a:stretch>
            <a:fillRect/>
          </a:stretch>
        </p:blipFill>
        <p:spPr>
          <a:xfrm>
            <a:off x="0" y="-635000"/>
            <a:ext cx="12192000" cy="8128000"/>
          </a:xfrm>
          <a:prstGeom prst="rect">
            <a:avLst/>
          </a:prstGeom>
        </p:spPr>
      </p:pic>
      <p:sp>
        <p:nvSpPr>
          <p:cNvPr id="7" name="TextBox 6">
            <a:extLst>
              <a:ext uri="{FF2B5EF4-FFF2-40B4-BE49-F238E27FC236}">
                <a16:creationId xmlns:a16="http://schemas.microsoft.com/office/drawing/2014/main" id="{E2075A48-3953-044A-21EB-38EDD6623104}"/>
              </a:ext>
            </a:extLst>
          </p:cNvPr>
          <p:cNvSpPr txBox="1"/>
          <p:nvPr/>
        </p:nvSpPr>
        <p:spPr>
          <a:xfrm>
            <a:off x="2465408" y="1775512"/>
            <a:ext cx="7940233" cy="2708434"/>
          </a:xfrm>
          <a:prstGeom prst="rect">
            <a:avLst/>
          </a:prstGeom>
          <a:noFill/>
        </p:spPr>
        <p:txBody>
          <a:bodyPr wrap="square">
            <a:spAutoFit/>
          </a:bodyPr>
          <a:lstStyle/>
          <a:p>
            <a:r>
              <a:rPr lang="en-US" sz="12000" b="1" dirty="0">
                <a:solidFill>
                  <a:schemeClr val="bg1"/>
                </a:solidFill>
              </a:rPr>
              <a:t>Thank You!</a:t>
            </a:r>
          </a:p>
          <a:p>
            <a:r>
              <a:rPr lang="en-US" sz="5000" b="1" dirty="0">
                <a:solidFill>
                  <a:schemeClr val="bg1"/>
                </a:solidFill>
              </a:rPr>
              <a:t>mile.brujic75@gmail.com</a:t>
            </a:r>
            <a:endParaRPr lang="en-US" sz="5000" dirty="0">
              <a:solidFill>
                <a:schemeClr val="bg1"/>
              </a:solidFill>
            </a:endParaRPr>
          </a:p>
        </p:txBody>
      </p:sp>
    </p:spTree>
    <p:extLst>
      <p:ext uri="{BB962C8B-B14F-4D97-AF65-F5344CB8AC3E}">
        <p14:creationId xmlns:p14="http://schemas.microsoft.com/office/powerpoint/2010/main" val="3590182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ompé">
    <a:dk1>
      <a:srgbClr val="C00000"/>
    </a:dk1>
    <a:lt1>
      <a:srgbClr val="FFFFFF"/>
    </a:lt1>
    <a:dk2>
      <a:srgbClr val="2F2F2F"/>
    </a:dk2>
    <a:lt2>
      <a:srgbClr val="5F5F5F"/>
    </a:lt2>
    <a:accent1>
      <a:srgbClr val="7F7F7F"/>
    </a:accent1>
    <a:accent2>
      <a:srgbClr val="008A98"/>
    </a:accent2>
    <a:accent3>
      <a:srgbClr val="5F5F5F"/>
    </a:accent3>
    <a:accent4>
      <a:srgbClr val="7F7F7F"/>
    </a:accent4>
    <a:accent5>
      <a:srgbClr val="FF0000"/>
    </a:accent5>
    <a:accent6>
      <a:srgbClr val="FFFF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2951</TotalTime>
  <Words>3015</Words>
  <Application>Microsoft Macintosh PowerPoint</Application>
  <PresentationFormat>Widescreen</PresentationFormat>
  <Paragraphs>399</Paragraphs>
  <Slides>62</Slides>
  <Notes>8</Notes>
  <HiddenSlides>0</HiddenSlides>
  <MMClips>9</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83" baseType="lpstr">
      <vt:lpstr>ＭＳ Ｐゴシック</vt:lpstr>
      <vt:lpstr>Agrandir Medium</vt:lpstr>
      <vt:lpstr>Aptos</vt:lpstr>
      <vt:lpstr>Aptos Display</vt:lpstr>
      <vt:lpstr>Arial</vt:lpstr>
      <vt:lpstr>Arial Black</vt:lpstr>
      <vt:lpstr>Arial Nova</vt:lpstr>
      <vt:lpstr>Baskerville</vt:lpstr>
      <vt:lpstr>Calibri</vt:lpstr>
      <vt:lpstr>Cambria</vt:lpstr>
      <vt:lpstr>Constantia</vt:lpstr>
      <vt:lpstr>Corbel</vt:lpstr>
      <vt:lpstr>Courier New</vt:lpstr>
      <vt:lpstr>HelveticaNeue (Body)</vt:lpstr>
      <vt:lpstr>Raleway</vt:lpstr>
      <vt:lpstr>Rubik Variable</vt:lpstr>
      <vt:lpstr>squeaky chalk sound</vt:lpstr>
      <vt:lpstr>Times New Roman</vt:lpstr>
      <vt:lpstr>Wingdings</vt:lpstr>
      <vt:lpstr>Office Theme</vt:lpstr>
      <vt:lpstr>think-cell Slide</vt:lpstr>
      <vt:lpstr>PowerPoint Presentation</vt:lpstr>
      <vt:lpstr>Disclosure</vt:lpstr>
      <vt:lpstr>PowerPoint Presentation</vt:lpstr>
      <vt:lpstr>PowerPoint Presentation</vt:lpstr>
      <vt:lpstr>PowerPoint Presentation</vt:lpstr>
      <vt:lpstr>PowerPoint Presentation</vt:lpstr>
      <vt:lpstr>PowerPoint Presentation</vt:lpstr>
      <vt:lpstr>Corneal Esthesiometer</vt:lpstr>
      <vt:lpstr>PowerPoint Presentation</vt:lpstr>
      <vt:lpstr>Kearns-Sayre Syndrome</vt:lpstr>
      <vt:lpstr>Kearns-Sayre Syndrome</vt:lpstr>
      <vt:lpstr>Kearns-Sayre Syndrome</vt:lpstr>
      <vt:lpstr>Kearns-Sayre Syndrome</vt:lpstr>
      <vt:lpstr>Kearns-Sayre Syndrome</vt:lpstr>
      <vt:lpstr>Kearns-Sayre Syndrome</vt:lpstr>
      <vt:lpstr>Thyroid Gland Function</vt:lpstr>
      <vt:lpstr>Inflammation During Progressive TED Advances to Chronic Fibrosis1 </vt:lpstr>
      <vt:lpstr>Thyroid Eye Disease (TED): Common Symptoms</vt:lpstr>
      <vt:lpstr>Thyroid Eye Disease (TED): Common Signs</vt:lpstr>
      <vt:lpstr>Treatment – Teprotumumab</vt:lpstr>
      <vt:lpstr>Treatment – Teprotumumab</vt:lpstr>
      <vt:lpstr>Floppy Eyelid Syndrome</vt:lpstr>
      <vt:lpstr>PowerPoint Presentation</vt:lpstr>
      <vt:lpstr>Floppy Eyelid Syndrome</vt:lpstr>
      <vt:lpstr>Obstructive Sleep Apnea (OSA)</vt:lpstr>
      <vt:lpstr>Floppy Eyelid Syndrome</vt:lpstr>
      <vt:lpstr>PowerPoint Presentation</vt:lpstr>
      <vt:lpstr>Cause of Corneal Verticillata </vt:lpstr>
      <vt:lpstr>Fabry’s Disease</vt:lpstr>
      <vt:lpstr>Fabry’s Disease</vt:lpstr>
      <vt:lpstr>PowerPoint Presentation</vt:lpstr>
      <vt:lpstr>What Is Rosacea?</vt:lpstr>
      <vt:lpstr>What Is Rosacea?</vt:lpstr>
      <vt:lpstr>PowerPoint Presentation</vt:lpstr>
      <vt:lpstr>PowerPoint Presentation</vt:lpstr>
      <vt:lpstr>PowerPoint Presentation</vt:lpstr>
      <vt:lpstr>PowerPoint Presentation</vt:lpstr>
      <vt:lpstr>PowerPoint Presentation</vt:lpstr>
      <vt:lpstr>PowerPoint Presentation</vt:lpstr>
      <vt:lpstr>Herpetic Keratitis Disease</vt:lpstr>
      <vt:lpstr>Pathophysiology</vt:lpstr>
      <vt:lpstr>Treatment of Herpes Epithelial Keratitis</vt:lpstr>
      <vt:lpstr>HSV Prophylaxis</vt:lpstr>
      <vt:lpstr>Anterior Uveitis</vt:lpstr>
      <vt:lpstr>PowerPoint Presentation</vt:lpstr>
      <vt:lpstr>PowerPoint Presentation</vt:lpstr>
      <vt:lpstr>Anterior Uveitis</vt:lpstr>
      <vt:lpstr>Posterior Synechiae</vt:lpstr>
      <vt:lpstr>PowerPoint Presentation</vt:lpstr>
      <vt:lpstr>Systemic Conditions</vt:lpstr>
      <vt:lpstr>Systemic Conditions</vt:lpstr>
      <vt:lpstr>Systemic Conditions</vt:lpstr>
      <vt:lpstr>Juvenile Idiopathic Arthritis</vt:lpstr>
      <vt:lpstr>Infectious Uveitis</vt:lpstr>
      <vt:lpstr>Kayser-Fleischer Ring</vt:lpstr>
      <vt:lpstr>Wilson’s Disease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Mile Brujic</dc:creator>
  <cp:lastModifiedBy>Mile Brujic</cp:lastModifiedBy>
  <cp:revision>10</cp:revision>
  <dcterms:created xsi:type="dcterms:W3CDTF">2026-01-03T03:55:52Z</dcterms:created>
  <dcterms:modified xsi:type="dcterms:W3CDTF">2026-10-17T20:48:16Z</dcterms:modified>
</cp:coreProperties>
</file>