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0"/>
  </p:notesMasterIdLst>
  <p:sldIdLst>
    <p:sldId id="340" r:id="rId2"/>
    <p:sldId id="2147483161" r:id="rId3"/>
    <p:sldId id="2147483173" r:id="rId4"/>
    <p:sldId id="2147483174" r:id="rId5"/>
    <p:sldId id="2147483163" r:id="rId6"/>
    <p:sldId id="2147483175" r:id="rId7"/>
    <p:sldId id="1489" r:id="rId8"/>
    <p:sldId id="1488" r:id="rId9"/>
    <p:sldId id="2147483176" r:id="rId10"/>
    <p:sldId id="2147483177" r:id="rId11"/>
    <p:sldId id="2147483181" r:id="rId12"/>
    <p:sldId id="5394" r:id="rId13"/>
    <p:sldId id="1294" r:id="rId14"/>
    <p:sldId id="291" r:id="rId15"/>
    <p:sldId id="2147483171" r:id="rId16"/>
    <p:sldId id="2147483127" r:id="rId17"/>
    <p:sldId id="2147483166" r:id="rId18"/>
    <p:sldId id="2147483128" r:id="rId19"/>
    <p:sldId id="256" r:id="rId20"/>
    <p:sldId id="261" r:id="rId21"/>
    <p:sldId id="2147483182" r:id="rId22"/>
    <p:sldId id="1448" r:id="rId23"/>
    <p:sldId id="400" r:id="rId24"/>
    <p:sldId id="262" r:id="rId25"/>
    <p:sldId id="2147483187" r:id="rId26"/>
    <p:sldId id="2147483183" r:id="rId27"/>
    <p:sldId id="2147483188" r:id="rId28"/>
    <p:sldId id="2147483185" r:id="rId29"/>
    <p:sldId id="2147483184" r:id="rId30"/>
    <p:sldId id="2147483186" r:id="rId31"/>
    <p:sldId id="2147483527" r:id="rId32"/>
    <p:sldId id="2147483530" r:id="rId33"/>
    <p:sldId id="2147483537" r:id="rId34"/>
    <p:sldId id="2147483535" r:id="rId35"/>
    <p:sldId id="2147483538" r:id="rId36"/>
    <p:sldId id="2147483158" r:id="rId37"/>
    <p:sldId id="2147483118" r:id="rId38"/>
    <p:sldId id="2147483120" r:id="rId39"/>
    <p:sldId id="2147483121" r:id="rId40"/>
    <p:sldId id="2693" r:id="rId41"/>
    <p:sldId id="2143187363" r:id="rId42"/>
    <p:sldId id="705" r:id="rId43"/>
    <p:sldId id="2143187364" r:id="rId44"/>
    <p:sldId id="2143187365" r:id="rId45"/>
    <p:sldId id="710" r:id="rId46"/>
    <p:sldId id="723" r:id="rId47"/>
    <p:sldId id="2147483189" r:id="rId48"/>
    <p:sldId id="327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393"/>
    <p:restoredTop sz="94085"/>
  </p:normalViewPr>
  <p:slideViewPr>
    <p:cSldViewPr snapToGrid="0" snapToObjects="1">
      <p:cViewPr varScale="1">
        <p:scale>
          <a:sx n="70" d="100"/>
          <a:sy n="70" d="100"/>
        </p:scale>
        <p:origin x="184" y="1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8467684184856449E-2"/>
          <c:y val="0.1454025903043277"/>
          <c:w val="0.91990199000545791"/>
          <c:h val="0.75334480531058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OXERVATE™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Sheet1!$A$4:$A$5</c:f>
              <c:strCache>
                <c:ptCount val="2"/>
                <c:pt idx="0">
                  <c:v>Week 4</c:v>
                </c:pt>
                <c:pt idx="1">
                  <c:v>Week 8</c:v>
                </c:pt>
              </c:strCache>
            </c:strRef>
          </c:cat>
          <c:val>
            <c:numRef>
              <c:f>Sheet1!$B$4:$B$5</c:f>
              <c:numCache>
                <c:formatCode>General</c:formatCode>
                <c:ptCount val="2"/>
                <c:pt idx="0">
                  <c:v>56.5</c:v>
                </c:pt>
                <c:pt idx="1">
                  <c:v>65.2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E2-401D-A30F-1BE6D5CF78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Vehicle</c:v>
                </c:pt>
              </c:strCache>
            </c:strRef>
          </c:tx>
          <c:spPr>
            <a:solidFill>
              <a:srgbClr val="2F2F2F">
                <a:lumMod val="75000"/>
                <a:lumOff val="25000"/>
              </a:srgb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0443936046860723E-3"/>
                  <c:y val="8.224556802993718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2E2-401D-A30F-1BE6D5CF786E}"/>
                </c:ext>
              </c:extLst>
            </c:dLbl>
            <c:dLbl>
              <c:idx val="1"/>
              <c:layout>
                <c:manualLayout>
                  <c:x val="-4.0887872093721446E-3"/>
                  <c:y val="7.908227695186256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2E2-401D-A30F-1BE6D5CF78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Sheet1!$A$4:$A$5</c:f>
              <c:strCache>
                <c:ptCount val="2"/>
                <c:pt idx="0">
                  <c:v>Week 4</c:v>
                </c:pt>
                <c:pt idx="1">
                  <c:v>Week 8</c:v>
                </c:pt>
              </c:strCache>
            </c:strRef>
          </c:cat>
          <c:val>
            <c:numRef>
              <c:f>Sheet1!$C$4:$C$5</c:f>
              <c:numCache>
                <c:formatCode>General</c:formatCode>
                <c:ptCount val="2"/>
                <c:pt idx="0">
                  <c:v>20.8</c:v>
                </c:pt>
                <c:pt idx="1">
                  <c:v>16.7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E2-401D-A30F-1BE6D5CF78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007137640"/>
        <c:axId val="1007129440"/>
      </c:barChart>
      <c:catAx>
        <c:axId val="1007137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7129440"/>
        <c:crosses val="autoZero"/>
        <c:auto val="1"/>
        <c:lblAlgn val="ctr"/>
        <c:lblOffset val="100"/>
        <c:noMultiLvlLbl val="0"/>
      </c:catAx>
      <c:valAx>
        <c:axId val="1007129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713764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0F47B7-6309-443D-A72E-35749BE3361A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769EF4-3303-41A4-8ADE-CE3F87903ABE}">
      <dgm:prSet phldrT="[Text]" custT="1"/>
      <dgm:spPr/>
      <dgm:t>
        <a:bodyPr/>
        <a:lstStyle/>
        <a:p>
          <a:r>
            <a:rPr lang="en-US" sz="1200" dirty="0"/>
            <a:t>Prescription written</a:t>
          </a:r>
        </a:p>
      </dgm:t>
    </dgm:pt>
    <dgm:pt modelId="{EA9907A5-6562-4CC6-BE40-E841A402C32E}" type="parTrans" cxnId="{617D21D4-E7AC-4183-8928-27D117B3D3DD}">
      <dgm:prSet/>
      <dgm:spPr/>
      <dgm:t>
        <a:bodyPr/>
        <a:lstStyle/>
        <a:p>
          <a:endParaRPr lang="en-US"/>
        </a:p>
      </dgm:t>
    </dgm:pt>
    <dgm:pt modelId="{CE286ABE-5844-4C6E-B942-EC7373000F94}" type="sibTrans" cxnId="{617D21D4-E7AC-4183-8928-27D117B3D3DD}">
      <dgm:prSet/>
      <dgm:spPr/>
      <dgm:t>
        <a:bodyPr/>
        <a:lstStyle/>
        <a:p>
          <a:endParaRPr lang="en-US"/>
        </a:p>
      </dgm:t>
    </dgm:pt>
    <dgm:pt modelId="{7D781933-34D1-4DC4-A59E-72F08DD3EE2E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1200" dirty="0"/>
            <a:t>PA/ST Needed</a:t>
          </a:r>
        </a:p>
      </dgm:t>
    </dgm:pt>
    <dgm:pt modelId="{E5AEDCF9-1B5A-4936-A32A-1A074073171D}" type="parTrans" cxnId="{870135EC-FAF0-48FA-AAD5-E38EE867A184}">
      <dgm:prSet/>
      <dgm:spPr/>
      <dgm:t>
        <a:bodyPr/>
        <a:lstStyle/>
        <a:p>
          <a:endParaRPr lang="en-US"/>
        </a:p>
      </dgm:t>
    </dgm:pt>
    <dgm:pt modelId="{95E4C410-9B5B-45B7-9E2B-5F5CEB223F44}" type="sibTrans" cxnId="{870135EC-FAF0-48FA-AAD5-E38EE867A184}">
      <dgm:prSet/>
      <dgm:spPr/>
      <dgm:t>
        <a:bodyPr/>
        <a:lstStyle/>
        <a:p>
          <a:endParaRPr lang="en-US"/>
        </a:p>
      </dgm:t>
    </dgm:pt>
    <dgm:pt modelId="{E7BE5805-8EFD-4FF9-A7A5-AC0047BAC878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1200" dirty="0"/>
            <a:t>PA Approved</a:t>
          </a:r>
        </a:p>
        <a:p>
          <a:r>
            <a:rPr lang="en-US" sz="1100" dirty="0"/>
            <a:t>(Co-Pay Card Applied) </a:t>
          </a:r>
        </a:p>
      </dgm:t>
    </dgm:pt>
    <dgm:pt modelId="{BC9D9F07-CA43-40FB-9412-18A3A7304332}" type="parTrans" cxnId="{AD8C0E18-8B4A-4E8F-85A3-B81434B863EA}">
      <dgm:prSet/>
      <dgm:spPr/>
      <dgm:t>
        <a:bodyPr/>
        <a:lstStyle/>
        <a:p>
          <a:endParaRPr lang="en-US"/>
        </a:p>
      </dgm:t>
    </dgm:pt>
    <dgm:pt modelId="{6C852C69-E0B5-402F-96B4-5F43358B8846}" type="sibTrans" cxnId="{AD8C0E18-8B4A-4E8F-85A3-B81434B863EA}">
      <dgm:prSet/>
      <dgm:spPr/>
      <dgm:t>
        <a:bodyPr/>
        <a:lstStyle/>
        <a:p>
          <a:endParaRPr lang="en-US"/>
        </a:p>
      </dgm:t>
    </dgm:pt>
    <dgm:pt modelId="{A1EF8B21-ED75-4BFC-9896-68624923F13C}">
      <dgm:prSet phldrT="[Text]" custT="1"/>
      <dgm:spPr/>
      <dgm:t>
        <a:bodyPr/>
        <a:lstStyle/>
        <a:p>
          <a:r>
            <a:rPr lang="en-US" sz="1200" dirty="0"/>
            <a:t>Appeal</a:t>
          </a:r>
        </a:p>
      </dgm:t>
    </dgm:pt>
    <dgm:pt modelId="{DC073B7C-A41B-4099-99F2-FB3319EB3DFE}" type="parTrans" cxnId="{B39A9EAF-C49D-43EB-A790-C45BD1C843C7}">
      <dgm:prSet/>
      <dgm:spPr/>
      <dgm:t>
        <a:bodyPr/>
        <a:lstStyle/>
        <a:p>
          <a:endParaRPr lang="en-US"/>
        </a:p>
      </dgm:t>
    </dgm:pt>
    <dgm:pt modelId="{49FDBDE9-6B96-4834-9085-A15CCCF2140E}" type="sibTrans" cxnId="{B39A9EAF-C49D-43EB-A790-C45BD1C843C7}">
      <dgm:prSet/>
      <dgm:spPr/>
      <dgm:t>
        <a:bodyPr/>
        <a:lstStyle/>
        <a:p>
          <a:endParaRPr lang="en-US"/>
        </a:p>
      </dgm:t>
    </dgm:pt>
    <dgm:pt modelId="{4B9DEBFF-2ED8-426B-B6F3-9F77E680012E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1200" dirty="0"/>
            <a:t>Change Medications</a:t>
          </a:r>
        </a:p>
      </dgm:t>
    </dgm:pt>
    <dgm:pt modelId="{E4C97936-D3D1-4DF0-8D3F-E43D8C3B3745}" type="parTrans" cxnId="{0C3F18FA-A6A9-4C5B-94B0-4F3EEF383D06}">
      <dgm:prSet/>
      <dgm:spPr/>
      <dgm:t>
        <a:bodyPr/>
        <a:lstStyle/>
        <a:p>
          <a:endParaRPr lang="en-US"/>
        </a:p>
      </dgm:t>
    </dgm:pt>
    <dgm:pt modelId="{B88B8A82-E780-42FD-AED5-C77E121671E1}" type="sibTrans" cxnId="{0C3F18FA-A6A9-4C5B-94B0-4F3EEF383D06}">
      <dgm:prSet/>
      <dgm:spPr/>
      <dgm:t>
        <a:bodyPr/>
        <a:lstStyle/>
        <a:p>
          <a:endParaRPr lang="en-US"/>
        </a:p>
      </dgm:t>
    </dgm:pt>
    <dgm:pt modelId="{DB23F0B2-6E82-403D-8745-B6DF00A53454}">
      <dgm:prSet phldrT="[Text]" custT="1"/>
      <dgm:spPr/>
      <dgm:t>
        <a:bodyPr/>
        <a:lstStyle/>
        <a:p>
          <a:r>
            <a:rPr lang="en-US" sz="1200" dirty="0"/>
            <a:t>Benefits Verification</a:t>
          </a:r>
        </a:p>
      </dgm:t>
    </dgm:pt>
    <dgm:pt modelId="{BA136EDF-2629-4A68-9DDC-4AD3E1C9FC68}" type="parTrans" cxnId="{FA8F6B53-A7D6-4219-AAB7-8EB9C276B485}">
      <dgm:prSet/>
      <dgm:spPr/>
      <dgm:t>
        <a:bodyPr/>
        <a:lstStyle/>
        <a:p>
          <a:endParaRPr lang="en-US"/>
        </a:p>
      </dgm:t>
    </dgm:pt>
    <dgm:pt modelId="{2566F93C-3A2E-4057-8288-8453087B2929}" type="sibTrans" cxnId="{FA8F6B53-A7D6-4219-AAB7-8EB9C276B485}">
      <dgm:prSet/>
      <dgm:spPr/>
      <dgm:t>
        <a:bodyPr/>
        <a:lstStyle/>
        <a:p>
          <a:endParaRPr lang="en-US"/>
        </a:p>
      </dgm:t>
    </dgm:pt>
    <dgm:pt modelId="{587484AA-136E-4137-A8A5-930C402CF220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1200" dirty="0"/>
            <a:t>PA Not Approved</a:t>
          </a:r>
        </a:p>
      </dgm:t>
    </dgm:pt>
    <dgm:pt modelId="{A461B990-8894-4E00-A613-CABA267C970E}" type="parTrans" cxnId="{5E63DEC3-2842-4E3E-8091-889230C36AFE}">
      <dgm:prSet/>
      <dgm:spPr/>
      <dgm:t>
        <a:bodyPr/>
        <a:lstStyle/>
        <a:p>
          <a:endParaRPr lang="en-US"/>
        </a:p>
      </dgm:t>
    </dgm:pt>
    <dgm:pt modelId="{0CA65CFB-80BA-45DA-A19C-FFE2AAF1A538}" type="sibTrans" cxnId="{5E63DEC3-2842-4E3E-8091-889230C36AFE}">
      <dgm:prSet/>
      <dgm:spPr/>
      <dgm:t>
        <a:bodyPr/>
        <a:lstStyle/>
        <a:p>
          <a:endParaRPr lang="en-US"/>
        </a:p>
      </dgm:t>
    </dgm:pt>
    <dgm:pt modelId="{A7C1577D-5A81-4482-B504-90E1747CE687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1200" dirty="0"/>
            <a:t>Product Covered</a:t>
          </a:r>
        </a:p>
      </dgm:t>
    </dgm:pt>
    <dgm:pt modelId="{3D0E136B-7F4B-4BAA-A045-6738AD48F2CC}" type="parTrans" cxnId="{AD7A517E-DA4B-41C9-B197-79CE4773910C}">
      <dgm:prSet/>
      <dgm:spPr/>
      <dgm:t>
        <a:bodyPr/>
        <a:lstStyle/>
        <a:p>
          <a:endParaRPr lang="en-US"/>
        </a:p>
      </dgm:t>
    </dgm:pt>
    <dgm:pt modelId="{5CBEBFB2-6E85-4F3C-B664-6D11BF844152}" type="sibTrans" cxnId="{AD7A517E-DA4B-41C9-B197-79CE4773910C}">
      <dgm:prSet/>
      <dgm:spPr/>
      <dgm:t>
        <a:bodyPr/>
        <a:lstStyle/>
        <a:p>
          <a:endParaRPr lang="en-US"/>
        </a:p>
      </dgm:t>
    </dgm:pt>
    <dgm:pt modelId="{FEAD6D4F-27D4-48C1-AADA-6D96C39BFC1B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1200" dirty="0"/>
            <a:t>No PA/ST Needed</a:t>
          </a:r>
        </a:p>
        <a:p>
          <a:r>
            <a:rPr lang="en-US" sz="1100" dirty="0"/>
            <a:t>(Co-Pay Card Applied) </a:t>
          </a:r>
        </a:p>
      </dgm:t>
    </dgm:pt>
    <dgm:pt modelId="{4F3F042B-964F-4F32-9698-A992EF70831A}" type="parTrans" cxnId="{C4B6DD52-7BAB-4E94-9E37-44A432F396F1}">
      <dgm:prSet/>
      <dgm:spPr/>
      <dgm:t>
        <a:bodyPr/>
        <a:lstStyle/>
        <a:p>
          <a:endParaRPr lang="en-US"/>
        </a:p>
      </dgm:t>
    </dgm:pt>
    <dgm:pt modelId="{67D41F1A-BE4B-4428-8D24-9721C1681FF0}" type="sibTrans" cxnId="{C4B6DD52-7BAB-4E94-9E37-44A432F396F1}">
      <dgm:prSet/>
      <dgm:spPr/>
      <dgm:t>
        <a:bodyPr/>
        <a:lstStyle/>
        <a:p>
          <a:endParaRPr lang="en-US"/>
        </a:p>
      </dgm:t>
    </dgm:pt>
    <dgm:pt modelId="{0EE5D409-79B5-4966-95B9-E6302BAB4FFB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1200" dirty="0"/>
            <a:t>Product Not Covered</a:t>
          </a:r>
        </a:p>
      </dgm:t>
    </dgm:pt>
    <dgm:pt modelId="{91BE1E03-0EAC-4E1E-87A4-2DD8F3C05817}" type="parTrans" cxnId="{CFEF1834-3045-4649-96A4-0A6E1D7D4C9B}">
      <dgm:prSet/>
      <dgm:spPr/>
      <dgm:t>
        <a:bodyPr/>
        <a:lstStyle/>
        <a:p>
          <a:endParaRPr lang="en-US"/>
        </a:p>
      </dgm:t>
    </dgm:pt>
    <dgm:pt modelId="{C616BEBF-A7EF-4D66-8584-96850B3DCE67}" type="sibTrans" cxnId="{CFEF1834-3045-4649-96A4-0A6E1D7D4C9B}">
      <dgm:prSet/>
      <dgm:spPr/>
      <dgm:t>
        <a:bodyPr/>
        <a:lstStyle/>
        <a:p>
          <a:endParaRPr lang="en-US"/>
        </a:p>
      </dgm:t>
    </dgm:pt>
    <dgm:pt modelId="{8A77CB63-404B-40E3-95F8-9FB06D3CA936}">
      <dgm:prSet phldrT="[Text]" custT="1"/>
      <dgm:spPr>
        <a:solidFill>
          <a:schemeClr val="accent1"/>
        </a:solidFill>
      </dgm:spPr>
      <dgm:t>
        <a:bodyPr/>
        <a:lstStyle/>
        <a:p>
          <a:r>
            <a:rPr lang="en-US" sz="1200" dirty="0"/>
            <a:t>Letter of Medical Necessity to secure coverage</a:t>
          </a:r>
        </a:p>
      </dgm:t>
    </dgm:pt>
    <dgm:pt modelId="{6CA5C7E9-31F3-4F64-BABE-12BEDBFE9B7A}" type="parTrans" cxnId="{A0AFBE2B-BCFF-4C19-8549-24A818597022}">
      <dgm:prSet/>
      <dgm:spPr/>
      <dgm:t>
        <a:bodyPr/>
        <a:lstStyle/>
        <a:p>
          <a:endParaRPr lang="en-US"/>
        </a:p>
      </dgm:t>
    </dgm:pt>
    <dgm:pt modelId="{ECB89BE3-F7A7-4F10-B259-0E5C0B02219C}" type="sibTrans" cxnId="{A0AFBE2B-BCFF-4C19-8549-24A818597022}">
      <dgm:prSet/>
      <dgm:spPr/>
      <dgm:t>
        <a:bodyPr/>
        <a:lstStyle/>
        <a:p>
          <a:endParaRPr lang="en-US"/>
        </a:p>
      </dgm:t>
    </dgm:pt>
    <dgm:pt modelId="{604F738C-CAD7-4177-9FD1-F91B79BFF3AA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1200" dirty="0"/>
            <a:t>Approved (see Product covered path)</a:t>
          </a:r>
        </a:p>
        <a:p>
          <a:r>
            <a:rPr lang="en-US" sz="1100" dirty="0"/>
            <a:t>(Co-Pay Card Applied) </a:t>
          </a:r>
        </a:p>
      </dgm:t>
    </dgm:pt>
    <dgm:pt modelId="{13BF1078-B5B6-4EF5-98AA-498C63401F15}" type="parTrans" cxnId="{A46E3432-DDB6-47C3-8F3B-196B6E925D54}">
      <dgm:prSet/>
      <dgm:spPr/>
      <dgm:t>
        <a:bodyPr/>
        <a:lstStyle/>
        <a:p>
          <a:endParaRPr lang="en-US"/>
        </a:p>
      </dgm:t>
    </dgm:pt>
    <dgm:pt modelId="{2C5EF95E-964F-43C0-9B79-E7EC541A92D4}" type="sibTrans" cxnId="{A46E3432-DDB6-47C3-8F3B-196B6E925D54}">
      <dgm:prSet/>
      <dgm:spPr/>
      <dgm:t>
        <a:bodyPr/>
        <a:lstStyle/>
        <a:p>
          <a:endParaRPr lang="en-US"/>
        </a:p>
      </dgm:t>
    </dgm:pt>
    <dgm:pt modelId="{64047271-8EC8-4792-BC50-2CC7E84931D3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1200" dirty="0"/>
            <a:t>Not approved</a:t>
          </a:r>
        </a:p>
      </dgm:t>
    </dgm:pt>
    <dgm:pt modelId="{E2800916-8054-466D-BC02-F8B0EF8D80A1}" type="parTrans" cxnId="{A861D74A-40C6-4076-B5E3-E91D0C0DC63A}">
      <dgm:prSet/>
      <dgm:spPr/>
      <dgm:t>
        <a:bodyPr/>
        <a:lstStyle/>
        <a:p>
          <a:endParaRPr lang="en-US"/>
        </a:p>
      </dgm:t>
    </dgm:pt>
    <dgm:pt modelId="{68ECE903-A76D-4988-840A-C08334E22AE0}" type="sibTrans" cxnId="{A861D74A-40C6-4076-B5E3-E91D0C0DC63A}">
      <dgm:prSet/>
      <dgm:spPr/>
      <dgm:t>
        <a:bodyPr/>
        <a:lstStyle/>
        <a:p>
          <a:endParaRPr lang="en-US"/>
        </a:p>
      </dgm:t>
    </dgm:pt>
    <dgm:pt modelId="{450FFA22-0C3D-430B-B3C2-37FFAB62C0C9}">
      <dgm:prSet phldrT="[Text]" custT="1"/>
      <dgm:spPr>
        <a:solidFill>
          <a:schemeClr val="accent1"/>
        </a:solidFill>
      </dgm:spPr>
      <dgm:t>
        <a:bodyPr/>
        <a:lstStyle/>
        <a:p>
          <a:r>
            <a:rPr lang="en-US" sz="1200" dirty="0"/>
            <a:t>Request Peer Review</a:t>
          </a:r>
        </a:p>
      </dgm:t>
    </dgm:pt>
    <dgm:pt modelId="{443F8F60-B816-4144-AA68-ACE9D884295E}" type="parTrans" cxnId="{6E6BE0F2-21D4-45D2-84E9-3ADA0174C6D9}">
      <dgm:prSet/>
      <dgm:spPr/>
      <dgm:t>
        <a:bodyPr/>
        <a:lstStyle/>
        <a:p>
          <a:endParaRPr lang="en-US"/>
        </a:p>
      </dgm:t>
    </dgm:pt>
    <dgm:pt modelId="{723B1572-DD25-4C4E-94C6-E91FA3D8B775}" type="sibTrans" cxnId="{6E6BE0F2-21D4-45D2-84E9-3ADA0174C6D9}">
      <dgm:prSet/>
      <dgm:spPr/>
      <dgm:t>
        <a:bodyPr/>
        <a:lstStyle/>
        <a:p>
          <a:endParaRPr lang="en-US"/>
        </a:p>
      </dgm:t>
    </dgm:pt>
    <dgm:pt modelId="{0A5673BC-9CD9-43E0-8C57-C2DA844B8151}" type="pres">
      <dgm:prSet presAssocID="{A60F47B7-6309-443D-A72E-35749BE3361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D0F40BE-9F09-4C94-B79A-A5B0DC2BDC0C}" type="pres">
      <dgm:prSet presAssocID="{8D769EF4-3303-41A4-8ADE-CE3F87903ABE}" presName="hierRoot1" presStyleCnt="0">
        <dgm:presLayoutVars>
          <dgm:hierBranch val="init"/>
        </dgm:presLayoutVars>
      </dgm:prSet>
      <dgm:spPr/>
    </dgm:pt>
    <dgm:pt modelId="{0E2EDAFE-886F-465E-A59E-347DCA97E082}" type="pres">
      <dgm:prSet presAssocID="{8D769EF4-3303-41A4-8ADE-CE3F87903ABE}" presName="rootComposite1" presStyleCnt="0"/>
      <dgm:spPr/>
    </dgm:pt>
    <dgm:pt modelId="{3F687135-6192-468B-8FF3-88092D2B414E}" type="pres">
      <dgm:prSet presAssocID="{8D769EF4-3303-41A4-8ADE-CE3F87903ABE}" presName="rootText1" presStyleLbl="node0" presStyleIdx="0" presStyleCnt="1" custScaleX="120617" custScaleY="220766">
        <dgm:presLayoutVars>
          <dgm:chPref val="3"/>
        </dgm:presLayoutVars>
      </dgm:prSet>
      <dgm:spPr/>
    </dgm:pt>
    <dgm:pt modelId="{D499BB63-4FAA-417C-952F-297CBBA7C270}" type="pres">
      <dgm:prSet presAssocID="{8D769EF4-3303-41A4-8ADE-CE3F87903ABE}" presName="rootConnector1" presStyleLbl="node1" presStyleIdx="0" presStyleCnt="0"/>
      <dgm:spPr/>
    </dgm:pt>
    <dgm:pt modelId="{90E07501-BF53-4273-B7A3-D1EB51116585}" type="pres">
      <dgm:prSet presAssocID="{8D769EF4-3303-41A4-8ADE-CE3F87903ABE}" presName="hierChild2" presStyleCnt="0"/>
      <dgm:spPr/>
    </dgm:pt>
    <dgm:pt modelId="{884CBCFD-85CE-43AC-AB73-7126AE2E8B3F}" type="pres">
      <dgm:prSet presAssocID="{BA136EDF-2629-4A68-9DDC-4AD3E1C9FC68}" presName="Name64" presStyleLbl="parChTrans1D2" presStyleIdx="0" presStyleCnt="1"/>
      <dgm:spPr/>
    </dgm:pt>
    <dgm:pt modelId="{29814656-09C9-4301-BB88-399F687C0E70}" type="pres">
      <dgm:prSet presAssocID="{DB23F0B2-6E82-403D-8745-B6DF00A53454}" presName="hierRoot2" presStyleCnt="0">
        <dgm:presLayoutVars>
          <dgm:hierBranch val="init"/>
        </dgm:presLayoutVars>
      </dgm:prSet>
      <dgm:spPr/>
    </dgm:pt>
    <dgm:pt modelId="{DB0870EC-F775-4F41-8C11-6918CFF9DFBA}" type="pres">
      <dgm:prSet presAssocID="{DB23F0B2-6E82-403D-8745-B6DF00A53454}" presName="rootComposite" presStyleCnt="0"/>
      <dgm:spPr/>
    </dgm:pt>
    <dgm:pt modelId="{487599D4-F6ED-4F30-868B-5EAB9F7767D5}" type="pres">
      <dgm:prSet presAssocID="{DB23F0B2-6E82-403D-8745-B6DF00A53454}" presName="rootText" presStyleLbl="node2" presStyleIdx="0" presStyleCnt="1" custScaleX="120617" custScaleY="220766">
        <dgm:presLayoutVars>
          <dgm:chPref val="3"/>
        </dgm:presLayoutVars>
      </dgm:prSet>
      <dgm:spPr/>
    </dgm:pt>
    <dgm:pt modelId="{51741811-D0FB-4FE7-AA84-A9515C2EFED8}" type="pres">
      <dgm:prSet presAssocID="{DB23F0B2-6E82-403D-8745-B6DF00A53454}" presName="rootConnector" presStyleLbl="node2" presStyleIdx="0" presStyleCnt="1"/>
      <dgm:spPr/>
    </dgm:pt>
    <dgm:pt modelId="{9F9F2FF8-D00E-4252-A09B-4358C75D62BE}" type="pres">
      <dgm:prSet presAssocID="{DB23F0B2-6E82-403D-8745-B6DF00A53454}" presName="hierChild4" presStyleCnt="0"/>
      <dgm:spPr/>
    </dgm:pt>
    <dgm:pt modelId="{4668F44D-844A-4759-A31E-6117A5C3EE4F}" type="pres">
      <dgm:prSet presAssocID="{3D0E136B-7F4B-4BAA-A045-6738AD48F2CC}" presName="Name64" presStyleLbl="parChTrans1D3" presStyleIdx="0" presStyleCnt="2"/>
      <dgm:spPr/>
    </dgm:pt>
    <dgm:pt modelId="{71D8FB8D-2AE8-4B10-B5DB-803395960BF5}" type="pres">
      <dgm:prSet presAssocID="{A7C1577D-5A81-4482-B504-90E1747CE687}" presName="hierRoot2" presStyleCnt="0">
        <dgm:presLayoutVars>
          <dgm:hierBranch val="init"/>
        </dgm:presLayoutVars>
      </dgm:prSet>
      <dgm:spPr/>
    </dgm:pt>
    <dgm:pt modelId="{21D11278-FDAB-4DCD-94FC-CD498A1D5461}" type="pres">
      <dgm:prSet presAssocID="{A7C1577D-5A81-4482-B504-90E1747CE687}" presName="rootComposite" presStyleCnt="0"/>
      <dgm:spPr/>
    </dgm:pt>
    <dgm:pt modelId="{0E626202-686B-4C7C-95A9-EC692E9F183C}" type="pres">
      <dgm:prSet presAssocID="{A7C1577D-5A81-4482-B504-90E1747CE687}" presName="rootText" presStyleLbl="node3" presStyleIdx="0" presStyleCnt="2" custScaleX="119824" custScaleY="208033">
        <dgm:presLayoutVars>
          <dgm:chPref val="3"/>
        </dgm:presLayoutVars>
      </dgm:prSet>
      <dgm:spPr/>
    </dgm:pt>
    <dgm:pt modelId="{09C14B85-9EC1-49F8-AE55-B2E7A43E97E9}" type="pres">
      <dgm:prSet presAssocID="{A7C1577D-5A81-4482-B504-90E1747CE687}" presName="rootConnector" presStyleLbl="node3" presStyleIdx="0" presStyleCnt="2"/>
      <dgm:spPr/>
    </dgm:pt>
    <dgm:pt modelId="{06074D3D-2E83-4A68-B65B-49845FA7D99D}" type="pres">
      <dgm:prSet presAssocID="{A7C1577D-5A81-4482-B504-90E1747CE687}" presName="hierChild4" presStyleCnt="0"/>
      <dgm:spPr/>
    </dgm:pt>
    <dgm:pt modelId="{BE30BC7C-9581-498E-B635-047936254A8B}" type="pres">
      <dgm:prSet presAssocID="{4F3F042B-964F-4F32-9698-A992EF70831A}" presName="Name64" presStyleLbl="parChTrans1D4" presStyleIdx="0" presStyleCnt="10"/>
      <dgm:spPr/>
    </dgm:pt>
    <dgm:pt modelId="{33CA907B-1EBC-47F2-BFBF-21E321887466}" type="pres">
      <dgm:prSet presAssocID="{FEAD6D4F-27D4-48C1-AADA-6D96C39BFC1B}" presName="hierRoot2" presStyleCnt="0">
        <dgm:presLayoutVars>
          <dgm:hierBranch val="init"/>
        </dgm:presLayoutVars>
      </dgm:prSet>
      <dgm:spPr/>
    </dgm:pt>
    <dgm:pt modelId="{B84E4704-DDE4-4275-A69C-150165498CF5}" type="pres">
      <dgm:prSet presAssocID="{FEAD6D4F-27D4-48C1-AADA-6D96C39BFC1B}" presName="rootComposite" presStyleCnt="0"/>
      <dgm:spPr/>
    </dgm:pt>
    <dgm:pt modelId="{4633C37F-0F44-4632-89DA-96693E8E7C94}" type="pres">
      <dgm:prSet presAssocID="{FEAD6D4F-27D4-48C1-AADA-6D96C39BFC1B}" presName="rootText" presStyleLbl="node4" presStyleIdx="0" presStyleCnt="10" custScaleX="113936" custScaleY="186161">
        <dgm:presLayoutVars>
          <dgm:chPref val="3"/>
        </dgm:presLayoutVars>
      </dgm:prSet>
      <dgm:spPr/>
    </dgm:pt>
    <dgm:pt modelId="{8F46D5A7-FCB4-44DF-B5AE-C0768695EFAC}" type="pres">
      <dgm:prSet presAssocID="{FEAD6D4F-27D4-48C1-AADA-6D96C39BFC1B}" presName="rootConnector" presStyleLbl="node4" presStyleIdx="0" presStyleCnt="10"/>
      <dgm:spPr/>
    </dgm:pt>
    <dgm:pt modelId="{D3307BDF-65A2-40B1-854B-04E3D2ECAB95}" type="pres">
      <dgm:prSet presAssocID="{FEAD6D4F-27D4-48C1-AADA-6D96C39BFC1B}" presName="hierChild4" presStyleCnt="0"/>
      <dgm:spPr/>
    </dgm:pt>
    <dgm:pt modelId="{EC65C909-DFF9-4D2D-8C77-753F021E1C15}" type="pres">
      <dgm:prSet presAssocID="{FEAD6D4F-27D4-48C1-AADA-6D96C39BFC1B}" presName="hierChild5" presStyleCnt="0"/>
      <dgm:spPr/>
    </dgm:pt>
    <dgm:pt modelId="{8A13E3A1-A9B0-4F6F-BE2A-DFE2EFCE5153}" type="pres">
      <dgm:prSet presAssocID="{E5AEDCF9-1B5A-4936-A32A-1A074073171D}" presName="Name64" presStyleLbl="parChTrans1D4" presStyleIdx="1" presStyleCnt="10"/>
      <dgm:spPr/>
    </dgm:pt>
    <dgm:pt modelId="{58E7DBB9-1DDD-48A8-B60E-4E1A39373B91}" type="pres">
      <dgm:prSet presAssocID="{7D781933-34D1-4DC4-A59E-72F08DD3EE2E}" presName="hierRoot2" presStyleCnt="0">
        <dgm:presLayoutVars>
          <dgm:hierBranch val="init"/>
        </dgm:presLayoutVars>
      </dgm:prSet>
      <dgm:spPr/>
    </dgm:pt>
    <dgm:pt modelId="{E4FFEB2A-F3CC-4A16-8CDA-579AF0C3C66C}" type="pres">
      <dgm:prSet presAssocID="{7D781933-34D1-4DC4-A59E-72F08DD3EE2E}" presName="rootComposite" presStyleCnt="0"/>
      <dgm:spPr/>
    </dgm:pt>
    <dgm:pt modelId="{7B3BC9A5-D211-4FAB-A8FE-BB0C3BD184E2}" type="pres">
      <dgm:prSet presAssocID="{7D781933-34D1-4DC4-A59E-72F08DD3EE2E}" presName="rootText" presStyleLbl="node4" presStyleIdx="1" presStyleCnt="10" custScaleX="120617" custScaleY="188350">
        <dgm:presLayoutVars>
          <dgm:chPref val="3"/>
        </dgm:presLayoutVars>
      </dgm:prSet>
      <dgm:spPr/>
    </dgm:pt>
    <dgm:pt modelId="{BFA5CD69-A92B-402C-ADED-9C19E262E4D9}" type="pres">
      <dgm:prSet presAssocID="{7D781933-34D1-4DC4-A59E-72F08DD3EE2E}" presName="rootConnector" presStyleLbl="node4" presStyleIdx="1" presStyleCnt="10"/>
      <dgm:spPr/>
    </dgm:pt>
    <dgm:pt modelId="{790D8EAE-1B4E-4759-8561-AF8CF616301B}" type="pres">
      <dgm:prSet presAssocID="{7D781933-34D1-4DC4-A59E-72F08DD3EE2E}" presName="hierChild4" presStyleCnt="0"/>
      <dgm:spPr/>
    </dgm:pt>
    <dgm:pt modelId="{95B6D093-CF5C-4B56-BB85-A6B66B1447BD}" type="pres">
      <dgm:prSet presAssocID="{BC9D9F07-CA43-40FB-9412-18A3A7304332}" presName="Name64" presStyleLbl="parChTrans1D4" presStyleIdx="2" presStyleCnt="10"/>
      <dgm:spPr/>
    </dgm:pt>
    <dgm:pt modelId="{5502F0C9-AF33-479B-983C-55EA9291A748}" type="pres">
      <dgm:prSet presAssocID="{E7BE5805-8EFD-4FF9-A7A5-AC0047BAC878}" presName="hierRoot2" presStyleCnt="0">
        <dgm:presLayoutVars>
          <dgm:hierBranch val="init"/>
        </dgm:presLayoutVars>
      </dgm:prSet>
      <dgm:spPr/>
    </dgm:pt>
    <dgm:pt modelId="{1E2AF620-877A-4484-8A78-8FAFF7510E78}" type="pres">
      <dgm:prSet presAssocID="{E7BE5805-8EFD-4FF9-A7A5-AC0047BAC878}" presName="rootComposite" presStyleCnt="0"/>
      <dgm:spPr/>
    </dgm:pt>
    <dgm:pt modelId="{813A888C-8A58-4278-BFBC-9CBC8E16E53E}" type="pres">
      <dgm:prSet presAssocID="{E7BE5805-8EFD-4FF9-A7A5-AC0047BAC878}" presName="rootText" presStyleLbl="node4" presStyleIdx="2" presStyleCnt="10" custScaleX="120617" custScaleY="152079">
        <dgm:presLayoutVars>
          <dgm:chPref val="3"/>
        </dgm:presLayoutVars>
      </dgm:prSet>
      <dgm:spPr/>
    </dgm:pt>
    <dgm:pt modelId="{3853156E-F8EC-49EA-85DE-A419D484723A}" type="pres">
      <dgm:prSet presAssocID="{E7BE5805-8EFD-4FF9-A7A5-AC0047BAC878}" presName="rootConnector" presStyleLbl="node4" presStyleIdx="2" presStyleCnt="10"/>
      <dgm:spPr/>
    </dgm:pt>
    <dgm:pt modelId="{3DF224D3-6AFF-4716-80F7-06549CCFEC76}" type="pres">
      <dgm:prSet presAssocID="{E7BE5805-8EFD-4FF9-A7A5-AC0047BAC878}" presName="hierChild4" presStyleCnt="0"/>
      <dgm:spPr/>
    </dgm:pt>
    <dgm:pt modelId="{E6937CC0-BEE9-40B3-82E5-A00B95E87BD4}" type="pres">
      <dgm:prSet presAssocID="{E7BE5805-8EFD-4FF9-A7A5-AC0047BAC878}" presName="hierChild5" presStyleCnt="0"/>
      <dgm:spPr/>
    </dgm:pt>
    <dgm:pt modelId="{8608CB6D-3BF2-4A69-92EC-D22CC3C02C66}" type="pres">
      <dgm:prSet presAssocID="{A461B990-8894-4E00-A613-CABA267C970E}" presName="Name64" presStyleLbl="parChTrans1D4" presStyleIdx="3" presStyleCnt="10"/>
      <dgm:spPr/>
    </dgm:pt>
    <dgm:pt modelId="{886B9205-C84A-4C10-9F53-21CBF16505D0}" type="pres">
      <dgm:prSet presAssocID="{587484AA-136E-4137-A8A5-930C402CF220}" presName="hierRoot2" presStyleCnt="0">
        <dgm:presLayoutVars>
          <dgm:hierBranch val="init"/>
        </dgm:presLayoutVars>
      </dgm:prSet>
      <dgm:spPr/>
    </dgm:pt>
    <dgm:pt modelId="{C9C253AC-C0FE-400E-9BA0-E2DD794F5D4B}" type="pres">
      <dgm:prSet presAssocID="{587484AA-136E-4137-A8A5-930C402CF220}" presName="rootComposite" presStyleCnt="0"/>
      <dgm:spPr/>
    </dgm:pt>
    <dgm:pt modelId="{3CAAB891-E8E7-4B36-AAF5-F56178071642}" type="pres">
      <dgm:prSet presAssocID="{587484AA-136E-4137-A8A5-930C402CF220}" presName="rootText" presStyleLbl="node4" presStyleIdx="3" presStyleCnt="10" custScaleX="124421" custScaleY="149609">
        <dgm:presLayoutVars>
          <dgm:chPref val="3"/>
        </dgm:presLayoutVars>
      </dgm:prSet>
      <dgm:spPr/>
    </dgm:pt>
    <dgm:pt modelId="{52CD59EB-5979-4C5B-BCD8-39632A0304C5}" type="pres">
      <dgm:prSet presAssocID="{587484AA-136E-4137-A8A5-930C402CF220}" presName="rootConnector" presStyleLbl="node4" presStyleIdx="3" presStyleCnt="10"/>
      <dgm:spPr/>
    </dgm:pt>
    <dgm:pt modelId="{2380F4C8-A554-4198-8A9E-975209E86D72}" type="pres">
      <dgm:prSet presAssocID="{587484AA-136E-4137-A8A5-930C402CF220}" presName="hierChild4" presStyleCnt="0"/>
      <dgm:spPr/>
    </dgm:pt>
    <dgm:pt modelId="{E9BE8BEC-23AC-4155-BED3-2EEFA1D78A02}" type="pres">
      <dgm:prSet presAssocID="{DC073B7C-A41B-4099-99F2-FB3319EB3DFE}" presName="Name64" presStyleLbl="parChTrans1D4" presStyleIdx="4" presStyleCnt="10"/>
      <dgm:spPr/>
    </dgm:pt>
    <dgm:pt modelId="{726A0649-4DB9-4458-8E59-CF03E35AEA91}" type="pres">
      <dgm:prSet presAssocID="{A1EF8B21-ED75-4BFC-9896-68624923F13C}" presName="hierRoot2" presStyleCnt="0">
        <dgm:presLayoutVars>
          <dgm:hierBranch val="init"/>
        </dgm:presLayoutVars>
      </dgm:prSet>
      <dgm:spPr/>
    </dgm:pt>
    <dgm:pt modelId="{72F38EEC-93E3-465E-BC5B-34A4908033D3}" type="pres">
      <dgm:prSet presAssocID="{A1EF8B21-ED75-4BFC-9896-68624923F13C}" presName="rootComposite" presStyleCnt="0"/>
      <dgm:spPr/>
    </dgm:pt>
    <dgm:pt modelId="{777B184A-DA61-4098-9FE4-AD4CF5CE0146}" type="pres">
      <dgm:prSet presAssocID="{A1EF8B21-ED75-4BFC-9896-68624923F13C}" presName="rootText" presStyleLbl="node4" presStyleIdx="4" presStyleCnt="10" custScaleX="120617" custScaleY="133916">
        <dgm:presLayoutVars>
          <dgm:chPref val="3"/>
        </dgm:presLayoutVars>
      </dgm:prSet>
      <dgm:spPr/>
    </dgm:pt>
    <dgm:pt modelId="{C61D90B5-456D-435C-9287-122393517F3D}" type="pres">
      <dgm:prSet presAssocID="{A1EF8B21-ED75-4BFC-9896-68624923F13C}" presName="rootConnector" presStyleLbl="node4" presStyleIdx="4" presStyleCnt="10"/>
      <dgm:spPr/>
    </dgm:pt>
    <dgm:pt modelId="{5826B1A6-A4AA-47BD-8225-FE4822BE2924}" type="pres">
      <dgm:prSet presAssocID="{A1EF8B21-ED75-4BFC-9896-68624923F13C}" presName="hierChild4" presStyleCnt="0"/>
      <dgm:spPr/>
    </dgm:pt>
    <dgm:pt modelId="{8FF19D5B-C6E1-4920-AF2E-9BE3F919CE23}" type="pres">
      <dgm:prSet presAssocID="{A1EF8B21-ED75-4BFC-9896-68624923F13C}" presName="hierChild5" presStyleCnt="0"/>
      <dgm:spPr/>
    </dgm:pt>
    <dgm:pt modelId="{7EA9CF3D-C57F-4EC1-8E3A-D98229B69E50}" type="pres">
      <dgm:prSet presAssocID="{E4C97936-D3D1-4DF0-8D3F-E43D8C3B3745}" presName="Name64" presStyleLbl="parChTrans1D4" presStyleIdx="5" presStyleCnt="10"/>
      <dgm:spPr/>
    </dgm:pt>
    <dgm:pt modelId="{8D89487F-F3B9-4A5E-B86D-1A006FF0930D}" type="pres">
      <dgm:prSet presAssocID="{4B9DEBFF-2ED8-426B-B6F3-9F77E680012E}" presName="hierRoot2" presStyleCnt="0">
        <dgm:presLayoutVars>
          <dgm:hierBranch val="init"/>
        </dgm:presLayoutVars>
      </dgm:prSet>
      <dgm:spPr/>
    </dgm:pt>
    <dgm:pt modelId="{77053C9B-1BA0-4563-A3F7-3EAD78DCA042}" type="pres">
      <dgm:prSet presAssocID="{4B9DEBFF-2ED8-426B-B6F3-9F77E680012E}" presName="rootComposite" presStyleCnt="0"/>
      <dgm:spPr/>
    </dgm:pt>
    <dgm:pt modelId="{2EC9E5D8-F08C-4E7B-9829-9CCA521EA2B1}" type="pres">
      <dgm:prSet presAssocID="{4B9DEBFF-2ED8-426B-B6F3-9F77E680012E}" presName="rootText" presStyleLbl="node4" presStyleIdx="5" presStyleCnt="10" custScaleX="120617" custScaleY="124645">
        <dgm:presLayoutVars>
          <dgm:chPref val="3"/>
        </dgm:presLayoutVars>
      </dgm:prSet>
      <dgm:spPr/>
    </dgm:pt>
    <dgm:pt modelId="{0B9D593B-07DD-4105-A69C-FE44919226F0}" type="pres">
      <dgm:prSet presAssocID="{4B9DEBFF-2ED8-426B-B6F3-9F77E680012E}" presName="rootConnector" presStyleLbl="node4" presStyleIdx="5" presStyleCnt="10"/>
      <dgm:spPr/>
    </dgm:pt>
    <dgm:pt modelId="{2E55F8DC-70A2-414E-99C5-CC90E1FEA00C}" type="pres">
      <dgm:prSet presAssocID="{4B9DEBFF-2ED8-426B-B6F3-9F77E680012E}" presName="hierChild4" presStyleCnt="0"/>
      <dgm:spPr/>
    </dgm:pt>
    <dgm:pt modelId="{CF9443CE-871A-4A19-B7AA-D0655DE4F43F}" type="pres">
      <dgm:prSet presAssocID="{4B9DEBFF-2ED8-426B-B6F3-9F77E680012E}" presName="hierChild5" presStyleCnt="0"/>
      <dgm:spPr/>
    </dgm:pt>
    <dgm:pt modelId="{F268E39C-1134-4378-A9CC-CCAE89238726}" type="pres">
      <dgm:prSet presAssocID="{587484AA-136E-4137-A8A5-930C402CF220}" presName="hierChild5" presStyleCnt="0"/>
      <dgm:spPr/>
    </dgm:pt>
    <dgm:pt modelId="{66E62164-D565-4891-8E4C-FA73D09FD551}" type="pres">
      <dgm:prSet presAssocID="{7D781933-34D1-4DC4-A59E-72F08DD3EE2E}" presName="hierChild5" presStyleCnt="0"/>
      <dgm:spPr/>
    </dgm:pt>
    <dgm:pt modelId="{E7799D3D-5AAB-4D44-A485-10E70F1936B6}" type="pres">
      <dgm:prSet presAssocID="{A7C1577D-5A81-4482-B504-90E1747CE687}" presName="hierChild5" presStyleCnt="0"/>
      <dgm:spPr/>
    </dgm:pt>
    <dgm:pt modelId="{0D63FB62-9F15-4A14-AC66-B791C4E66B0E}" type="pres">
      <dgm:prSet presAssocID="{91BE1E03-0EAC-4E1E-87A4-2DD8F3C05817}" presName="Name64" presStyleLbl="parChTrans1D3" presStyleIdx="1" presStyleCnt="2"/>
      <dgm:spPr/>
    </dgm:pt>
    <dgm:pt modelId="{F071385B-193D-40A8-9426-EE72240AAAC1}" type="pres">
      <dgm:prSet presAssocID="{0EE5D409-79B5-4966-95B9-E6302BAB4FFB}" presName="hierRoot2" presStyleCnt="0">
        <dgm:presLayoutVars>
          <dgm:hierBranch val="init"/>
        </dgm:presLayoutVars>
      </dgm:prSet>
      <dgm:spPr/>
    </dgm:pt>
    <dgm:pt modelId="{D5C4817D-FDE8-4156-9DBF-9C82D69D940C}" type="pres">
      <dgm:prSet presAssocID="{0EE5D409-79B5-4966-95B9-E6302BAB4FFB}" presName="rootComposite" presStyleCnt="0"/>
      <dgm:spPr/>
    </dgm:pt>
    <dgm:pt modelId="{169331BB-70DF-43B5-80EA-BAF011B40268}" type="pres">
      <dgm:prSet presAssocID="{0EE5D409-79B5-4966-95B9-E6302BAB4FFB}" presName="rootText" presStyleLbl="node3" presStyleIdx="1" presStyleCnt="2" custScaleX="120617" custScaleY="215739">
        <dgm:presLayoutVars>
          <dgm:chPref val="3"/>
        </dgm:presLayoutVars>
      </dgm:prSet>
      <dgm:spPr/>
    </dgm:pt>
    <dgm:pt modelId="{3C37C0D9-C841-4A31-8587-7E8DD008FA98}" type="pres">
      <dgm:prSet presAssocID="{0EE5D409-79B5-4966-95B9-E6302BAB4FFB}" presName="rootConnector" presStyleLbl="node3" presStyleIdx="1" presStyleCnt="2"/>
      <dgm:spPr/>
    </dgm:pt>
    <dgm:pt modelId="{C5BECE2B-C35B-4BCE-8D9A-A575763EC786}" type="pres">
      <dgm:prSet presAssocID="{0EE5D409-79B5-4966-95B9-E6302BAB4FFB}" presName="hierChild4" presStyleCnt="0"/>
      <dgm:spPr/>
    </dgm:pt>
    <dgm:pt modelId="{523CB33C-4FE9-490F-B0BD-C6DD7857EF6F}" type="pres">
      <dgm:prSet presAssocID="{6CA5C7E9-31F3-4F64-BABE-12BEDBFE9B7A}" presName="Name64" presStyleLbl="parChTrans1D4" presStyleIdx="6" presStyleCnt="10"/>
      <dgm:spPr/>
    </dgm:pt>
    <dgm:pt modelId="{CD043E14-C813-4DC8-A110-0E4911333123}" type="pres">
      <dgm:prSet presAssocID="{8A77CB63-404B-40E3-95F8-9FB06D3CA936}" presName="hierRoot2" presStyleCnt="0">
        <dgm:presLayoutVars>
          <dgm:hierBranch val="init"/>
        </dgm:presLayoutVars>
      </dgm:prSet>
      <dgm:spPr/>
    </dgm:pt>
    <dgm:pt modelId="{67765DAC-84DB-4B1F-B670-8D30A52A5DA1}" type="pres">
      <dgm:prSet presAssocID="{8A77CB63-404B-40E3-95F8-9FB06D3CA936}" presName="rootComposite" presStyleCnt="0"/>
      <dgm:spPr/>
    </dgm:pt>
    <dgm:pt modelId="{F9AB245E-8150-4DB7-9B0C-AE231CE0A57F}" type="pres">
      <dgm:prSet presAssocID="{8A77CB63-404B-40E3-95F8-9FB06D3CA936}" presName="rootText" presStyleLbl="node4" presStyleIdx="6" presStyleCnt="10" custScaleX="115207" custScaleY="206618">
        <dgm:presLayoutVars>
          <dgm:chPref val="3"/>
        </dgm:presLayoutVars>
      </dgm:prSet>
      <dgm:spPr/>
    </dgm:pt>
    <dgm:pt modelId="{72BF7E0A-A850-48A8-BA28-6534F138E620}" type="pres">
      <dgm:prSet presAssocID="{8A77CB63-404B-40E3-95F8-9FB06D3CA936}" presName="rootConnector" presStyleLbl="node4" presStyleIdx="6" presStyleCnt="10"/>
      <dgm:spPr/>
    </dgm:pt>
    <dgm:pt modelId="{46B3C7DF-376E-43D3-A1C7-E98FDDA9CEA5}" type="pres">
      <dgm:prSet presAssocID="{8A77CB63-404B-40E3-95F8-9FB06D3CA936}" presName="hierChild4" presStyleCnt="0"/>
      <dgm:spPr/>
    </dgm:pt>
    <dgm:pt modelId="{C8127211-C1F6-4FA2-9FCD-5FDD52D7C91E}" type="pres">
      <dgm:prSet presAssocID="{13BF1078-B5B6-4EF5-98AA-498C63401F15}" presName="Name64" presStyleLbl="parChTrans1D4" presStyleIdx="7" presStyleCnt="10"/>
      <dgm:spPr/>
    </dgm:pt>
    <dgm:pt modelId="{59612377-3486-4231-BFA3-74AC08F4E9D8}" type="pres">
      <dgm:prSet presAssocID="{604F738C-CAD7-4177-9FD1-F91B79BFF3AA}" presName="hierRoot2" presStyleCnt="0">
        <dgm:presLayoutVars>
          <dgm:hierBranch val="init"/>
        </dgm:presLayoutVars>
      </dgm:prSet>
      <dgm:spPr/>
    </dgm:pt>
    <dgm:pt modelId="{D9189FCB-71FB-49ED-916F-9E761C6F8576}" type="pres">
      <dgm:prSet presAssocID="{604F738C-CAD7-4177-9FD1-F91B79BFF3AA}" presName="rootComposite" presStyleCnt="0"/>
      <dgm:spPr/>
    </dgm:pt>
    <dgm:pt modelId="{6609D9F6-D6B0-4D6F-A7CD-9557BBD8DF79}" type="pres">
      <dgm:prSet presAssocID="{604F738C-CAD7-4177-9FD1-F91B79BFF3AA}" presName="rootText" presStyleLbl="node4" presStyleIdx="7" presStyleCnt="10" custScaleX="126265" custScaleY="145790">
        <dgm:presLayoutVars>
          <dgm:chPref val="3"/>
        </dgm:presLayoutVars>
      </dgm:prSet>
      <dgm:spPr/>
    </dgm:pt>
    <dgm:pt modelId="{D32337DD-A3B5-4CE8-AABF-D785B3A40979}" type="pres">
      <dgm:prSet presAssocID="{604F738C-CAD7-4177-9FD1-F91B79BFF3AA}" presName="rootConnector" presStyleLbl="node4" presStyleIdx="7" presStyleCnt="10"/>
      <dgm:spPr/>
    </dgm:pt>
    <dgm:pt modelId="{E58538DC-6F80-4693-9CB8-7EAF6CA4A804}" type="pres">
      <dgm:prSet presAssocID="{604F738C-CAD7-4177-9FD1-F91B79BFF3AA}" presName="hierChild4" presStyleCnt="0"/>
      <dgm:spPr/>
    </dgm:pt>
    <dgm:pt modelId="{4FD5966C-7929-49DF-8FBE-73293E0BBCE1}" type="pres">
      <dgm:prSet presAssocID="{604F738C-CAD7-4177-9FD1-F91B79BFF3AA}" presName="hierChild5" presStyleCnt="0"/>
      <dgm:spPr/>
    </dgm:pt>
    <dgm:pt modelId="{39F84699-9781-4984-8100-BA9C0229C421}" type="pres">
      <dgm:prSet presAssocID="{E2800916-8054-466D-BC02-F8B0EF8D80A1}" presName="Name64" presStyleLbl="parChTrans1D4" presStyleIdx="8" presStyleCnt="10"/>
      <dgm:spPr/>
    </dgm:pt>
    <dgm:pt modelId="{8907112B-656D-4456-952A-9323360B2040}" type="pres">
      <dgm:prSet presAssocID="{64047271-8EC8-4792-BC50-2CC7E84931D3}" presName="hierRoot2" presStyleCnt="0">
        <dgm:presLayoutVars>
          <dgm:hierBranch val="init"/>
        </dgm:presLayoutVars>
      </dgm:prSet>
      <dgm:spPr/>
    </dgm:pt>
    <dgm:pt modelId="{2E8BCDBF-56C6-4D1F-96EE-83DB0D2CC68B}" type="pres">
      <dgm:prSet presAssocID="{64047271-8EC8-4792-BC50-2CC7E84931D3}" presName="rootComposite" presStyleCnt="0"/>
      <dgm:spPr/>
    </dgm:pt>
    <dgm:pt modelId="{544989C4-B7C4-45C1-8EBA-8DAB2B42B650}" type="pres">
      <dgm:prSet presAssocID="{64047271-8EC8-4792-BC50-2CC7E84931D3}" presName="rootText" presStyleLbl="node4" presStyleIdx="8" presStyleCnt="10" custScaleX="126265" custScaleY="156348">
        <dgm:presLayoutVars>
          <dgm:chPref val="3"/>
        </dgm:presLayoutVars>
      </dgm:prSet>
      <dgm:spPr/>
    </dgm:pt>
    <dgm:pt modelId="{32C6AFB0-40B2-4090-B314-D85F56E81FA2}" type="pres">
      <dgm:prSet presAssocID="{64047271-8EC8-4792-BC50-2CC7E84931D3}" presName="rootConnector" presStyleLbl="node4" presStyleIdx="8" presStyleCnt="10"/>
      <dgm:spPr/>
    </dgm:pt>
    <dgm:pt modelId="{5CFA0C51-7DA5-41E5-B153-914501210558}" type="pres">
      <dgm:prSet presAssocID="{64047271-8EC8-4792-BC50-2CC7E84931D3}" presName="hierChild4" presStyleCnt="0"/>
      <dgm:spPr/>
    </dgm:pt>
    <dgm:pt modelId="{8723AA68-F273-487F-905E-9736C3D2A1FE}" type="pres">
      <dgm:prSet presAssocID="{443F8F60-B816-4144-AA68-ACE9D884295E}" presName="Name64" presStyleLbl="parChTrans1D4" presStyleIdx="9" presStyleCnt="10"/>
      <dgm:spPr/>
    </dgm:pt>
    <dgm:pt modelId="{F9C24780-129B-4184-B462-DB2D9657A50E}" type="pres">
      <dgm:prSet presAssocID="{450FFA22-0C3D-430B-B3C2-37FFAB62C0C9}" presName="hierRoot2" presStyleCnt="0">
        <dgm:presLayoutVars>
          <dgm:hierBranch val="init"/>
        </dgm:presLayoutVars>
      </dgm:prSet>
      <dgm:spPr/>
    </dgm:pt>
    <dgm:pt modelId="{E7FA7862-E079-4E1A-A50B-8A33465A07DF}" type="pres">
      <dgm:prSet presAssocID="{450FFA22-0C3D-430B-B3C2-37FFAB62C0C9}" presName="rootComposite" presStyleCnt="0"/>
      <dgm:spPr/>
    </dgm:pt>
    <dgm:pt modelId="{5CF39350-11D7-444D-96D1-B74415C35115}" type="pres">
      <dgm:prSet presAssocID="{450FFA22-0C3D-430B-B3C2-37FFAB62C0C9}" presName="rootText" presStyleLbl="node4" presStyleIdx="9" presStyleCnt="10" custScaleX="124835" custScaleY="138288">
        <dgm:presLayoutVars>
          <dgm:chPref val="3"/>
        </dgm:presLayoutVars>
      </dgm:prSet>
      <dgm:spPr/>
    </dgm:pt>
    <dgm:pt modelId="{5B816F0C-1F0F-4BBE-BDB1-DA5B6EA358B2}" type="pres">
      <dgm:prSet presAssocID="{450FFA22-0C3D-430B-B3C2-37FFAB62C0C9}" presName="rootConnector" presStyleLbl="node4" presStyleIdx="9" presStyleCnt="10"/>
      <dgm:spPr/>
    </dgm:pt>
    <dgm:pt modelId="{9B0286B0-58CC-4B18-9BC7-C4A2B97EDC58}" type="pres">
      <dgm:prSet presAssocID="{450FFA22-0C3D-430B-B3C2-37FFAB62C0C9}" presName="hierChild4" presStyleCnt="0"/>
      <dgm:spPr/>
    </dgm:pt>
    <dgm:pt modelId="{00E30849-4A68-46E8-89A2-0A017C584337}" type="pres">
      <dgm:prSet presAssocID="{450FFA22-0C3D-430B-B3C2-37FFAB62C0C9}" presName="hierChild5" presStyleCnt="0"/>
      <dgm:spPr/>
    </dgm:pt>
    <dgm:pt modelId="{625D7EA1-F484-4F50-9C23-E0D959F41872}" type="pres">
      <dgm:prSet presAssocID="{64047271-8EC8-4792-BC50-2CC7E84931D3}" presName="hierChild5" presStyleCnt="0"/>
      <dgm:spPr/>
    </dgm:pt>
    <dgm:pt modelId="{F01BAEFA-48D3-4DD5-925D-12376041541A}" type="pres">
      <dgm:prSet presAssocID="{8A77CB63-404B-40E3-95F8-9FB06D3CA936}" presName="hierChild5" presStyleCnt="0"/>
      <dgm:spPr/>
    </dgm:pt>
    <dgm:pt modelId="{9BB92AA5-CCBB-4B6E-AACD-80BB455C42BA}" type="pres">
      <dgm:prSet presAssocID="{0EE5D409-79B5-4966-95B9-E6302BAB4FFB}" presName="hierChild5" presStyleCnt="0"/>
      <dgm:spPr/>
    </dgm:pt>
    <dgm:pt modelId="{8B034618-7B3F-43AF-B45A-731430F66869}" type="pres">
      <dgm:prSet presAssocID="{DB23F0B2-6E82-403D-8745-B6DF00A53454}" presName="hierChild5" presStyleCnt="0"/>
      <dgm:spPr/>
    </dgm:pt>
    <dgm:pt modelId="{8AB631B8-521D-4976-B112-B46DFB264D5D}" type="pres">
      <dgm:prSet presAssocID="{8D769EF4-3303-41A4-8ADE-CE3F87903ABE}" presName="hierChild3" presStyleCnt="0"/>
      <dgm:spPr/>
    </dgm:pt>
  </dgm:ptLst>
  <dgm:cxnLst>
    <dgm:cxn modelId="{59C9FE09-590B-4889-825B-9FAD3E7D3158}" type="presOf" srcId="{587484AA-136E-4137-A8A5-930C402CF220}" destId="{52CD59EB-5979-4C5B-BCD8-39632A0304C5}" srcOrd="1" destOrd="0" presId="urn:microsoft.com/office/officeart/2009/3/layout/HorizontalOrganizationChart"/>
    <dgm:cxn modelId="{AD8C0E18-8B4A-4E8F-85A3-B81434B863EA}" srcId="{7D781933-34D1-4DC4-A59E-72F08DD3EE2E}" destId="{E7BE5805-8EFD-4FF9-A7A5-AC0047BAC878}" srcOrd="0" destOrd="0" parTransId="{BC9D9F07-CA43-40FB-9412-18A3A7304332}" sibTransId="{6C852C69-E0B5-402F-96B4-5F43358B8846}"/>
    <dgm:cxn modelId="{12B0BC1E-5392-4192-9FE3-F07719907643}" type="presOf" srcId="{64047271-8EC8-4792-BC50-2CC7E84931D3}" destId="{32C6AFB0-40B2-4090-B314-D85F56E81FA2}" srcOrd="1" destOrd="0" presId="urn:microsoft.com/office/officeart/2009/3/layout/HorizontalOrganizationChart"/>
    <dgm:cxn modelId="{41FC3E1F-E43A-408E-8A42-0530C40F6A24}" type="presOf" srcId="{FEAD6D4F-27D4-48C1-AADA-6D96C39BFC1B}" destId="{4633C37F-0F44-4632-89DA-96693E8E7C94}" srcOrd="0" destOrd="0" presId="urn:microsoft.com/office/officeart/2009/3/layout/HorizontalOrganizationChart"/>
    <dgm:cxn modelId="{1B032524-EB66-46FF-A469-D303CFB67E21}" type="presOf" srcId="{A7C1577D-5A81-4482-B504-90E1747CE687}" destId="{0E626202-686B-4C7C-95A9-EC692E9F183C}" srcOrd="0" destOrd="0" presId="urn:microsoft.com/office/officeart/2009/3/layout/HorizontalOrganizationChart"/>
    <dgm:cxn modelId="{9500172B-6884-44BB-8538-CED71628DA54}" type="presOf" srcId="{E2800916-8054-466D-BC02-F8B0EF8D80A1}" destId="{39F84699-9781-4984-8100-BA9C0229C421}" srcOrd="0" destOrd="0" presId="urn:microsoft.com/office/officeart/2009/3/layout/HorizontalOrganizationChart"/>
    <dgm:cxn modelId="{A0AFBE2B-BCFF-4C19-8549-24A818597022}" srcId="{0EE5D409-79B5-4966-95B9-E6302BAB4FFB}" destId="{8A77CB63-404B-40E3-95F8-9FB06D3CA936}" srcOrd="0" destOrd="0" parTransId="{6CA5C7E9-31F3-4F64-BABE-12BEDBFE9B7A}" sibTransId="{ECB89BE3-F7A7-4F10-B259-0E5C0B02219C}"/>
    <dgm:cxn modelId="{F9F04C2F-37F8-4F30-9058-2A237A2188EF}" type="presOf" srcId="{64047271-8EC8-4792-BC50-2CC7E84931D3}" destId="{544989C4-B7C4-45C1-8EBA-8DAB2B42B650}" srcOrd="0" destOrd="0" presId="urn:microsoft.com/office/officeart/2009/3/layout/HorizontalOrganizationChart"/>
    <dgm:cxn modelId="{6633EB31-B6C4-48CF-A3BE-AF1FBA0696BF}" type="presOf" srcId="{4B9DEBFF-2ED8-426B-B6F3-9F77E680012E}" destId="{2EC9E5D8-F08C-4E7B-9829-9CCA521EA2B1}" srcOrd="0" destOrd="0" presId="urn:microsoft.com/office/officeart/2009/3/layout/HorizontalOrganizationChart"/>
    <dgm:cxn modelId="{A46E3432-DDB6-47C3-8F3B-196B6E925D54}" srcId="{8A77CB63-404B-40E3-95F8-9FB06D3CA936}" destId="{604F738C-CAD7-4177-9FD1-F91B79BFF3AA}" srcOrd="0" destOrd="0" parTransId="{13BF1078-B5B6-4EF5-98AA-498C63401F15}" sibTransId="{2C5EF95E-964F-43C0-9B79-E7EC541A92D4}"/>
    <dgm:cxn modelId="{CFEF1834-3045-4649-96A4-0A6E1D7D4C9B}" srcId="{DB23F0B2-6E82-403D-8745-B6DF00A53454}" destId="{0EE5D409-79B5-4966-95B9-E6302BAB4FFB}" srcOrd="1" destOrd="0" parTransId="{91BE1E03-0EAC-4E1E-87A4-2DD8F3C05817}" sibTransId="{C616BEBF-A7EF-4D66-8584-96850B3DCE67}"/>
    <dgm:cxn modelId="{4F5B9335-C2D6-4CFC-837C-59BCDE1F7DB3}" type="presOf" srcId="{3D0E136B-7F4B-4BAA-A045-6738AD48F2CC}" destId="{4668F44D-844A-4759-A31E-6117A5C3EE4F}" srcOrd="0" destOrd="0" presId="urn:microsoft.com/office/officeart/2009/3/layout/HorizontalOrganizationChart"/>
    <dgm:cxn modelId="{79E9093E-AA7E-417A-89DE-9CFFC6D34B06}" type="presOf" srcId="{4F3F042B-964F-4F32-9698-A992EF70831A}" destId="{BE30BC7C-9581-498E-B635-047936254A8B}" srcOrd="0" destOrd="0" presId="urn:microsoft.com/office/officeart/2009/3/layout/HorizontalOrganizationChart"/>
    <dgm:cxn modelId="{94070C42-C862-4BCC-BBB4-C1CDBE991265}" type="presOf" srcId="{0EE5D409-79B5-4966-95B9-E6302BAB4FFB}" destId="{3C37C0D9-C841-4A31-8587-7E8DD008FA98}" srcOrd="1" destOrd="0" presId="urn:microsoft.com/office/officeart/2009/3/layout/HorizontalOrganizationChart"/>
    <dgm:cxn modelId="{28CFD846-431A-45E6-B53F-01E44A34902F}" type="presOf" srcId="{A1EF8B21-ED75-4BFC-9896-68624923F13C}" destId="{777B184A-DA61-4098-9FE4-AD4CF5CE0146}" srcOrd="0" destOrd="0" presId="urn:microsoft.com/office/officeart/2009/3/layout/HorizontalOrganizationChart"/>
    <dgm:cxn modelId="{A861D74A-40C6-4076-B5E3-E91D0C0DC63A}" srcId="{8A77CB63-404B-40E3-95F8-9FB06D3CA936}" destId="{64047271-8EC8-4792-BC50-2CC7E84931D3}" srcOrd="1" destOrd="0" parTransId="{E2800916-8054-466D-BC02-F8B0EF8D80A1}" sibTransId="{68ECE903-A76D-4988-840A-C08334E22AE0}"/>
    <dgm:cxn modelId="{D70E234C-D2F2-4BEF-8C53-912AB6CB3DE7}" type="presOf" srcId="{A60F47B7-6309-443D-A72E-35749BE3361A}" destId="{0A5673BC-9CD9-43E0-8C57-C2DA844B8151}" srcOrd="0" destOrd="0" presId="urn:microsoft.com/office/officeart/2009/3/layout/HorizontalOrganizationChart"/>
    <dgm:cxn modelId="{38E5FC4C-66F1-4012-8B83-CBE35BB96396}" type="presOf" srcId="{91BE1E03-0EAC-4E1E-87A4-2DD8F3C05817}" destId="{0D63FB62-9F15-4A14-AC66-B791C4E66B0E}" srcOrd="0" destOrd="0" presId="urn:microsoft.com/office/officeart/2009/3/layout/HorizontalOrganizationChart"/>
    <dgm:cxn modelId="{8F5C2D50-8F8B-4564-8831-38FB5EFBF909}" type="presOf" srcId="{E7BE5805-8EFD-4FF9-A7A5-AC0047BAC878}" destId="{813A888C-8A58-4278-BFBC-9CBC8E16E53E}" srcOrd="0" destOrd="0" presId="urn:microsoft.com/office/officeart/2009/3/layout/HorizontalOrganizationChart"/>
    <dgm:cxn modelId="{C4B6DD52-7BAB-4E94-9E37-44A432F396F1}" srcId="{A7C1577D-5A81-4482-B504-90E1747CE687}" destId="{FEAD6D4F-27D4-48C1-AADA-6D96C39BFC1B}" srcOrd="0" destOrd="0" parTransId="{4F3F042B-964F-4F32-9698-A992EF70831A}" sibTransId="{67D41F1A-BE4B-4428-8D24-9721C1681FF0}"/>
    <dgm:cxn modelId="{FA8F6B53-A7D6-4219-AAB7-8EB9C276B485}" srcId="{8D769EF4-3303-41A4-8ADE-CE3F87903ABE}" destId="{DB23F0B2-6E82-403D-8745-B6DF00A53454}" srcOrd="0" destOrd="0" parTransId="{BA136EDF-2629-4A68-9DDC-4AD3E1C9FC68}" sibTransId="{2566F93C-3A2E-4057-8288-8453087B2929}"/>
    <dgm:cxn modelId="{BF75F953-534D-48FF-9EAD-7F27E3810339}" type="presOf" srcId="{7D781933-34D1-4DC4-A59E-72F08DD3EE2E}" destId="{BFA5CD69-A92B-402C-ADED-9C19E262E4D9}" srcOrd="1" destOrd="0" presId="urn:microsoft.com/office/officeart/2009/3/layout/HorizontalOrganizationChart"/>
    <dgm:cxn modelId="{D864B956-1510-446C-A187-9E4D5D07B973}" type="presOf" srcId="{A7C1577D-5A81-4482-B504-90E1747CE687}" destId="{09C14B85-9EC1-49F8-AE55-B2E7A43E97E9}" srcOrd="1" destOrd="0" presId="urn:microsoft.com/office/officeart/2009/3/layout/HorizontalOrganizationChart"/>
    <dgm:cxn modelId="{E310E65A-F258-46B4-8999-6C832380AEEA}" type="presOf" srcId="{8D769EF4-3303-41A4-8ADE-CE3F87903ABE}" destId="{3F687135-6192-468B-8FF3-88092D2B414E}" srcOrd="0" destOrd="0" presId="urn:microsoft.com/office/officeart/2009/3/layout/HorizontalOrganizationChart"/>
    <dgm:cxn modelId="{AF394A68-06C2-401A-B187-35EDE69C7270}" type="presOf" srcId="{443F8F60-B816-4144-AA68-ACE9D884295E}" destId="{8723AA68-F273-487F-905E-9736C3D2A1FE}" srcOrd="0" destOrd="0" presId="urn:microsoft.com/office/officeart/2009/3/layout/HorizontalOrganizationChart"/>
    <dgm:cxn modelId="{68758770-7659-40F9-91AE-708222C14AF8}" type="presOf" srcId="{E7BE5805-8EFD-4FF9-A7A5-AC0047BAC878}" destId="{3853156E-F8EC-49EA-85DE-A419D484723A}" srcOrd="1" destOrd="0" presId="urn:microsoft.com/office/officeart/2009/3/layout/HorizontalOrganizationChart"/>
    <dgm:cxn modelId="{43984B7B-63CE-482B-84EA-02D4DAF2A08A}" type="presOf" srcId="{8D769EF4-3303-41A4-8ADE-CE3F87903ABE}" destId="{D499BB63-4FAA-417C-952F-297CBBA7C270}" srcOrd="1" destOrd="0" presId="urn:microsoft.com/office/officeart/2009/3/layout/HorizontalOrganizationChart"/>
    <dgm:cxn modelId="{AD7A517E-DA4B-41C9-B197-79CE4773910C}" srcId="{DB23F0B2-6E82-403D-8745-B6DF00A53454}" destId="{A7C1577D-5A81-4482-B504-90E1747CE687}" srcOrd="0" destOrd="0" parTransId="{3D0E136B-7F4B-4BAA-A045-6738AD48F2CC}" sibTransId="{5CBEBFB2-6E85-4F3C-B664-6D11BF844152}"/>
    <dgm:cxn modelId="{16B09A80-AF69-4127-8F7F-D48FE5169DF8}" type="presOf" srcId="{8A77CB63-404B-40E3-95F8-9FB06D3CA936}" destId="{F9AB245E-8150-4DB7-9B0C-AE231CE0A57F}" srcOrd="0" destOrd="0" presId="urn:microsoft.com/office/officeart/2009/3/layout/HorizontalOrganizationChart"/>
    <dgm:cxn modelId="{532D6483-BDA6-4166-B7E3-1085F15465ED}" type="presOf" srcId="{E5AEDCF9-1B5A-4936-A32A-1A074073171D}" destId="{8A13E3A1-A9B0-4F6F-BE2A-DFE2EFCE5153}" srcOrd="0" destOrd="0" presId="urn:microsoft.com/office/officeart/2009/3/layout/HorizontalOrganizationChart"/>
    <dgm:cxn modelId="{7F3EB883-85D1-4C33-8930-3890AF0AFEBE}" type="presOf" srcId="{450FFA22-0C3D-430B-B3C2-37FFAB62C0C9}" destId="{5B816F0C-1F0F-4BBE-BDB1-DA5B6EA358B2}" srcOrd="1" destOrd="0" presId="urn:microsoft.com/office/officeart/2009/3/layout/HorizontalOrganizationChart"/>
    <dgm:cxn modelId="{4F4C6889-FC38-4742-B8EA-EA9016A4C994}" type="presOf" srcId="{604F738C-CAD7-4177-9FD1-F91B79BFF3AA}" destId="{6609D9F6-D6B0-4D6F-A7CD-9557BBD8DF79}" srcOrd="0" destOrd="0" presId="urn:microsoft.com/office/officeart/2009/3/layout/HorizontalOrganizationChart"/>
    <dgm:cxn modelId="{A271198F-AD75-4748-8E3E-E388D62407F9}" type="presOf" srcId="{DB23F0B2-6E82-403D-8745-B6DF00A53454}" destId="{51741811-D0FB-4FE7-AA84-A9515C2EFED8}" srcOrd="1" destOrd="0" presId="urn:microsoft.com/office/officeart/2009/3/layout/HorizontalOrganizationChart"/>
    <dgm:cxn modelId="{C23C2BA6-3FDD-4D77-B536-9B36DA683C37}" type="presOf" srcId="{0EE5D409-79B5-4966-95B9-E6302BAB4FFB}" destId="{169331BB-70DF-43B5-80EA-BAF011B40268}" srcOrd="0" destOrd="0" presId="urn:microsoft.com/office/officeart/2009/3/layout/HorizontalOrganizationChart"/>
    <dgm:cxn modelId="{6EBF92AF-174E-4578-989D-3730BE0DC281}" type="presOf" srcId="{A461B990-8894-4E00-A613-CABA267C970E}" destId="{8608CB6D-3BF2-4A69-92EC-D22CC3C02C66}" srcOrd="0" destOrd="0" presId="urn:microsoft.com/office/officeart/2009/3/layout/HorizontalOrganizationChart"/>
    <dgm:cxn modelId="{B39A9EAF-C49D-43EB-A790-C45BD1C843C7}" srcId="{587484AA-136E-4137-A8A5-930C402CF220}" destId="{A1EF8B21-ED75-4BFC-9896-68624923F13C}" srcOrd="0" destOrd="0" parTransId="{DC073B7C-A41B-4099-99F2-FB3319EB3DFE}" sibTransId="{49FDBDE9-6B96-4834-9085-A15CCCF2140E}"/>
    <dgm:cxn modelId="{CD7F18B1-B959-4995-811E-D0CA94742745}" type="presOf" srcId="{7D781933-34D1-4DC4-A59E-72F08DD3EE2E}" destId="{7B3BC9A5-D211-4FAB-A8FE-BB0C3BD184E2}" srcOrd="0" destOrd="0" presId="urn:microsoft.com/office/officeart/2009/3/layout/HorizontalOrganizationChart"/>
    <dgm:cxn modelId="{4E0E28B7-5557-4D67-94EE-28F13C9060AD}" type="presOf" srcId="{604F738C-CAD7-4177-9FD1-F91B79BFF3AA}" destId="{D32337DD-A3B5-4CE8-AABF-D785B3A40979}" srcOrd="1" destOrd="0" presId="urn:microsoft.com/office/officeart/2009/3/layout/HorizontalOrganizationChart"/>
    <dgm:cxn modelId="{5E63DEC3-2842-4E3E-8091-889230C36AFE}" srcId="{7D781933-34D1-4DC4-A59E-72F08DD3EE2E}" destId="{587484AA-136E-4137-A8A5-930C402CF220}" srcOrd="1" destOrd="0" parTransId="{A461B990-8894-4E00-A613-CABA267C970E}" sibTransId="{0CA65CFB-80BA-45DA-A19C-FFE2AAF1A538}"/>
    <dgm:cxn modelId="{268083C6-8531-46E0-8F24-1F435B5D283E}" type="presOf" srcId="{DC073B7C-A41B-4099-99F2-FB3319EB3DFE}" destId="{E9BE8BEC-23AC-4155-BED3-2EEFA1D78A02}" srcOrd="0" destOrd="0" presId="urn:microsoft.com/office/officeart/2009/3/layout/HorizontalOrganizationChart"/>
    <dgm:cxn modelId="{6DFEBACD-0FB9-4033-8691-49D17EC40FED}" type="presOf" srcId="{DB23F0B2-6E82-403D-8745-B6DF00A53454}" destId="{487599D4-F6ED-4F30-868B-5EAB9F7767D5}" srcOrd="0" destOrd="0" presId="urn:microsoft.com/office/officeart/2009/3/layout/HorizontalOrganizationChart"/>
    <dgm:cxn modelId="{B28B98CF-C8C3-4F8A-A124-C918A3520C2B}" type="presOf" srcId="{450FFA22-0C3D-430B-B3C2-37FFAB62C0C9}" destId="{5CF39350-11D7-444D-96D1-B74415C35115}" srcOrd="0" destOrd="0" presId="urn:microsoft.com/office/officeart/2009/3/layout/HorizontalOrganizationChart"/>
    <dgm:cxn modelId="{617D21D4-E7AC-4183-8928-27D117B3D3DD}" srcId="{A60F47B7-6309-443D-A72E-35749BE3361A}" destId="{8D769EF4-3303-41A4-8ADE-CE3F87903ABE}" srcOrd="0" destOrd="0" parTransId="{EA9907A5-6562-4CC6-BE40-E841A402C32E}" sibTransId="{CE286ABE-5844-4C6E-B942-EC7373000F94}"/>
    <dgm:cxn modelId="{8F619AD8-E4A5-48B0-88B1-AB0B206FECB3}" type="presOf" srcId="{BC9D9F07-CA43-40FB-9412-18A3A7304332}" destId="{95B6D093-CF5C-4B56-BB85-A6B66B1447BD}" srcOrd="0" destOrd="0" presId="urn:microsoft.com/office/officeart/2009/3/layout/HorizontalOrganizationChart"/>
    <dgm:cxn modelId="{9696EEE1-BE53-4632-9B96-399D0073D81B}" type="presOf" srcId="{BA136EDF-2629-4A68-9DDC-4AD3E1C9FC68}" destId="{884CBCFD-85CE-43AC-AB73-7126AE2E8B3F}" srcOrd="0" destOrd="0" presId="urn:microsoft.com/office/officeart/2009/3/layout/HorizontalOrganizationChart"/>
    <dgm:cxn modelId="{E053EFE3-6F1F-466A-AF0E-355239613615}" type="presOf" srcId="{587484AA-136E-4137-A8A5-930C402CF220}" destId="{3CAAB891-E8E7-4B36-AAF5-F56178071642}" srcOrd="0" destOrd="0" presId="urn:microsoft.com/office/officeart/2009/3/layout/HorizontalOrganizationChart"/>
    <dgm:cxn modelId="{E71F32E6-65A9-452F-B24B-5592B046C782}" type="presOf" srcId="{4B9DEBFF-2ED8-426B-B6F3-9F77E680012E}" destId="{0B9D593B-07DD-4105-A69C-FE44919226F0}" srcOrd="1" destOrd="0" presId="urn:microsoft.com/office/officeart/2009/3/layout/HorizontalOrganizationChart"/>
    <dgm:cxn modelId="{B1CABDE6-8A39-4CF5-8E13-1B3D65C3402B}" type="presOf" srcId="{6CA5C7E9-31F3-4F64-BABE-12BEDBFE9B7A}" destId="{523CB33C-4FE9-490F-B0BD-C6DD7857EF6F}" srcOrd="0" destOrd="0" presId="urn:microsoft.com/office/officeart/2009/3/layout/HorizontalOrganizationChart"/>
    <dgm:cxn modelId="{B64269E8-0229-4C67-99D7-65CC8496674C}" type="presOf" srcId="{A1EF8B21-ED75-4BFC-9896-68624923F13C}" destId="{C61D90B5-456D-435C-9287-122393517F3D}" srcOrd="1" destOrd="0" presId="urn:microsoft.com/office/officeart/2009/3/layout/HorizontalOrganizationChart"/>
    <dgm:cxn modelId="{0D9B6DEB-6E59-46F5-B3D8-0E0B97EABF44}" type="presOf" srcId="{8A77CB63-404B-40E3-95F8-9FB06D3CA936}" destId="{72BF7E0A-A850-48A8-BA28-6534F138E620}" srcOrd="1" destOrd="0" presId="urn:microsoft.com/office/officeart/2009/3/layout/HorizontalOrganizationChart"/>
    <dgm:cxn modelId="{870135EC-FAF0-48FA-AAD5-E38EE867A184}" srcId="{A7C1577D-5A81-4482-B504-90E1747CE687}" destId="{7D781933-34D1-4DC4-A59E-72F08DD3EE2E}" srcOrd="1" destOrd="0" parTransId="{E5AEDCF9-1B5A-4936-A32A-1A074073171D}" sibTransId="{95E4C410-9B5B-45B7-9E2B-5F5CEB223F44}"/>
    <dgm:cxn modelId="{0305E6EE-3718-4E2C-ABE1-5EA41590B778}" type="presOf" srcId="{FEAD6D4F-27D4-48C1-AADA-6D96C39BFC1B}" destId="{8F46D5A7-FCB4-44DF-B5AE-C0768695EFAC}" srcOrd="1" destOrd="0" presId="urn:microsoft.com/office/officeart/2009/3/layout/HorizontalOrganizationChart"/>
    <dgm:cxn modelId="{DE5C77F2-DED2-46B8-B10C-4D258F61D82C}" type="presOf" srcId="{E4C97936-D3D1-4DF0-8D3F-E43D8C3B3745}" destId="{7EA9CF3D-C57F-4EC1-8E3A-D98229B69E50}" srcOrd="0" destOrd="0" presId="urn:microsoft.com/office/officeart/2009/3/layout/HorizontalOrganizationChart"/>
    <dgm:cxn modelId="{6E6BE0F2-21D4-45D2-84E9-3ADA0174C6D9}" srcId="{64047271-8EC8-4792-BC50-2CC7E84931D3}" destId="{450FFA22-0C3D-430B-B3C2-37FFAB62C0C9}" srcOrd="0" destOrd="0" parTransId="{443F8F60-B816-4144-AA68-ACE9D884295E}" sibTransId="{723B1572-DD25-4C4E-94C6-E91FA3D8B775}"/>
    <dgm:cxn modelId="{0C3F18FA-A6A9-4C5B-94B0-4F3EEF383D06}" srcId="{587484AA-136E-4137-A8A5-930C402CF220}" destId="{4B9DEBFF-2ED8-426B-B6F3-9F77E680012E}" srcOrd="1" destOrd="0" parTransId="{E4C97936-D3D1-4DF0-8D3F-E43D8C3B3745}" sibTransId="{B88B8A82-E780-42FD-AED5-C77E121671E1}"/>
    <dgm:cxn modelId="{237ABBFD-3A81-46AE-93A9-C8443625DB23}" type="presOf" srcId="{13BF1078-B5B6-4EF5-98AA-498C63401F15}" destId="{C8127211-C1F6-4FA2-9FCD-5FDD52D7C91E}" srcOrd="0" destOrd="0" presId="urn:microsoft.com/office/officeart/2009/3/layout/HorizontalOrganizationChart"/>
    <dgm:cxn modelId="{CA759D71-0471-4911-B24C-B03E2ECF23B5}" type="presParOf" srcId="{0A5673BC-9CD9-43E0-8C57-C2DA844B8151}" destId="{9D0F40BE-9F09-4C94-B79A-A5B0DC2BDC0C}" srcOrd="0" destOrd="0" presId="urn:microsoft.com/office/officeart/2009/3/layout/HorizontalOrganizationChart"/>
    <dgm:cxn modelId="{C2F3467D-ACC6-4DA5-9A3D-303100DC0E8A}" type="presParOf" srcId="{9D0F40BE-9F09-4C94-B79A-A5B0DC2BDC0C}" destId="{0E2EDAFE-886F-465E-A59E-347DCA97E082}" srcOrd="0" destOrd="0" presId="urn:microsoft.com/office/officeart/2009/3/layout/HorizontalOrganizationChart"/>
    <dgm:cxn modelId="{978F7720-FAD5-42C5-87D4-F320EBB1B229}" type="presParOf" srcId="{0E2EDAFE-886F-465E-A59E-347DCA97E082}" destId="{3F687135-6192-468B-8FF3-88092D2B414E}" srcOrd="0" destOrd="0" presId="urn:microsoft.com/office/officeart/2009/3/layout/HorizontalOrganizationChart"/>
    <dgm:cxn modelId="{81F59232-A7C5-4A43-82CE-DBC7D780C118}" type="presParOf" srcId="{0E2EDAFE-886F-465E-A59E-347DCA97E082}" destId="{D499BB63-4FAA-417C-952F-297CBBA7C270}" srcOrd="1" destOrd="0" presId="urn:microsoft.com/office/officeart/2009/3/layout/HorizontalOrganizationChart"/>
    <dgm:cxn modelId="{902ED207-9707-4131-BE5D-93A861731399}" type="presParOf" srcId="{9D0F40BE-9F09-4C94-B79A-A5B0DC2BDC0C}" destId="{90E07501-BF53-4273-B7A3-D1EB51116585}" srcOrd="1" destOrd="0" presId="urn:microsoft.com/office/officeart/2009/3/layout/HorizontalOrganizationChart"/>
    <dgm:cxn modelId="{AE82B6DE-F08D-4EA5-BEC0-7218FCC90EAE}" type="presParOf" srcId="{90E07501-BF53-4273-B7A3-D1EB51116585}" destId="{884CBCFD-85CE-43AC-AB73-7126AE2E8B3F}" srcOrd="0" destOrd="0" presId="urn:microsoft.com/office/officeart/2009/3/layout/HorizontalOrganizationChart"/>
    <dgm:cxn modelId="{24545598-F5C1-49D1-A414-19EF9B9152F8}" type="presParOf" srcId="{90E07501-BF53-4273-B7A3-D1EB51116585}" destId="{29814656-09C9-4301-BB88-399F687C0E70}" srcOrd="1" destOrd="0" presId="urn:microsoft.com/office/officeart/2009/3/layout/HorizontalOrganizationChart"/>
    <dgm:cxn modelId="{2E6F181F-46A7-4FE3-8170-081C3F84905D}" type="presParOf" srcId="{29814656-09C9-4301-BB88-399F687C0E70}" destId="{DB0870EC-F775-4F41-8C11-6918CFF9DFBA}" srcOrd="0" destOrd="0" presId="urn:microsoft.com/office/officeart/2009/3/layout/HorizontalOrganizationChart"/>
    <dgm:cxn modelId="{A87955CF-FD01-4194-8D40-78A4CE329047}" type="presParOf" srcId="{DB0870EC-F775-4F41-8C11-6918CFF9DFBA}" destId="{487599D4-F6ED-4F30-868B-5EAB9F7767D5}" srcOrd="0" destOrd="0" presId="urn:microsoft.com/office/officeart/2009/3/layout/HorizontalOrganizationChart"/>
    <dgm:cxn modelId="{5BCDC11B-2557-4B1A-9EC5-0F6C6E8BEEE3}" type="presParOf" srcId="{DB0870EC-F775-4F41-8C11-6918CFF9DFBA}" destId="{51741811-D0FB-4FE7-AA84-A9515C2EFED8}" srcOrd="1" destOrd="0" presId="urn:microsoft.com/office/officeart/2009/3/layout/HorizontalOrganizationChart"/>
    <dgm:cxn modelId="{B9C3C0F7-F813-4CC4-8F10-120EEDC41E2C}" type="presParOf" srcId="{29814656-09C9-4301-BB88-399F687C0E70}" destId="{9F9F2FF8-D00E-4252-A09B-4358C75D62BE}" srcOrd="1" destOrd="0" presId="urn:microsoft.com/office/officeart/2009/3/layout/HorizontalOrganizationChart"/>
    <dgm:cxn modelId="{284B248A-8755-4909-BFE0-AF039FB2BFC4}" type="presParOf" srcId="{9F9F2FF8-D00E-4252-A09B-4358C75D62BE}" destId="{4668F44D-844A-4759-A31E-6117A5C3EE4F}" srcOrd="0" destOrd="0" presId="urn:microsoft.com/office/officeart/2009/3/layout/HorizontalOrganizationChart"/>
    <dgm:cxn modelId="{4E2858F8-03CF-4869-ACDA-A3841C0B0E53}" type="presParOf" srcId="{9F9F2FF8-D00E-4252-A09B-4358C75D62BE}" destId="{71D8FB8D-2AE8-4B10-B5DB-803395960BF5}" srcOrd="1" destOrd="0" presId="urn:microsoft.com/office/officeart/2009/3/layout/HorizontalOrganizationChart"/>
    <dgm:cxn modelId="{15D43F3B-B4C1-45F5-9CD0-3B4A017FBA77}" type="presParOf" srcId="{71D8FB8D-2AE8-4B10-B5DB-803395960BF5}" destId="{21D11278-FDAB-4DCD-94FC-CD498A1D5461}" srcOrd="0" destOrd="0" presId="urn:microsoft.com/office/officeart/2009/3/layout/HorizontalOrganizationChart"/>
    <dgm:cxn modelId="{D4F69F0F-E426-4991-B6CC-7995A7A57C46}" type="presParOf" srcId="{21D11278-FDAB-4DCD-94FC-CD498A1D5461}" destId="{0E626202-686B-4C7C-95A9-EC692E9F183C}" srcOrd="0" destOrd="0" presId="urn:microsoft.com/office/officeart/2009/3/layout/HorizontalOrganizationChart"/>
    <dgm:cxn modelId="{A03C8660-5D7A-41CE-8804-40BE2C9A9FCA}" type="presParOf" srcId="{21D11278-FDAB-4DCD-94FC-CD498A1D5461}" destId="{09C14B85-9EC1-49F8-AE55-B2E7A43E97E9}" srcOrd="1" destOrd="0" presId="urn:microsoft.com/office/officeart/2009/3/layout/HorizontalOrganizationChart"/>
    <dgm:cxn modelId="{A6EA7867-9A04-44B8-A67F-2405A48E5CAF}" type="presParOf" srcId="{71D8FB8D-2AE8-4B10-B5DB-803395960BF5}" destId="{06074D3D-2E83-4A68-B65B-49845FA7D99D}" srcOrd="1" destOrd="0" presId="urn:microsoft.com/office/officeart/2009/3/layout/HorizontalOrganizationChart"/>
    <dgm:cxn modelId="{4EF7A482-3515-420A-8E2C-9DCCB5ACD1A2}" type="presParOf" srcId="{06074D3D-2E83-4A68-B65B-49845FA7D99D}" destId="{BE30BC7C-9581-498E-B635-047936254A8B}" srcOrd="0" destOrd="0" presId="urn:microsoft.com/office/officeart/2009/3/layout/HorizontalOrganizationChart"/>
    <dgm:cxn modelId="{58831192-0232-4ADB-BC9C-CC99E348D263}" type="presParOf" srcId="{06074D3D-2E83-4A68-B65B-49845FA7D99D}" destId="{33CA907B-1EBC-47F2-BFBF-21E321887466}" srcOrd="1" destOrd="0" presId="urn:microsoft.com/office/officeart/2009/3/layout/HorizontalOrganizationChart"/>
    <dgm:cxn modelId="{F0DB533A-4BB1-4806-B7A6-3DE92B92C698}" type="presParOf" srcId="{33CA907B-1EBC-47F2-BFBF-21E321887466}" destId="{B84E4704-DDE4-4275-A69C-150165498CF5}" srcOrd="0" destOrd="0" presId="urn:microsoft.com/office/officeart/2009/3/layout/HorizontalOrganizationChart"/>
    <dgm:cxn modelId="{9630F2A7-12FD-492E-A602-23BEC4DF404F}" type="presParOf" srcId="{B84E4704-DDE4-4275-A69C-150165498CF5}" destId="{4633C37F-0F44-4632-89DA-96693E8E7C94}" srcOrd="0" destOrd="0" presId="urn:microsoft.com/office/officeart/2009/3/layout/HorizontalOrganizationChart"/>
    <dgm:cxn modelId="{9260997B-396A-4454-8E58-22DF04FA84E1}" type="presParOf" srcId="{B84E4704-DDE4-4275-A69C-150165498CF5}" destId="{8F46D5A7-FCB4-44DF-B5AE-C0768695EFAC}" srcOrd="1" destOrd="0" presId="urn:microsoft.com/office/officeart/2009/3/layout/HorizontalOrganizationChart"/>
    <dgm:cxn modelId="{9DCFFA86-D5A4-4A71-B0B5-9A8DC36DC2FF}" type="presParOf" srcId="{33CA907B-1EBC-47F2-BFBF-21E321887466}" destId="{D3307BDF-65A2-40B1-854B-04E3D2ECAB95}" srcOrd="1" destOrd="0" presId="urn:microsoft.com/office/officeart/2009/3/layout/HorizontalOrganizationChart"/>
    <dgm:cxn modelId="{24109F42-447C-4B61-8CED-E13AA0CE8FF1}" type="presParOf" srcId="{33CA907B-1EBC-47F2-BFBF-21E321887466}" destId="{EC65C909-DFF9-4D2D-8C77-753F021E1C15}" srcOrd="2" destOrd="0" presId="urn:microsoft.com/office/officeart/2009/3/layout/HorizontalOrganizationChart"/>
    <dgm:cxn modelId="{BE122998-126A-4D6B-8529-2D892189E356}" type="presParOf" srcId="{06074D3D-2E83-4A68-B65B-49845FA7D99D}" destId="{8A13E3A1-A9B0-4F6F-BE2A-DFE2EFCE5153}" srcOrd="2" destOrd="0" presId="urn:microsoft.com/office/officeart/2009/3/layout/HorizontalOrganizationChart"/>
    <dgm:cxn modelId="{827197F1-9C5E-48FE-B63A-41E1AD825CD2}" type="presParOf" srcId="{06074D3D-2E83-4A68-B65B-49845FA7D99D}" destId="{58E7DBB9-1DDD-48A8-B60E-4E1A39373B91}" srcOrd="3" destOrd="0" presId="urn:microsoft.com/office/officeart/2009/3/layout/HorizontalOrganizationChart"/>
    <dgm:cxn modelId="{CF49673E-63D3-4382-9AFA-B4DC9C2368D0}" type="presParOf" srcId="{58E7DBB9-1DDD-48A8-B60E-4E1A39373B91}" destId="{E4FFEB2A-F3CC-4A16-8CDA-579AF0C3C66C}" srcOrd="0" destOrd="0" presId="urn:microsoft.com/office/officeart/2009/3/layout/HorizontalOrganizationChart"/>
    <dgm:cxn modelId="{B2118721-C646-437A-8E76-0DE9427D1CB2}" type="presParOf" srcId="{E4FFEB2A-F3CC-4A16-8CDA-579AF0C3C66C}" destId="{7B3BC9A5-D211-4FAB-A8FE-BB0C3BD184E2}" srcOrd="0" destOrd="0" presId="urn:microsoft.com/office/officeart/2009/3/layout/HorizontalOrganizationChart"/>
    <dgm:cxn modelId="{F0B97DDC-1D5F-467C-8C56-1263A2CD7926}" type="presParOf" srcId="{E4FFEB2A-F3CC-4A16-8CDA-579AF0C3C66C}" destId="{BFA5CD69-A92B-402C-ADED-9C19E262E4D9}" srcOrd="1" destOrd="0" presId="urn:microsoft.com/office/officeart/2009/3/layout/HorizontalOrganizationChart"/>
    <dgm:cxn modelId="{F910618C-0A0D-4B52-8706-456D791B7BD7}" type="presParOf" srcId="{58E7DBB9-1DDD-48A8-B60E-4E1A39373B91}" destId="{790D8EAE-1B4E-4759-8561-AF8CF616301B}" srcOrd="1" destOrd="0" presId="urn:microsoft.com/office/officeart/2009/3/layout/HorizontalOrganizationChart"/>
    <dgm:cxn modelId="{4D27D261-9D90-4A32-977B-08AEAB574AF4}" type="presParOf" srcId="{790D8EAE-1B4E-4759-8561-AF8CF616301B}" destId="{95B6D093-CF5C-4B56-BB85-A6B66B1447BD}" srcOrd="0" destOrd="0" presId="urn:microsoft.com/office/officeart/2009/3/layout/HorizontalOrganizationChart"/>
    <dgm:cxn modelId="{A28C29D4-82D2-4C87-858E-000D73C3121D}" type="presParOf" srcId="{790D8EAE-1B4E-4759-8561-AF8CF616301B}" destId="{5502F0C9-AF33-479B-983C-55EA9291A748}" srcOrd="1" destOrd="0" presId="urn:microsoft.com/office/officeart/2009/3/layout/HorizontalOrganizationChart"/>
    <dgm:cxn modelId="{F9A2A9CD-AEFB-4C3A-A487-39DFC8AB88C0}" type="presParOf" srcId="{5502F0C9-AF33-479B-983C-55EA9291A748}" destId="{1E2AF620-877A-4484-8A78-8FAFF7510E78}" srcOrd="0" destOrd="0" presId="urn:microsoft.com/office/officeart/2009/3/layout/HorizontalOrganizationChart"/>
    <dgm:cxn modelId="{F4BDFF2E-D0E6-42FD-87D4-7A5F4824D449}" type="presParOf" srcId="{1E2AF620-877A-4484-8A78-8FAFF7510E78}" destId="{813A888C-8A58-4278-BFBC-9CBC8E16E53E}" srcOrd="0" destOrd="0" presId="urn:microsoft.com/office/officeart/2009/3/layout/HorizontalOrganizationChart"/>
    <dgm:cxn modelId="{D25D1439-8D72-43B9-8AFA-AF1A1FF5E605}" type="presParOf" srcId="{1E2AF620-877A-4484-8A78-8FAFF7510E78}" destId="{3853156E-F8EC-49EA-85DE-A419D484723A}" srcOrd="1" destOrd="0" presId="urn:microsoft.com/office/officeart/2009/3/layout/HorizontalOrganizationChart"/>
    <dgm:cxn modelId="{E98E5295-F028-46AE-A2C3-196B75355708}" type="presParOf" srcId="{5502F0C9-AF33-479B-983C-55EA9291A748}" destId="{3DF224D3-6AFF-4716-80F7-06549CCFEC76}" srcOrd="1" destOrd="0" presId="urn:microsoft.com/office/officeart/2009/3/layout/HorizontalOrganizationChart"/>
    <dgm:cxn modelId="{0B7BC1FA-F7AC-4C72-BAD1-382E00275EB3}" type="presParOf" srcId="{5502F0C9-AF33-479B-983C-55EA9291A748}" destId="{E6937CC0-BEE9-40B3-82E5-A00B95E87BD4}" srcOrd="2" destOrd="0" presId="urn:microsoft.com/office/officeart/2009/3/layout/HorizontalOrganizationChart"/>
    <dgm:cxn modelId="{E8A923EE-AD88-4432-99C4-458FF1E1D05C}" type="presParOf" srcId="{790D8EAE-1B4E-4759-8561-AF8CF616301B}" destId="{8608CB6D-3BF2-4A69-92EC-D22CC3C02C66}" srcOrd="2" destOrd="0" presId="urn:microsoft.com/office/officeart/2009/3/layout/HorizontalOrganizationChart"/>
    <dgm:cxn modelId="{4332E154-CB3D-40FC-AB3A-674D88196E0B}" type="presParOf" srcId="{790D8EAE-1B4E-4759-8561-AF8CF616301B}" destId="{886B9205-C84A-4C10-9F53-21CBF16505D0}" srcOrd="3" destOrd="0" presId="urn:microsoft.com/office/officeart/2009/3/layout/HorizontalOrganizationChart"/>
    <dgm:cxn modelId="{BDF089E2-114C-4B27-8EE7-77C148EB962E}" type="presParOf" srcId="{886B9205-C84A-4C10-9F53-21CBF16505D0}" destId="{C9C253AC-C0FE-400E-9BA0-E2DD794F5D4B}" srcOrd="0" destOrd="0" presId="urn:microsoft.com/office/officeart/2009/3/layout/HorizontalOrganizationChart"/>
    <dgm:cxn modelId="{2F35AE93-05F4-4E67-AC49-96363530FD3C}" type="presParOf" srcId="{C9C253AC-C0FE-400E-9BA0-E2DD794F5D4B}" destId="{3CAAB891-E8E7-4B36-AAF5-F56178071642}" srcOrd="0" destOrd="0" presId="urn:microsoft.com/office/officeart/2009/3/layout/HorizontalOrganizationChart"/>
    <dgm:cxn modelId="{797F5307-E152-4656-BDC8-3CCB0D3696AD}" type="presParOf" srcId="{C9C253AC-C0FE-400E-9BA0-E2DD794F5D4B}" destId="{52CD59EB-5979-4C5B-BCD8-39632A0304C5}" srcOrd="1" destOrd="0" presId="urn:microsoft.com/office/officeart/2009/3/layout/HorizontalOrganizationChart"/>
    <dgm:cxn modelId="{F0833BC3-9FDE-4BBE-AFC6-A5F7ED618A53}" type="presParOf" srcId="{886B9205-C84A-4C10-9F53-21CBF16505D0}" destId="{2380F4C8-A554-4198-8A9E-975209E86D72}" srcOrd="1" destOrd="0" presId="urn:microsoft.com/office/officeart/2009/3/layout/HorizontalOrganizationChart"/>
    <dgm:cxn modelId="{19822114-1F1A-4F3F-B348-CE290F8EAF25}" type="presParOf" srcId="{2380F4C8-A554-4198-8A9E-975209E86D72}" destId="{E9BE8BEC-23AC-4155-BED3-2EEFA1D78A02}" srcOrd="0" destOrd="0" presId="urn:microsoft.com/office/officeart/2009/3/layout/HorizontalOrganizationChart"/>
    <dgm:cxn modelId="{320437FB-9849-4E92-BAEE-C8CC4F3733B2}" type="presParOf" srcId="{2380F4C8-A554-4198-8A9E-975209E86D72}" destId="{726A0649-4DB9-4458-8E59-CF03E35AEA91}" srcOrd="1" destOrd="0" presId="urn:microsoft.com/office/officeart/2009/3/layout/HorizontalOrganizationChart"/>
    <dgm:cxn modelId="{8F49CAF9-9A4D-42C2-85B6-E13F38FE39F9}" type="presParOf" srcId="{726A0649-4DB9-4458-8E59-CF03E35AEA91}" destId="{72F38EEC-93E3-465E-BC5B-34A4908033D3}" srcOrd="0" destOrd="0" presId="urn:microsoft.com/office/officeart/2009/3/layout/HorizontalOrganizationChart"/>
    <dgm:cxn modelId="{D57CD37A-8591-42EC-8F1E-72055A3D30FF}" type="presParOf" srcId="{72F38EEC-93E3-465E-BC5B-34A4908033D3}" destId="{777B184A-DA61-4098-9FE4-AD4CF5CE0146}" srcOrd="0" destOrd="0" presId="urn:microsoft.com/office/officeart/2009/3/layout/HorizontalOrganizationChart"/>
    <dgm:cxn modelId="{94297D03-2995-4F5E-8268-B0F391245FA0}" type="presParOf" srcId="{72F38EEC-93E3-465E-BC5B-34A4908033D3}" destId="{C61D90B5-456D-435C-9287-122393517F3D}" srcOrd="1" destOrd="0" presId="urn:microsoft.com/office/officeart/2009/3/layout/HorizontalOrganizationChart"/>
    <dgm:cxn modelId="{A834E4F5-70D2-441B-B93F-13DA1AFDC7AA}" type="presParOf" srcId="{726A0649-4DB9-4458-8E59-CF03E35AEA91}" destId="{5826B1A6-A4AA-47BD-8225-FE4822BE2924}" srcOrd="1" destOrd="0" presId="urn:microsoft.com/office/officeart/2009/3/layout/HorizontalOrganizationChart"/>
    <dgm:cxn modelId="{2F613567-1E85-4A7A-AD2C-9B082F665069}" type="presParOf" srcId="{726A0649-4DB9-4458-8E59-CF03E35AEA91}" destId="{8FF19D5B-C6E1-4920-AF2E-9BE3F919CE23}" srcOrd="2" destOrd="0" presId="urn:microsoft.com/office/officeart/2009/3/layout/HorizontalOrganizationChart"/>
    <dgm:cxn modelId="{E7C628CF-CF98-4B6E-9E00-5F81C220A223}" type="presParOf" srcId="{2380F4C8-A554-4198-8A9E-975209E86D72}" destId="{7EA9CF3D-C57F-4EC1-8E3A-D98229B69E50}" srcOrd="2" destOrd="0" presId="urn:microsoft.com/office/officeart/2009/3/layout/HorizontalOrganizationChart"/>
    <dgm:cxn modelId="{49B5909C-4293-4035-95A2-018583D3C746}" type="presParOf" srcId="{2380F4C8-A554-4198-8A9E-975209E86D72}" destId="{8D89487F-F3B9-4A5E-B86D-1A006FF0930D}" srcOrd="3" destOrd="0" presId="urn:microsoft.com/office/officeart/2009/3/layout/HorizontalOrganizationChart"/>
    <dgm:cxn modelId="{78CA877A-1364-47E2-A054-3195B41EFBD1}" type="presParOf" srcId="{8D89487F-F3B9-4A5E-B86D-1A006FF0930D}" destId="{77053C9B-1BA0-4563-A3F7-3EAD78DCA042}" srcOrd="0" destOrd="0" presId="urn:microsoft.com/office/officeart/2009/3/layout/HorizontalOrganizationChart"/>
    <dgm:cxn modelId="{E2078C2F-B6E5-45F4-993E-3B34A976885E}" type="presParOf" srcId="{77053C9B-1BA0-4563-A3F7-3EAD78DCA042}" destId="{2EC9E5D8-F08C-4E7B-9829-9CCA521EA2B1}" srcOrd="0" destOrd="0" presId="urn:microsoft.com/office/officeart/2009/3/layout/HorizontalOrganizationChart"/>
    <dgm:cxn modelId="{6B24698F-6B31-4427-A390-1D1EED8169DF}" type="presParOf" srcId="{77053C9B-1BA0-4563-A3F7-3EAD78DCA042}" destId="{0B9D593B-07DD-4105-A69C-FE44919226F0}" srcOrd="1" destOrd="0" presId="urn:microsoft.com/office/officeart/2009/3/layout/HorizontalOrganizationChart"/>
    <dgm:cxn modelId="{EC050BE5-F5A5-461A-A090-FECE4C5CD092}" type="presParOf" srcId="{8D89487F-F3B9-4A5E-B86D-1A006FF0930D}" destId="{2E55F8DC-70A2-414E-99C5-CC90E1FEA00C}" srcOrd="1" destOrd="0" presId="urn:microsoft.com/office/officeart/2009/3/layout/HorizontalOrganizationChart"/>
    <dgm:cxn modelId="{50BA63A0-7111-402E-A696-616425CD993B}" type="presParOf" srcId="{8D89487F-F3B9-4A5E-B86D-1A006FF0930D}" destId="{CF9443CE-871A-4A19-B7AA-D0655DE4F43F}" srcOrd="2" destOrd="0" presId="urn:microsoft.com/office/officeart/2009/3/layout/HorizontalOrganizationChart"/>
    <dgm:cxn modelId="{D63F067A-31E7-4B25-B5E2-913F07C89096}" type="presParOf" srcId="{886B9205-C84A-4C10-9F53-21CBF16505D0}" destId="{F268E39C-1134-4378-A9CC-CCAE89238726}" srcOrd="2" destOrd="0" presId="urn:microsoft.com/office/officeart/2009/3/layout/HorizontalOrganizationChart"/>
    <dgm:cxn modelId="{6DBB4398-C0F9-442B-AFF4-8FF3F7434EC4}" type="presParOf" srcId="{58E7DBB9-1DDD-48A8-B60E-4E1A39373B91}" destId="{66E62164-D565-4891-8E4C-FA73D09FD551}" srcOrd="2" destOrd="0" presId="urn:microsoft.com/office/officeart/2009/3/layout/HorizontalOrganizationChart"/>
    <dgm:cxn modelId="{456A06FF-86AC-4912-8041-CE07B7356BFE}" type="presParOf" srcId="{71D8FB8D-2AE8-4B10-B5DB-803395960BF5}" destId="{E7799D3D-5AAB-4D44-A485-10E70F1936B6}" srcOrd="2" destOrd="0" presId="urn:microsoft.com/office/officeart/2009/3/layout/HorizontalOrganizationChart"/>
    <dgm:cxn modelId="{51092FCA-E8EA-4AB7-92DE-D4D26DF523F2}" type="presParOf" srcId="{9F9F2FF8-D00E-4252-A09B-4358C75D62BE}" destId="{0D63FB62-9F15-4A14-AC66-B791C4E66B0E}" srcOrd="2" destOrd="0" presId="urn:microsoft.com/office/officeart/2009/3/layout/HorizontalOrganizationChart"/>
    <dgm:cxn modelId="{61A06F01-C44A-4E99-AA7F-281E670DC565}" type="presParOf" srcId="{9F9F2FF8-D00E-4252-A09B-4358C75D62BE}" destId="{F071385B-193D-40A8-9426-EE72240AAAC1}" srcOrd="3" destOrd="0" presId="urn:microsoft.com/office/officeart/2009/3/layout/HorizontalOrganizationChart"/>
    <dgm:cxn modelId="{22D052E5-FA66-4905-98DD-00199E2878A3}" type="presParOf" srcId="{F071385B-193D-40A8-9426-EE72240AAAC1}" destId="{D5C4817D-FDE8-4156-9DBF-9C82D69D940C}" srcOrd="0" destOrd="0" presId="urn:microsoft.com/office/officeart/2009/3/layout/HorizontalOrganizationChart"/>
    <dgm:cxn modelId="{D3C26B5B-7BF5-408C-A67A-EB80564D0A46}" type="presParOf" srcId="{D5C4817D-FDE8-4156-9DBF-9C82D69D940C}" destId="{169331BB-70DF-43B5-80EA-BAF011B40268}" srcOrd="0" destOrd="0" presId="urn:microsoft.com/office/officeart/2009/3/layout/HorizontalOrganizationChart"/>
    <dgm:cxn modelId="{2DBBF53A-2C11-43C9-B15D-5CAA5BCB0581}" type="presParOf" srcId="{D5C4817D-FDE8-4156-9DBF-9C82D69D940C}" destId="{3C37C0D9-C841-4A31-8587-7E8DD008FA98}" srcOrd="1" destOrd="0" presId="urn:microsoft.com/office/officeart/2009/3/layout/HorizontalOrganizationChart"/>
    <dgm:cxn modelId="{B3D551EB-49C5-4B44-A9C2-63FBA18C6965}" type="presParOf" srcId="{F071385B-193D-40A8-9426-EE72240AAAC1}" destId="{C5BECE2B-C35B-4BCE-8D9A-A575763EC786}" srcOrd="1" destOrd="0" presId="urn:microsoft.com/office/officeart/2009/3/layout/HorizontalOrganizationChart"/>
    <dgm:cxn modelId="{1A254940-5BB7-4E46-9FF4-8B48BE1CBDB1}" type="presParOf" srcId="{C5BECE2B-C35B-4BCE-8D9A-A575763EC786}" destId="{523CB33C-4FE9-490F-B0BD-C6DD7857EF6F}" srcOrd="0" destOrd="0" presId="urn:microsoft.com/office/officeart/2009/3/layout/HorizontalOrganizationChart"/>
    <dgm:cxn modelId="{65D454E9-F96B-4A3F-B76A-AB9273A3BB1B}" type="presParOf" srcId="{C5BECE2B-C35B-4BCE-8D9A-A575763EC786}" destId="{CD043E14-C813-4DC8-A110-0E4911333123}" srcOrd="1" destOrd="0" presId="urn:microsoft.com/office/officeart/2009/3/layout/HorizontalOrganizationChart"/>
    <dgm:cxn modelId="{50574B8C-63BE-4331-9AC4-153543447BB3}" type="presParOf" srcId="{CD043E14-C813-4DC8-A110-0E4911333123}" destId="{67765DAC-84DB-4B1F-B670-8D30A52A5DA1}" srcOrd="0" destOrd="0" presId="urn:microsoft.com/office/officeart/2009/3/layout/HorizontalOrganizationChart"/>
    <dgm:cxn modelId="{BDF20E88-A4BA-4AC1-A876-F73B97679B83}" type="presParOf" srcId="{67765DAC-84DB-4B1F-B670-8D30A52A5DA1}" destId="{F9AB245E-8150-4DB7-9B0C-AE231CE0A57F}" srcOrd="0" destOrd="0" presId="urn:microsoft.com/office/officeart/2009/3/layout/HorizontalOrganizationChart"/>
    <dgm:cxn modelId="{276F2FFC-A862-40C5-AE89-CF8156AED0B7}" type="presParOf" srcId="{67765DAC-84DB-4B1F-B670-8D30A52A5DA1}" destId="{72BF7E0A-A850-48A8-BA28-6534F138E620}" srcOrd="1" destOrd="0" presId="urn:microsoft.com/office/officeart/2009/3/layout/HorizontalOrganizationChart"/>
    <dgm:cxn modelId="{1E332AEF-E269-4582-B03F-48677942731F}" type="presParOf" srcId="{CD043E14-C813-4DC8-A110-0E4911333123}" destId="{46B3C7DF-376E-43D3-A1C7-E98FDDA9CEA5}" srcOrd="1" destOrd="0" presId="urn:microsoft.com/office/officeart/2009/3/layout/HorizontalOrganizationChart"/>
    <dgm:cxn modelId="{D9471DE7-7433-4914-9F95-6CF6B018949F}" type="presParOf" srcId="{46B3C7DF-376E-43D3-A1C7-E98FDDA9CEA5}" destId="{C8127211-C1F6-4FA2-9FCD-5FDD52D7C91E}" srcOrd="0" destOrd="0" presId="urn:microsoft.com/office/officeart/2009/3/layout/HorizontalOrganizationChart"/>
    <dgm:cxn modelId="{4DE6E225-8645-4897-A180-9A83F5CE934F}" type="presParOf" srcId="{46B3C7DF-376E-43D3-A1C7-E98FDDA9CEA5}" destId="{59612377-3486-4231-BFA3-74AC08F4E9D8}" srcOrd="1" destOrd="0" presId="urn:microsoft.com/office/officeart/2009/3/layout/HorizontalOrganizationChart"/>
    <dgm:cxn modelId="{DFA1613D-9D7C-4C15-A172-D2EBB9A3A4DE}" type="presParOf" srcId="{59612377-3486-4231-BFA3-74AC08F4E9D8}" destId="{D9189FCB-71FB-49ED-916F-9E761C6F8576}" srcOrd="0" destOrd="0" presId="urn:microsoft.com/office/officeart/2009/3/layout/HorizontalOrganizationChart"/>
    <dgm:cxn modelId="{CB9F63EA-B383-490E-A0F6-5EC0E9438154}" type="presParOf" srcId="{D9189FCB-71FB-49ED-916F-9E761C6F8576}" destId="{6609D9F6-D6B0-4D6F-A7CD-9557BBD8DF79}" srcOrd="0" destOrd="0" presId="urn:microsoft.com/office/officeart/2009/3/layout/HorizontalOrganizationChart"/>
    <dgm:cxn modelId="{7B1FB286-A3BD-4AD6-8D9D-ED4B07F7CFCA}" type="presParOf" srcId="{D9189FCB-71FB-49ED-916F-9E761C6F8576}" destId="{D32337DD-A3B5-4CE8-AABF-D785B3A40979}" srcOrd="1" destOrd="0" presId="urn:microsoft.com/office/officeart/2009/3/layout/HorizontalOrganizationChart"/>
    <dgm:cxn modelId="{3FDB1AF5-A6C8-45F3-AF70-D58634FACAA9}" type="presParOf" srcId="{59612377-3486-4231-BFA3-74AC08F4E9D8}" destId="{E58538DC-6F80-4693-9CB8-7EAF6CA4A804}" srcOrd="1" destOrd="0" presId="urn:microsoft.com/office/officeart/2009/3/layout/HorizontalOrganizationChart"/>
    <dgm:cxn modelId="{84D76D76-6849-4E2E-A7D9-CBA88049C230}" type="presParOf" srcId="{59612377-3486-4231-BFA3-74AC08F4E9D8}" destId="{4FD5966C-7929-49DF-8FBE-73293E0BBCE1}" srcOrd="2" destOrd="0" presId="urn:microsoft.com/office/officeart/2009/3/layout/HorizontalOrganizationChart"/>
    <dgm:cxn modelId="{9242EED2-B25F-4E09-BD90-67A88641DC4F}" type="presParOf" srcId="{46B3C7DF-376E-43D3-A1C7-E98FDDA9CEA5}" destId="{39F84699-9781-4984-8100-BA9C0229C421}" srcOrd="2" destOrd="0" presId="urn:microsoft.com/office/officeart/2009/3/layout/HorizontalOrganizationChart"/>
    <dgm:cxn modelId="{C4AC9967-76C9-4E9D-9FFB-0A5336A87582}" type="presParOf" srcId="{46B3C7DF-376E-43D3-A1C7-E98FDDA9CEA5}" destId="{8907112B-656D-4456-952A-9323360B2040}" srcOrd="3" destOrd="0" presId="urn:microsoft.com/office/officeart/2009/3/layout/HorizontalOrganizationChart"/>
    <dgm:cxn modelId="{16A9DF34-FE43-406D-AFD2-E4302C4D4CB7}" type="presParOf" srcId="{8907112B-656D-4456-952A-9323360B2040}" destId="{2E8BCDBF-56C6-4D1F-96EE-83DB0D2CC68B}" srcOrd="0" destOrd="0" presId="urn:microsoft.com/office/officeart/2009/3/layout/HorizontalOrganizationChart"/>
    <dgm:cxn modelId="{A1E8F3C3-5531-4C56-8769-79C5E1F43530}" type="presParOf" srcId="{2E8BCDBF-56C6-4D1F-96EE-83DB0D2CC68B}" destId="{544989C4-B7C4-45C1-8EBA-8DAB2B42B650}" srcOrd="0" destOrd="0" presId="urn:microsoft.com/office/officeart/2009/3/layout/HorizontalOrganizationChart"/>
    <dgm:cxn modelId="{D1998CE2-B6F9-4D41-9BBC-F633EDA94FDD}" type="presParOf" srcId="{2E8BCDBF-56C6-4D1F-96EE-83DB0D2CC68B}" destId="{32C6AFB0-40B2-4090-B314-D85F56E81FA2}" srcOrd="1" destOrd="0" presId="urn:microsoft.com/office/officeart/2009/3/layout/HorizontalOrganizationChart"/>
    <dgm:cxn modelId="{C6BE5A61-6F99-495E-85A5-3DADC0528267}" type="presParOf" srcId="{8907112B-656D-4456-952A-9323360B2040}" destId="{5CFA0C51-7DA5-41E5-B153-914501210558}" srcOrd="1" destOrd="0" presId="urn:microsoft.com/office/officeart/2009/3/layout/HorizontalOrganizationChart"/>
    <dgm:cxn modelId="{A17BA942-B57D-4AEB-AB12-A049D4459516}" type="presParOf" srcId="{5CFA0C51-7DA5-41E5-B153-914501210558}" destId="{8723AA68-F273-487F-905E-9736C3D2A1FE}" srcOrd="0" destOrd="0" presId="urn:microsoft.com/office/officeart/2009/3/layout/HorizontalOrganizationChart"/>
    <dgm:cxn modelId="{3DAF75FD-A01E-46EB-9802-1300B591FA20}" type="presParOf" srcId="{5CFA0C51-7DA5-41E5-B153-914501210558}" destId="{F9C24780-129B-4184-B462-DB2D9657A50E}" srcOrd="1" destOrd="0" presId="urn:microsoft.com/office/officeart/2009/3/layout/HorizontalOrganizationChart"/>
    <dgm:cxn modelId="{BB6E0BC9-E1FC-4966-B77D-9A930413592A}" type="presParOf" srcId="{F9C24780-129B-4184-B462-DB2D9657A50E}" destId="{E7FA7862-E079-4E1A-A50B-8A33465A07DF}" srcOrd="0" destOrd="0" presId="urn:microsoft.com/office/officeart/2009/3/layout/HorizontalOrganizationChart"/>
    <dgm:cxn modelId="{A1E534C9-1C92-49F0-9E0A-1AB79105ECAF}" type="presParOf" srcId="{E7FA7862-E079-4E1A-A50B-8A33465A07DF}" destId="{5CF39350-11D7-444D-96D1-B74415C35115}" srcOrd="0" destOrd="0" presId="urn:microsoft.com/office/officeart/2009/3/layout/HorizontalOrganizationChart"/>
    <dgm:cxn modelId="{10CE59DA-7DC8-4853-B1DF-1F7B3E38A53B}" type="presParOf" srcId="{E7FA7862-E079-4E1A-A50B-8A33465A07DF}" destId="{5B816F0C-1F0F-4BBE-BDB1-DA5B6EA358B2}" srcOrd="1" destOrd="0" presId="urn:microsoft.com/office/officeart/2009/3/layout/HorizontalOrganizationChart"/>
    <dgm:cxn modelId="{459FC651-2DA7-407E-A0DF-81A30201F065}" type="presParOf" srcId="{F9C24780-129B-4184-B462-DB2D9657A50E}" destId="{9B0286B0-58CC-4B18-9BC7-C4A2B97EDC58}" srcOrd="1" destOrd="0" presId="urn:microsoft.com/office/officeart/2009/3/layout/HorizontalOrganizationChart"/>
    <dgm:cxn modelId="{11D8FDF5-8718-4B86-B720-6B73BC615128}" type="presParOf" srcId="{F9C24780-129B-4184-B462-DB2D9657A50E}" destId="{00E30849-4A68-46E8-89A2-0A017C584337}" srcOrd="2" destOrd="0" presId="urn:microsoft.com/office/officeart/2009/3/layout/HorizontalOrganizationChart"/>
    <dgm:cxn modelId="{8123B0AB-38BB-4ABE-8131-04B25093223E}" type="presParOf" srcId="{8907112B-656D-4456-952A-9323360B2040}" destId="{625D7EA1-F484-4F50-9C23-E0D959F41872}" srcOrd="2" destOrd="0" presId="urn:microsoft.com/office/officeart/2009/3/layout/HorizontalOrganizationChart"/>
    <dgm:cxn modelId="{DAB810D5-8DD5-4F7F-AC16-1B4B1DA82A0E}" type="presParOf" srcId="{CD043E14-C813-4DC8-A110-0E4911333123}" destId="{F01BAEFA-48D3-4DD5-925D-12376041541A}" srcOrd="2" destOrd="0" presId="urn:microsoft.com/office/officeart/2009/3/layout/HorizontalOrganizationChart"/>
    <dgm:cxn modelId="{09F21242-B3A1-4876-9D17-094D765CC2D8}" type="presParOf" srcId="{F071385B-193D-40A8-9426-EE72240AAAC1}" destId="{9BB92AA5-CCBB-4B6E-AACD-80BB455C42BA}" srcOrd="2" destOrd="0" presId="urn:microsoft.com/office/officeart/2009/3/layout/HorizontalOrganizationChart"/>
    <dgm:cxn modelId="{642B10EA-4F41-4C46-B06E-B385670DBC9D}" type="presParOf" srcId="{29814656-09C9-4301-BB88-399F687C0E70}" destId="{8B034618-7B3F-43AF-B45A-731430F66869}" srcOrd="2" destOrd="0" presId="urn:microsoft.com/office/officeart/2009/3/layout/HorizontalOrganizationChart"/>
    <dgm:cxn modelId="{E776DEB6-006E-4BFB-A8C6-041B38433C5C}" type="presParOf" srcId="{9D0F40BE-9F09-4C94-B79A-A5B0DC2BDC0C}" destId="{8AB631B8-521D-4976-B112-B46DFB264D5D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23AA68-F273-487F-905E-9736C3D2A1FE}">
      <dsp:nvSpPr>
        <dsp:cNvPr id="0" name=""/>
        <dsp:cNvSpPr/>
      </dsp:nvSpPr>
      <dsp:spPr>
        <a:xfrm>
          <a:off x="9958496" y="3561404"/>
          <a:ext cx="29139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91395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F84699-9781-4984-8100-BA9C0229C421}">
      <dsp:nvSpPr>
        <dsp:cNvPr id="0" name=""/>
        <dsp:cNvSpPr/>
      </dsp:nvSpPr>
      <dsp:spPr>
        <a:xfrm>
          <a:off x="7827450" y="3192134"/>
          <a:ext cx="291395" cy="4149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5697" y="0"/>
              </a:lnTo>
              <a:lnTo>
                <a:pt x="145697" y="414990"/>
              </a:lnTo>
              <a:lnTo>
                <a:pt x="291395" y="4149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127211-C1F6-4FA2-9FCD-5FDD52D7C91E}">
      <dsp:nvSpPr>
        <dsp:cNvPr id="0" name=""/>
        <dsp:cNvSpPr/>
      </dsp:nvSpPr>
      <dsp:spPr>
        <a:xfrm>
          <a:off x="7827450" y="2753685"/>
          <a:ext cx="291395" cy="438448"/>
        </a:xfrm>
        <a:custGeom>
          <a:avLst/>
          <a:gdLst/>
          <a:ahLst/>
          <a:cxnLst/>
          <a:rect l="0" t="0" r="0" b="0"/>
          <a:pathLst>
            <a:path>
              <a:moveTo>
                <a:pt x="0" y="438448"/>
              </a:moveTo>
              <a:lnTo>
                <a:pt x="145697" y="438448"/>
              </a:lnTo>
              <a:lnTo>
                <a:pt x="145697" y="0"/>
              </a:lnTo>
              <a:lnTo>
                <a:pt x="291395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3CB33C-4FE9-490F-B0BD-C6DD7857EF6F}">
      <dsp:nvSpPr>
        <dsp:cNvPr id="0" name=""/>
        <dsp:cNvSpPr/>
      </dsp:nvSpPr>
      <dsp:spPr>
        <a:xfrm>
          <a:off x="5857516" y="3146414"/>
          <a:ext cx="29139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91395" y="457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63FB62-9F15-4A14-AC66-B791C4E66B0E}">
      <dsp:nvSpPr>
        <dsp:cNvPr id="0" name=""/>
        <dsp:cNvSpPr/>
      </dsp:nvSpPr>
      <dsp:spPr>
        <a:xfrm>
          <a:off x="3808760" y="2095411"/>
          <a:ext cx="291395" cy="10967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5697" y="0"/>
              </a:lnTo>
              <a:lnTo>
                <a:pt x="145697" y="1096723"/>
              </a:lnTo>
              <a:lnTo>
                <a:pt x="291395" y="10967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A9CF3D-C57F-4EC1-8E3A-D98229B69E50}">
      <dsp:nvSpPr>
        <dsp:cNvPr id="0" name=""/>
        <dsp:cNvSpPr/>
      </dsp:nvSpPr>
      <dsp:spPr>
        <a:xfrm>
          <a:off x="9998898" y="1915219"/>
          <a:ext cx="291395" cy="3886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5697" y="0"/>
              </a:lnTo>
              <a:lnTo>
                <a:pt x="145697" y="388607"/>
              </a:lnTo>
              <a:lnTo>
                <a:pt x="291395" y="38860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BE8BEC-23AC-4155-BED3-2EEFA1D78A02}">
      <dsp:nvSpPr>
        <dsp:cNvPr id="0" name=""/>
        <dsp:cNvSpPr/>
      </dsp:nvSpPr>
      <dsp:spPr>
        <a:xfrm>
          <a:off x="9998898" y="1547211"/>
          <a:ext cx="291395" cy="368008"/>
        </a:xfrm>
        <a:custGeom>
          <a:avLst/>
          <a:gdLst/>
          <a:ahLst/>
          <a:cxnLst/>
          <a:rect l="0" t="0" r="0" b="0"/>
          <a:pathLst>
            <a:path>
              <a:moveTo>
                <a:pt x="0" y="368008"/>
              </a:moveTo>
              <a:lnTo>
                <a:pt x="145697" y="368008"/>
              </a:lnTo>
              <a:lnTo>
                <a:pt x="145697" y="0"/>
              </a:lnTo>
              <a:lnTo>
                <a:pt x="291395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08CB6D-3BF2-4A69-92EC-D22CC3C02C66}">
      <dsp:nvSpPr>
        <dsp:cNvPr id="0" name=""/>
        <dsp:cNvSpPr/>
      </dsp:nvSpPr>
      <dsp:spPr>
        <a:xfrm>
          <a:off x="7894718" y="1486256"/>
          <a:ext cx="291395" cy="4289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5697" y="0"/>
              </a:lnTo>
              <a:lnTo>
                <a:pt x="145697" y="428963"/>
              </a:lnTo>
              <a:lnTo>
                <a:pt x="291395" y="42896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B6D093-CF5C-4B56-BB85-A6B66B1447BD}">
      <dsp:nvSpPr>
        <dsp:cNvPr id="0" name=""/>
        <dsp:cNvSpPr/>
      </dsp:nvSpPr>
      <dsp:spPr>
        <a:xfrm>
          <a:off x="7894718" y="1062780"/>
          <a:ext cx="291395" cy="423475"/>
        </a:xfrm>
        <a:custGeom>
          <a:avLst/>
          <a:gdLst/>
          <a:ahLst/>
          <a:cxnLst/>
          <a:rect l="0" t="0" r="0" b="0"/>
          <a:pathLst>
            <a:path>
              <a:moveTo>
                <a:pt x="0" y="423475"/>
              </a:moveTo>
              <a:lnTo>
                <a:pt x="145697" y="423475"/>
              </a:lnTo>
              <a:lnTo>
                <a:pt x="145697" y="0"/>
              </a:lnTo>
              <a:lnTo>
                <a:pt x="291395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13E3A1-A9B0-4F6F-BE2A-DFE2EFCE5153}">
      <dsp:nvSpPr>
        <dsp:cNvPr id="0" name=""/>
        <dsp:cNvSpPr/>
      </dsp:nvSpPr>
      <dsp:spPr>
        <a:xfrm>
          <a:off x="5845962" y="981566"/>
          <a:ext cx="291395" cy="504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5697" y="0"/>
              </a:lnTo>
              <a:lnTo>
                <a:pt x="145697" y="504690"/>
              </a:lnTo>
              <a:lnTo>
                <a:pt x="291395" y="5046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30BC7C-9581-498E-B635-047936254A8B}">
      <dsp:nvSpPr>
        <dsp:cNvPr id="0" name=""/>
        <dsp:cNvSpPr/>
      </dsp:nvSpPr>
      <dsp:spPr>
        <a:xfrm>
          <a:off x="5845962" y="472012"/>
          <a:ext cx="291395" cy="509553"/>
        </a:xfrm>
        <a:custGeom>
          <a:avLst/>
          <a:gdLst/>
          <a:ahLst/>
          <a:cxnLst/>
          <a:rect l="0" t="0" r="0" b="0"/>
          <a:pathLst>
            <a:path>
              <a:moveTo>
                <a:pt x="0" y="509553"/>
              </a:moveTo>
              <a:lnTo>
                <a:pt x="145697" y="509553"/>
              </a:lnTo>
              <a:lnTo>
                <a:pt x="145697" y="0"/>
              </a:lnTo>
              <a:lnTo>
                <a:pt x="291395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68F44D-844A-4759-A31E-6117A5C3EE4F}">
      <dsp:nvSpPr>
        <dsp:cNvPr id="0" name=""/>
        <dsp:cNvSpPr/>
      </dsp:nvSpPr>
      <dsp:spPr>
        <a:xfrm>
          <a:off x="3808760" y="981566"/>
          <a:ext cx="291395" cy="1113844"/>
        </a:xfrm>
        <a:custGeom>
          <a:avLst/>
          <a:gdLst/>
          <a:ahLst/>
          <a:cxnLst/>
          <a:rect l="0" t="0" r="0" b="0"/>
          <a:pathLst>
            <a:path>
              <a:moveTo>
                <a:pt x="0" y="1113844"/>
              </a:moveTo>
              <a:lnTo>
                <a:pt x="145697" y="1113844"/>
              </a:lnTo>
              <a:lnTo>
                <a:pt x="145697" y="0"/>
              </a:lnTo>
              <a:lnTo>
                <a:pt x="291395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4CBCFD-85CE-43AC-AB73-7126AE2E8B3F}">
      <dsp:nvSpPr>
        <dsp:cNvPr id="0" name=""/>
        <dsp:cNvSpPr/>
      </dsp:nvSpPr>
      <dsp:spPr>
        <a:xfrm>
          <a:off x="1760004" y="2049691"/>
          <a:ext cx="29139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91395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687135-6192-468B-8FF3-88092D2B414E}">
      <dsp:nvSpPr>
        <dsp:cNvPr id="0" name=""/>
        <dsp:cNvSpPr/>
      </dsp:nvSpPr>
      <dsp:spPr>
        <a:xfrm>
          <a:off x="2643" y="1604893"/>
          <a:ext cx="1757360" cy="9810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Prescription written</a:t>
          </a:r>
        </a:p>
      </dsp:txBody>
      <dsp:txXfrm>
        <a:off x="2643" y="1604893"/>
        <a:ext cx="1757360" cy="981034"/>
      </dsp:txXfrm>
    </dsp:sp>
    <dsp:sp modelId="{487599D4-F6ED-4F30-868B-5EAB9F7767D5}">
      <dsp:nvSpPr>
        <dsp:cNvPr id="0" name=""/>
        <dsp:cNvSpPr/>
      </dsp:nvSpPr>
      <dsp:spPr>
        <a:xfrm>
          <a:off x="2051399" y="1604893"/>
          <a:ext cx="1757360" cy="9810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Benefits Verification</a:t>
          </a:r>
        </a:p>
      </dsp:txBody>
      <dsp:txXfrm>
        <a:off x="2051399" y="1604893"/>
        <a:ext cx="1757360" cy="981034"/>
      </dsp:txXfrm>
    </dsp:sp>
    <dsp:sp modelId="{0E626202-686B-4C7C-95A9-EC692E9F183C}">
      <dsp:nvSpPr>
        <dsp:cNvPr id="0" name=""/>
        <dsp:cNvSpPr/>
      </dsp:nvSpPr>
      <dsp:spPr>
        <a:xfrm>
          <a:off x="4100155" y="519340"/>
          <a:ext cx="1745807" cy="924452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Product Covered</a:t>
          </a:r>
        </a:p>
      </dsp:txBody>
      <dsp:txXfrm>
        <a:off x="4100155" y="519340"/>
        <a:ext cx="1745807" cy="924452"/>
      </dsp:txXfrm>
    </dsp:sp>
    <dsp:sp modelId="{4633C37F-0F44-4632-89DA-96693E8E7C94}">
      <dsp:nvSpPr>
        <dsp:cNvPr id="0" name=""/>
        <dsp:cNvSpPr/>
      </dsp:nvSpPr>
      <dsp:spPr>
        <a:xfrm>
          <a:off x="6137357" y="58383"/>
          <a:ext cx="1660020" cy="827257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No PA/ST Needed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(Co-Pay Card Applied) </a:t>
          </a:r>
        </a:p>
      </dsp:txBody>
      <dsp:txXfrm>
        <a:off x="6137357" y="58383"/>
        <a:ext cx="1660020" cy="827257"/>
      </dsp:txXfrm>
    </dsp:sp>
    <dsp:sp modelId="{7B3BC9A5-D211-4FAB-A8FE-BB0C3BD184E2}">
      <dsp:nvSpPr>
        <dsp:cNvPr id="0" name=""/>
        <dsp:cNvSpPr/>
      </dsp:nvSpPr>
      <dsp:spPr>
        <a:xfrm>
          <a:off x="6137357" y="1067763"/>
          <a:ext cx="1757360" cy="836985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PA/ST Needed</a:t>
          </a:r>
        </a:p>
      </dsp:txBody>
      <dsp:txXfrm>
        <a:off x="6137357" y="1067763"/>
        <a:ext cx="1757360" cy="836985"/>
      </dsp:txXfrm>
    </dsp:sp>
    <dsp:sp modelId="{813A888C-8A58-4278-BFBC-9CBC8E16E53E}">
      <dsp:nvSpPr>
        <dsp:cNvPr id="0" name=""/>
        <dsp:cNvSpPr/>
      </dsp:nvSpPr>
      <dsp:spPr>
        <a:xfrm>
          <a:off x="8186113" y="724878"/>
          <a:ext cx="1757360" cy="675805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PA Approved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(Co-Pay Card Applied) </a:t>
          </a:r>
        </a:p>
      </dsp:txBody>
      <dsp:txXfrm>
        <a:off x="8186113" y="724878"/>
        <a:ext cx="1757360" cy="675805"/>
      </dsp:txXfrm>
    </dsp:sp>
    <dsp:sp modelId="{3CAAB891-E8E7-4B36-AAF5-F56178071642}">
      <dsp:nvSpPr>
        <dsp:cNvPr id="0" name=""/>
        <dsp:cNvSpPr/>
      </dsp:nvSpPr>
      <dsp:spPr>
        <a:xfrm>
          <a:off x="8186113" y="1582805"/>
          <a:ext cx="1812784" cy="664829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PA Not Approved</a:t>
          </a:r>
        </a:p>
      </dsp:txBody>
      <dsp:txXfrm>
        <a:off x="8186113" y="1582805"/>
        <a:ext cx="1812784" cy="664829"/>
      </dsp:txXfrm>
    </dsp:sp>
    <dsp:sp modelId="{777B184A-DA61-4098-9FE4-AD4CF5CE0146}">
      <dsp:nvSpPr>
        <dsp:cNvPr id="0" name=""/>
        <dsp:cNvSpPr/>
      </dsp:nvSpPr>
      <dsp:spPr>
        <a:xfrm>
          <a:off x="10290293" y="1249665"/>
          <a:ext cx="1757360" cy="5950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Appeal</a:t>
          </a:r>
        </a:p>
      </dsp:txBody>
      <dsp:txXfrm>
        <a:off x="10290293" y="1249665"/>
        <a:ext cx="1757360" cy="595092"/>
      </dsp:txXfrm>
    </dsp:sp>
    <dsp:sp modelId="{2EC9E5D8-F08C-4E7B-9829-9CCA521EA2B1}">
      <dsp:nvSpPr>
        <dsp:cNvPr id="0" name=""/>
        <dsp:cNvSpPr/>
      </dsp:nvSpPr>
      <dsp:spPr>
        <a:xfrm>
          <a:off x="10290293" y="2026880"/>
          <a:ext cx="1757360" cy="553894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Change Medications</a:t>
          </a:r>
        </a:p>
      </dsp:txBody>
      <dsp:txXfrm>
        <a:off x="10290293" y="2026880"/>
        <a:ext cx="1757360" cy="553894"/>
      </dsp:txXfrm>
    </dsp:sp>
    <dsp:sp modelId="{169331BB-70DF-43B5-80EA-BAF011B40268}">
      <dsp:nvSpPr>
        <dsp:cNvPr id="0" name=""/>
        <dsp:cNvSpPr/>
      </dsp:nvSpPr>
      <dsp:spPr>
        <a:xfrm>
          <a:off x="4100155" y="2712786"/>
          <a:ext cx="1757360" cy="958696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Product Not Covered</a:t>
          </a:r>
        </a:p>
      </dsp:txBody>
      <dsp:txXfrm>
        <a:off x="4100155" y="2712786"/>
        <a:ext cx="1757360" cy="958696"/>
      </dsp:txXfrm>
    </dsp:sp>
    <dsp:sp modelId="{F9AB245E-8150-4DB7-9B0C-AE231CE0A57F}">
      <dsp:nvSpPr>
        <dsp:cNvPr id="0" name=""/>
        <dsp:cNvSpPr/>
      </dsp:nvSpPr>
      <dsp:spPr>
        <a:xfrm>
          <a:off x="6148911" y="2733052"/>
          <a:ext cx="1678538" cy="918164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Letter of Medical Necessity to secure coverage</a:t>
          </a:r>
        </a:p>
      </dsp:txBody>
      <dsp:txXfrm>
        <a:off x="6148911" y="2733052"/>
        <a:ext cx="1678538" cy="918164"/>
      </dsp:txXfrm>
    </dsp:sp>
    <dsp:sp modelId="{6609D9F6-D6B0-4D6F-A7CD-9557BBD8DF79}">
      <dsp:nvSpPr>
        <dsp:cNvPr id="0" name=""/>
        <dsp:cNvSpPr/>
      </dsp:nvSpPr>
      <dsp:spPr>
        <a:xfrm>
          <a:off x="8118845" y="2429756"/>
          <a:ext cx="1839650" cy="647858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Approved (see Product covered path)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(Co-Pay Card Applied) </a:t>
          </a:r>
        </a:p>
      </dsp:txBody>
      <dsp:txXfrm>
        <a:off x="8118845" y="2429756"/>
        <a:ext cx="1839650" cy="647858"/>
      </dsp:txXfrm>
    </dsp:sp>
    <dsp:sp modelId="{544989C4-B7C4-45C1-8EBA-8DAB2B42B650}">
      <dsp:nvSpPr>
        <dsp:cNvPr id="0" name=""/>
        <dsp:cNvSpPr/>
      </dsp:nvSpPr>
      <dsp:spPr>
        <a:xfrm>
          <a:off x="8118845" y="3259736"/>
          <a:ext cx="1839650" cy="694775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Not approved</a:t>
          </a:r>
        </a:p>
      </dsp:txBody>
      <dsp:txXfrm>
        <a:off x="8118845" y="3259736"/>
        <a:ext cx="1839650" cy="694775"/>
      </dsp:txXfrm>
    </dsp:sp>
    <dsp:sp modelId="{5CF39350-11D7-444D-96D1-B74415C35115}">
      <dsp:nvSpPr>
        <dsp:cNvPr id="0" name=""/>
        <dsp:cNvSpPr/>
      </dsp:nvSpPr>
      <dsp:spPr>
        <a:xfrm>
          <a:off x="10249891" y="3299864"/>
          <a:ext cx="1818816" cy="614521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Request Peer Review</a:t>
          </a:r>
        </a:p>
      </dsp:txBody>
      <dsp:txXfrm>
        <a:off x="10249891" y="3299864"/>
        <a:ext cx="1818816" cy="6145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0.84103</cdr:x>
      <cdr:y>0.11634</cdr:y>
    </cdr:from>
    <cdr:to>
      <cdr:x>0.84103</cdr:x>
      <cdr:y>0.72217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B5FD46C7-1131-4A57-9E72-13F001141074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V="1">
          <a:off x="5705662" y="467091"/>
          <a:ext cx="0" cy="2432285"/>
        </a:xfrm>
        <a:prstGeom xmlns:a="http://schemas.openxmlformats.org/drawingml/2006/main" prst="line">
          <a:avLst/>
        </a:prstGeom>
        <a:ln xmlns:a="http://schemas.openxmlformats.org/drawingml/2006/main" w="12700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0.66712</cdr:x>
      <cdr:y>0.11634</cdr:y>
    </cdr:from>
    <cdr:to>
      <cdr:x>0.8431</cdr:x>
      <cdr:y>0.11634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54D00588-9FF4-44D9-A5FE-FCED1C1BC512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4525824" y="467091"/>
          <a:ext cx="1193918" cy="0"/>
        </a:xfrm>
        <a:prstGeom xmlns:a="http://schemas.openxmlformats.org/drawingml/2006/main" prst="line">
          <a:avLst/>
        </a:prstGeom>
        <a:ln xmlns:a="http://schemas.openxmlformats.org/drawingml/2006/main" w="12700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0.1988</cdr:x>
      <cdr:y>0.18435</cdr:y>
    </cdr:from>
    <cdr:to>
      <cdr:x>0.1988</cdr:x>
      <cdr:y>0.26378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:a16="http://schemas.microsoft.com/office/drawing/2014/main" id="{82190F11-1CBD-4694-8754-A6A2830E6AE7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H="1" flipV="1">
          <a:off x="1348708" y="740143"/>
          <a:ext cx="1" cy="318886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2700" cap="flat" cmpd="sng" algn="ctr">
          <a:solidFill>
            <a:srgbClr val="7F7F7F"/>
          </a:solidFill>
          <a:prstDash val="solid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E9C7AC-4185-DA41-B586-2F882455D4E5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C04FCB-AF5E-0E46-8B98-9B48977C54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528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cornea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most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densely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innervated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tissue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body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approximately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7,000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nociceptors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square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millimeter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nerve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density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corneal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epithelium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is 300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600 times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greater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skin, and 20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40 times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greater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dental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pulp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abundant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sensory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endowment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allows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cornea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ability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transduce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various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thermal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mechanical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chemical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stimuli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conscious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perception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of ocular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dryness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discomfort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pain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NOCICEPTOR: Receptor /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nerve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ending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stimulated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tissue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damage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injury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found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organs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although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stimulus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excites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them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different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heat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hypoxia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pressure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chemicals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such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bradykinin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prostaglandins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etc.).</a:t>
            </a:r>
            <a:endParaRPr lang="es-ES" dirty="0"/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6B71E4-27EB-4B85-97A7-5C6BE2209C4E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0749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5325"/>
            <a:ext cx="6178550" cy="3476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535A9-A41E-3246-9151-3BE77CD0CE5D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580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AC0EC2-CD1C-0A4D-8214-35968B0DCFF5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795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D5C5E-60C9-B446-1C6E-65086B200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41C5F0-782C-7D9A-CE99-603755D860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9778B6-39B6-6C4C-6F4A-856ED7E1B4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9AE960-4CCD-837F-5F33-B3C0C0D9ED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AC0EC2-CD1C-0A4D-8214-35968B0DCFF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580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AC0EC2-CD1C-0A4D-8214-35968B0DCFF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6088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about how vicious cycle can go to next step and affect the cornea.  This is how the cornea is SUPPOSED to act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8CBEC5-7387-7945-927E-F793317E6C83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070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5782-33DA-5444-A646-03D60D846947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513C-6CA3-604A-818A-49428C69D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5782-33DA-5444-A646-03D60D846947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513C-6CA3-604A-818A-49428C69D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182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5782-33DA-5444-A646-03D60D846947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513C-6CA3-604A-818A-49428C69D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620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5782-33DA-5444-A646-03D60D846947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513C-6CA3-604A-818A-49428C69D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87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5782-33DA-5444-A646-03D60D846947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513C-6CA3-604A-818A-49428C69D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207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5782-33DA-5444-A646-03D60D846947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513C-6CA3-604A-818A-49428C69D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163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5782-33DA-5444-A646-03D60D846947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513C-6CA3-604A-818A-49428C69D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5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5782-33DA-5444-A646-03D60D846947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513C-6CA3-604A-818A-49428C69D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46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5782-33DA-5444-A646-03D60D846947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513C-6CA3-604A-818A-49428C69D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1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5782-33DA-5444-A646-03D60D846947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513C-6CA3-604A-818A-49428C69D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723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5782-33DA-5444-A646-03D60D846947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513C-6CA3-604A-818A-49428C69D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360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9753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3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886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68F78-8F81-8545-B169-AE7445C4F77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624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l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 lIns="71797" tIns="35912" rIns="71797" bIns="35912"/>
          <a:lstStyle/>
          <a:p>
            <a:fld id="{1777321D-606A-6E44-A3F7-AC1B7BA028FB}" type="slidenum">
              <a:rPr lang="it-IT" smtClean="0">
                <a:solidFill>
                  <a:srgbClr val="FFFFFF"/>
                </a:solidFill>
              </a:rPr>
              <a:pPr/>
              <a:t>‹#›</a:t>
            </a:fld>
            <a:endParaRPr lang="it-IT">
              <a:solidFill>
                <a:srgbClr val="FFFFFF"/>
              </a:solidFill>
            </a:endParaRPr>
          </a:p>
        </p:txBody>
      </p:sp>
      <p:sp>
        <p:nvSpPr>
          <p:cNvPr id="7" name="Slide Number Placeholder 2"/>
          <p:cNvSpPr txBox="1">
            <a:spLocks/>
          </p:cNvSpPr>
          <p:nvPr userDrawn="1"/>
        </p:nvSpPr>
        <p:spPr>
          <a:xfrm>
            <a:off x="-1224549" y="6251528"/>
            <a:ext cx="2844800" cy="365125"/>
          </a:xfrm>
          <a:prstGeom prst="rect">
            <a:avLst/>
          </a:prstGeom>
        </p:spPr>
        <p:txBody>
          <a:bodyPr lIns="77233" tIns="38631" rIns="77233" bIns="38631"/>
          <a:lstStyle>
            <a:defPPr>
              <a:defRPr lang="it-IT"/>
            </a:defPPr>
            <a:lvl1pPr marL="0" algn="ctr" defTabSz="407991" rtl="0" eaLnBrk="1" latinLnBrk="0" hangingPunct="1">
              <a:defRPr sz="1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07991" algn="l" defTabSz="4079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5982" algn="l" defTabSz="4079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3972" algn="l" defTabSz="4079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1959" algn="l" defTabSz="4079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39956" algn="l" defTabSz="4079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7944" algn="l" defTabSz="4079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5933" algn="l" defTabSz="4079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3925" algn="l" defTabSz="40799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777321D-606A-6E44-A3F7-AC1B7BA028FB}" type="slidenum">
              <a:rPr lang="it-IT" sz="1076" smtClean="0">
                <a:solidFill>
                  <a:srgbClr val="FFFFFF"/>
                </a:solidFill>
              </a:rPr>
              <a:pPr/>
              <a:t>‹#›</a:t>
            </a:fld>
            <a:endParaRPr lang="it-IT" sz="1076" dirty="0">
              <a:solidFill>
                <a:srgbClr val="FFFFFF"/>
              </a:solidFill>
            </a:endParaRP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002606" y="554093"/>
            <a:ext cx="10579959" cy="561876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2367" b="1" i="0">
                <a:latin typeface="Arial Black" panose="020B0A04020102020204" pitchFamily="34" charset="0"/>
              </a:defRPr>
            </a:lvl1pPr>
          </a:lstStyle>
          <a:p>
            <a:pPr lvl="0"/>
            <a:r>
              <a:rPr lang="it-IT" dirty="0"/>
              <a:t>Click to add Title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002606" y="1115970"/>
            <a:ext cx="10579959" cy="351997"/>
          </a:xfrm>
          <a:prstGeom prst="rect">
            <a:avLst/>
          </a:prstGeom>
        </p:spPr>
        <p:txBody>
          <a:bodyPr vert="horz" anchor="ctr" anchorCtr="0"/>
          <a:lstStyle>
            <a:lvl1pPr marL="0" indent="0">
              <a:buFontTx/>
              <a:buNone/>
              <a:defRPr sz="1507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379019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55782-33DA-5444-A646-03D60D846947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5513C-6CA3-604A-818A-49428C69D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736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ascrs.confex.com/ascrs/22am/meetingapp.cgi/Paper/81754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iovs.arvojournals.org/article.aspx?articleid=2774724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microsoft.com/office/2007/relationships/media" Target="../media/media2.mp4"/><Relationship Id="rId7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2.png"/><Relationship Id="rId4" Type="http://schemas.openxmlformats.org/officeDocument/2006/relationships/video" Target="../media/media2.mp4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media" Target="../media/media4.mp4"/><Relationship Id="rId7" Type="http://schemas.openxmlformats.org/officeDocument/2006/relationships/image" Target="../media/image1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2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media" Target="../media/media7.MOV"/><Relationship Id="rId7" Type="http://schemas.openxmlformats.org/officeDocument/2006/relationships/image" Target="../media/image33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7.MOV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35.png"/><Relationship Id="rId4" Type="http://schemas.microsoft.com/office/2007/relationships/hdphoto" Target="../media/hdphoto2.wdp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reen Shot 2014-04-03 at 11.13.3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5291"/>
            <a:ext cx="12192000" cy="79341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9AFFA0-BF60-1B0D-1415-F75368F1471D}"/>
              </a:ext>
            </a:extLst>
          </p:cNvPr>
          <p:cNvSpPr txBox="1"/>
          <p:nvPr/>
        </p:nvSpPr>
        <p:spPr>
          <a:xfrm>
            <a:off x="800100" y="827589"/>
            <a:ext cx="10591800" cy="2877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When Formulas Matter: Pharmacology's Role in Dry Eye Success</a:t>
            </a:r>
            <a:endParaRPr lang="en-US" sz="54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3D9120-02AA-917F-FFD5-C9A7245E4933}"/>
              </a:ext>
            </a:extLst>
          </p:cNvPr>
          <p:cNvSpPr txBox="1"/>
          <p:nvPr/>
        </p:nvSpPr>
        <p:spPr>
          <a:xfrm>
            <a:off x="2997200" y="4858435"/>
            <a:ext cx="61976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Mile Brujic, OD, FAAO</a:t>
            </a:r>
          </a:p>
          <a:p>
            <a:pPr algn="ctr"/>
            <a:r>
              <a:rPr lang="en-US" sz="5400" dirty="0">
                <a:solidFill>
                  <a:schemeClr val="bg1"/>
                </a:solidFill>
              </a:rPr>
              <a:t>Premier Vision Group</a:t>
            </a:r>
          </a:p>
        </p:txBody>
      </p:sp>
    </p:spTree>
    <p:extLst>
      <p:ext uri="{BB962C8B-B14F-4D97-AF65-F5344CB8AC3E}">
        <p14:creationId xmlns:p14="http://schemas.microsoft.com/office/powerpoint/2010/main" val="315818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40169-E62A-E727-6D11-1BD80ABAB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-162494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/>
              <a:t>Disclosure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0A27A-E36E-1C32-DDAF-C924FF140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063058"/>
            <a:ext cx="11125200" cy="4731883"/>
          </a:xfrm>
        </p:spPr>
        <p:txBody>
          <a:bodyPr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 have received honoraria in the past 2 years for speaking, writing, participating in an advisory capacity, research or meeting support from: Apellis (consultant, speakers bureau), ABB Optical (received meeting support),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Abbvie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Alcon (consultant, speakers bureau), Art Optical (received meeting support), Azura (consultant), </a:t>
            </a:r>
            <a:r>
              <a:rPr lang="en-US" sz="240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Bruder</a:t>
            </a:r>
            <a:r>
              <a:rPr lang="en-US" sz="24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Healthcare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Bausch + Lomb Health (consultant, speakers bureau),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Contamac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(received meeting support),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CooperVision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(received meeting support),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CSEye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Dompe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Dopavision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Eyepromise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Glaukos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Johnson &amp; Johnson Vision Care (received meeting support),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Lentechs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(received research support),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MDElite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Nordic Pharma (consultant),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Orasis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(consultant, speakers bureau), Radius XR (consultant), SCOPE (consultant), Sun Pharma (speakers bureau), Tangible Science (received meeting support), Tarsus (consultant, speakers bureau),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Théa</a:t>
            </a:r>
            <a:r>
              <a:rPr lang="en-US" sz="24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Pharma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Viatris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(consultant, speakers bureau),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Visionix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</a:t>
            </a:r>
            <a:r>
              <a:rPr lang="en-US" sz="240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Walman</a:t>
            </a:r>
            <a:r>
              <a:rPr lang="en-US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Optical (received meeting support).</a:t>
            </a:r>
          </a:p>
          <a:p>
            <a:r>
              <a:rPr lang="en-US" sz="2400" b="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These relationships have been mitigated and will not influence the content of this presentation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07364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0536E-0BFF-F804-55F3-CD17E6DE7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Demodex-Targeted Pharmacologic Therapy</a:t>
            </a:r>
            <a:r>
              <a:rPr lang="en-US" sz="4000" dirty="0">
                <a:effectLst/>
              </a:rPr>
              <a:t> 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8EFBC-848D-FE92-973D-E69B9A54B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342900" marR="0" lvl="0" indent="-3429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en-US" sz="40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Core pharmacologic mechanism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en-US" sz="40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Inhibits GABA-gated chloride channels in ectoparasites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en-US" sz="40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Selectively targets Demodex mites without antimicrobial activity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en-US" sz="40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Reduction of Demodex-related lid margin inflammation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en-US" sz="40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May show improvement in meibomian gland function and lid margin health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○"/>
            </a:pPr>
            <a:r>
              <a:rPr lang="en-US" sz="40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May show indirect improvement in evaporative dry eye parameters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en-US" sz="40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First FDA-approved pharmacologic treatment for Demodex blepharitis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en-US" sz="40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Defined treatment course rather than chronic therapy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455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85F67-F1C7-E161-FAE2-CC5D4E626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B0404-8D67-2699-78FC-DDE1337B2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 dirty="0" err="1"/>
              <a:t>Lotilaner</a:t>
            </a:r>
            <a:r>
              <a:rPr lang="en-US" sz="6600" dirty="0"/>
              <a:t> 0.25%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31BE3F-DB36-C497-2171-56874A5A5C15}"/>
              </a:ext>
            </a:extLst>
          </p:cNvPr>
          <p:cNvSpPr txBox="1"/>
          <p:nvPr/>
        </p:nvSpPr>
        <p:spPr>
          <a:xfrm>
            <a:off x="347472" y="1825759"/>
            <a:ext cx="60660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-Kills demodex mite </a:t>
            </a:r>
          </a:p>
          <a:p>
            <a:r>
              <a:rPr lang="en-US" sz="3200" dirty="0">
                <a:solidFill>
                  <a:srgbClr val="000000"/>
                </a:solidFill>
                <a:latin typeface="Arial"/>
              </a:rPr>
              <a:t>-Paralyze the mite nervous system through parasite-specific GABA inhibition</a:t>
            </a:r>
            <a:endParaRPr lang="en-US" sz="3200" dirty="0"/>
          </a:p>
          <a:p>
            <a:r>
              <a:rPr lang="en-US" sz="3200" dirty="0"/>
              <a:t>-Clinical trials showed improvement in collarettes, lid margin hyperemia, mite count, MGYLS, improvement in fluctuating vision</a:t>
            </a:r>
          </a:p>
        </p:txBody>
      </p:sp>
      <p:pic>
        <p:nvPicPr>
          <p:cNvPr id="4" name="Picture 3" descr="A picture containing animal, invertebrate, indoor&#10;&#10;Description automatically generated">
            <a:extLst>
              <a:ext uri="{FF2B5EF4-FFF2-40B4-BE49-F238E27FC236}">
                <a16:creationId xmlns:a16="http://schemas.microsoft.com/office/drawing/2014/main" id="{1D73FF8E-C141-7C98-A849-4D5FEC43182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322861">
            <a:off x="5858057" y="1970840"/>
            <a:ext cx="6242596" cy="296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089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4774B-C477-743A-8BC1-47E71E90F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4146B3-A44B-E2A6-0682-5D46ACE51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7148" y="313211"/>
            <a:ext cx="7981253" cy="60003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5904A0-F6EA-B38D-216C-47E5EF807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971" y="378295"/>
            <a:ext cx="8111882" cy="60656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9D63ED-7641-8765-58D4-BA7F736009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2972" y="378295"/>
            <a:ext cx="8055429" cy="59594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D9AC127-0528-0613-9ACA-DAC1656B0E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8704" y="342527"/>
            <a:ext cx="8454592" cy="610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26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8152F-9555-7E2B-61F9-4306F52BA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Evaporation-Barrier and Tear Film Stabilization Agents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357FD-3F75-497D-4B4D-C7C7F46FC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42900" indent="-342900">
              <a:lnSpc>
                <a:spcPct val="115000"/>
              </a:lnSpc>
              <a:spcBef>
                <a:spcPts val="1200"/>
              </a:spcBef>
              <a:buFont typeface="Arial" panose="020B0604020202020204" pitchFamily="34" charset="0"/>
              <a:buChar char="●"/>
            </a:pPr>
            <a:r>
              <a:rPr lang="en-US" sz="360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Perfluorohexyloctane</a:t>
            </a:r>
            <a:r>
              <a:rPr lang="en-US" sz="36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100%</a:t>
            </a:r>
            <a:endParaRPr lang="en-US" sz="3600" dirty="0">
              <a:solidFill>
                <a:srgbClr val="434343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en-US" sz="36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Core physicochemical mechanism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en-US" sz="3600" u="none" strike="noStrike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Semifluorinated</a:t>
            </a:r>
            <a:r>
              <a:rPr lang="en-US" sz="36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alkane with low surface tension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en-US" sz="36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Spreads rapidly across the tear film surface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en-US" sz="36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Forms a stable evaporation-resistant layer reducing tear evaporation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en-US" sz="36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Particularly useful in meibomian gland dysfunction–associated disease</a:t>
            </a:r>
          </a:p>
          <a:p>
            <a:pPr marL="342900" marR="0" lvl="0" indent="-3429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en-US" sz="36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Water-free formulation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en-US" sz="36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 preservatives or aqueous vehicle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899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699D2-CE7D-476D-BCE1-1D7C2E717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2458" y="316988"/>
            <a:ext cx="9144000" cy="557837"/>
          </a:xfrm>
        </p:spPr>
        <p:txBody>
          <a:bodyPr wrap="square" anchor="ctr">
            <a:normAutofit fontScale="90000"/>
          </a:bodyPr>
          <a:lstStyle/>
          <a:p>
            <a:r>
              <a:rPr lang="en-US" dirty="0" err="1"/>
              <a:t>Perfluorohexyloctane</a:t>
            </a:r>
            <a:r>
              <a:rPr lang="en-US" dirty="0"/>
              <a:t> 100%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D6D30A-56EE-4741-B5DD-C7A6671255DA}"/>
              </a:ext>
            </a:extLst>
          </p:cNvPr>
          <p:cNvSpPr txBox="1"/>
          <p:nvPr/>
        </p:nvSpPr>
        <p:spPr>
          <a:xfrm>
            <a:off x="1557130" y="6477000"/>
            <a:ext cx="9144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212121"/>
                </a:solidFill>
                <a:latin typeface="BlinkMacSystemFont"/>
              </a:rPr>
              <a:t>Tauber J et al. </a:t>
            </a:r>
            <a:r>
              <a:rPr lang="en-US" sz="900" i="1" dirty="0">
                <a:solidFill>
                  <a:srgbClr val="212121"/>
                </a:solidFill>
                <a:latin typeface="BlinkMacSystemFont"/>
              </a:rPr>
              <a:t>Cornea</a:t>
            </a:r>
            <a:r>
              <a:rPr lang="en-US" sz="900" dirty="0">
                <a:solidFill>
                  <a:srgbClr val="212121"/>
                </a:solidFill>
                <a:latin typeface="BlinkMacSystemFont"/>
              </a:rPr>
              <a:t>. 2021;40(9):1132-1140. </a:t>
            </a:r>
            <a:r>
              <a:rPr lang="en-US" sz="900" dirty="0">
                <a:solidFill>
                  <a:srgbClr val="212121"/>
                </a:solidFill>
                <a:latin typeface="BlinkMacSystemFont"/>
                <a:hlinkClick r:id="rId2"/>
              </a:rPr>
              <a:t>https://ascrs.confex.com/ascrs/22am/meetingapp.cgi/Paper/81754</a:t>
            </a:r>
            <a:r>
              <a:rPr lang="en-US" sz="900" dirty="0">
                <a:solidFill>
                  <a:srgbClr val="212121"/>
                </a:solidFill>
                <a:latin typeface="BlinkMacSystemFont"/>
              </a:rPr>
              <a:t>. https://ir.bauschhealth.com/news-releases/2021/09-30-2021-115908876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049291-85E5-4DE6-B603-69082F13F7F1}"/>
              </a:ext>
            </a:extLst>
          </p:cNvPr>
          <p:cNvSpPr txBox="1"/>
          <p:nvPr/>
        </p:nvSpPr>
        <p:spPr>
          <a:xfrm>
            <a:off x="903249" y="1285408"/>
            <a:ext cx="10571356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Mechanism of action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Sole ingredient is perfluorohexyloctane, which covers the tear film to limit aqueous evaporation and penetrates meibomian glands, reportedly dissolving altered meibum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Safety/efficacy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Results of the phase 3 double-masked GOBI study presented at the 2022 ASCRS annual meeting showed that adults with MGD-related DED in the treatment group vs placebo group had significantly improved total corneal fluorescein staining (2.0 vs -1.0) and visual analog scale dryness score (-27.4 vs -19.7),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&lt;.001 for both) on Day 57. </a:t>
            </a:r>
          </a:p>
          <a:p>
            <a:pPr marL="942975" lvl="2" indent="-257175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Blurred vision was the only adverse event more likely in treated subjects (3.0% vs 0.3%).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Topline data of the phase 3 MOJAVE trial announced in 2021 also included significant change on these efficacy outcomes versus control on day 57 (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&lt;.001 for both)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  <a:ea typeface="ＭＳ Ｐゴシック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483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699D2-CE7D-476D-BCE1-1D7C2E717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41705"/>
            <a:ext cx="9144000" cy="906059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AZR-MD-001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D6D30A-56EE-4741-B5DD-C7A6671255DA}"/>
              </a:ext>
            </a:extLst>
          </p:cNvPr>
          <p:cNvSpPr txBox="1"/>
          <p:nvPr/>
        </p:nvSpPr>
        <p:spPr>
          <a:xfrm>
            <a:off x="1952626" y="6333604"/>
            <a:ext cx="8562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Gupta PK et al. Clin </a:t>
            </a:r>
            <a:r>
              <a:rPr lang="en-US" sz="900" i="1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Ophthalmol</a:t>
            </a:r>
            <a:r>
              <a:rPr lang="en-US" sz="9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2021;15:4399-4404. </a:t>
            </a:r>
            <a:r>
              <a:rPr lang="en-US" sz="9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https://iovs.arvojournals.org/article.aspx?articleid=2774724</a:t>
            </a:r>
            <a:r>
              <a:rPr lang="en-US" sz="9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https://clinicaltrials.gov/ct2/show/NCT03652051?term=azr-md-001&amp;draw=2&amp;rank=4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049291-85E5-4DE6-B603-69082F13F7F1}"/>
              </a:ext>
            </a:extLst>
          </p:cNvPr>
          <p:cNvSpPr txBox="1"/>
          <p:nvPr/>
        </p:nvSpPr>
        <p:spPr>
          <a:xfrm>
            <a:off x="1011276" y="1530003"/>
            <a:ext cx="1026632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2400" b="1" dirty="0"/>
              <a:t>Mechanism of action</a:t>
            </a:r>
            <a:r>
              <a:rPr lang="en-US" sz="2400" dirty="0"/>
              <a:t>: Contains selenium sulfide, a keratolytic agent also found in some anti-dandruff shampoos. 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2400" b="1" dirty="0"/>
              <a:t>Safety/efficacy:</a:t>
            </a:r>
            <a:r>
              <a:rPr lang="en-US" sz="2400" dirty="0"/>
              <a:t> 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en-US" sz="2400" dirty="0"/>
              <a:t>An interim data analysis from a double-masked, vehicle-controlled trial presented at ARVO 2021 found a significantly greater change in OSDI score of at least 4.5 units in the group receiving 1.0% AZR concentration (85.7%) vs vehicle group (22.2%, </a:t>
            </a:r>
            <a:r>
              <a:rPr lang="en-US" sz="2400" i="1" dirty="0"/>
              <a:t>P</a:t>
            </a:r>
            <a:r>
              <a:rPr lang="en-US" sz="2400" dirty="0"/>
              <a:t>=.03)</a:t>
            </a:r>
          </a:p>
          <a:p>
            <a:pPr marL="942975" lvl="2" indent="-257175">
              <a:buFont typeface="Arial" panose="020B0604020202020204" pitchFamily="34" charset="0"/>
              <a:buChar char="•"/>
            </a:pPr>
            <a:r>
              <a:rPr lang="en-US" sz="2400" dirty="0"/>
              <a:t>Change from baseline in Meibomian Gland Score was also significantly higher with 1.0% AZR vs control (</a:t>
            </a:r>
            <a:r>
              <a:rPr lang="en-US" sz="2400" i="1" dirty="0"/>
              <a:t>P</a:t>
            </a:r>
            <a:r>
              <a:rPr lang="en-US" sz="2400" dirty="0"/>
              <a:t>=.03)</a:t>
            </a:r>
          </a:p>
          <a:p>
            <a:pPr marL="942975" lvl="2" indent="-257175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85843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7E99E-3F25-B9DE-A3D4-285E8B8E1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6EF168-9D73-AF39-7859-CE7728A09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739" y="304800"/>
            <a:ext cx="8956321" cy="624840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1BF62F0-D5FB-0B56-E023-2E1F1F739604}"/>
              </a:ext>
            </a:extLst>
          </p:cNvPr>
          <p:cNvCxnSpPr/>
          <p:nvPr/>
        </p:nvCxnSpPr>
        <p:spPr>
          <a:xfrm flipH="1" flipV="1">
            <a:off x="6248400" y="3886200"/>
            <a:ext cx="609600" cy="137160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Donut 11">
            <a:extLst>
              <a:ext uri="{FF2B5EF4-FFF2-40B4-BE49-F238E27FC236}">
                <a16:creationId xmlns:a16="http://schemas.microsoft.com/office/drawing/2014/main" id="{8FB5331F-6704-AC32-B3BD-8E62F89164E3}"/>
              </a:ext>
            </a:extLst>
          </p:cNvPr>
          <p:cNvSpPr/>
          <p:nvPr/>
        </p:nvSpPr>
        <p:spPr>
          <a:xfrm>
            <a:off x="5257800" y="2667000"/>
            <a:ext cx="1600200" cy="1295400"/>
          </a:xfrm>
          <a:prstGeom prst="donut">
            <a:avLst>
              <a:gd name="adj" fmla="val 5312"/>
            </a:avLst>
          </a:prstGeom>
          <a:solidFill>
            <a:schemeClr val="tx1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34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3E79D-CA16-C3EF-B4A9-F6F846DDF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1-02 at 10.17.20 PM.png">
            <a:extLst>
              <a:ext uri="{FF2B5EF4-FFF2-40B4-BE49-F238E27FC236}">
                <a16:creationId xmlns:a16="http://schemas.microsoft.com/office/drawing/2014/main" id="{C3BFFB8D-FA0F-1B0C-23B0-4230974027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3986">
            <a:off x="5640924" y="2085518"/>
            <a:ext cx="1550790" cy="3302616"/>
          </a:xfrm>
          <a:prstGeom prst="rect">
            <a:avLst/>
          </a:prstGeom>
        </p:spPr>
      </p:pic>
      <p:pic>
        <p:nvPicPr>
          <p:cNvPr id="3" name="HAJ12311992_#00021(wm)(Frames0_538)_converted">
            <a:hlinkClick r:id="" action="ppaction://media"/>
            <a:extLst>
              <a:ext uri="{FF2B5EF4-FFF2-40B4-BE49-F238E27FC236}">
                <a16:creationId xmlns:a16="http://schemas.microsoft.com/office/drawing/2014/main" id="{5C494446-B7B9-14B0-949E-24E54CDC1F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3226" y="317501"/>
            <a:ext cx="4511676" cy="33837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6E45C67-EA19-39E5-45B1-05DA1C429449}"/>
              </a:ext>
            </a:extLst>
          </p:cNvPr>
          <p:cNvCxnSpPr>
            <a:cxnSpLocks/>
          </p:cNvCxnSpPr>
          <p:nvPr/>
        </p:nvCxnSpPr>
        <p:spPr>
          <a:xfrm flipV="1">
            <a:off x="6946032" y="1368327"/>
            <a:ext cx="320333" cy="81741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Figure 1.JPG">
            <a:extLst>
              <a:ext uri="{FF2B5EF4-FFF2-40B4-BE49-F238E27FC236}">
                <a16:creationId xmlns:a16="http://schemas.microsoft.com/office/drawing/2014/main" id="{0864D1B3-38CC-3BBD-5727-500F3C4E9B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380610" y="317501"/>
            <a:ext cx="3598335" cy="2698752"/>
          </a:xfrm>
          <a:prstGeom prst="rect">
            <a:avLst/>
          </a:prstGeom>
        </p:spPr>
      </p:pic>
      <p:pic>
        <p:nvPicPr>
          <p:cNvPr id="6" name="HAJ12311992_#00018(wm)(Frames0_347)_converted">
            <a:hlinkClick r:id="" action="ppaction://media"/>
            <a:extLst>
              <a:ext uri="{FF2B5EF4-FFF2-40B4-BE49-F238E27FC236}">
                <a16:creationId xmlns:a16="http://schemas.microsoft.com/office/drawing/2014/main" id="{F9C85BBF-A2F0-E5F6-599B-B2DAE1E328B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687735" y="3277387"/>
            <a:ext cx="4329310" cy="3246983"/>
          </a:xfrm>
          <a:prstGeom prst="rect">
            <a:avLst/>
          </a:prstGeom>
        </p:spPr>
      </p:pic>
      <p:pic>
        <p:nvPicPr>
          <p:cNvPr id="9" name="Picture 8" descr="Screen Shot 2016-09-24 at 7.57.45 PM.png">
            <a:extLst>
              <a:ext uri="{FF2B5EF4-FFF2-40B4-BE49-F238E27FC236}">
                <a16:creationId xmlns:a16="http://schemas.microsoft.com/office/drawing/2014/main" id="{10A4198A-6B9E-C01F-B7A5-C94F79CB14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3886200"/>
            <a:ext cx="4036299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81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171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4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3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23D50-F54F-B7CA-177C-346B30B50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3B2DF-7C37-8D57-5EC5-150895187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Screen_Shot_2015-06-02_at_11.28.04_AM.png">
            <a:extLst>
              <a:ext uri="{FF2B5EF4-FFF2-40B4-BE49-F238E27FC236}">
                <a16:creationId xmlns:a16="http://schemas.microsoft.com/office/drawing/2014/main" id="{09C39264-C7E6-083F-54AB-FFA28A591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3"/>
            <a:ext cx="8331200" cy="687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6486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Qué es y cómo se estructura el sistema nervioso - Neurocirugía de la Torre">
            <a:extLst>
              <a:ext uri="{FF2B5EF4-FFF2-40B4-BE49-F238E27FC236}">
                <a16:creationId xmlns:a16="http://schemas.microsoft.com/office/drawing/2014/main" id="{F39315DE-B406-454D-C6F7-B642CEF259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64" r="18794"/>
          <a:stretch/>
        </p:blipFill>
        <p:spPr bwMode="auto">
          <a:xfrm>
            <a:off x="275289" y="916774"/>
            <a:ext cx="4415267" cy="5721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5C8A67E9-C620-7B95-294E-554FB5DC7533}"/>
              </a:ext>
            </a:extLst>
          </p:cNvPr>
          <p:cNvSpPr/>
          <p:nvPr/>
        </p:nvSpPr>
        <p:spPr>
          <a:xfrm>
            <a:off x="1" y="1"/>
            <a:ext cx="11596012" cy="8538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s-ES">
              <a:solidFill>
                <a:prstClr val="white"/>
              </a:solidFill>
              <a:latin typeface="Arial Nova" panose="020B0504020202020204" pitchFamily="34" charset="0"/>
            </a:endParaRPr>
          </a:p>
        </p:txBody>
      </p:sp>
      <p:pic>
        <p:nvPicPr>
          <p:cNvPr id="11" name="Imagen 10" descr="Dibujo con letras blancas&#10;&#10;Descripción generada automáticamente con confianza media">
            <a:extLst>
              <a:ext uri="{FF2B5EF4-FFF2-40B4-BE49-F238E27FC236}">
                <a16:creationId xmlns:a16="http://schemas.microsoft.com/office/drawing/2014/main" id="{6C00E77E-A505-7F61-A585-00847C7A7F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974407" y="1034566"/>
            <a:ext cx="1882104" cy="35799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99B9924-2F14-564E-AF2B-35B8C718E121}"/>
              </a:ext>
            </a:extLst>
          </p:cNvPr>
          <p:cNvSpPr txBox="1"/>
          <p:nvPr/>
        </p:nvSpPr>
        <p:spPr>
          <a:xfrm>
            <a:off x="4782554" y="4161700"/>
            <a:ext cx="6687241" cy="232429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marR="0" lvl="0" indent="0" fontAlgn="auto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 kumimoji="0" b="0" i="0" u="none" strike="noStrike" cap="none" spc="0" normalizeH="0" baseline="0">
                <a:ln>
                  <a:noFill/>
                </a:ln>
                <a:solidFill>
                  <a:srgbClr val="251262"/>
                </a:solidFill>
                <a:effectLst/>
                <a:uLnTx/>
                <a:uFillTx/>
                <a:latin typeface="Avenir Next LT Pro Light" panose="020B0304020202020204" pitchFamily="34" charset="0"/>
                <a:cs typeface="Arial" panose="020B0604020202020204" pitchFamily="34" charset="0"/>
              </a:defRPr>
            </a:lvl1pPr>
            <a:lvl2pPr marL="800100" marR="0" lvl="1" indent="-342900" fontAlgn="auto">
              <a:lnSpc>
                <a:spcPct val="3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251262"/>
                </a:solidFill>
                <a:effectLst/>
                <a:uLnTx/>
                <a:uFillTx/>
                <a:latin typeface="Avenir Next LT Pro Light" panose="020B0304020202020204" pitchFamily="34" charset="0"/>
                <a:cs typeface="Arial" panose="020B0604020202020204" pitchFamily="34" charset="0"/>
              </a:defRPr>
            </a:lvl2pPr>
          </a:lstStyle>
          <a:p>
            <a:pPr defTabSz="914446">
              <a:defRPr/>
            </a:pPr>
            <a:r>
              <a:rPr lang="en-US" sz="2400" dirty="0">
                <a:solidFill>
                  <a:srgbClr val="122C5E"/>
                </a:solidFill>
                <a:latin typeface="Arial Nova" panose="020B0504020202020204" pitchFamily="34" charset="0"/>
              </a:rPr>
              <a:t>The cornea is the human tissue with the </a:t>
            </a:r>
            <a:r>
              <a:rPr lang="en-US" sz="2400" b="1" dirty="0">
                <a:solidFill>
                  <a:srgbClr val="122C5E"/>
                </a:solidFill>
                <a:latin typeface="Arial Nova" panose="020B0504020202020204" pitchFamily="34" charset="0"/>
              </a:rPr>
              <a:t>highest density of free nerve fiber endings </a:t>
            </a:r>
          </a:p>
          <a:p>
            <a:pPr marL="1085904" lvl="1" indent="-285764" defTabSz="914446">
              <a:lnSpc>
                <a:spcPct val="110000"/>
              </a:lnSpc>
              <a:buFont typeface="Wingdings" panose="05000000000000000000" pitchFamily="2" charset="2"/>
              <a:buChar char="ü"/>
              <a:defRPr/>
            </a:pPr>
            <a:r>
              <a:rPr lang="en-US" dirty="0">
                <a:solidFill>
                  <a:srgbClr val="203867"/>
                </a:solidFill>
                <a:latin typeface="Arial" panose="020B0604020202020204" pitchFamily="34" charset="0"/>
              </a:rPr>
              <a:t>300 to 600 </a:t>
            </a:r>
            <a:r>
              <a:rPr lang="en-US" b="0" dirty="0">
                <a:solidFill>
                  <a:srgbClr val="203867"/>
                </a:solidFill>
                <a:latin typeface="Arial" panose="020B0604020202020204" pitchFamily="34" charset="0"/>
              </a:rPr>
              <a:t>times more than skin</a:t>
            </a:r>
          </a:p>
          <a:p>
            <a:pPr marL="1085904" lvl="1" indent="-285764" algn="just" defTabSz="914446">
              <a:lnSpc>
                <a:spcPct val="110000"/>
              </a:lnSpc>
              <a:buFont typeface="Wingdings" panose="05000000000000000000" pitchFamily="2" charset="2"/>
              <a:buChar char="ü"/>
              <a:defRPr/>
            </a:pPr>
            <a:r>
              <a:rPr lang="en-US" dirty="0">
                <a:solidFill>
                  <a:srgbClr val="203867"/>
                </a:solidFill>
                <a:latin typeface="Arial" panose="020B0604020202020204" pitchFamily="34" charset="0"/>
              </a:rPr>
              <a:t>20 to 40 </a:t>
            </a:r>
            <a:r>
              <a:rPr lang="en-US" b="0" dirty="0">
                <a:solidFill>
                  <a:srgbClr val="203867"/>
                </a:solidFill>
                <a:latin typeface="Arial" panose="020B0604020202020204" pitchFamily="34" charset="0"/>
              </a:rPr>
              <a:t>times more than dental pulp</a:t>
            </a:r>
          </a:p>
          <a:p>
            <a:pPr defTabSz="914446">
              <a:defRPr/>
            </a:pPr>
            <a:endParaRPr lang="en-US" dirty="0">
              <a:solidFill>
                <a:srgbClr val="122C5E"/>
              </a:solidFill>
              <a:latin typeface="Arial Nova" panose="020B05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3185216-0B99-4624-95EA-021B3B61FD0E}"/>
              </a:ext>
            </a:extLst>
          </p:cNvPr>
          <p:cNvSpPr txBox="1"/>
          <p:nvPr/>
        </p:nvSpPr>
        <p:spPr>
          <a:xfrm>
            <a:off x="-1958" y="6624613"/>
            <a:ext cx="1126801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914446">
              <a:defRPr/>
            </a:pPr>
            <a:r>
              <a:rPr lang="en-US" sz="800" dirty="0">
                <a:solidFill>
                  <a:srgbClr val="122C5E"/>
                </a:solidFill>
                <a:latin typeface="Arial Nova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sz="800" dirty="0" err="1">
                <a:solidFill>
                  <a:srgbClr val="122C5E"/>
                </a:solidFill>
                <a:latin typeface="Arial Nova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Marfurt</a:t>
            </a:r>
            <a:r>
              <a:rPr lang="en-US" sz="800" dirty="0">
                <a:solidFill>
                  <a:srgbClr val="122C5E"/>
                </a:solidFill>
                <a:latin typeface="Arial Nova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CF, Kingsley RE, </a:t>
            </a:r>
            <a:r>
              <a:rPr lang="en-US" sz="800" dirty="0" err="1">
                <a:solidFill>
                  <a:srgbClr val="122C5E"/>
                </a:solidFill>
                <a:latin typeface="Arial Nova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Echtenkamp</a:t>
            </a:r>
            <a:r>
              <a:rPr lang="en-US" sz="800" dirty="0">
                <a:solidFill>
                  <a:srgbClr val="122C5E"/>
                </a:solidFill>
                <a:latin typeface="Arial Nova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SE. Sensory and sympathetic innervation of the mammalian cornea. A retrograde tracing study. Invest </a:t>
            </a:r>
            <a:r>
              <a:rPr lang="en-US" sz="800" dirty="0" err="1">
                <a:solidFill>
                  <a:srgbClr val="122C5E"/>
                </a:solidFill>
                <a:latin typeface="Arial Nova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Oph</a:t>
            </a:r>
            <a:r>
              <a:rPr lang="en-US" sz="800" dirty="0" err="1">
                <a:solidFill>
                  <a:srgbClr val="FFFFFF"/>
                </a:solidFill>
                <a:latin typeface="Arial Nova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thalmol</a:t>
            </a:r>
            <a:r>
              <a:rPr lang="en-US" sz="800" dirty="0">
                <a:solidFill>
                  <a:srgbClr val="FFFFFF"/>
                </a:solidFill>
                <a:latin typeface="Arial Nova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Vis Sci. 1989;30(3):461–72.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B1F7E09-33FB-4EF0-C3DE-F99E69579B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40" b="-15284"/>
          <a:stretch/>
        </p:blipFill>
        <p:spPr>
          <a:xfrm rot="16200000">
            <a:off x="11525042" y="6037034"/>
            <a:ext cx="780832" cy="316085"/>
          </a:xfrm>
          <a:prstGeom prst="rect">
            <a:avLst/>
          </a:prstGeom>
        </p:spPr>
      </p:pic>
      <p:sp>
        <p:nvSpPr>
          <p:cNvPr id="13" name="Título 3">
            <a:extLst>
              <a:ext uri="{FF2B5EF4-FFF2-40B4-BE49-F238E27FC236}">
                <a16:creationId xmlns:a16="http://schemas.microsoft.com/office/drawing/2014/main" id="{F67D581F-A3DC-7A71-AAD5-2EABD6F4DEB0}"/>
              </a:ext>
            </a:extLst>
          </p:cNvPr>
          <p:cNvSpPr txBox="1">
            <a:spLocks/>
          </p:cNvSpPr>
          <p:nvPr/>
        </p:nvSpPr>
        <p:spPr>
          <a:xfrm>
            <a:off x="467092" y="276533"/>
            <a:ext cx="11135407" cy="58134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46">
              <a:defRPr/>
            </a:pPr>
            <a:r>
              <a:rPr lang="en-US" sz="2600" dirty="0">
                <a:solidFill>
                  <a:srgbClr val="0048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CORNEA INNERVATION AND SENSITIVITY</a:t>
            </a:r>
          </a:p>
          <a:p>
            <a:pPr defTabSz="914446">
              <a:defRPr/>
            </a:pPr>
            <a:endParaRPr lang="es-ES" sz="2600" dirty="0">
              <a:solidFill>
                <a:srgbClr val="44546A"/>
              </a:solidFill>
              <a:latin typeface="Arial Nova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3E4054-0197-ED1B-2686-C1BCCA9444EA}"/>
              </a:ext>
            </a:extLst>
          </p:cNvPr>
          <p:cNvSpPr txBox="1"/>
          <p:nvPr/>
        </p:nvSpPr>
        <p:spPr>
          <a:xfrm>
            <a:off x="4782554" y="976090"/>
            <a:ext cx="890871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Constantia" charset="0"/>
                <a:ea typeface="ＭＳ Ｐゴシック" charset="0"/>
                <a:cs typeface="ＭＳ Ｐゴシック" charset="0"/>
              </a:rPr>
              <a:t>Trigeminal Nerve (CN V)</a:t>
            </a:r>
          </a:p>
          <a:p>
            <a:pPr lvl="1" eaLnBrk="1" hangingPunct="1"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Constantia" charset="0"/>
                <a:ea typeface="ＭＳ Ｐゴシック" charset="0"/>
                <a:cs typeface="ＭＳ Ｐゴシック" charset="0"/>
              </a:rPr>
              <a:t>Opthalmic</a:t>
            </a:r>
            <a:r>
              <a:rPr lang="en-US" sz="2400" dirty="0">
                <a:solidFill>
                  <a:srgbClr val="000000"/>
                </a:solidFill>
                <a:latin typeface="Constantia" charset="0"/>
                <a:ea typeface="ＭＳ Ｐゴシック" charset="0"/>
                <a:cs typeface="ＭＳ Ｐゴシック" charset="0"/>
              </a:rPr>
              <a:t> (V1)</a:t>
            </a:r>
          </a:p>
          <a:p>
            <a:pPr lvl="1" eaLnBrk="1" hangingPunct="1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Constantia" charset="0"/>
                <a:ea typeface="ＭＳ Ｐゴシック" charset="0"/>
                <a:cs typeface="ＭＳ Ｐゴシック" charset="0"/>
              </a:rPr>
              <a:t>Maxillary (V2)</a:t>
            </a:r>
          </a:p>
          <a:p>
            <a:pPr lvl="1" eaLnBrk="1" hangingPunct="1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Constantia" charset="0"/>
                <a:ea typeface="ＭＳ Ｐゴシック" charset="0"/>
                <a:cs typeface="ＭＳ Ｐゴシック" charset="0"/>
              </a:rPr>
              <a:t>Mandibular (V3)</a:t>
            </a:r>
          </a:p>
          <a:p>
            <a:pPr eaLnBrk="1" hangingPunct="1"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Constantia" charset="0"/>
                <a:ea typeface="ＭＳ Ｐゴシック" charset="0"/>
                <a:cs typeface="ＭＳ Ｐゴシック" charset="0"/>
              </a:rPr>
              <a:t>Nasociliary</a:t>
            </a:r>
            <a:r>
              <a:rPr lang="en-US" sz="2400" dirty="0">
                <a:solidFill>
                  <a:srgbClr val="000000"/>
                </a:solidFill>
                <a:latin typeface="Constantia" charset="0"/>
                <a:ea typeface="ＭＳ Ｐゴシック" charset="0"/>
                <a:cs typeface="ＭＳ Ｐゴシック" charset="0"/>
              </a:rPr>
              <a:t> Nerve</a:t>
            </a:r>
          </a:p>
          <a:p>
            <a:pPr lvl="1" eaLnBrk="1" hangingPunct="1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Constantia" charset="0"/>
                <a:ea typeface="ＭＳ Ｐゴシック" charset="0"/>
                <a:cs typeface="ＭＳ Ｐゴシック" charset="0"/>
              </a:rPr>
              <a:t>Branch of </a:t>
            </a:r>
            <a:r>
              <a:rPr lang="en-US" sz="2400" dirty="0" err="1">
                <a:solidFill>
                  <a:srgbClr val="000000"/>
                </a:solidFill>
                <a:latin typeface="Constantia" charset="0"/>
                <a:ea typeface="ＭＳ Ｐゴシック" charset="0"/>
                <a:cs typeface="ＭＳ Ｐゴシック" charset="0"/>
              </a:rPr>
              <a:t>opthalmic</a:t>
            </a:r>
            <a:endParaRPr lang="en-US" sz="2400" dirty="0">
              <a:solidFill>
                <a:srgbClr val="000000"/>
              </a:solidFill>
              <a:latin typeface="Constanti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Constantia" charset="0"/>
                <a:ea typeface="ＭＳ Ｐゴシック" charset="0"/>
                <a:cs typeface="ＭＳ Ｐゴシック" charset="0"/>
              </a:rPr>
              <a:t>Long Ciliary Nerve</a:t>
            </a:r>
          </a:p>
          <a:p>
            <a:pPr lvl="1" eaLnBrk="1" hangingPunct="1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Constantia" charset="0"/>
                <a:ea typeface="ＭＳ Ｐゴシック" charset="0"/>
                <a:cs typeface="ＭＳ Ｐゴシック" charset="0"/>
              </a:rPr>
              <a:t>Branch of the </a:t>
            </a:r>
            <a:r>
              <a:rPr lang="en-US" sz="2400" dirty="0" err="1">
                <a:solidFill>
                  <a:srgbClr val="000000"/>
                </a:solidFill>
                <a:latin typeface="Constantia" charset="0"/>
                <a:ea typeface="ＭＳ Ｐゴシック" charset="0"/>
                <a:cs typeface="ＭＳ Ｐゴシック" charset="0"/>
              </a:rPr>
              <a:t>nasociliary</a:t>
            </a:r>
            <a:endParaRPr lang="en-US" sz="2400" dirty="0">
              <a:solidFill>
                <a:srgbClr val="000000"/>
              </a:solidFill>
              <a:latin typeface="Constanti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155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86016" y="339373"/>
            <a:ext cx="5942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3600" dirty="0">
                <a:solidFill>
                  <a:prstClr val="black"/>
                </a:solidFill>
                <a:latin typeface="Chalkduster"/>
              </a:rPr>
              <a:t>TBUT – Normal range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78047" y="985704"/>
            <a:ext cx="35585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3600" dirty="0">
                <a:solidFill>
                  <a:prstClr val="black"/>
                </a:solidFill>
                <a:latin typeface="Chalkduster"/>
              </a:rPr>
              <a:t>&gt; 10 seconds</a:t>
            </a:r>
          </a:p>
        </p:txBody>
      </p:sp>
      <p:pic>
        <p:nvPicPr>
          <p:cNvPr id="4" name="2_converte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0159" y="2120900"/>
            <a:ext cx="5308600" cy="3981450"/>
          </a:xfrm>
          <a:prstGeom prst="rect">
            <a:avLst/>
          </a:prstGeom>
        </p:spPr>
      </p:pic>
      <p:pic>
        <p:nvPicPr>
          <p:cNvPr id="9" name="decreased TBUT_converted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203244" y="2120902"/>
            <a:ext cx="5308597" cy="398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29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12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67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E1AABB-A52E-4E9C-2979-12408728C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01F35-43C9-54A3-410A-65003241C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867" b="1" dirty="0">
                <a:solidFill>
                  <a:schemeClr val="bg1"/>
                </a:solidFill>
              </a:rPr>
              <a:t>Varenicline Mechanism of Action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31EFC0-F429-9051-2C82-9C1CF33349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40" y="1485920"/>
            <a:ext cx="6845456" cy="3669241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Believed to activate the trigeminal parasympathetic pathway resulting in increased production of </a:t>
            </a:r>
            <a:r>
              <a:rPr lang="en-US" sz="2600" b="1" dirty="0">
                <a:solidFill>
                  <a:schemeClr val="bg1"/>
                </a:solidFill>
              </a:rPr>
              <a:t>basal tear film</a:t>
            </a:r>
            <a:r>
              <a:rPr lang="en-US" sz="2600" dirty="0">
                <a:solidFill>
                  <a:schemeClr val="bg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The </a:t>
            </a:r>
            <a:r>
              <a:rPr lang="en-US" sz="2600" b="1" dirty="0">
                <a:solidFill>
                  <a:schemeClr val="bg1"/>
                </a:solidFill>
              </a:rPr>
              <a:t>trigeminal nerve</a:t>
            </a:r>
            <a:r>
              <a:rPr lang="en-US" sz="2600" dirty="0">
                <a:solidFill>
                  <a:schemeClr val="bg1"/>
                </a:solidFill>
              </a:rPr>
              <a:t> is the pathway for parasympathetic stimulation of the </a:t>
            </a:r>
            <a:r>
              <a:rPr lang="en-US" sz="2600" b="1" dirty="0">
                <a:solidFill>
                  <a:schemeClr val="bg1"/>
                </a:solidFill>
              </a:rPr>
              <a:t>lacrimal functional unit (LFU)</a:t>
            </a:r>
            <a:r>
              <a:rPr lang="en-US" sz="2600" dirty="0">
                <a:solidFill>
                  <a:schemeClr val="bg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Upon </a:t>
            </a:r>
            <a:r>
              <a:rPr lang="en-US" sz="2600" b="1" dirty="0">
                <a:solidFill>
                  <a:schemeClr val="bg1"/>
                </a:solidFill>
              </a:rPr>
              <a:t>trigeminal nerve activation</a:t>
            </a:r>
            <a:r>
              <a:rPr lang="en-US" sz="2600" dirty="0">
                <a:solidFill>
                  <a:schemeClr val="bg1"/>
                </a:solidFill>
              </a:rPr>
              <a:t>, the </a:t>
            </a:r>
            <a:r>
              <a:rPr lang="en-US" sz="2600" b="1" dirty="0">
                <a:solidFill>
                  <a:schemeClr val="bg1"/>
                </a:solidFill>
              </a:rPr>
              <a:t>LFU is stimulated to produce a complete tear film</a:t>
            </a:r>
            <a:r>
              <a:rPr lang="en-US" sz="2600" dirty="0">
                <a:solidFill>
                  <a:schemeClr val="bg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1"/>
                </a:solidFill>
              </a:rPr>
              <a:t>This pathway </a:t>
            </a:r>
            <a:r>
              <a:rPr lang="en-US" sz="2600" b="1" dirty="0">
                <a:solidFill>
                  <a:schemeClr val="bg1"/>
                </a:solidFill>
              </a:rPr>
              <a:t>innervates the lacrimal glands, meibomian glands, and goblet cells</a:t>
            </a:r>
            <a:r>
              <a:rPr lang="en-US" sz="2600" dirty="0">
                <a:solidFill>
                  <a:schemeClr val="bg1"/>
                </a:solidFill>
              </a:rPr>
              <a:t>, resulting in increased production of </a:t>
            </a:r>
            <a:r>
              <a:rPr lang="en-US" sz="2600" b="1" dirty="0">
                <a:solidFill>
                  <a:schemeClr val="bg1"/>
                </a:solidFill>
              </a:rPr>
              <a:t>basal tears</a:t>
            </a:r>
            <a:r>
              <a:rPr lang="en-US" sz="2600" dirty="0">
                <a:solidFill>
                  <a:schemeClr val="bg1"/>
                </a:solidFill>
              </a:rPr>
              <a:t> as a treatment for </a:t>
            </a:r>
            <a:r>
              <a:rPr lang="en-US" sz="2600" b="1" dirty="0">
                <a:solidFill>
                  <a:schemeClr val="bg1"/>
                </a:solidFill>
              </a:rPr>
              <a:t>dry eye disease</a:t>
            </a:r>
            <a:r>
              <a:rPr lang="en-US" sz="2600" dirty="0">
                <a:solidFill>
                  <a:schemeClr val="bg1"/>
                </a:solidFill>
              </a:rPr>
              <a:t>.</a:t>
            </a:r>
          </a:p>
          <a:p>
            <a:endParaRPr lang="en-US" sz="1467" dirty="0">
              <a:solidFill>
                <a:schemeClr val="bg1"/>
              </a:solidFill>
            </a:endParaRPr>
          </a:p>
        </p:txBody>
      </p:sp>
      <p:pic>
        <p:nvPicPr>
          <p:cNvPr id="5122" name="Picture 2" descr="Optometry Podcast: TYRVAYA™ (varenicline solution) Nasal Spray with Jeff  Nau and Dr. Marian Macsai | Defocus Media">
            <a:extLst>
              <a:ext uri="{FF2B5EF4-FFF2-40B4-BE49-F238E27FC236}">
                <a16:creationId xmlns:a16="http://schemas.microsoft.com/office/drawing/2014/main" id="{3F34BB13-C582-F088-5D81-564748946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796" y="1485920"/>
            <a:ext cx="5058797" cy="3669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2656023-2E05-1E76-0742-1175A0E3888E}"/>
              </a:ext>
            </a:extLst>
          </p:cNvPr>
          <p:cNvSpPr txBox="1"/>
          <p:nvPr/>
        </p:nvSpPr>
        <p:spPr>
          <a:xfrm>
            <a:off x="7203564" y="5505255"/>
            <a:ext cx="4572000" cy="124181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1067" b="1" dirty="0">
                <a:solidFill>
                  <a:schemeClr val="bg1"/>
                </a:solidFill>
              </a:rPr>
              <a:t>References:</a:t>
            </a:r>
          </a:p>
          <a:p>
            <a:pPr>
              <a:buFont typeface="+mj-lt"/>
              <a:buAutoNum type="arabicPeriod"/>
            </a:pPr>
            <a:r>
              <a:rPr lang="en-US" sz="1067" dirty="0">
                <a:solidFill>
                  <a:schemeClr val="bg1"/>
                </a:solidFill>
              </a:rPr>
              <a:t>TYRVAYA® (varenicline solution) nasal spray. Prescribing Information. Oyster Point Pharma, 2024.</a:t>
            </a:r>
          </a:p>
          <a:p>
            <a:pPr>
              <a:buFont typeface="+mj-lt"/>
              <a:buAutoNum type="arabicPeriod"/>
            </a:pPr>
            <a:r>
              <a:rPr lang="en-US" sz="1067" dirty="0">
                <a:solidFill>
                  <a:schemeClr val="bg1"/>
                </a:solidFill>
              </a:rPr>
              <a:t>Bron AJ et al. TFOS DEWS II pathophysiology report. </a:t>
            </a:r>
            <a:r>
              <a:rPr lang="en-US" sz="1067" i="1" dirty="0" err="1">
                <a:solidFill>
                  <a:schemeClr val="bg1"/>
                </a:solidFill>
              </a:rPr>
              <a:t>Ocul</a:t>
            </a:r>
            <a:r>
              <a:rPr lang="en-US" sz="1067" i="1" dirty="0">
                <a:solidFill>
                  <a:schemeClr val="bg1"/>
                </a:solidFill>
              </a:rPr>
              <a:t> Surf.</a:t>
            </a:r>
            <a:r>
              <a:rPr lang="en-US" sz="1067" dirty="0">
                <a:solidFill>
                  <a:schemeClr val="bg1"/>
                </a:solidFill>
              </a:rPr>
              <a:t> 2017;15(3):438-510.</a:t>
            </a:r>
          </a:p>
          <a:p>
            <a:pPr>
              <a:buFont typeface="+mj-lt"/>
              <a:buAutoNum type="arabicPeriod"/>
            </a:pPr>
            <a:r>
              <a:rPr lang="en-US" sz="1067" dirty="0">
                <a:solidFill>
                  <a:schemeClr val="bg1"/>
                </a:solidFill>
              </a:rPr>
              <a:t>Gupta A, </a:t>
            </a:r>
            <a:r>
              <a:rPr lang="en-US" sz="1067" dirty="0" err="1">
                <a:solidFill>
                  <a:schemeClr val="bg1"/>
                </a:solidFill>
              </a:rPr>
              <a:t>Heigle</a:t>
            </a:r>
            <a:r>
              <a:rPr lang="en-US" sz="1067" dirty="0">
                <a:solidFill>
                  <a:schemeClr val="bg1"/>
                </a:solidFill>
              </a:rPr>
              <a:t> T, and </a:t>
            </a:r>
            <a:r>
              <a:rPr lang="en-US" sz="1067" dirty="0" err="1">
                <a:solidFill>
                  <a:schemeClr val="bg1"/>
                </a:solidFill>
              </a:rPr>
              <a:t>Pflugfelder</a:t>
            </a:r>
            <a:r>
              <a:rPr lang="en-US" sz="1067" dirty="0">
                <a:solidFill>
                  <a:schemeClr val="bg1"/>
                </a:solidFill>
              </a:rPr>
              <a:t> SC. Nasolacrimal stimulation of aqueous tear production. </a:t>
            </a:r>
            <a:r>
              <a:rPr lang="en-US" sz="1067" i="1" dirty="0">
                <a:solidFill>
                  <a:schemeClr val="bg1"/>
                </a:solidFill>
              </a:rPr>
              <a:t>Cornea,</a:t>
            </a:r>
            <a:r>
              <a:rPr lang="en-US" sz="1067" dirty="0">
                <a:solidFill>
                  <a:schemeClr val="bg1"/>
                </a:solidFill>
              </a:rPr>
              <a:t> 1997;16(6):645-648.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014FE1-8392-AD54-BABD-12CE2D942989}"/>
              </a:ext>
            </a:extLst>
          </p:cNvPr>
          <p:cNvSpPr txBox="1"/>
          <p:nvPr/>
        </p:nvSpPr>
        <p:spPr>
          <a:xfrm>
            <a:off x="495333" y="5233362"/>
            <a:ext cx="5841373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34% of basal tear production is due to inhaling air through the nose</a:t>
            </a:r>
            <a:r>
              <a:rPr lang="en-US" sz="3200" dirty="0">
                <a:solidFill>
                  <a:schemeClr val="bg1"/>
                </a:solidFill>
              </a:rPr>
              <a:t>.³</a:t>
            </a:r>
          </a:p>
        </p:txBody>
      </p:sp>
    </p:spTree>
    <p:extLst>
      <p:ext uri="{BB962C8B-B14F-4D97-AF65-F5344CB8AC3E}">
        <p14:creationId xmlns:p14="http://schemas.microsoft.com/office/powerpoint/2010/main" val="1038238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E614A-99DA-85A5-484B-1C13E6721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5" name="Title 1">
            <a:extLst>
              <a:ext uri="{FF2B5EF4-FFF2-40B4-BE49-F238E27FC236}">
                <a16:creationId xmlns:a16="http://schemas.microsoft.com/office/drawing/2014/main" id="{609C2204-2003-60D2-2C2D-A8AE01596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5448" y="218168"/>
            <a:ext cx="12192000" cy="1325563"/>
          </a:xfrm>
        </p:spPr>
        <p:txBody>
          <a:bodyPr>
            <a:noAutofit/>
          </a:bodyPr>
          <a:lstStyle/>
          <a:p>
            <a:pPr marL="457200" marR="0" lvl="1">
              <a:spcBef>
                <a:spcPts val="0"/>
              </a:spcBef>
              <a:spcAft>
                <a:spcPts val="0"/>
              </a:spcAft>
              <a:tabLst>
                <a:tab pos="914400" algn="l"/>
              </a:tabLst>
            </a:pPr>
            <a:r>
              <a:rPr lang="en-US" sz="4400" kern="100" dirty="0">
                <a:solidFill>
                  <a:srgbClr val="001D3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4400" kern="100" dirty="0">
                <a:solidFill>
                  <a:srgbClr val="001D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ransient receptor potential </a:t>
            </a:r>
            <a:r>
              <a:rPr lang="en-US" sz="4400" kern="100" dirty="0" err="1">
                <a:solidFill>
                  <a:srgbClr val="001D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melastatin</a:t>
            </a:r>
            <a:r>
              <a:rPr lang="en-US" sz="4400" kern="100" dirty="0">
                <a:solidFill>
                  <a:srgbClr val="001D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8 (TRPM8) </a:t>
            </a:r>
            <a:endParaRPr lang="en-US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5826" name="Content Placeholder 2">
            <a:extLst>
              <a:ext uri="{FF2B5EF4-FFF2-40B4-BE49-F238E27FC236}">
                <a16:creationId xmlns:a16="http://schemas.microsoft.com/office/drawing/2014/main" id="{7AE8FB55-2BF2-C3FB-3789-74B09439E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5448" y="1708296"/>
            <a:ext cx="12267448" cy="3880773"/>
          </a:xfrm>
        </p:spPr>
        <p:txBody>
          <a:bodyPr>
            <a:noAutofit/>
          </a:bodyPr>
          <a:lstStyle/>
          <a:p>
            <a:pPr lvl="1">
              <a:spcBef>
                <a:spcPts val="0"/>
              </a:spcBef>
              <a:tabLst>
                <a:tab pos="457200" algn="l"/>
                <a:tab pos="914400" algn="l"/>
              </a:tabLst>
            </a:pP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Acoltremon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0.003% is a first-in-class TRPM8 receptor agonist approved by the FDA in 2025 for the treatment of dry eye disease.</a:t>
            </a:r>
          </a:p>
          <a:p>
            <a:pPr lvl="2">
              <a:spcBef>
                <a:spcPts val="0"/>
              </a:spcBef>
              <a:tabLst>
                <a:tab pos="1371600" algn="l"/>
              </a:tabLst>
            </a:pP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One drop in each eye twice daily, approximately 12 hours apart</a:t>
            </a:r>
          </a:p>
          <a:p>
            <a:pPr lvl="1">
              <a:spcBef>
                <a:spcPts val="0"/>
              </a:spcBef>
              <a:tabLst>
                <a:tab pos="457200" algn="l"/>
                <a:tab pos="914400" algn="l"/>
              </a:tabLst>
            </a:pP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Represents a novel,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neurostimulatory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approach that enhances natural tear secretion </a:t>
            </a:r>
          </a:p>
          <a:p>
            <a:pPr lvl="1">
              <a:spcBef>
                <a:spcPts val="0"/>
              </a:spcBef>
              <a:tabLst>
                <a:tab pos="457200" algn="l"/>
                <a:tab pos="914400" algn="l"/>
              </a:tabLst>
            </a:pP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Activates transient receptor potential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melastatin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8 (TRPM8) receptors located on corneal cold-sensing nerves.</a:t>
            </a:r>
          </a:p>
          <a:p>
            <a:pPr lvl="1">
              <a:spcBef>
                <a:spcPts val="0"/>
              </a:spcBef>
              <a:tabLst>
                <a:tab pos="914400" algn="l"/>
              </a:tabLst>
            </a:pP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Phase 3 COMET-2 and COMET-3 trials showed significantly greater increases in Schirmer’s scores compared to vehicle as early as Day 14.</a:t>
            </a:r>
          </a:p>
          <a:p>
            <a:pPr lvl="1">
              <a:spcBef>
                <a:spcPts val="0"/>
              </a:spcBef>
              <a:tabLst>
                <a:tab pos="914400" algn="l"/>
              </a:tabLst>
            </a:pP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Most common side effect: mild, transient instillation site discomfort.</a:t>
            </a:r>
          </a:p>
        </p:txBody>
      </p:sp>
    </p:spTree>
    <p:extLst>
      <p:ext uri="{BB962C8B-B14F-4D97-AF65-F5344CB8AC3E}">
        <p14:creationId xmlns:p14="http://schemas.microsoft.com/office/powerpoint/2010/main" val="1449263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240F9-C382-135B-6DFE-53E5329C5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611" y="478883"/>
            <a:ext cx="8229600" cy="1219200"/>
          </a:xfrm>
        </p:spPr>
        <p:txBody>
          <a:bodyPr/>
          <a:lstStyle/>
          <a:p>
            <a:r>
              <a:rPr lang="en-US" dirty="0"/>
              <a:t>Corneal Esthesiometer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0ED89-E12F-1B3B-50B4-FC4E65E61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49" y="1828952"/>
            <a:ext cx="6557963" cy="2892539"/>
          </a:xfrm>
        </p:spPr>
        <p:txBody>
          <a:bodyPr>
            <a:noAutofit/>
          </a:bodyPr>
          <a:lstStyle/>
          <a:p>
            <a:r>
              <a:rPr lang="en-US" sz="3200" dirty="0"/>
              <a:t>Objectively assesses corneal sensitivity</a:t>
            </a:r>
          </a:p>
          <a:p>
            <a:r>
              <a:rPr lang="en-US" sz="3200" dirty="0"/>
              <a:t>Five stimulus levels ranging from 1 mbar to 10 mbar</a:t>
            </a:r>
          </a:p>
          <a:p>
            <a:r>
              <a:rPr lang="en-US" sz="3200" dirty="0"/>
              <a:t>NCT 250 to 300mbar</a:t>
            </a:r>
          </a:p>
          <a:p>
            <a:r>
              <a:rPr lang="en-US" sz="3200" dirty="0"/>
              <a:t>Device is 4mm from the patient’s ocular surface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A84398-E2E1-FCE0-4F1B-E9EEC0011AFA}"/>
              </a:ext>
            </a:extLst>
          </p:cNvPr>
          <p:cNvSpPr txBox="1"/>
          <p:nvPr/>
        </p:nvSpPr>
        <p:spPr>
          <a:xfrm>
            <a:off x="2068287" y="6202430"/>
            <a:ext cx="37011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https://esthesiometer-</a:t>
            </a:r>
            <a:r>
              <a:rPr lang="en-US" sz="1400" dirty="0" err="1"/>
              <a:t>brill.com</a:t>
            </a:r>
            <a:r>
              <a:rPr lang="en-US" sz="1400" dirty="0"/>
              <a:t>/</a:t>
            </a:r>
          </a:p>
        </p:txBody>
      </p:sp>
      <p:pic>
        <p:nvPicPr>
          <p:cNvPr id="9" name="Picture 8" descr="A close-up of a machine&#10;&#10;Description automatically generated">
            <a:extLst>
              <a:ext uri="{FF2B5EF4-FFF2-40B4-BE49-F238E27FC236}">
                <a16:creationId xmlns:a16="http://schemas.microsoft.com/office/drawing/2014/main" id="{07F45A50-79DA-EA5A-8460-DD5D4FFE5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8646" y="14395"/>
            <a:ext cx="4431167" cy="682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216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E4610-6C40-5993-52B1-306FCAC00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agram of the nervous system&#10;&#10;Description automatically generated">
            <a:extLst>
              <a:ext uri="{FF2B5EF4-FFF2-40B4-BE49-F238E27FC236}">
                <a16:creationId xmlns:a16="http://schemas.microsoft.com/office/drawing/2014/main" id="{33353A4B-0576-E956-EA10-38CDDAFE6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6324" y="365125"/>
            <a:ext cx="6045449" cy="649287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28B99A8-4CA2-8D81-3A25-F691AA869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737" y="250825"/>
            <a:ext cx="10515600" cy="1325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800" dirty="0"/>
              <a:t>Trigeminal Nerve</a:t>
            </a:r>
            <a:endParaRPr sz="4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BEEDE2-7EDE-E2B7-A592-22138A129884}"/>
              </a:ext>
            </a:extLst>
          </p:cNvPr>
          <p:cNvSpPr txBox="1"/>
          <p:nvPr/>
        </p:nvSpPr>
        <p:spPr>
          <a:xfrm>
            <a:off x="0" y="6519447"/>
            <a:ext cx="612865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https://</a:t>
            </a:r>
            <a:r>
              <a:rPr lang="en-US" sz="1600" dirty="0" err="1"/>
              <a:t>emedicine.medscape.com</a:t>
            </a:r>
            <a:r>
              <a:rPr lang="en-US" sz="1600" dirty="0"/>
              <a:t>/article/1873373-overview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CEFEA8C-0CB3-3849-FF64-F4065275587B}"/>
              </a:ext>
            </a:extLst>
          </p:cNvPr>
          <p:cNvCxnSpPr>
            <a:cxnSpLocks/>
          </p:cNvCxnSpPr>
          <p:nvPr/>
        </p:nvCxnSpPr>
        <p:spPr>
          <a:xfrm>
            <a:off x="2566531" y="3133719"/>
            <a:ext cx="2608973" cy="1858905"/>
          </a:xfrm>
          <a:prstGeom prst="straightConnector1">
            <a:avLst/>
          </a:prstGeom>
          <a:ln w="825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02B74BD-BB68-90CC-C75F-1680797910CA}"/>
              </a:ext>
            </a:extLst>
          </p:cNvPr>
          <p:cNvSpPr txBox="1"/>
          <p:nvPr/>
        </p:nvSpPr>
        <p:spPr>
          <a:xfrm>
            <a:off x="2122179" y="2779776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892AC0-E347-8624-5536-58F115C5BF8B}"/>
              </a:ext>
            </a:extLst>
          </p:cNvPr>
          <p:cNvSpPr txBox="1"/>
          <p:nvPr/>
        </p:nvSpPr>
        <p:spPr>
          <a:xfrm>
            <a:off x="11082337" y="3693974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2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54B55B7-48C0-6B5B-28D4-FF8B15F765C3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8613648" y="4047917"/>
            <a:ext cx="2468689" cy="15254"/>
          </a:xfrm>
          <a:prstGeom prst="straightConnector1">
            <a:avLst/>
          </a:prstGeom>
          <a:ln w="825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A0F1554-E627-69FC-B3E2-5066AC86231A}"/>
              </a:ext>
            </a:extLst>
          </p:cNvPr>
          <p:cNvSpPr txBox="1"/>
          <p:nvPr/>
        </p:nvSpPr>
        <p:spPr>
          <a:xfrm>
            <a:off x="10985782" y="2619859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3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9AC705A-984C-6F85-4E45-5DAD5F1A3034}"/>
              </a:ext>
            </a:extLst>
          </p:cNvPr>
          <p:cNvCxnSpPr>
            <a:cxnSpLocks/>
          </p:cNvCxnSpPr>
          <p:nvPr/>
        </p:nvCxnSpPr>
        <p:spPr>
          <a:xfrm flipH="1" flipV="1">
            <a:off x="8796528" y="1403679"/>
            <a:ext cx="2189254" cy="1500365"/>
          </a:xfrm>
          <a:prstGeom prst="straightConnector1">
            <a:avLst/>
          </a:prstGeom>
          <a:ln w="825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1630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70706A-5A79-83E9-3EF9-B1773B8060FC}"/>
              </a:ext>
            </a:extLst>
          </p:cNvPr>
          <p:cNvSpPr txBox="1"/>
          <p:nvPr/>
        </p:nvSpPr>
        <p:spPr>
          <a:xfrm>
            <a:off x="1288498" y="561976"/>
            <a:ext cx="89393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Proparacaine Challenge Test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6E4C42-114F-601E-37ED-2C8ED54AEC08}"/>
              </a:ext>
            </a:extLst>
          </p:cNvPr>
          <p:cNvSpPr txBox="1"/>
          <p:nvPr/>
        </p:nvSpPr>
        <p:spPr>
          <a:xfrm>
            <a:off x="402435" y="2576186"/>
            <a:ext cx="1153001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1) Assess comfort of patient at time of visit (0 to 10)</a:t>
            </a:r>
          </a:p>
          <a:p>
            <a:r>
              <a:rPr lang="en-US" sz="4000" dirty="0"/>
              <a:t>2) Place drop of proparacaine in eyes</a:t>
            </a:r>
          </a:p>
          <a:p>
            <a:r>
              <a:rPr lang="en-US" sz="4000" dirty="0"/>
              <a:t>3) Assess comfort of patient about 90 seconds after drop instillation</a:t>
            </a:r>
          </a:p>
        </p:txBody>
      </p:sp>
    </p:spTree>
    <p:extLst>
      <p:ext uri="{BB962C8B-B14F-4D97-AF65-F5344CB8AC3E}">
        <p14:creationId xmlns:p14="http://schemas.microsoft.com/office/powerpoint/2010/main" val="40185077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OKYO Pharma: Neuropathic Ocular Pain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Lead candidate: OK-101 (</a:t>
            </a:r>
            <a:r>
              <a:rPr dirty="0" err="1"/>
              <a:t>Urcosimod</a:t>
            </a:r>
            <a:r>
              <a:rPr dirty="0"/>
              <a:t>)</a:t>
            </a:r>
          </a:p>
          <a:p>
            <a:r>
              <a:rPr dirty="0"/>
              <a:t>Topical therapy</a:t>
            </a:r>
          </a:p>
          <a:p>
            <a:r>
              <a:rPr dirty="0"/>
              <a:t>Targets dry eye + neuropathic corneal pain</a:t>
            </a:r>
            <a:endParaRPr lang="en-US" dirty="0"/>
          </a:p>
          <a:p>
            <a:r>
              <a:rPr lang="en-US" dirty="0"/>
              <a:t>Targets ChemR23 receptor</a:t>
            </a:r>
          </a:p>
          <a:p>
            <a:r>
              <a:rPr lang="en-US" dirty="0"/>
              <a:t>Immune modulation</a:t>
            </a:r>
          </a:p>
          <a:p>
            <a:r>
              <a:rPr lang="en-US" dirty="0"/>
              <a:t>Reduces inflammation and pain</a:t>
            </a:r>
          </a:p>
          <a:p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Pain Modulation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Direct effect on pain signaling</a:t>
            </a:r>
          </a:p>
          <a:p>
            <a:r>
              <a:rPr dirty="0"/>
              <a:t>Comparable to gabapentin in models</a:t>
            </a:r>
          </a:p>
          <a:p>
            <a:r>
              <a:rPr dirty="0"/>
              <a:t>Targets neuropathic pathways</a:t>
            </a:r>
            <a:endParaRPr lang="en-US" dirty="0"/>
          </a:p>
          <a:p>
            <a:r>
              <a:rPr lang="en-US" dirty="0"/>
              <a:t>Improved TBUT</a:t>
            </a:r>
          </a:p>
          <a:p>
            <a:r>
              <a:rPr lang="en-US" dirty="0"/>
              <a:t>Reduced symptoms</a:t>
            </a:r>
          </a:p>
          <a:p>
            <a:r>
              <a:rPr lang="en-US" dirty="0"/>
              <a:t>Pain reduction observed</a:t>
            </a:r>
          </a:p>
          <a:p>
            <a:endParaRPr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Close-up of a fire&#10;&#10;Description automatically generated">
            <a:extLst>
              <a:ext uri="{FF2B5EF4-FFF2-40B4-BE49-F238E27FC236}">
                <a16:creationId xmlns:a16="http://schemas.microsoft.com/office/drawing/2014/main" id="{8C6A055D-AEE8-F4B7-971E-AA7040D339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669" b="1077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AB1FE7-01D8-677C-25E6-FE0ACB81EEE9}"/>
              </a:ext>
            </a:extLst>
          </p:cNvPr>
          <p:cNvSpPr txBox="1"/>
          <p:nvPr/>
        </p:nvSpPr>
        <p:spPr>
          <a:xfrm>
            <a:off x="2857500" y="406400"/>
            <a:ext cx="62889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</a:rPr>
              <a:t>INFLAMMATION</a:t>
            </a:r>
          </a:p>
        </p:txBody>
      </p:sp>
    </p:spTree>
    <p:extLst>
      <p:ext uri="{BB962C8B-B14F-4D97-AF65-F5344CB8AC3E}">
        <p14:creationId xmlns:p14="http://schemas.microsoft.com/office/powerpoint/2010/main" val="25027385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nflammaDry Grading w Label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1480187"/>
            <a:ext cx="6512630" cy="3897626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2209800" y="5791200"/>
            <a:ext cx="7543800" cy="0"/>
          </a:xfrm>
          <a:prstGeom prst="straightConnector1">
            <a:avLst/>
          </a:prstGeom>
          <a:ln w="76200" cmpd="sng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person looking up at an eye&#10;&#10;AI-generated content may be incorrect.">
            <a:extLst>
              <a:ext uri="{FF2B5EF4-FFF2-40B4-BE49-F238E27FC236}">
                <a16:creationId xmlns:a16="http://schemas.microsoft.com/office/drawing/2014/main" id="{ADDCD1D7-5E87-15E3-D1E1-BE3D95B061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8697" y="1859071"/>
            <a:ext cx="4392492" cy="3139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124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76" y="2997200"/>
            <a:ext cx="10756718" cy="1917039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4100996" y="1541779"/>
            <a:ext cx="1219200" cy="1799977"/>
          </a:xfrm>
          <a:prstGeom prst="straightConnector1">
            <a:avLst/>
          </a:prstGeom>
          <a:ln w="7302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868557" y="433783"/>
            <a:ext cx="820577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/>
              <a:t>Steroids affect this step</a:t>
            </a:r>
          </a:p>
        </p:txBody>
      </p:sp>
    </p:spTree>
    <p:extLst>
      <p:ext uri="{BB962C8B-B14F-4D97-AF65-F5344CB8AC3E}">
        <p14:creationId xmlns:p14="http://schemas.microsoft.com/office/powerpoint/2010/main" val="9959421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94569"/>
            <a:ext cx="10515600" cy="1325563"/>
          </a:xfrm>
        </p:spPr>
        <p:txBody>
          <a:bodyPr/>
          <a:lstStyle/>
          <a:p>
            <a:r>
              <a:rPr dirty="0"/>
              <a:t>Loteprednol </a:t>
            </a:r>
            <a:r>
              <a:rPr lang="en-US" dirty="0"/>
              <a:t>0.2% </a:t>
            </a:r>
            <a:r>
              <a:rPr dirty="0"/>
              <a:t>0.25%</a:t>
            </a:r>
            <a:r>
              <a:rPr lang="en-US" dirty="0"/>
              <a:t>, 0.38%, 0.5%, 1%</a:t>
            </a:r>
            <a:endParaRPr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F17413E-1E3F-768C-8BA8-295D141B555D}"/>
              </a:ext>
            </a:extLst>
          </p:cNvPr>
          <p:cNvSpPr txBox="1">
            <a:spLocks/>
          </p:cNvSpPr>
          <p:nvPr/>
        </p:nvSpPr>
        <p:spPr>
          <a:xfrm>
            <a:off x="838200" y="21034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Fluorometholone</a:t>
            </a:r>
            <a:r>
              <a:rPr lang="en-US" dirty="0"/>
              <a:t> (FML) 0.1%, 0.25%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3BB9530-18B8-9806-BC7A-D18D541C2996}"/>
              </a:ext>
            </a:extLst>
          </p:cNvPr>
          <p:cNvSpPr txBox="1">
            <a:spLocks/>
          </p:cNvSpPr>
          <p:nvPr/>
        </p:nvSpPr>
        <p:spPr>
          <a:xfrm>
            <a:off x="838200" y="311547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Prednisolone Acetate 1%, 0.12%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81AF1AB-240A-AE0E-BB6B-75F0D66FF47C}"/>
              </a:ext>
            </a:extLst>
          </p:cNvPr>
          <p:cNvSpPr txBox="1">
            <a:spLocks/>
          </p:cNvSpPr>
          <p:nvPr/>
        </p:nvSpPr>
        <p:spPr>
          <a:xfrm>
            <a:off x="838200" y="422433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Difluprednate</a:t>
            </a:r>
            <a:r>
              <a:rPr lang="en-US" dirty="0"/>
              <a:t> 0.05%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58D59-1344-72E7-2C3F-CD2CEA69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Cyclosporine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77051-C1F8-ADFF-B4E7-D8F762886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65100" y="1825625"/>
            <a:ext cx="12204700" cy="4351338"/>
          </a:xfrm>
        </p:spPr>
        <p:txBody>
          <a:bodyPr>
            <a:noAutofit/>
          </a:bodyPr>
          <a:lstStyle/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en-US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Cyclosporine binds to cyclophilin within activated T lymphocytes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en-US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 cyclosporine–cyclophilin complex inhibits calcineurin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en-US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Calcineurin inhibition prevents activation of nuclear factor of activated T cells Reduced NFAT activation leads to decreased transcription of interleukin-2 (IL-2) and other pro-inflammatory cytokines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en-US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Suppression of T-cell activation and downstream ocular surface inflammation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en-US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Reduced inflammatory damage to the lacrimal functional unit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en-US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Improvement in goblet cell density over time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○"/>
            </a:pPr>
            <a:r>
              <a:rPr lang="en-US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Gradual increase in endogenous tear production with continued therapy</a:t>
            </a:r>
          </a:p>
        </p:txBody>
      </p:sp>
    </p:spTree>
    <p:extLst>
      <p:ext uri="{BB962C8B-B14F-4D97-AF65-F5344CB8AC3E}">
        <p14:creationId xmlns:p14="http://schemas.microsoft.com/office/powerpoint/2010/main" val="10410935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11A89-E376-3AE5-0985-840C669C3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4B3A9-FD71-3183-86E6-6C7B47A42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855" y="304800"/>
            <a:ext cx="9381067" cy="1143000"/>
          </a:xfrm>
        </p:spPr>
        <p:txBody>
          <a:bodyPr>
            <a:noAutofit/>
          </a:bodyPr>
          <a:lstStyle/>
          <a:p>
            <a:r>
              <a:rPr lang="en-US" sz="6000" dirty="0"/>
              <a:t>Ocular Surface Inflammation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606CDF-EA19-E937-5940-67779CDF3879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0" y="918368"/>
            <a:ext cx="11294533" cy="5021263"/>
          </a:xfrm>
        </p:spPr>
        <p:txBody>
          <a:bodyPr>
            <a:noAutofit/>
          </a:bodyPr>
          <a:lstStyle/>
          <a:p>
            <a:pPr marL="457200" lvl="1" indent="0">
              <a:buNone/>
            </a:pPr>
            <a:endParaRPr lang="en-US" sz="3600" dirty="0"/>
          </a:p>
          <a:p>
            <a:pPr lvl="1"/>
            <a:r>
              <a:rPr lang="en-US" sz="3600" dirty="0"/>
              <a:t>Commercially available as </a:t>
            </a:r>
            <a:r>
              <a:rPr lang="en-US" sz="3600" dirty="0" err="1"/>
              <a:t>Restasis</a:t>
            </a:r>
            <a:endParaRPr lang="en-US" sz="3600" dirty="0"/>
          </a:p>
          <a:p>
            <a:pPr lvl="2"/>
            <a:r>
              <a:rPr lang="en-US" sz="3600" dirty="0"/>
              <a:t>0.05% concentration</a:t>
            </a:r>
          </a:p>
          <a:p>
            <a:pPr lvl="2"/>
            <a:r>
              <a:rPr lang="en-US" sz="3600" dirty="0"/>
              <a:t>Preservative free</a:t>
            </a:r>
          </a:p>
          <a:p>
            <a:pPr lvl="3"/>
            <a:r>
              <a:rPr lang="en-US" sz="3600" dirty="0"/>
              <a:t>Single vials</a:t>
            </a:r>
          </a:p>
          <a:p>
            <a:pPr lvl="3"/>
            <a:r>
              <a:rPr lang="en-US" sz="3600" dirty="0"/>
              <a:t>Multi-dose bottle</a:t>
            </a:r>
          </a:p>
          <a:p>
            <a:pPr lvl="4"/>
            <a:r>
              <a:rPr lang="en-US" sz="3600" dirty="0"/>
              <a:t>Patented non-preserved system that maintains its sterility </a:t>
            </a:r>
          </a:p>
          <a:p>
            <a:pPr lvl="1"/>
            <a:r>
              <a:rPr lang="en-US" sz="3600" dirty="0"/>
              <a:t>Is an immunosuppressive agent</a:t>
            </a:r>
          </a:p>
          <a:p>
            <a:pPr lvl="1"/>
            <a:r>
              <a:rPr lang="en-US" sz="3600" dirty="0"/>
              <a:t>Available as generic</a:t>
            </a:r>
          </a:p>
        </p:txBody>
      </p:sp>
    </p:spTree>
    <p:extLst>
      <p:ext uri="{BB962C8B-B14F-4D97-AF65-F5344CB8AC3E}">
        <p14:creationId xmlns:p14="http://schemas.microsoft.com/office/powerpoint/2010/main" val="14848120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05280-22E5-7E06-E027-567316434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6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Cyclosporine 0.09%</a:t>
            </a:r>
            <a:endParaRPr lang="en-US" sz="6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AA0F3-8973-942B-1FEA-259DC71A0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450" y="2003425"/>
            <a:ext cx="11341100" cy="4351338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en-US" sz="4400" u="none" strike="noStrike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Nanomicellar</a:t>
            </a:r>
            <a:r>
              <a:rPr lang="en-US" sz="44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aqueous formulation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en-US" sz="44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Micellar delivery enhances the solubilization of hydrophobic cyclosporine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●"/>
            </a:pPr>
            <a:r>
              <a:rPr lang="en-US" sz="44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Improve corneal and conjunctival penetration</a:t>
            </a:r>
          </a:p>
        </p:txBody>
      </p:sp>
    </p:spTree>
    <p:extLst>
      <p:ext uri="{BB962C8B-B14F-4D97-AF65-F5344CB8AC3E}">
        <p14:creationId xmlns:p14="http://schemas.microsoft.com/office/powerpoint/2010/main" val="9461111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88A84-A7CD-5C0B-589E-6F1A82803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AF6DD-E50A-2A5E-DCF8-3E485760E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774" y="139700"/>
            <a:ext cx="7315200" cy="1143000"/>
          </a:xfrm>
        </p:spPr>
        <p:txBody>
          <a:bodyPr/>
          <a:lstStyle/>
          <a:p>
            <a:r>
              <a:rPr lang="en-US" dirty="0"/>
              <a:t>Cyclosporine 0.1%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594DDD-8884-2961-B41F-8222CD0F9290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00050" y="1765809"/>
            <a:ext cx="11391900" cy="3875022"/>
          </a:xfrm>
        </p:spPr>
        <p:txBody>
          <a:bodyPr>
            <a:noAutofit/>
          </a:bodyPr>
          <a:lstStyle/>
          <a:p>
            <a:pPr lvl="1">
              <a:spcBef>
                <a:spcPts val="0"/>
              </a:spcBef>
              <a:tabLst>
                <a:tab pos="457200" algn="l"/>
                <a:tab pos="914400" algn="l"/>
              </a:tabLst>
            </a:pP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Uses a water-free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semifluorinated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alkane (SFA) vehicle to improve comfort, penetration, and bioavailability.</a:t>
            </a:r>
          </a:p>
          <a:p>
            <a:pPr lvl="1">
              <a:spcBef>
                <a:spcPts val="0"/>
              </a:spcBef>
              <a:tabLst>
                <a:tab pos="914400" algn="l"/>
              </a:tabLst>
            </a:pP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Inhibits T-cell activation and inflammatory cytokine release.</a:t>
            </a:r>
          </a:p>
          <a:p>
            <a:pPr lvl="1">
              <a:spcBef>
                <a:spcPts val="0"/>
              </a:spcBef>
              <a:tabLst>
                <a:tab pos="914400" algn="l"/>
              </a:tabLst>
            </a:pP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SFA carrier enhances corneal absorption</a:t>
            </a:r>
          </a:p>
          <a:p>
            <a:pPr lvl="1">
              <a:spcBef>
                <a:spcPts val="0"/>
              </a:spcBef>
              <a:tabLst>
                <a:tab pos="914400" algn="l"/>
              </a:tabLst>
            </a:pP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Phase 3 trial: significant improvement in corneal staining and symptoms vs vehicle.</a:t>
            </a:r>
          </a:p>
          <a:p>
            <a:pPr lvl="1">
              <a:spcBef>
                <a:spcPts val="0"/>
              </a:spcBef>
              <a:tabLst>
                <a:tab pos="914400" algn="l"/>
              </a:tabLst>
            </a:pP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Enhances comfort, adherence, and long-term ocular surface stability.</a:t>
            </a:r>
          </a:p>
        </p:txBody>
      </p:sp>
    </p:spTree>
    <p:extLst>
      <p:ext uri="{BB962C8B-B14F-4D97-AF65-F5344CB8AC3E}">
        <p14:creationId xmlns:p14="http://schemas.microsoft.com/office/powerpoint/2010/main" val="35366653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8A712-E403-D26C-6176-0BDA6E369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9508B-A95B-C55A-C2AB-4113876F5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974" y="228600"/>
            <a:ext cx="7315200" cy="1143000"/>
          </a:xfrm>
        </p:spPr>
        <p:txBody>
          <a:bodyPr/>
          <a:lstStyle/>
          <a:p>
            <a:r>
              <a:rPr lang="en-US" dirty="0"/>
              <a:t>Ocular </a:t>
            </a:r>
            <a:r>
              <a:rPr lang="en-US"/>
              <a:t>Surface Inflammation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A789E9-6EB2-8FD0-4AD5-D4905DD69919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381000" y="1600202"/>
            <a:ext cx="11387667" cy="4525963"/>
          </a:xfrm>
        </p:spPr>
        <p:txBody>
          <a:bodyPr>
            <a:normAutofit fontScale="92500"/>
          </a:bodyPr>
          <a:lstStyle/>
          <a:p>
            <a:pPr lvl="1"/>
            <a:r>
              <a:rPr lang="en-US" sz="3600" dirty="0" err="1"/>
              <a:t>Lifitegrast</a:t>
            </a:r>
            <a:r>
              <a:rPr lang="en-US" sz="3600" dirty="0"/>
              <a:t> applied topically is believed to prevent the interaction between LFA-1 on T-cells and ICAM-1 on the ocular surface</a:t>
            </a:r>
          </a:p>
          <a:p>
            <a:pPr lvl="1"/>
            <a:r>
              <a:rPr lang="en-US" sz="3600" dirty="0"/>
              <a:t>Has been shown to improve both signs and symptoms of dry eye within a 12 week time period</a:t>
            </a:r>
          </a:p>
          <a:p>
            <a:pPr lvl="1"/>
            <a:r>
              <a:rPr lang="en-US" sz="3600" dirty="0"/>
              <a:t>Commercially available as </a:t>
            </a:r>
            <a:r>
              <a:rPr lang="en-US" sz="3600" dirty="0" err="1"/>
              <a:t>Xiidra</a:t>
            </a:r>
            <a:endParaRPr lang="en-US" sz="3600" dirty="0"/>
          </a:p>
          <a:p>
            <a:pPr lvl="2"/>
            <a:r>
              <a:rPr lang="en-US" sz="3600" dirty="0"/>
              <a:t>5% </a:t>
            </a:r>
            <a:r>
              <a:rPr lang="en-US" sz="3600" dirty="0" err="1"/>
              <a:t>concentraton</a:t>
            </a:r>
            <a:endParaRPr lang="en-US" sz="3600" dirty="0"/>
          </a:p>
          <a:p>
            <a:pPr lvl="2"/>
            <a:r>
              <a:rPr lang="en-US" sz="3600" dirty="0"/>
              <a:t>non-preserved sterile unit dose vials</a:t>
            </a:r>
          </a:p>
          <a:p>
            <a:pPr lvl="1"/>
            <a:r>
              <a:rPr lang="en-US" sz="3600" dirty="0"/>
              <a:t>It is a lymphocyte functioning antigen-1 (LFA-1) antagonist</a:t>
            </a:r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343119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6040C-1712-E9AB-3D7E-39407CD82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5" name="Title 1">
            <a:extLst>
              <a:ext uri="{FF2B5EF4-FFF2-40B4-BE49-F238E27FC236}">
                <a16:creationId xmlns:a16="http://schemas.microsoft.com/office/drawing/2014/main" id="{3CB069F4-122C-FB32-BEA8-6024B3B69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charset="-128"/>
              </a:rPr>
              <a:t>RASP Inhibitors</a:t>
            </a:r>
          </a:p>
        </p:txBody>
      </p:sp>
      <p:sp>
        <p:nvSpPr>
          <p:cNvPr id="205826" name="Content Placeholder 2">
            <a:extLst>
              <a:ext uri="{FF2B5EF4-FFF2-40B4-BE49-F238E27FC236}">
                <a16:creationId xmlns:a16="http://schemas.microsoft.com/office/drawing/2014/main" id="{DFA4F769-F377-E367-2B10-C6A58A5E9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1080" y="1786673"/>
            <a:ext cx="9760208" cy="3880773"/>
          </a:xfrm>
        </p:spPr>
        <p:txBody>
          <a:bodyPr>
            <a:noAutofit/>
          </a:bodyPr>
          <a:lstStyle/>
          <a:p>
            <a:r>
              <a:rPr lang="en-US" altLang="en-US" sz="3200" dirty="0" err="1">
                <a:ea typeface="ＭＳ Ｐゴシック" charset="-128"/>
              </a:rPr>
              <a:t>www.aldeyra.com</a:t>
            </a:r>
            <a:endParaRPr lang="en-US" altLang="en-US" sz="3200" dirty="0">
              <a:ea typeface="ＭＳ Ｐゴシック" charset="-128"/>
            </a:endParaRPr>
          </a:p>
          <a:p>
            <a:r>
              <a:rPr lang="en-US" altLang="en-US" sz="3200" dirty="0">
                <a:ea typeface="ＭＳ Ｐゴシック" charset="-128"/>
              </a:rPr>
              <a:t>Aldehyde is a product of metabolism</a:t>
            </a:r>
          </a:p>
          <a:p>
            <a:r>
              <a:rPr lang="en-US" altLang="en-US" sz="3200" dirty="0">
                <a:ea typeface="ＭＳ Ｐゴシック" charset="-128"/>
              </a:rPr>
              <a:t>Normally rapidly broken down</a:t>
            </a:r>
          </a:p>
          <a:p>
            <a:r>
              <a:rPr lang="en-US" altLang="en-US" sz="3200" dirty="0">
                <a:ea typeface="ＭＳ Ｐゴシック" charset="-128"/>
              </a:rPr>
              <a:t>With inflammation, is produced in quantities that are difficult to breakdown efficiently</a:t>
            </a:r>
          </a:p>
          <a:p>
            <a:r>
              <a:rPr lang="en-US" altLang="en-US" sz="3200" dirty="0">
                <a:ea typeface="ＭＳ Ｐゴシック" charset="-128"/>
              </a:rPr>
              <a:t>RASP – Reactive aldehyde species</a:t>
            </a:r>
          </a:p>
          <a:p>
            <a:r>
              <a:rPr lang="en-US" altLang="en-US" sz="3200" dirty="0" err="1">
                <a:ea typeface="ＭＳ Ｐゴシック" charset="-128"/>
              </a:rPr>
              <a:t>Reproxalap</a:t>
            </a:r>
            <a:r>
              <a:rPr lang="en-US" altLang="en-US" sz="3200" dirty="0">
                <a:ea typeface="ＭＳ Ｐゴシック" charset="-128"/>
              </a:rPr>
              <a:t> – Is a RASP inhibitor</a:t>
            </a:r>
          </a:p>
        </p:txBody>
      </p:sp>
    </p:spTree>
    <p:extLst>
      <p:ext uri="{BB962C8B-B14F-4D97-AF65-F5344CB8AC3E}">
        <p14:creationId xmlns:p14="http://schemas.microsoft.com/office/powerpoint/2010/main" val="37030387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BBEEF-53F4-125C-3809-EF6E5C9EB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E773B51-8BB1-2946-B681-896953A7D529}"/>
              </a:ext>
            </a:extLst>
          </p:cNvPr>
          <p:cNvSpPr/>
          <p:nvPr/>
        </p:nvSpPr>
        <p:spPr>
          <a:xfrm>
            <a:off x="0" y="1535502"/>
            <a:ext cx="12192000" cy="509318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400"/>
              </a:spcBef>
              <a:spcAft>
                <a:spcPts val="400"/>
              </a:spcAft>
            </a:pP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F0B8944F-D760-7DEF-DF13-472C098C2EA7}"/>
              </a:ext>
            </a:extLst>
          </p:cNvPr>
          <p:cNvSpPr/>
          <p:nvPr/>
        </p:nvSpPr>
        <p:spPr>
          <a:xfrm>
            <a:off x="1451250" y="294163"/>
            <a:ext cx="10515601" cy="924267"/>
          </a:xfrm>
          <a:custGeom>
            <a:avLst/>
            <a:gdLst>
              <a:gd name="connsiteX0" fmla="*/ 1 w 7515641"/>
              <a:gd name="connsiteY0" fmla="*/ 0 h 917518"/>
              <a:gd name="connsiteX1" fmla="*/ 7515641 w 7515641"/>
              <a:gd name="connsiteY1" fmla="*/ 0 h 917518"/>
              <a:gd name="connsiteX2" fmla="*/ 7515641 w 7515641"/>
              <a:gd name="connsiteY2" fmla="*/ 917518 h 917518"/>
              <a:gd name="connsiteX3" fmla="*/ 0 w 7515641"/>
              <a:gd name="connsiteY3" fmla="*/ 917518 h 917518"/>
              <a:gd name="connsiteX4" fmla="*/ 20140 w 7515641"/>
              <a:gd name="connsiteY4" fmla="*/ 893108 h 917518"/>
              <a:gd name="connsiteX5" fmla="*/ 152815 w 7515641"/>
              <a:gd name="connsiteY5" fmla="*/ 458758 h 917518"/>
              <a:gd name="connsiteX6" fmla="*/ 20140 w 7515641"/>
              <a:gd name="connsiteY6" fmla="*/ 24408 h 917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15641" h="917518">
                <a:moveTo>
                  <a:pt x="1" y="0"/>
                </a:moveTo>
                <a:lnTo>
                  <a:pt x="7515641" y="0"/>
                </a:lnTo>
                <a:lnTo>
                  <a:pt x="7515641" y="917518"/>
                </a:lnTo>
                <a:lnTo>
                  <a:pt x="0" y="917518"/>
                </a:lnTo>
                <a:lnTo>
                  <a:pt x="20140" y="893108"/>
                </a:lnTo>
                <a:cubicBezTo>
                  <a:pt x="103904" y="769120"/>
                  <a:pt x="152815" y="619651"/>
                  <a:pt x="152815" y="458758"/>
                </a:cubicBezTo>
                <a:cubicBezTo>
                  <a:pt x="152815" y="297865"/>
                  <a:pt x="103904" y="148396"/>
                  <a:pt x="20140" y="2440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sz="2400" dirty="0">
                <a:solidFill>
                  <a:schemeClr val="tx1"/>
                </a:solidFill>
              </a:rPr>
              <a:t>     Prescription Journey - Commercial</a:t>
            </a:r>
            <a:endParaRPr lang="en-US" sz="2133" dirty="0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4A780C0-3FA2-9647-0264-906511C78A3D}"/>
              </a:ext>
            </a:extLst>
          </p:cNvPr>
          <p:cNvGrpSpPr/>
          <p:nvPr/>
        </p:nvGrpSpPr>
        <p:grpSpPr>
          <a:xfrm>
            <a:off x="225148" y="147616"/>
            <a:ext cx="1226104" cy="1226103"/>
            <a:chOff x="313145" y="850320"/>
            <a:chExt cx="1382340" cy="13823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6DC3E0B-6865-65DF-CBC8-1E28063AF0C5}"/>
                </a:ext>
              </a:extLst>
            </p:cNvPr>
            <p:cNvSpPr>
              <a:spLocks/>
            </p:cNvSpPr>
            <p:nvPr/>
          </p:nvSpPr>
          <p:spPr>
            <a:xfrm>
              <a:off x="313145" y="850320"/>
              <a:ext cx="1382340" cy="138234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>
              <a:innerShdw blurRad="63500">
                <a:prstClr val="black">
                  <a:alpha val="1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N">
                <a:solidFill>
                  <a:srgbClr val="000000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3D2C5A4-4A00-7D5B-4298-BFD0AEB39D64}"/>
                </a:ext>
              </a:extLst>
            </p:cNvPr>
            <p:cNvSpPr>
              <a:spLocks/>
            </p:cNvSpPr>
            <p:nvPr/>
          </p:nvSpPr>
          <p:spPr>
            <a:xfrm>
              <a:off x="405255" y="942430"/>
              <a:ext cx="1198120" cy="119812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3"/>
                </a:gs>
              </a:gsLst>
              <a:lin ang="18900000" scaled="1"/>
            </a:gradFill>
            <a:ln w="9525">
              <a:solidFill>
                <a:schemeClr val="bg1"/>
              </a:solidFill>
              <a:prstDash val="solid"/>
            </a:ln>
            <a:effectLst>
              <a:outerShdw blurRad="127000" dist="63500" dir="5400000" algn="t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IN" sz="4267" b="1">
                <a:solidFill>
                  <a:schemeClr val="bg1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CC3F9A4-8D7F-97DE-CAE9-7A56F2C41ED5}"/>
                </a:ext>
              </a:extLst>
            </p:cNvPr>
            <p:cNvSpPr/>
            <p:nvPr/>
          </p:nvSpPr>
          <p:spPr>
            <a:xfrm>
              <a:off x="1004280" y="1356462"/>
              <a:ext cx="73" cy="370056"/>
            </a:xfrm>
            <a:prstGeom prst="rect">
              <a:avLst/>
            </a:prstGeom>
            <a:ln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pPr lvl="0" algn="ctr">
                <a:defRPr/>
              </a:pPr>
              <a:endParaRPr lang="en-GB" sz="2133" b="1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514D195-101F-E084-576C-7CEA5518599D}"/>
              </a:ext>
            </a:extLst>
          </p:cNvPr>
          <p:cNvGraphicFramePr/>
          <p:nvPr/>
        </p:nvGraphicFramePr>
        <p:xfrm>
          <a:off x="60324" y="1535504"/>
          <a:ext cx="12071351" cy="4012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B978CDA4-160C-5A53-362F-D14BD38A2F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3922149"/>
            <a:ext cx="1923288" cy="19433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35E9D8A-6465-3BE0-777D-D0964971DC28}"/>
              </a:ext>
            </a:extLst>
          </p:cNvPr>
          <p:cNvSpPr txBox="1"/>
          <p:nvPr/>
        </p:nvSpPr>
        <p:spPr>
          <a:xfrm>
            <a:off x="7944928" y="1682151"/>
            <a:ext cx="2210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PA = Prior Authorization</a:t>
            </a:r>
          </a:p>
          <a:p>
            <a:r>
              <a:rPr lang="en-US" sz="1200" i="1" dirty="0"/>
              <a:t>ST = Step Therapy or Step Edits</a:t>
            </a:r>
          </a:p>
        </p:txBody>
      </p:sp>
    </p:spTree>
    <p:extLst>
      <p:ext uri="{BB962C8B-B14F-4D97-AF65-F5344CB8AC3E}">
        <p14:creationId xmlns:p14="http://schemas.microsoft.com/office/powerpoint/2010/main" val="13692246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3E7EF3-98A9-B01A-3579-298836FE5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80DF6-FB2E-FD23-F8AE-086678706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Electronic Prescribing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4D6F7-99BB-E5AE-5F0B-268D04C99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79727" cy="4351338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+mj-lt"/>
              </a:rPr>
              <a:t>Manufacturers created relationships with specialty pharmacies</a:t>
            </a:r>
          </a:p>
          <a:p>
            <a:r>
              <a:rPr lang="en-US" sz="4000" dirty="0">
                <a:solidFill>
                  <a:schemeClr val="bg1"/>
                </a:solidFill>
                <a:latin typeface="+mj-lt"/>
              </a:rPr>
              <a:t>Pharmacies are trained to help access medications at best prices</a:t>
            </a:r>
          </a:p>
          <a:p>
            <a:r>
              <a:rPr lang="en-US" sz="4000" dirty="0">
                <a:solidFill>
                  <a:schemeClr val="bg1"/>
                </a:solidFill>
                <a:latin typeface="+mj-lt"/>
              </a:rPr>
              <a:t>Contacts the patient to discuss costs</a:t>
            </a:r>
          </a:p>
          <a:p>
            <a:r>
              <a:rPr lang="en-US" sz="4000" dirty="0">
                <a:solidFill>
                  <a:schemeClr val="bg1"/>
                </a:solidFill>
                <a:latin typeface="+mj-lt"/>
              </a:rPr>
              <a:t>Will mail medications directly to patients</a:t>
            </a:r>
          </a:p>
        </p:txBody>
      </p:sp>
    </p:spTree>
    <p:extLst>
      <p:ext uri="{BB962C8B-B14F-4D97-AF65-F5344CB8AC3E}">
        <p14:creationId xmlns:p14="http://schemas.microsoft.com/office/powerpoint/2010/main" val="27433032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2AB15-CDAB-4522-C60E-4EDB80D2B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A91FF-DF39-679D-BDC3-B75EE9F15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567998"/>
            <a:ext cx="3900055" cy="1325563"/>
          </a:xfrm>
        </p:spPr>
        <p:txBody>
          <a:bodyPr>
            <a:noAutofit/>
          </a:bodyPr>
          <a:lstStyle/>
          <a:p>
            <a:r>
              <a:rPr lang="en-US" sz="5400" dirty="0"/>
              <a:t>Electronic Prescribing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DA8F749C-3B28-896F-486A-E578B7FFFB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48274" y="0"/>
          <a:ext cx="5170344" cy="6779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858000" imgH="8991600" progId="Word.Document.12">
                  <p:embed/>
                </p:oleObj>
              </mc:Choice>
              <mc:Fallback>
                <p:oleObj name="Document" r:id="rId2" imgW="6858000" imgH="8991600" progId="Word.Document.12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DA8F749C-3B28-896F-486A-E578B7FFFB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248274" y="0"/>
                        <a:ext cx="5170344" cy="67792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71762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A66A5-8ABE-62CD-90EE-6C5D6E8F1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267F071B-F681-8BA7-E91C-8B59FF20AC3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249382" y="-411477"/>
          <a:ext cx="11610109" cy="152229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858000" imgH="8991600" progId="Word.Document.12">
                  <p:embed/>
                </p:oleObj>
              </mc:Choice>
              <mc:Fallback>
                <p:oleObj name="Document" r:id="rId2" imgW="6858000" imgH="8991600" progId="Word.Document.12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267F071B-F681-8BA7-E91C-8B59FF20AC3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249382" y="-411477"/>
                        <a:ext cx="11610109" cy="152229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91587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6725D-7C0F-6590-489F-B76A1C000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BFCD64CC-A991-5B4B-701A-C731B3960DE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6583" y="-5991304"/>
          <a:ext cx="9739745" cy="12770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858000" imgH="8991600" progId="Word.Document.12">
                  <p:embed/>
                </p:oleObj>
              </mc:Choice>
              <mc:Fallback>
                <p:oleObj name="Document" r:id="rId2" imgW="6858000" imgH="8991600" progId="Word.Document.12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BFCD64CC-A991-5B4B-701A-C731B3960D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06583" y="-5991304"/>
                        <a:ext cx="9739745" cy="127705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99773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newspaper&#10;&#10;Description automatically generated">
            <a:extLst>
              <a:ext uri="{FF2B5EF4-FFF2-40B4-BE49-F238E27FC236}">
                <a16:creationId xmlns:a16="http://schemas.microsoft.com/office/drawing/2014/main" id="{9AED7691-16B7-4FF1-A76E-77904FC08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968" y="0"/>
            <a:ext cx="9138064" cy="6858000"/>
          </a:xfrm>
          <a:prstGeom prst="rect">
            <a:avLst/>
          </a:prstGeom>
        </p:spPr>
      </p:pic>
      <p:pic>
        <p:nvPicPr>
          <p:cNvPr id="7" name="Picture 6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9387AFCD-9009-9A47-C550-982611285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941" y="1572768"/>
            <a:ext cx="12209882" cy="371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67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36ECA-3A6F-04FD-C8E3-1BA871658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310" y="85961"/>
            <a:ext cx="10515600" cy="1325563"/>
          </a:xfrm>
        </p:spPr>
        <p:txBody>
          <a:bodyPr/>
          <a:lstStyle/>
          <a:p>
            <a:r>
              <a:rPr lang="en-US" dirty="0"/>
              <a:t>Procedure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B569B6-CE98-2AF6-560D-A181B3FCE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792" y="1290182"/>
            <a:ext cx="11641583" cy="520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6630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319AB-DBE4-2707-846C-9C793C9CF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" y="0"/>
            <a:ext cx="10515600" cy="1325563"/>
          </a:xfrm>
        </p:spPr>
        <p:txBody>
          <a:bodyPr/>
          <a:lstStyle/>
          <a:p>
            <a:r>
              <a:rPr lang="en-US" dirty="0"/>
              <a:t>Punctal Dilation</a:t>
            </a:r>
          </a:p>
        </p:txBody>
      </p:sp>
      <p:pic>
        <p:nvPicPr>
          <p:cNvPr id="4" name="(2024-10-23)(MR_08241946)(#00011)(wm)">
            <a:hlinkClick r:id="" action="ppaction://media"/>
            <a:extLst>
              <a:ext uri="{FF2B5EF4-FFF2-40B4-BE49-F238E27FC236}">
                <a16:creationId xmlns:a16="http://schemas.microsoft.com/office/drawing/2014/main" id="{66B41364-8BBE-0B3D-5954-2B84E3DA3F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02054" y="1143001"/>
            <a:ext cx="7619999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120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43260-83E6-C019-36AF-7DB8DC1A3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318" y="0"/>
            <a:ext cx="10515600" cy="1325563"/>
          </a:xfrm>
        </p:spPr>
        <p:txBody>
          <a:bodyPr/>
          <a:lstStyle/>
          <a:p>
            <a:r>
              <a:rPr lang="en-US" dirty="0"/>
              <a:t>Introducing Gel Into </a:t>
            </a:r>
            <a:r>
              <a:rPr lang="en-US" dirty="0" err="1"/>
              <a:t>Canalicula</a:t>
            </a:r>
            <a:endParaRPr lang="en-US" dirty="0"/>
          </a:p>
        </p:txBody>
      </p:sp>
      <p:pic>
        <p:nvPicPr>
          <p:cNvPr id="3" name="appropriate cannula placement 2">
            <a:hlinkClick r:id="" action="ppaction://media"/>
            <a:extLst>
              <a:ext uri="{FF2B5EF4-FFF2-40B4-BE49-F238E27FC236}">
                <a16:creationId xmlns:a16="http://schemas.microsoft.com/office/drawing/2014/main" id="{BA597CD1-D775-5146-DC35-0612C4897BE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0318" y="1039966"/>
            <a:ext cx="7429874" cy="5572406"/>
          </a:xfrm>
          <a:prstGeom prst="rect">
            <a:avLst/>
          </a:prstGeom>
        </p:spPr>
      </p:pic>
      <p:pic>
        <p:nvPicPr>
          <p:cNvPr id="5" name="lacrifill syringe video 2">
            <a:hlinkClick r:id="" action="ppaction://media"/>
            <a:extLst>
              <a:ext uri="{FF2B5EF4-FFF2-40B4-BE49-F238E27FC236}">
                <a16:creationId xmlns:a16="http://schemas.microsoft.com/office/drawing/2014/main" id="{E6968345-68A4-CDF5-EECF-7A0E14FBA20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34057" y="437322"/>
            <a:ext cx="3611631" cy="642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570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3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61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8C2B1-A40E-4976-B3C9-BDAE8EF11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Ocular Surface BEYOND the TEARS</a:t>
            </a:r>
            <a:endParaRPr lang="en-US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4EBC541-EE68-4AAF-A11B-52CB693810F1}"/>
              </a:ext>
            </a:extLst>
          </p:cNvPr>
          <p:cNvGrpSpPr/>
          <p:nvPr/>
        </p:nvGrpSpPr>
        <p:grpSpPr>
          <a:xfrm>
            <a:off x="1195970" y="1459832"/>
            <a:ext cx="10157831" cy="4821083"/>
            <a:chOff x="1553740" y="1718557"/>
            <a:chExt cx="9020352" cy="421369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82382D8-4C6E-4A0D-A701-D48E0BE973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2460" b="97125" l="0" r="100000">
                          <a14:foregroundMark x1="12583" y1="14856" x2="221" y2="20447"/>
                          <a14:foregroundMark x1="1435" y1="25080" x2="12362" y2="21885"/>
                          <a14:foregroundMark x1="12914" y1="26997" x2="221" y2="23642"/>
                          <a14:foregroundMark x1="10706" y1="30511" x2="13024" y2="19489"/>
                          <a14:foregroundMark x1="17108" y1="27796" x2="110" y2="188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406" b="11434"/>
            <a:stretch/>
          </p:blipFill>
          <p:spPr>
            <a:xfrm rot="20359367">
              <a:off x="1932017" y="2039714"/>
              <a:ext cx="2189896" cy="116751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E9D6560-11E0-4BFE-84C2-EACF4452C9A3}"/>
                </a:ext>
              </a:extLst>
            </p:cNvPr>
            <p:cNvSpPr txBox="1"/>
            <p:nvPr/>
          </p:nvSpPr>
          <p:spPr>
            <a:xfrm>
              <a:off x="2513665" y="2303888"/>
              <a:ext cx="1158020" cy="2286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r>
                <a:rPr lang="en-GB" sz="1100" b="1" dirty="0">
                  <a:solidFill>
                    <a:prstClr val="black"/>
                  </a:solidFill>
                  <a:latin typeface="Calibri" panose="020F0502020204030204"/>
                </a:rPr>
                <a:t>Corneal nerve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BCB18A4-CFC0-4E96-A624-8DDF65E937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330" t="28609" r="25316" b="43753"/>
            <a:stretch/>
          </p:blipFill>
          <p:spPr>
            <a:xfrm>
              <a:off x="7345713" y="3955833"/>
              <a:ext cx="2121409" cy="134034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BD4EF1E-15E7-408C-99E5-3111B16DF433}"/>
                </a:ext>
              </a:extLst>
            </p:cNvPr>
            <p:cNvSpPr txBox="1"/>
            <p:nvPr/>
          </p:nvSpPr>
          <p:spPr>
            <a:xfrm>
              <a:off x="8781879" y="5076891"/>
              <a:ext cx="1370485" cy="376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r>
                <a:rPr lang="en-GB" sz="1100" b="1" dirty="0">
                  <a:solidFill>
                    <a:prstClr val="black"/>
                  </a:solidFill>
                  <a:latin typeface="Calibri" panose="020F0502020204030204"/>
                </a:rPr>
                <a:t>Epithelial cells </a:t>
              </a:r>
              <a:r>
                <a:rPr lang="en-GB" sz="1100" b="1">
                  <a:solidFill>
                    <a:prstClr val="black"/>
                  </a:solidFill>
                  <a:latin typeface="Calibri" panose="020F0502020204030204"/>
                </a:rPr>
                <a:t>and keratocytes</a:t>
              </a:r>
              <a:endParaRPr lang="en-GB" sz="11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355BA31-0DAC-459B-968B-E7801778FAA5}"/>
                </a:ext>
              </a:extLst>
            </p:cNvPr>
            <p:cNvGrpSpPr/>
            <p:nvPr/>
          </p:nvGrpSpPr>
          <p:grpSpPr>
            <a:xfrm rot="158949">
              <a:off x="8371974" y="4236718"/>
              <a:ext cx="402330" cy="146319"/>
              <a:chOff x="6055148" y="2117734"/>
              <a:chExt cx="402330" cy="146319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76E3AB9F-6FF3-495D-B7F5-B49B57D87F36}"/>
                  </a:ext>
                </a:extLst>
              </p:cNvPr>
              <p:cNvSpPr/>
              <p:nvPr/>
            </p:nvSpPr>
            <p:spPr>
              <a:xfrm rot="19388158">
                <a:off x="6055148" y="2117734"/>
                <a:ext cx="402330" cy="146319"/>
              </a:xfrm>
              <a:prstGeom prst="ellipse">
                <a:avLst/>
              </a:prstGeom>
              <a:solidFill>
                <a:srgbClr val="FF9090"/>
              </a:solidFill>
              <a:ln w="31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46"/>
                <a:endParaRPr lang="en-GB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E75CE8E5-EA15-4C92-9886-D993E34818B2}"/>
                  </a:ext>
                </a:extLst>
              </p:cNvPr>
              <p:cNvSpPr/>
              <p:nvPr/>
            </p:nvSpPr>
            <p:spPr>
              <a:xfrm>
                <a:off x="6202313" y="2136893"/>
                <a:ext cx="72000" cy="72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46"/>
                <a:endParaRPr lang="en-GB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924EA9C-DB6C-401B-BC8D-8CF85EB3FCCC}"/>
                </a:ext>
              </a:extLst>
            </p:cNvPr>
            <p:cNvGrpSpPr/>
            <p:nvPr/>
          </p:nvGrpSpPr>
          <p:grpSpPr>
            <a:xfrm rot="1085966">
              <a:off x="7488230" y="4496641"/>
              <a:ext cx="521208" cy="173736"/>
              <a:chOff x="4864608" y="1929384"/>
              <a:chExt cx="521208" cy="173736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EE59177E-CD6C-4470-8955-C8379A9BAB50}"/>
                  </a:ext>
                </a:extLst>
              </p:cNvPr>
              <p:cNvSpPr/>
              <p:nvPr/>
            </p:nvSpPr>
            <p:spPr>
              <a:xfrm>
                <a:off x="4864608" y="1929384"/>
                <a:ext cx="521208" cy="173736"/>
              </a:xfrm>
              <a:prstGeom prst="ellipse">
                <a:avLst/>
              </a:prstGeom>
              <a:solidFill>
                <a:srgbClr val="FF9090"/>
              </a:solidFill>
              <a:ln w="31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46"/>
                <a:endParaRPr lang="en-GB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535213F1-8262-4A66-A729-33DA8D72FD22}"/>
                  </a:ext>
                </a:extLst>
              </p:cNvPr>
              <p:cNvSpPr/>
              <p:nvPr/>
            </p:nvSpPr>
            <p:spPr>
              <a:xfrm>
                <a:off x="5046613" y="2009893"/>
                <a:ext cx="72000" cy="720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446"/>
                <a:endParaRPr lang="en-GB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</p:grp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D578F96-644A-435E-A88B-6CDB1A9177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24" t="12379" r="30841" b="26398"/>
            <a:stretch/>
          </p:blipFill>
          <p:spPr>
            <a:xfrm>
              <a:off x="1724590" y="4234484"/>
              <a:ext cx="1709928" cy="121261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1" name="TextBox 14">
              <a:extLst>
                <a:ext uri="{FF2B5EF4-FFF2-40B4-BE49-F238E27FC236}">
                  <a16:creationId xmlns:a16="http://schemas.microsoft.com/office/drawing/2014/main" id="{004CBA85-1FF8-4BCD-9815-326B7AA5E60A}"/>
                </a:ext>
              </a:extLst>
            </p:cNvPr>
            <p:cNvSpPr txBox="1"/>
            <p:nvPr/>
          </p:nvSpPr>
          <p:spPr>
            <a:xfrm>
              <a:off x="2341409" y="5437608"/>
              <a:ext cx="1371114" cy="2286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r>
                <a:rPr lang="en-GB" sz="1100" b="1">
                  <a:solidFill>
                    <a:prstClr val="black"/>
                  </a:solidFill>
                  <a:latin typeface="Calibri" panose="020F0502020204030204"/>
                </a:rPr>
                <a:t>Tear secretion</a:t>
              </a:r>
              <a:endParaRPr lang="en-GB" sz="11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58A7B197-22C3-41B7-BBCA-05059AE8D93F}"/>
                </a:ext>
              </a:extLst>
            </p:cNvPr>
            <p:cNvSpPr txBox="1"/>
            <p:nvPr/>
          </p:nvSpPr>
          <p:spPr>
            <a:xfrm>
              <a:off x="1553740" y="3914615"/>
              <a:ext cx="921754" cy="215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r>
                <a:rPr lang="en-GB" sz="1000" b="1" dirty="0">
                  <a:solidFill>
                    <a:prstClr val="black"/>
                  </a:solidFill>
                  <a:latin typeface="Calibri" panose="020F0502020204030204"/>
                </a:rPr>
                <a:t>Tear gland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2F56D001-7B9E-45BD-8DB7-9815E287CEDE}"/>
                </a:ext>
              </a:extLst>
            </p:cNvPr>
            <p:cNvCxnSpPr/>
            <p:nvPr/>
          </p:nvCxnSpPr>
          <p:spPr>
            <a:xfrm>
              <a:off x="2014617" y="4150243"/>
              <a:ext cx="173882" cy="376648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ircular Arrow 27">
              <a:extLst>
                <a:ext uri="{FF2B5EF4-FFF2-40B4-BE49-F238E27FC236}">
                  <a16:creationId xmlns:a16="http://schemas.microsoft.com/office/drawing/2014/main" id="{DF6FAFAD-748D-4247-89D1-EC0E35E98EEB}"/>
                </a:ext>
              </a:extLst>
            </p:cNvPr>
            <p:cNvSpPr/>
            <p:nvPr/>
          </p:nvSpPr>
          <p:spPr>
            <a:xfrm>
              <a:off x="2928507" y="1863416"/>
              <a:ext cx="5734500" cy="2905454"/>
            </a:xfrm>
            <a:prstGeom prst="circularArrow">
              <a:avLst>
                <a:gd name="adj1" fmla="val 7387"/>
                <a:gd name="adj2" fmla="val 905332"/>
                <a:gd name="adj3" fmla="val 20961940"/>
                <a:gd name="adj4" fmla="val 12950195"/>
                <a:gd name="adj5" fmla="val 969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46"/>
              <a:endParaRPr lang="en-GB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15" name="Circular Arrow 30">
              <a:extLst>
                <a:ext uri="{FF2B5EF4-FFF2-40B4-BE49-F238E27FC236}">
                  <a16:creationId xmlns:a16="http://schemas.microsoft.com/office/drawing/2014/main" id="{5EDDB152-211C-425E-88F2-F9784C3A0B49}"/>
                </a:ext>
              </a:extLst>
            </p:cNvPr>
            <p:cNvSpPr/>
            <p:nvPr/>
          </p:nvSpPr>
          <p:spPr>
            <a:xfrm rot="19791070" flipH="1">
              <a:off x="1794392" y="2286939"/>
              <a:ext cx="1584852" cy="2323775"/>
            </a:xfrm>
            <a:prstGeom prst="circularArrow">
              <a:avLst>
                <a:gd name="adj1" fmla="val 7387"/>
                <a:gd name="adj2" fmla="val 905332"/>
                <a:gd name="adj3" fmla="val 20961940"/>
                <a:gd name="adj4" fmla="val 17102626"/>
                <a:gd name="adj5" fmla="val 969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46"/>
              <a:endParaRPr lang="en-GB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16" name="Circular Arrow 32">
              <a:extLst>
                <a:ext uri="{FF2B5EF4-FFF2-40B4-BE49-F238E27FC236}">
                  <a16:creationId xmlns:a16="http://schemas.microsoft.com/office/drawing/2014/main" id="{CAD18E98-0945-4860-A395-6F87CF49EB32}"/>
                </a:ext>
              </a:extLst>
            </p:cNvPr>
            <p:cNvSpPr/>
            <p:nvPr/>
          </p:nvSpPr>
          <p:spPr>
            <a:xfrm rot="11020125">
              <a:off x="3256267" y="1886107"/>
              <a:ext cx="5734500" cy="2905454"/>
            </a:xfrm>
            <a:prstGeom prst="circularArrow">
              <a:avLst>
                <a:gd name="adj1" fmla="val 7387"/>
                <a:gd name="adj2" fmla="val 905332"/>
                <a:gd name="adj3" fmla="val 20961940"/>
                <a:gd name="adj4" fmla="val 13369784"/>
                <a:gd name="adj5" fmla="val 969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46"/>
              <a:endParaRPr lang="en-GB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17" name="TextBox 36">
              <a:extLst>
                <a:ext uri="{FF2B5EF4-FFF2-40B4-BE49-F238E27FC236}">
                  <a16:creationId xmlns:a16="http://schemas.microsoft.com/office/drawing/2014/main" id="{E29012FA-FC6C-4019-8E26-072B5A7D121C}"/>
                </a:ext>
              </a:extLst>
            </p:cNvPr>
            <p:cNvSpPr txBox="1"/>
            <p:nvPr/>
          </p:nvSpPr>
          <p:spPr>
            <a:xfrm>
              <a:off x="8360149" y="1728621"/>
              <a:ext cx="2213943" cy="1128872"/>
            </a:xfrm>
            <a:prstGeom prst="rect">
              <a:avLst/>
            </a:prstGeom>
            <a:solidFill>
              <a:srgbClr val="FF9090"/>
            </a:solidFill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r>
                <a:rPr lang="en-GB" sz="1100" b="1" dirty="0" err="1">
                  <a:solidFill>
                    <a:srgbClr val="000000"/>
                  </a:solidFill>
                  <a:latin typeface="Calibri" panose="020F0502020204030204"/>
                </a:rPr>
                <a:t>Neuromediators</a:t>
              </a:r>
              <a:r>
                <a:rPr lang="en-GB" sz="1100" b="1" dirty="0">
                  <a:solidFill>
                    <a:srgbClr val="000000"/>
                  </a:solidFill>
                  <a:latin typeface="Calibri" panose="020F0502020204030204"/>
                </a:rPr>
                <a:t> </a:t>
              </a:r>
              <a:r>
                <a:rPr lang="en-GB" sz="1100" dirty="0">
                  <a:solidFill>
                    <a:srgbClr val="000000"/>
                  </a:solidFill>
                  <a:latin typeface="Calibri" panose="020F0502020204030204"/>
                </a:rPr>
                <a:t>provide trophic support to ocular surface tissues (particularly epithelial cells &amp; keratocytes) that:</a:t>
              </a:r>
            </a:p>
            <a:p>
              <a:pPr marL="171459" indent="-171459" defTabSz="914446">
                <a:buFont typeface="Arial" charset="0"/>
                <a:buChar char="•"/>
              </a:pPr>
              <a:r>
                <a:rPr lang="en-GB" sz="1051" dirty="0">
                  <a:solidFill>
                    <a:srgbClr val="000000"/>
                  </a:solidFill>
                  <a:latin typeface="Calibri" panose="020F0502020204030204"/>
                </a:rPr>
                <a:t>Stimulates wound healing </a:t>
              </a:r>
            </a:p>
            <a:p>
              <a:pPr marL="171459" indent="-171459" defTabSz="914446">
                <a:buFont typeface="Arial" charset="0"/>
                <a:buChar char="•"/>
              </a:pPr>
              <a:r>
                <a:rPr lang="en-GB" sz="1051" dirty="0">
                  <a:solidFill>
                    <a:srgbClr val="000000"/>
                  </a:solidFill>
                  <a:latin typeface="Calibri" panose="020F0502020204030204"/>
                </a:rPr>
                <a:t>Maintains anatomic integrity</a:t>
              </a:r>
            </a:p>
          </p:txBody>
        </p:sp>
        <p:sp>
          <p:nvSpPr>
            <p:cNvPr id="18" name="TextBox 37">
              <a:extLst>
                <a:ext uri="{FF2B5EF4-FFF2-40B4-BE49-F238E27FC236}">
                  <a16:creationId xmlns:a16="http://schemas.microsoft.com/office/drawing/2014/main" id="{65DC06D8-A162-4200-9109-B1C6B478DA61}"/>
                </a:ext>
              </a:extLst>
            </p:cNvPr>
            <p:cNvSpPr txBox="1"/>
            <p:nvPr/>
          </p:nvSpPr>
          <p:spPr>
            <a:xfrm>
              <a:off x="2154740" y="2692852"/>
              <a:ext cx="980226" cy="1198040"/>
            </a:xfrm>
            <a:prstGeom prst="rect">
              <a:avLst/>
            </a:prstGeom>
            <a:solidFill>
              <a:srgbClr val="FF9090"/>
            </a:solidFill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r>
                <a:rPr lang="en-GB" sz="1100" b="1" dirty="0">
                  <a:solidFill>
                    <a:srgbClr val="000000"/>
                  </a:solidFill>
                  <a:latin typeface="Calibri" panose="020F0502020204030204"/>
                </a:rPr>
                <a:t>Corneal nerves </a:t>
              </a:r>
              <a:r>
                <a:rPr lang="en-GB" sz="1100" dirty="0">
                  <a:solidFill>
                    <a:srgbClr val="000000"/>
                  </a:solidFill>
                  <a:latin typeface="Calibri" panose="020F0502020204030204"/>
                </a:rPr>
                <a:t>stimulate blinking and </a:t>
              </a:r>
              <a:r>
                <a:rPr lang="en-GB" sz="1100">
                  <a:solidFill>
                    <a:srgbClr val="000000"/>
                  </a:solidFill>
                  <a:latin typeface="Calibri" panose="020F0502020204030204"/>
                </a:rPr>
                <a:t>tear production</a:t>
              </a:r>
              <a:endParaRPr lang="en-GB" sz="1051" dirty="0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19" name="TextBox 38">
              <a:extLst>
                <a:ext uri="{FF2B5EF4-FFF2-40B4-BE49-F238E27FC236}">
                  <a16:creationId xmlns:a16="http://schemas.microsoft.com/office/drawing/2014/main" id="{C410D1A2-965F-485B-8AFD-01E780CC1D6B}"/>
                </a:ext>
              </a:extLst>
            </p:cNvPr>
            <p:cNvSpPr txBox="1"/>
            <p:nvPr/>
          </p:nvSpPr>
          <p:spPr>
            <a:xfrm>
              <a:off x="4758295" y="3082854"/>
              <a:ext cx="2414615" cy="1013991"/>
            </a:xfrm>
            <a:prstGeom prst="rect">
              <a:avLst/>
            </a:prstGeom>
            <a:solidFill>
              <a:srgbClr val="93D3FF"/>
            </a:solidFill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r>
                <a:rPr lang="en-GB" sz="1100" b="1" dirty="0" err="1">
                  <a:solidFill>
                    <a:srgbClr val="000000"/>
                  </a:solidFill>
                  <a:latin typeface="Calibri" panose="020F0502020204030204"/>
                </a:rPr>
                <a:t>Neurotrophins</a:t>
              </a:r>
              <a:r>
                <a:rPr lang="en-GB" sz="1100" b="1" dirty="0">
                  <a:solidFill>
                    <a:srgbClr val="000000"/>
                  </a:solidFill>
                  <a:latin typeface="Calibri" panose="020F0502020204030204"/>
                </a:rPr>
                <a:t>, neuropeptides and growth factors (e.g., NGF) </a:t>
              </a:r>
              <a:r>
                <a:rPr lang="en-GB" sz="1100" dirty="0">
                  <a:solidFill>
                    <a:srgbClr val="000000"/>
                  </a:solidFill>
                  <a:latin typeface="Calibri" panose="020F0502020204030204"/>
                </a:rPr>
                <a:t>from</a:t>
              </a:r>
              <a:r>
                <a:rPr lang="en-GB" sz="1100" b="1" dirty="0">
                  <a:solidFill>
                    <a:srgbClr val="000000"/>
                  </a:solidFill>
                  <a:latin typeface="Calibri" panose="020F0502020204030204"/>
                </a:rPr>
                <a:t> </a:t>
              </a:r>
              <a:r>
                <a:rPr lang="en-GB" sz="1100" dirty="0">
                  <a:solidFill>
                    <a:srgbClr val="000000"/>
                  </a:solidFill>
                  <a:latin typeface="Calibri" panose="020F0502020204030204"/>
                </a:rPr>
                <a:t>epithelial cells and keratocytes mediate nerve fibre survival, differentiation and maturation</a:t>
              </a:r>
              <a:endParaRPr lang="en-GB" sz="1051" dirty="0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20" name="TextBox 39">
              <a:extLst>
                <a:ext uri="{FF2B5EF4-FFF2-40B4-BE49-F238E27FC236}">
                  <a16:creationId xmlns:a16="http://schemas.microsoft.com/office/drawing/2014/main" id="{360F805E-9A02-4FE4-ADC5-AC8D224170AE}"/>
                </a:ext>
              </a:extLst>
            </p:cNvPr>
            <p:cNvSpPr txBox="1"/>
            <p:nvPr/>
          </p:nvSpPr>
          <p:spPr>
            <a:xfrm>
              <a:off x="3593909" y="4745540"/>
              <a:ext cx="2506593" cy="477931"/>
            </a:xfrm>
            <a:prstGeom prst="rect">
              <a:avLst/>
            </a:prstGeom>
            <a:solidFill>
              <a:srgbClr val="93D3FF"/>
            </a:solidFill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r>
                <a:rPr lang="en-GB" sz="1100" b="1" dirty="0">
                  <a:solidFill>
                    <a:srgbClr val="000000"/>
                  </a:solidFill>
                  <a:latin typeface="Calibri" panose="020F0502020204030204"/>
                </a:rPr>
                <a:t>Tears </a:t>
              </a:r>
              <a:r>
                <a:rPr lang="en-GB" sz="1100" dirty="0">
                  <a:solidFill>
                    <a:srgbClr val="000000"/>
                  </a:solidFill>
                  <a:latin typeface="Calibri" panose="020F0502020204030204"/>
                </a:rPr>
                <a:t>contain growth </a:t>
              </a:r>
              <a:r>
                <a:rPr lang="en-GB" sz="1100">
                  <a:solidFill>
                    <a:srgbClr val="000000"/>
                  </a:solidFill>
                  <a:latin typeface="Calibri" panose="020F0502020204030204"/>
                </a:rPr>
                <a:t>factors and </a:t>
              </a:r>
              <a:r>
                <a:rPr lang="en-GB" sz="1100" dirty="0">
                  <a:solidFill>
                    <a:srgbClr val="000000"/>
                  </a:solidFill>
                  <a:latin typeface="Calibri" panose="020F0502020204030204"/>
                </a:rPr>
                <a:t>nutrients that stimulate epithelial cells  </a:t>
              </a:r>
              <a:endParaRPr lang="en-GB" sz="1051" dirty="0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21" name="TextBox 40">
              <a:extLst>
                <a:ext uri="{FF2B5EF4-FFF2-40B4-BE49-F238E27FC236}">
                  <a16:creationId xmlns:a16="http://schemas.microsoft.com/office/drawing/2014/main" id="{745BD0BD-37CF-4DF6-B0EF-0C2F1D2F7E5B}"/>
                </a:ext>
              </a:extLst>
            </p:cNvPr>
            <p:cNvSpPr txBox="1"/>
            <p:nvPr/>
          </p:nvSpPr>
          <p:spPr>
            <a:xfrm>
              <a:off x="1566707" y="5730497"/>
              <a:ext cx="4123944" cy="2017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r>
                <a:rPr lang="en-GB" sz="900" dirty="0">
                  <a:solidFill>
                    <a:srgbClr val="000000"/>
                  </a:solidFill>
                  <a:latin typeface="Calibri" panose="020F0502020204030204"/>
                </a:rPr>
                <a:t>Adapted from </a:t>
              </a:r>
              <a:r>
                <a:rPr lang="en-GB" sz="900" dirty="0" err="1">
                  <a:solidFill>
                    <a:srgbClr val="000000"/>
                  </a:solidFill>
                  <a:latin typeface="Calibri" panose="020F0502020204030204"/>
                </a:rPr>
                <a:t>Mastropasqua</a:t>
              </a:r>
              <a:r>
                <a:rPr lang="en-GB" sz="900" dirty="0">
                  <a:solidFill>
                    <a:srgbClr val="000000"/>
                  </a:solidFill>
                  <a:latin typeface="Calibri" panose="020F0502020204030204"/>
                </a:rPr>
                <a:t> L, et al. J Cell </a:t>
              </a:r>
              <a:r>
                <a:rPr lang="en-GB" sz="900" dirty="0" err="1">
                  <a:solidFill>
                    <a:srgbClr val="000000"/>
                  </a:solidFill>
                  <a:latin typeface="Calibri" panose="020F0502020204030204"/>
                </a:rPr>
                <a:t>Pathol</a:t>
              </a:r>
              <a:r>
                <a:rPr lang="en-GB" sz="900" dirty="0">
                  <a:solidFill>
                    <a:srgbClr val="000000"/>
                  </a:solidFill>
                  <a:latin typeface="Calibri" panose="020F0502020204030204"/>
                </a:rPr>
                <a:t>. 2017;232:717–24.</a:t>
              </a:r>
            </a:p>
          </p:txBody>
        </p:sp>
        <p:sp>
          <p:nvSpPr>
            <p:cNvPr id="22" name="TextBox 2">
              <a:extLst>
                <a:ext uri="{FF2B5EF4-FFF2-40B4-BE49-F238E27FC236}">
                  <a16:creationId xmlns:a16="http://schemas.microsoft.com/office/drawing/2014/main" id="{FD734939-0CB3-4D98-A460-0D0B28CAB28D}"/>
                </a:ext>
              </a:extLst>
            </p:cNvPr>
            <p:cNvSpPr txBox="1"/>
            <p:nvPr/>
          </p:nvSpPr>
          <p:spPr>
            <a:xfrm>
              <a:off x="1672942" y="1718557"/>
              <a:ext cx="6687207" cy="2286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46"/>
              <a:r>
                <a:rPr lang="en-GB" sz="1100" b="1" dirty="0">
                  <a:solidFill>
                    <a:srgbClr val="000000"/>
                  </a:solidFill>
                  <a:latin typeface="Calibri" panose="020F0502020204030204"/>
                </a:rPr>
                <a:t>Interaction between corneal nerves and epithelial cells/keratocytes mediates corneal homeostasis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21699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B47D77DD-48ED-E1A6-972C-1E085347C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898"/>
            <a:ext cx="12192000" cy="686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6199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E26E62-CE3D-49B3-94EE-1AE31CB146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Endogenous NGF is Believed to Support Corneal Integrity Via Three Mechanisms</a:t>
            </a:r>
          </a:p>
        </p:txBody>
      </p:sp>
      <p:sp>
        <p:nvSpPr>
          <p:cNvPr id="41" name="Footer Placeholder 11">
            <a:extLst>
              <a:ext uri="{FF2B5EF4-FFF2-40B4-BE49-F238E27FC236}">
                <a16:creationId xmlns:a16="http://schemas.microsoft.com/office/drawing/2014/main" id="{5A20C716-5D6B-4D68-A195-26E91DECB409}"/>
              </a:ext>
            </a:extLst>
          </p:cNvPr>
          <p:cNvSpPr txBox="1">
            <a:spLocks/>
          </p:cNvSpPr>
          <p:nvPr/>
        </p:nvSpPr>
        <p:spPr>
          <a:xfrm>
            <a:off x="1008885" y="6352327"/>
            <a:ext cx="10574667" cy="1003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438919" rtl="0" eaLnBrk="1" latinLnBrk="0" hangingPunct="1">
              <a:spcBef>
                <a:spcPts val="285"/>
              </a:spcBef>
              <a:buClr>
                <a:schemeClr val="accent1"/>
              </a:buClr>
              <a:buFontTx/>
              <a:buNone/>
              <a:defRPr sz="2367" b="1" i="0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713237" indent="-274324" algn="l" defTabSz="438919" rtl="0" eaLnBrk="1" latinLnBrk="0" hangingPunct="1">
              <a:spcBef>
                <a:spcPts val="285"/>
              </a:spcBef>
              <a:buClr>
                <a:schemeClr val="accent1"/>
              </a:buClr>
              <a:buFont typeface="Arial"/>
              <a:buChar char="–"/>
              <a:defRPr sz="15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97" indent="-219460" algn="l" defTabSz="438919" rtl="0" eaLnBrk="1" latinLnBrk="0" hangingPunct="1">
              <a:spcBef>
                <a:spcPts val="285"/>
              </a:spcBef>
              <a:buClr>
                <a:schemeClr val="accent2"/>
              </a:buClr>
              <a:buFont typeface="Arial"/>
              <a:buChar char="•"/>
              <a:defRPr sz="15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213" indent="-219460" algn="l" defTabSz="438919" rtl="0" eaLnBrk="1" latinLnBrk="0" hangingPunct="1">
              <a:spcBef>
                <a:spcPts val="285"/>
              </a:spcBef>
              <a:buClr>
                <a:schemeClr val="accent2"/>
              </a:buClr>
              <a:buFont typeface="Arial"/>
              <a:buChar char="–"/>
              <a:defRPr sz="15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5128" indent="-219460" algn="l" defTabSz="438919" rtl="0" eaLnBrk="1" latinLnBrk="0" hangingPunct="1">
              <a:spcBef>
                <a:spcPts val="285"/>
              </a:spcBef>
              <a:buFont typeface="Arial"/>
              <a:buChar char="»"/>
              <a:defRPr sz="15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4049" indent="-219460" algn="l" defTabSz="438919" rtl="0" eaLnBrk="1" latinLnBrk="0" hangingPunct="1">
              <a:spcBef>
                <a:spcPct val="20000"/>
              </a:spcBef>
              <a:buFont typeface="Arial"/>
              <a:buChar char="•"/>
              <a:defRPr sz="1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52965" indent="-219460" algn="l" defTabSz="438919" rtl="0" eaLnBrk="1" latinLnBrk="0" hangingPunct="1">
              <a:spcBef>
                <a:spcPct val="20000"/>
              </a:spcBef>
              <a:buFont typeface="Arial"/>
              <a:buChar char="•"/>
              <a:defRPr sz="1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91891" indent="-219460" algn="l" defTabSz="438919" rtl="0" eaLnBrk="1" latinLnBrk="0" hangingPunct="1">
              <a:spcBef>
                <a:spcPct val="20000"/>
              </a:spcBef>
              <a:buFont typeface="Arial"/>
              <a:buChar char="•"/>
              <a:defRPr sz="1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30807" indent="-219460" algn="l" defTabSz="438919" rtl="0" eaLnBrk="1" latinLnBrk="0" hangingPunct="1">
              <a:spcBef>
                <a:spcPct val="20000"/>
              </a:spcBef>
              <a:buFont typeface="Arial"/>
              <a:buChar char="•"/>
              <a:defRPr sz="1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46">
              <a:spcBef>
                <a:spcPts val="0"/>
              </a:spcBef>
              <a:buClrTx/>
            </a:pPr>
            <a:r>
              <a:rPr lang="en-US" sz="900" b="0" dirty="0">
                <a:solidFill>
                  <a:srgbClr val="FFFFFF">
                    <a:lumMod val="50000"/>
                  </a:srgbClr>
                </a:solidFill>
                <a:latin typeface="Calibri"/>
              </a:rPr>
              <a:t>[1] Mastropasqua L, Massaro-Giordano G, Nubile M, </a:t>
            </a:r>
            <a:r>
              <a:rPr lang="en-US" sz="900" b="0" dirty="0" err="1">
                <a:solidFill>
                  <a:srgbClr val="FFFFFF">
                    <a:lumMod val="50000"/>
                  </a:srgbClr>
                </a:solidFill>
                <a:latin typeface="Calibri"/>
              </a:rPr>
              <a:t>Sacchetti</a:t>
            </a:r>
            <a:r>
              <a:rPr lang="en-US" sz="900" b="0" dirty="0">
                <a:solidFill>
                  <a:srgbClr val="FFFFFF">
                    <a:lumMod val="50000"/>
                  </a:srgbClr>
                </a:solidFill>
                <a:latin typeface="Calibri"/>
              </a:rPr>
              <a:t> M. Understanding the pathogenesis of neurotrophic keratitis: the role of corneal nerves. J Cell Physiol. 2017 Apr;232(4):717-724. [2] Müller LJ, </a:t>
            </a:r>
            <a:r>
              <a:rPr lang="en-US" sz="900" b="0" dirty="0" err="1">
                <a:solidFill>
                  <a:srgbClr val="FFFFFF">
                    <a:lumMod val="50000"/>
                  </a:srgbClr>
                </a:solidFill>
                <a:latin typeface="Calibri"/>
              </a:rPr>
              <a:t>Marfurt</a:t>
            </a:r>
            <a:r>
              <a:rPr lang="en-US" sz="900" b="0" dirty="0">
                <a:solidFill>
                  <a:srgbClr val="FFFFFF">
                    <a:lumMod val="50000"/>
                  </a:srgbClr>
                </a:solidFill>
                <a:latin typeface="Calibri"/>
              </a:rPr>
              <a:t> CF, Kruse F, </a:t>
            </a:r>
            <a:r>
              <a:rPr lang="en-US" sz="900" b="0" dirty="0" err="1">
                <a:solidFill>
                  <a:srgbClr val="FFFFFF">
                    <a:lumMod val="50000"/>
                  </a:srgbClr>
                </a:solidFill>
                <a:latin typeface="Calibri"/>
              </a:rPr>
              <a:t>Tervo</a:t>
            </a:r>
            <a:r>
              <a:rPr lang="en-US" sz="900" b="0" dirty="0">
                <a:solidFill>
                  <a:srgbClr val="FFFFFF">
                    <a:lumMod val="50000"/>
                  </a:srgbClr>
                </a:solidFill>
                <a:latin typeface="Calibri"/>
              </a:rPr>
              <a:t> TM. Corneal nerves: structure, contents and function. Exp Eye Res. 2003 May;76(5):521-42. [3] </a:t>
            </a:r>
            <a:r>
              <a:rPr lang="en-US" sz="900" b="0" dirty="0" err="1">
                <a:solidFill>
                  <a:srgbClr val="FFFFFF">
                    <a:lumMod val="50000"/>
                  </a:srgbClr>
                </a:solidFill>
                <a:latin typeface="Calibri"/>
              </a:rPr>
              <a:t>Sacchetti</a:t>
            </a:r>
            <a:r>
              <a:rPr lang="en-US" sz="900" b="0" dirty="0">
                <a:solidFill>
                  <a:srgbClr val="FFFFFF">
                    <a:lumMod val="50000"/>
                  </a:srgbClr>
                </a:solidFill>
                <a:latin typeface="Calibri"/>
              </a:rPr>
              <a:t> M, </a:t>
            </a:r>
            <a:r>
              <a:rPr lang="en-US" sz="900" b="0" dirty="0" err="1">
                <a:solidFill>
                  <a:srgbClr val="FFFFFF">
                    <a:lumMod val="50000"/>
                  </a:srgbClr>
                </a:solidFill>
                <a:latin typeface="Calibri"/>
              </a:rPr>
              <a:t>Lambiase</a:t>
            </a:r>
            <a:r>
              <a:rPr lang="en-US" sz="900" b="0" dirty="0">
                <a:solidFill>
                  <a:srgbClr val="FFFFFF">
                    <a:lumMod val="50000"/>
                  </a:srgbClr>
                </a:solidFill>
                <a:latin typeface="Calibri"/>
              </a:rPr>
              <a:t> A. Diagnosis and management of neurotrophic keratitis. Clin </a:t>
            </a:r>
            <a:r>
              <a:rPr lang="en-US" sz="900" b="0" dirty="0" err="1">
                <a:solidFill>
                  <a:srgbClr val="FFFFFF">
                    <a:lumMod val="50000"/>
                  </a:srgbClr>
                </a:solidFill>
                <a:latin typeface="Calibri"/>
              </a:rPr>
              <a:t>Ophthalmol</a:t>
            </a:r>
            <a:r>
              <a:rPr lang="en-US" sz="900" b="0" dirty="0">
                <a:solidFill>
                  <a:srgbClr val="FFFFFF">
                    <a:lumMod val="50000"/>
                  </a:srgbClr>
                </a:solidFill>
                <a:latin typeface="Calibri"/>
              </a:rPr>
              <a:t>. 2014;8:571-9. [4]</a:t>
            </a:r>
            <a:r>
              <a:rPr lang="en-US" sz="900" b="0" dirty="0" err="1">
                <a:solidFill>
                  <a:srgbClr val="FFFFFF">
                    <a:lumMod val="50000"/>
                  </a:srgbClr>
                </a:solidFill>
                <a:latin typeface="Calibri"/>
              </a:rPr>
              <a:t>Muzi</a:t>
            </a:r>
            <a:r>
              <a:rPr lang="en-US" sz="900" b="0" dirty="0">
                <a:solidFill>
                  <a:srgbClr val="FFFFFF">
                    <a:lumMod val="50000"/>
                  </a:srgbClr>
                </a:solidFill>
                <a:latin typeface="Calibri"/>
              </a:rPr>
              <a:t> S, </a:t>
            </a:r>
            <a:r>
              <a:rPr lang="en-US" sz="900" b="0" dirty="0" err="1">
                <a:solidFill>
                  <a:srgbClr val="FFFFFF">
                    <a:lumMod val="50000"/>
                  </a:srgbClr>
                </a:solidFill>
                <a:latin typeface="Calibri"/>
              </a:rPr>
              <a:t>Colafrancesco</a:t>
            </a:r>
            <a:r>
              <a:rPr lang="en-US" sz="900" b="0" dirty="0">
                <a:solidFill>
                  <a:srgbClr val="FFFFFF">
                    <a:lumMod val="50000"/>
                  </a:srgbClr>
                </a:solidFill>
                <a:latin typeface="Calibri"/>
              </a:rPr>
              <a:t> V, </a:t>
            </a:r>
            <a:r>
              <a:rPr lang="en-US" sz="900" b="0" dirty="0" err="1">
                <a:solidFill>
                  <a:srgbClr val="FFFFFF">
                    <a:lumMod val="50000"/>
                  </a:srgbClr>
                </a:solidFill>
                <a:latin typeface="Calibri"/>
              </a:rPr>
              <a:t>Sornelli</a:t>
            </a:r>
            <a:r>
              <a:rPr lang="en-US" sz="900" b="0" dirty="0">
                <a:solidFill>
                  <a:srgbClr val="FFFFFF">
                    <a:lumMod val="50000"/>
                  </a:srgbClr>
                </a:solidFill>
                <a:latin typeface="Calibri"/>
              </a:rPr>
              <a:t> F, et al. Nerve Growth Factor in the Developing and Adult Lacrimal Glands of Rat With and Without Inherited Retinitis Pigmentosa. Cornea. 2010;29:1163–1168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8406B01-DFFA-40E9-90F9-E65D1650BB4C}"/>
              </a:ext>
            </a:extLst>
          </p:cNvPr>
          <p:cNvSpPr/>
          <p:nvPr/>
        </p:nvSpPr>
        <p:spPr>
          <a:xfrm>
            <a:off x="954479" y="1323532"/>
            <a:ext cx="37205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46">
              <a:defRPr/>
            </a:pPr>
            <a:r>
              <a:rPr lang="en-US" sz="2000" i="1" dirty="0">
                <a:solidFill>
                  <a:srgbClr val="E3EAC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SHOWN IN PRECLINICAL MODELS</a:t>
            </a:r>
            <a:r>
              <a:rPr lang="en-US" sz="2000" i="1" baseline="30000" dirty="0">
                <a:solidFill>
                  <a:srgbClr val="E3EAC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6EBDD69-6C2F-4406-B6A6-6293F53F96D0}"/>
              </a:ext>
            </a:extLst>
          </p:cNvPr>
          <p:cNvGrpSpPr/>
          <p:nvPr/>
        </p:nvGrpSpPr>
        <p:grpSpPr>
          <a:xfrm>
            <a:off x="1562351" y="1953555"/>
            <a:ext cx="9460468" cy="3946302"/>
            <a:chOff x="1707988" y="1901694"/>
            <a:chExt cx="8755085" cy="3632775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277FC6E-49F1-4C22-A7CA-54C9975BECF9}"/>
                </a:ext>
              </a:extLst>
            </p:cNvPr>
            <p:cNvGrpSpPr/>
            <p:nvPr/>
          </p:nvGrpSpPr>
          <p:grpSpPr>
            <a:xfrm>
              <a:off x="4573779" y="2530020"/>
              <a:ext cx="2834640" cy="2834640"/>
              <a:chOff x="2588210" y="2455340"/>
              <a:chExt cx="2834640" cy="2834640"/>
            </a:xfrm>
          </p:grpSpPr>
          <p:sp>
            <p:nvSpPr>
              <p:cNvPr id="32" name="Flowchart: Connector 31">
                <a:extLst>
                  <a:ext uri="{FF2B5EF4-FFF2-40B4-BE49-F238E27FC236}">
                    <a16:creationId xmlns:a16="http://schemas.microsoft.com/office/drawing/2014/main" id="{FDE90390-FE7D-4D8D-84A2-4C6901AC4C7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588210" y="2455340"/>
                <a:ext cx="2834640" cy="2834640"/>
              </a:xfrm>
              <a:prstGeom prst="flowChartConnector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46">
                  <a:defRPr/>
                </a:pPr>
                <a:endParaRPr lang="en-US" sz="1600" kern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Flowchart: Connector 32">
                <a:extLst>
                  <a:ext uri="{FF2B5EF4-FFF2-40B4-BE49-F238E27FC236}">
                    <a16:creationId xmlns:a16="http://schemas.microsoft.com/office/drawing/2014/main" id="{8851B533-D59A-438F-BF57-900D37165A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771090" y="2636374"/>
                <a:ext cx="2468880" cy="2468880"/>
              </a:xfrm>
              <a:prstGeom prst="flowChartConnector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46">
                  <a:defRPr/>
                </a:pPr>
                <a:endParaRPr lang="en-US" sz="1600" kern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B8EFFA5-F120-4BD8-BF2C-084D49210763}"/>
                </a:ext>
              </a:extLst>
            </p:cNvPr>
            <p:cNvSpPr txBox="1"/>
            <p:nvPr/>
          </p:nvSpPr>
          <p:spPr>
            <a:xfrm>
              <a:off x="4564656" y="1939190"/>
              <a:ext cx="3429000" cy="368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46">
                <a:defRPr/>
              </a:pPr>
              <a:r>
                <a:rPr lang="en-US" sz="20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CORNEAL INNERVATION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4B9111E-FBF9-46FD-83AF-CA91069D896E}"/>
                </a:ext>
              </a:extLst>
            </p:cNvPr>
            <p:cNvSpPr txBox="1"/>
            <p:nvPr/>
          </p:nvSpPr>
          <p:spPr>
            <a:xfrm>
              <a:off x="2534595" y="4614748"/>
              <a:ext cx="2293953" cy="368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46">
                <a:defRPr/>
              </a:pPr>
              <a:r>
                <a:rPr lang="en-US" sz="20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TEAR SECRETION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BA83CC2-2D87-4524-ADD1-26113EF441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59612" y="1901694"/>
              <a:ext cx="4877459" cy="0"/>
            </a:xfrm>
            <a:prstGeom prst="line">
              <a:avLst/>
            </a:prstGeom>
            <a:noFill/>
            <a:ln w="6350" cap="flat" cmpd="sng" algn="ctr">
              <a:solidFill>
                <a:srgbClr val="4472C4"/>
              </a:solidFill>
              <a:prstDash val="solid"/>
              <a:miter lim="800000"/>
            </a:ln>
            <a:effectLst/>
          </p:spPr>
        </p:cxnSp>
        <p:sp>
          <p:nvSpPr>
            <p:cNvPr id="37" name="Flowchart: Connector 36">
              <a:extLst>
                <a:ext uri="{FF2B5EF4-FFF2-40B4-BE49-F238E27FC236}">
                  <a16:creationId xmlns:a16="http://schemas.microsoft.com/office/drawing/2014/main" id="{AC5370E9-EC5C-4EF4-898A-C6C0C42C07AE}"/>
                </a:ext>
              </a:extLst>
            </p:cNvPr>
            <p:cNvSpPr/>
            <p:nvPr/>
          </p:nvSpPr>
          <p:spPr>
            <a:xfrm>
              <a:off x="4586345" y="4394240"/>
              <a:ext cx="198032" cy="202880"/>
            </a:xfrm>
            <a:prstGeom prst="flowChartConnector">
              <a:avLst/>
            </a:prstGeom>
            <a:solidFill>
              <a:schemeClr val="accent1"/>
            </a:solidFill>
            <a:ln w="12700" cap="flat" cmpd="sng" algn="ctr">
              <a:solidFill>
                <a:srgbClr val="5B9BD5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46">
                <a:defRPr/>
              </a:pPr>
              <a:endParaRPr lang="en-US" sz="1600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356A9D92-D376-47BD-9552-4E587B87340E}"/>
                </a:ext>
              </a:extLst>
            </p:cNvPr>
            <p:cNvGrpSpPr/>
            <p:nvPr/>
          </p:nvGrpSpPr>
          <p:grpSpPr>
            <a:xfrm>
              <a:off x="7221764" y="3814318"/>
              <a:ext cx="3241309" cy="815508"/>
              <a:chOff x="5699731" y="4298376"/>
              <a:chExt cx="3241309" cy="815508"/>
            </a:xfrm>
          </p:grpSpPr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222FD55B-3C1A-4291-87BF-8BE69108E7A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97764" y="4992060"/>
                <a:ext cx="2987618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4472C4"/>
                </a:solidFill>
                <a:prstDash val="solid"/>
                <a:miter lim="800000"/>
              </a:ln>
              <a:effectLst/>
            </p:spPr>
          </p:cxn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6F1E00C1-C424-4C5D-8F79-B9842B23F306}"/>
                  </a:ext>
                </a:extLst>
              </p:cNvPr>
              <p:cNvGrpSpPr/>
              <p:nvPr/>
            </p:nvGrpSpPr>
            <p:grpSpPr>
              <a:xfrm>
                <a:off x="5699731" y="4298376"/>
                <a:ext cx="3241309" cy="815508"/>
                <a:chOff x="5644824" y="3973457"/>
                <a:chExt cx="3241309" cy="815508"/>
              </a:xfrm>
            </p:grpSpPr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A838EFE9-9E26-49C6-9CAB-62F9ADF183D9}"/>
                    </a:ext>
                  </a:extLst>
                </p:cNvPr>
                <p:cNvSpPr txBox="1"/>
                <p:nvPr/>
              </p:nvSpPr>
              <p:spPr>
                <a:xfrm>
                  <a:off x="5787198" y="3973457"/>
                  <a:ext cx="3098935" cy="6516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defTabSz="914446">
                    <a:defRPr/>
                  </a:pPr>
                  <a:r>
                    <a:rPr lang="en-US" sz="2000" b="1" dirty="0">
                      <a:solidFill>
                        <a:prstClr val="black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CELL PROLIFERATION AND DIFFERENTIATION</a:t>
                  </a:r>
                </a:p>
              </p:txBody>
            </p:sp>
            <p:sp>
              <p:nvSpPr>
                <p:cNvPr id="43" name="Flowchart: Connector 42">
                  <a:extLst>
                    <a:ext uri="{FF2B5EF4-FFF2-40B4-BE49-F238E27FC236}">
                      <a16:creationId xmlns:a16="http://schemas.microsoft.com/office/drawing/2014/main" id="{8A48B58C-9627-482B-A0BD-E5F0DFD4D4E5}"/>
                    </a:ext>
                  </a:extLst>
                </p:cNvPr>
                <p:cNvSpPr/>
                <p:nvPr/>
              </p:nvSpPr>
              <p:spPr>
                <a:xfrm>
                  <a:off x="5644824" y="4586085"/>
                  <a:ext cx="198032" cy="202880"/>
                </a:xfrm>
                <a:prstGeom prst="flowChartConnector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rgbClr val="5B9BD5">
                      <a:lumMod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446">
                    <a:defRPr/>
                  </a:pPr>
                  <a:endParaRPr lang="en-US" sz="1600" kern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44" name="Flowchart: Connector 43">
              <a:extLst>
                <a:ext uri="{FF2B5EF4-FFF2-40B4-BE49-F238E27FC236}">
                  <a16:creationId xmlns:a16="http://schemas.microsoft.com/office/drawing/2014/main" id="{915BEB26-4921-469F-9D37-93D459A05A8B}"/>
                </a:ext>
              </a:extLst>
            </p:cNvPr>
            <p:cNvSpPr/>
            <p:nvPr/>
          </p:nvSpPr>
          <p:spPr>
            <a:xfrm>
              <a:off x="5890862" y="2422927"/>
              <a:ext cx="198032" cy="202880"/>
            </a:xfrm>
            <a:prstGeom prst="flowChartConnector">
              <a:avLst/>
            </a:prstGeom>
            <a:solidFill>
              <a:schemeClr val="accent1"/>
            </a:solidFill>
            <a:ln w="12700" cap="flat" cmpd="sng" algn="ctr">
              <a:solidFill>
                <a:srgbClr val="5B9BD5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46">
                <a:defRPr/>
              </a:pPr>
              <a:endParaRPr lang="en-US" sz="1600" ker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Content Placeholder 6">
              <a:extLst>
                <a:ext uri="{FF2B5EF4-FFF2-40B4-BE49-F238E27FC236}">
                  <a16:creationId xmlns:a16="http://schemas.microsoft.com/office/drawing/2014/main" id="{B8426F16-61E1-407E-9652-AE4B3265D43B}"/>
                </a:ext>
              </a:extLst>
            </p:cNvPr>
            <p:cNvSpPr txBox="1">
              <a:spLocks/>
            </p:cNvSpPr>
            <p:nvPr/>
          </p:nvSpPr>
          <p:spPr>
            <a:xfrm>
              <a:off x="7296837" y="2059355"/>
              <a:ext cx="2723169" cy="108008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vert="horz" lIns="91440" tIns="45720" rIns="91440" bIns="45720" rtlCol="0" anchor="ctr">
              <a:normAutofit fontScale="925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14446">
                <a:buNone/>
              </a:pPr>
              <a:r>
                <a:rPr lang="en-US" sz="1600" dirty="0">
                  <a:solidFill>
                    <a:srgbClr val="FFD60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Nerve Growth Factor (NGF) plays a role in nerve function and stimulates the regeneration and survival of the sensory nerves</a:t>
              </a:r>
              <a:r>
                <a:rPr lang="en-US" sz="1600" baseline="30000" dirty="0">
                  <a:solidFill>
                    <a:srgbClr val="FFD60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2,3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D3A0DC9-3139-47DF-AA16-F4D460E42CEA}"/>
                </a:ext>
              </a:extLst>
            </p:cNvPr>
            <p:cNvCxnSpPr>
              <a:cxnSpLocks/>
            </p:cNvCxnSpPr>
            <p:nvPr/>
          </p:nvCxnSpPr>
          <p:spPr>
            <a:xfrm>
              <a:off x="10135045" y="1901694"/>
              <a:ext cx="0" cy="123774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Content Placeholder 6">
              <a:extLst>
                <a:ext uri="{FF2B5EF4-FFF2-40B4-BE49-F238E27FC236}">
                  <a16:creationId xmlns:a16="http://schemas.microsoft.com/office/drawing/2014/main" id="{75D3F20F-6DCB-46D7-AD9E-951D0655E9C8}"/>
                </a:ext>
              </a:extLst>
            </p:cNvPr>
            <p:cNvSpPr txBox="1">
              <a:spLocks/>
            </p:cNvSpPr>
            <p:nvPr/>
          </p:nvSpPr>
          <p:spPr>
            <a:xfrm>
              <a:off x="1798253" y="3332643"/>
              <a:ext cx="2704228" cy="107607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vert="horz" lIns="91440" tIns="45720" rIns="91440" bIns="45720" rtlCol="0" anchor="ctr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14446">
                <a:buNone/>
              </a:pPr>
              <a:r>
                <a:rPr lang="en-US" sz="1600" dirty="0">
                  <a:solidFill>
                    <a:srgbClr val="FFD60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NGF binds receptors on lacrimal glands and promotes sensory-mediated reflex tearing secretion</a:t>
              </a:r>
              <a:r>
                <a:rPr lang="en-US" sz="1600" baseline="30000" dirty="0">
                  <a:solidFill>
                    <a:srgbClr val="FFD60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1,4</a:t>
              </a:r>
              <a:r>
                <a:rPr lang="en-US" sz="1600" dirty="0">
                  <a:solidFill>
                    <a:srgbClr val="FFD60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US" sz="1600" baseline="30000" dirty="0">
                <a:solidFill>
                  <a:srgbClr val="FFD60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72E3EA2-17D4-4F2D-B7C8-2EEC7BF9703B}"/>
                </a:ext>
              </a:extLst>
            </p:cNvPr>
            <p:cNvGrpSpPr/>
            <p:nvPr/>
          </p:nvGrpSpPr>
          <p:grpSpPr>
            <a:xfrm>
              <a:off x="1707988" y="3332643"/>
              <a:ext cx="2863837" cy="1179091"/>
              <a:chOff x="182180" y="3290433"/>
              <a:chExt cx="2863837" cy="1179091"/>
            </a:xfrm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5E5FC596-BEC2-4EEB-A3AC-37ECB413EFA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2880" y="4469524"/>
                <a:ext cx="2863137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4472C4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EC9DF4BD-718C-41F8-A707-C8F952C8FF1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2180" y="3290433"/>
                <a:ext cx="700" cy="117909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Content Placeholder 6">
              <a:extLst>
                <a:ext uri="{FF2B5EF4-FFF2-40B4-BE49-F238E27FC236}">
                  <a16:creationId xmlns:a16="http://schemas.microsoft.com/office/drawing/2014/main" id="{BAFC8752-BE39-440E-8C7D-5EBF7F4F76FF}"/>
                </a:ext>
              </a:extLst>
            </p:cNvPr>
            <p:cNvSpPr txBox="1">
              <a:spLocks/>
            </p:cNvSpPr>
            <p:nvPr/>
          </p:nvSpPr>
          <p:spPr>
            <a:xfrm>
              <a:off x="7408419" y="4642503"/>
              <a:ext cx="2893094" cy="89196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vert="horz" lIns="91440" tIns="45720" rIns="91440" bIns="45720" rtlCol="0" anchor="ctr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14446">
                <a:buNone/>
              </a:pPr>
              <a:r>
                <a:rPr lang="en-US" sz="1600" dirty="0">
                  <a:solidFill>
                    <a:srgbClr val="FFD60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NGF stimulates proliferation, differentiation, and survival of corneal epithelial cells</a:t>
              </a:r>
              <a:r>
                <a:rPr lang="en-US" sz="1600" baseline="30000" dirty="0">
                  <a:solidFill>
                    <a:srgbClr val="FFD60A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24E4A58-94BF-4ED6-A7A8-7D359ED020EA}"/>
                </a:ext>
              </a:extLst>
            </p:cNvPr>
            <p:cNvCxnSpPr>
              <a:cxnSpLocks/>
            </p:cNvCxnSpPr>
            <p:nvPr/>
          </p:nvCxnSpPr>
          <p:spPr>
            <a:xfrm>
              <a:off x="10407415" y="4445482"/>
              <a:ext cx="0" cy="104209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B1F6E76C-4E72-4609-B255-BF962BD13F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1651" t="45549" r="41579" b="23948"/>
            <a:stretch/>
          </p:blipFill>
          <p:spPr>
            <a:xfrm>
              <a:off x="4807797" y="2750538"/>
              <a:ext cx="2377440" cy="2377440"/>
            </a:xfrm>
            <a:prstGeom prst="flowChartConnector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14102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imeline&#10;&#10;Description automatically generated">
            <a:extLst>
              <a:ext uri="{FF2B5EF4-FFF2-40B4-BE49-F238E27FC236}">
                <a16:creationId xmlns:a16="http://schemas.microsoft.com/office/drawing/2014/main" id="{164E4989-37E3-1FDF-634C-8DE7EFCCA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541"/>
            <a:ext cx="12192000" cy="659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9418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66394BD-0A76-CC3C-6109-B95818004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68" y="557048"/>
            <a:ext cx="12193641" cy="575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9641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E26E62-CE3D-49B3-94EE-1AE31CB146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02606" y="554093"/>
            <a:ext cx="10579959" cy="561876"/>
          </a:xfrm>
        </p:spPr>
        <p:txBody>
          <a:bodyPr/>
          <a:lstStyle/>
          <a:p>
            <a:r>
              <a:rPr lang="en-US" dirty="0"/>
              <a:t>65.2% of Patients Had Complete Corneal Healing at week 8</a:t>
            </a:r>
          </a:p>
        </p:txBody>
      </p:sp>
      <p:sp>
        <p:nvSpPr>
          <p:cNvPr id="51" name="Footer Placeholder 11">
            <a:extLst>
              <a:ext uri="{FF2B5EF4-FFF2-40B4-BE49-F238E27FC236}">
                <a16:creationId xmlns:a16="http://schemas.microsoft.com/office/drawing/2014/main" id="{DDDEE23C-C0E9-4773-BE17-B083ADE086F4}"/>
              </a:ext>
            </a:extLst>
          </p:cNvPr>
          <p:cNvSpPr txBox="1">
            <a:spLocks/>
          </p:cNvSpPr>
          <p:nvPr/>
        </p:nvSpPr>
        <p:spPr>
          <a:xfrm>
            <a:off x="1002606" y="6507528"/>
            <a:ext cx="9460468" cy="16598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438919" rtl="0" eaLnBrk="1" latinLnBrk="0" hangingPunct="1">
              <a:spcBef>
                <a:spcPts val="285"/>
              </a:spcBef>
              <a:buClr>
                <a:schemeClr val="accent1"/>
              </a:buClr>
              <a:buFontTx/>
              <a:buNone/>
              <a:defRPr sz="2367" b="1" i="0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713237" indent="-274324" algn="l" defTabSz="438919" rtl="0" eaLnBrk="1" latinLnBrk="0" hangingPunct="1">
              <a:spcBef>
                <a:spcPts val="285"/>
              </a:spcBef>
              <a:buClr>
                <a:schemeClr val="accent1"/>
              </a:buClr>
              <a:buFont typeface="Arial"/>
              <a:buChar char="–"/>
              <a:defRPr sz="15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97" indent="-219460" algn="l" defTabSz="438919" rtl="0" eaLnBrk="1" latinLnBrk="0" hangingPunct="1">
              <a:spcBef>
                <a:spcPts val="285"/>
              </a:spcBef>
              <a:buClr>
                <a:schemeClr val="accent2"/>
              </a:buClr>
              <a:buFont typeface="Arial"/>
              <a:buChar char="•"/>
              <a:defRPr sz="15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213" indent="-219460" algn="l" defTabSz="438919" rtl="0" eaLnBrk="1" latinLnBrk="0" hangingPunct="1">
              <a:spcBef>
                <a:spcPts val="285"/>
              </a:spcBef>
              <a:buClr>
                <a:schemeClr val="accent2"/>
              </a:buClr>
              <a:buFont typeface="Arial"/>
              <a:buChar char="–"/>
              <a:defRPr sz="15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5128" indent="-219460" algn="l" defTabSz="438919" rtl="0" eaLnBrk="1" latinLnBrk="0" hangingPunct="1">
              <a:spcBef>
                <a:spcPts val="285"/>
              </a:spcBef>
              <a:buFont typeface="Arial"/>
              <a:buChar char="»"/>
              <a:defRPr sz="15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4049" indent="-219460" algn="l" defTabSz="438919" rtl="0" eaLnBrk="1" latinLnBrk="0" hangingPunct="1">
              <a:spcBef>
                <a:spcPct val="20000"/>
              </a:spcBef>
              <a:buFont typeface="Arial"/>
              <a:buChar char="•"/>
              <a:defRPr sz="1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52965" indent="-219460" algn="l" defTabSz="438919" rtl="0" eaLnBrk="1" latinLnBrk="0" hangingPunct="1">
              <a:spcBef>
                <a:spcPct val="20000"/>
              </a:spcBef>
              <a:buFont typeface="Arial"/>
              <a:buChar char="•"/>
              <a:defRPr sz="1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91891" indent="-219460" algn="l" defTabSz="438919" rtl="0" eaLnBrk="1" latinLnBrk="0" hangingPunct="1">
              <a:spcBef>
                <a:spcPct val="20000"/>
              </a:spcBef>
              <a:buFont typeface="Arial"/>
              <a:buChar char="•"/>
              <a:defRPr sz="1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30807" indent="-219460" algn="l" defTabSz="438919" rtl="0" eaLnBrk="1" latinLnBrk="0" hangingPunct="1">
              <a:spcBef>
                <a:spcPct val="20000"/>
              </a:spcBef>
              <a:buFont typeface="Arial"/>
              <a:buChar char="•"/>
              <a:defRPr sz="1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46">
              <a:spcBef>
                <a:spcPts val="0"/>
              </a:spcBef>
              <a:buClrTx/>
            </a:pPr>
            <a:r>
              <a:rPr lang="en-US" sz="900" b="0" dirty="0" err="1">
                <a:solidFill>
                  <a:srgbClr val="FFFFFF">
                    <a:lumMod val="50000"/>
                  </a:srgbClr>
                </a:solidFill>
                <a:latin typeface="Calibri"/>
              </a:rPr>
              <a:t>Pflugfelder</a:t>
            </a:r>
            <a:r>
              <a:rPr lang="en-US" sz="900" b="0" dirty="0">
                <a:solidFill>
                  <a:srgbClr val="FFFFFF">
                    <a:lumMod val="50000"/>
                  </a:srgbClr>
                </a:solidFill>
                <a:latin typeface="Calibri"/>
              </a:rPr>
              <a:t> SC, Massaro-Giordano M, Perez VL, </a:t>
            </a:r>
            <a:r>
              <a:rPr lang="en-US" sz="900" b="0" dirty="0" err="1">
                <a:solidFill>
                  <a:srgbClr val="FFFFFF">
                    <a:lumMod val="50000"/>
                  </a:srgbClr>
                </a:solidFill>
                <a:latin typeface="Calibri"/>
              </a:rPr>
              <a:t>Hamrah</a:t>
            </a:r>
            <a:r>
              <a:rPr lang="en-US" sz="900" b="0" dirty="0">
                <a:solidFill>
                  <a:srgbClr val="FFFFFF">
                    <a:lumMod val="50000"/>
                  </a:srgbClr>
                </a:solidFill>
                <a:latin typeface="Calibri"/>
              </a:rPr>
              <a:t> P, Deng SX, </a:t>
            </a:r>
            <a:r>
              <a:rPr lang="en-US" sz="900" b="0" dirty="0" err="1">
                <a:solidFill>
                  <a:srgbClr val="FFFFFF">
                    <a:lumMod val="50000"/>
                  </a:srgbClr>
                </a:solidFill>
                <a:latin typeface="Calibri"/>
              </a:rPr>
              <a:t>Espandar</a:t>
            </a:r>
            <a:r>
              <a:rPr lang="en-US" sz="900" b="0" dirty="0">
                <a:solidFill>
                  <a:srgbClr val="FFFFFF">
                    <a:lumMod val="50000"/>
                  </a:srgbClr>
                </a:solidFill>
                <a:latin typeface="Calibri"/>
              </a:rPr>
              <a:t> L, Foster CS, Affeldt J, </a:t>
            </a:r>
            <a:r>
              <a:rPr lang="en-US" sz="900" b="0" dirty="0" err="1">
                <a:solidFill>
                  <a:srgbClr val="FFFFFF">
                    <a:lumMod val="50000"/>
                  </a:srgbClr>
                </a:solidFill>
                <a:latin typeface="Calibri"/>
              </a:rPr>
              <a:t>Seedor</a:t>
            </a:r>
            <a:r>
              <a:rPr lang="en-US" sz="900" b="0" dirty="0">
                <a:solidFill>
                  <a:srgbClr val="FFFFFF">
                    <a:lumMod val="50000"/>
                  </a:srgbClr>
                </a:solidFill>
                <a:latin typeface="Calibri"/>
              </a:rPr>
              <a:t> JA, </a:t>
            </a:r>
            <a:r>
              <a:rPr lang="en-US" sz="900" b="0" dirty="0" err="1">
                <a:solidFill>
                  <a:srgbClr val="FFFFFF">
                    <a:lumMod val="50000"/>
                  </a:srgbClr>
                </a:solidFill>
                <a:latin typeface="Calibri"/>
              </a:rPr>
              <a:t>Afshari</a:t>
            </a:r>
            <a:r>
              <a:rPr lang="en-US" sz="900" b="0" dirty="0">
                <a:solidFill>
                  <a:srgbClr val="FFFFFF">
                    <a:lumMod val="50000"/>
                  </a:srgbClr>
                </a:solidFill>
                <a:latin typeface="Calibri"/>
              </a:rPr>
              <a:t> NA, Chao W, </a:t>
            </a:r>
            <a:r>
              <a:rPr lang="en-US" sz="900" b="0" dirty="0" err="1">
                <a:solidFill>
                  <a:srgbClr val="FFFFFF">
                    <a:lumMod val="50000"/>
                  </a:srgbClr>
                </a:solidFill>
                <a:latin typeface="Calibri"/>
              </a:rPr>
              <a:t>Allegretti</a:t>
            </a:r>
            <a:r>
              <a:rPr lang="en-US" sz="900" b="0" dirty="0">
                <a:solidFill>
                  <a:srgbClr val="FFFFFF">
                    <a:lumMod val="50000"/>
                  </a:srgbClr>
                </a:solidFill>
                <a:latin typeface="Calibri"/>
              </a:rPr>
              <a:t> M, Mantelli F, Dana R, Topical Recombinant Human Nerve Growth Factor (Cenegermin) for Neurotrophic Keratopathy: A Multicenter Randomized Vehicle-Controlled Pivotal Trial, Ophthalmology (2019), </a:t>
            </a:r>
            <a:r>
              <a:rPr lang="en-US" sz="900" b="0" dirty="0" err="1">
                <a:solidFill>
                  <a:srgbClr val="FFFFFF">
                    <a:lumMod val="50000"/>
                  </a:srgbClr>
                </a:solidFill>
                <a:latin typeface="Calibri"/>
              </a:rPr>
              <a:t>doi</a:t>
            </a:r>
            <a:r>
              <a:rPr lang="en-US" sz="900" b="0" dirty="0">
                <a:solidFill>
                  <a:srgbClr val="FFFFFF">
                    <a:lumMod val="50000"/>
                  </a:srgbClr>
                </a:solidFill>
                <a:latin typeface="Calibri"/>
              </a:rPr>
              <a:t>: https:// doi.org/10.1016/j.ophtha.2019.08.020.</a:t>
            </a:r>
          </a:p>
          <a:p>
            <a:pPr defTabSz="914446">
              <a:spcBef>
                <a:spcPts val="0"/>
              </a:spcBef>
              <a:buClrTx/>
            </a:pPr>
            <a:endParaRPr lang="en-US" sz="900" b="0" dirty="0">
              <a:solidFill>
                <a:srgbClr val="FFFFFF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496623D-499F-4AEC-AA13-41E91A4BA447}"/>
              </a:ext>
            </a:extLst>
          </p:cNvPr>
          <p:cNvSpPr/>
          <p:nvPr/>
        </p:nvSpPr>
        <p:spPr>
          <a:xfrm>
            <a:off x="7989780" y="2708391"/>
            <a:ext cx="364702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46">
              <a:defRPr/>
            </a:pPr>
            <a:r>
              <a:rPr lang="en-US" dirty="0">
                <a:solidFill>
                  <a:srgbClr val="000000"/>
                </a:solidFill>
                <a:latin typeface="Calibri" panose="020F0502020204030204"/>
              </a:rPr>
              <a:t>Endpoint of complete corneal healing: </a:t>
            </a:r>
            <a:r>
              <a:rPr lang="en-US" b="1" dirty="0">
                <a:solidFill>
                  <a:srgbClr val="000000"/>
                </a:solidFill>
                <a:latin typeface="Calibri" panose="020F0502020204030204"/>
              </a:rPr>
              <a:t>0 mm staining in the lesion area and no persistent staining in the rest of the cornea </a:t>
            </a:r>
            <a:r>
              <a:rPr lang="en-US" dirty="0">
                <a:solidFill>
                  <a:srgbClr val="000000"/>
                </a:solidFill>
                <a:latin typeface="Calibri" panose="020F0502020204030204"/>
              </a:rPr>
              <a:t>(last post-baseline observation carried forward; chi-squared test).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99BA50B-C86C-4919-B0CF-A19E724C9F6F}"/>
              </a:ext>
            </a:extLst>
          </p:cNvPr>
          <p:cNvGrpSpPr/>
          <p:nvPr/>
        </p:nvGrpSpPr>
        <p:grpSpPr>
          <a:xfrm>
            <a:off x="1213622" y="1275667"/>
            <a:ext cx="6663053" cy="4619772"/>
            <a:chOff x="738382" y="1067685"/>
            <a:chExt cx="7276627" cy="4619772"/>
          </a:xfrm>
        </p:grpSpPr>
        <p:graphicFrame>
          <p:nvGraphicFramePr>
            <p:cNvPr id="31" name="Chart 30">
              <a:extLst>
                <a:ext uri="{FF2B5EF4-FFF2-40B4-BE49-F238E27FC236}">
                  <a16:creationId xmlns:a16="http://schemas.microsoft.com/office/drawing/2014/main" id="{B0562994-F0FB-4612-89B0-15CC42D45776}"/>
                </a:ext>
              </a:extLst>
            </p:cNvPr>
            <p:cNvGraphicFramePr/>
            <p:nvPr/>
          </p:nvGraphicFramePr>
          <p:xfrm>
            <a:off x="738382" y="1067685"/>
            <a:ext cx="6784160" cy="401480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E2E5C8D-A378-46A5-A6E4-FCE35E60E4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36975" y="1807828"/>
              <a:ext cx="0" cy="1978266"/>
            </a:xfrm>
            <a:prstGeom prst="line">
              <a:avLst/>
            </a:prstGeom>
            <a:noFill/>
            <a:ln w="12700" cap="flat" cmpd="sng" algn="ctr">
              <a:solidFill>
                <a:srgbClr val="7F7F7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0883EE1-DF3B-4E17-BB35-6D25F5D4934F}"/>
                </a:ext>
              </a:extLst>
            </p:cNvPr>
            <p:cNvCxnSpPr>
              <a:cxnSpLocks/>
            </p:cNvCxnSpPr>
            <p:nvPr/>
          </p:nvCxnSpPr>
          <p:spPr>
            <a:xfrm>
              <a:off x="2087091" y="1807828"/>
              <a:ext cx="1249884" cy="2"/>
            </a:xfrm>
            <a:prstGeom prst="line">
              <a:avLst/>
            </a:prstGeom>
            <a:noFill/>
            <a:ln w="12700" cap="flat" cmpd="sng" algn="ctr">
              <a:solidFill>
                <a:srgbClr val="7F7F7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2190F11-1CBD-4694-8754-A6A2830E6A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64206" y="1534776"/>
              <a:ext cx="0" cy="252274"/>
            </a:xfrm>
            <a:prstGeom prst="line">
              <a:avLst/>
            </a:prstGeom>
            <a:noFill/>
            <a:ln w="12700" cap="flat" cmpd="sng" algn="ctr">
              <a:solidFill>
                <a:srgbClr val="7F7F7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A6978AE-6DF3-465D-9467-423789F7C5D9}"/>
                </a:ext>
              </a:extLst>
            </p:cNvPr>
            <p:cNvSpPr txBox="1"/>
            <p:nvPr/>
          </p:nvSpPr>
          <p:spPr>
            <a:xfrm>
              <a:off x="2306601" y="1479273"/>
              <a:ext cx="10303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46">
                <a:defRPr/>
              </a:pPr>
              <a:r>
                <a:rPr lang="en-US" sz="1400" kern="0" dirty="0">
                  <a:solidFill>
                    <a:srgbClr val="2F2F2F"/>
                  </a:solidFill>
                  <a:latin typeface="Calibri" panose="020F0502020204030204"/>
                </a:rPr>
                <a:t>P&lt;0.012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29257B1-7A26-46F6-9399-077953FD1850}"/>
                </a:ext>
              </a:extLst>
            </p:cNvPr>
            <p:cNvSpPr txBox="1"/>
            <p:nvPr/>
          </p:nvSpPr>
          <p:spPr>
            <a:xfrm>
              <a:off x="5678078" y="1251734"/>
              <a:ext cx="10303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46">
                <a:defRPr/>
              </a:pPr>
              <a:r>
                <a:rPr lang="en-US" sz="1400" kern="0" dirty="0">
                  <a:solidFill>
                    <a:srgbClr val="2F2F2F"/>
                  </a:solidFill>
                  <a:latin typeface="Calibri" panose="020F0502020204030204"/>
                </a:rPr>
                <a:t>P&lt;0.001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2517828-64E3-498B-A6C9-0567AB3BCEF4}"/>
                </a:ext>
              </a:extLst>
            </p:cNvPr>
            <p:cNvCxnSpPr>
              <a:cxnSpLocks/>
            </p:cNvCxnSpPr>
            <p:nvPr/>
          </p:nvCxnSpPr>
          <p:spPr>
            <a:xfrm>
              <a:off x="4275485" y="1534776"/>
              <a:ext cx="0" cy="3590780"/>
            </a:xfrm>
            <a:prstGeom prst="line">
              <a:avLst/>
            </a:prstGeom>
            <a:noFill/>
            <a:ln w="9525" cap="flat" cmpd="sng" algn="ctr">
              <a:solidFill>
                <a:srgbClr val="7F7F7F"/>
              </a:solidFill>
              <a:prstDash val="dash"/>
            </a:ln>
            <a:effectLst/>
          </p:spPr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F602439-D957-49C7-8CB4-2E0E1794F7BD}"/>
                </a:ext>
              </a:extLst>
            </p:cNvPr>
            <p:cNvSpPr txBox="1"/>
            <p:nvPr/>
          </p:nvSpPr>
          <p:spPr>
            <a:xfrm>
              <a:off x="5334009" y="5164237"/>
              <a:ext cx="26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46">
                <a:defRPr/>
              </a:pPr>
              <a:r>
                <a:rPr lang="en-US" sz="1400" kern="0" dirty="0">
                  <a:solidFill>
                    <a:srgbClr val="2F2F2F"/>
                  </a:solidFill>
                  <a:latin typeface="Calibri" panose="020F0502020204030204"/>
                </a:rPr>
                <a:t>cenegermin 20mcg/ml (n=24)</a:t>
              </a:r>
            </a:p>
            <a:p>
              <a:pPr defTabSz="914446">
                <a:defRPr/>
              </a:pPr>
              <a:r>
                <a:rPr lang="en-US" sz="1400" kern="0" dirty="0">
                  <a:solidFill>
                    <a:srgbClr val="2F2F2F"/>
                  </a:solidFill>
                  <a:latin typeface="Calibri" panose="020F0502020204030204"/>
                </a:rPr>
                <a:t>Vehicle (n=24)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28E9B49A-96C1-47CE-9514-2D03660C109A}"/>
                </a:ext>
              </a:extLst>
            </p:cNvPr>
            <p:cNvSpPr/>
            <p:nvPr/>
          </p:nvSpPr>
          <p:spPr>
            <a:xfrm>
              <a:off x="5184555" y="5231388"/>
              <a:ext cx="159303" cy="156101"/>
            </a:xfrm>
            <a:prstGeom prst="rect">
              <a:avLst/>
            </a:prstGeom>
            <a:solidFill>
              <a:srgbClr val="008A9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46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AEBC80F2-23F2-4C21-A9FB-3111FC6921DE}"/>
                </a:ext>
              </a:extLst>
            </p:cNvPr>
            <p:cNvSpPr/>
            <p:nvPr/>
          </p:nvSpPr>
          <p:spPr>
            <a:xfrm>
              <a:off x="5184555" y="5457656"/>
              <a:ext cx="159303" cy="156101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46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CBBF2AD-1EE2-4245-B0E1-0B987A7AFA72}"/>
              </a:ext>
            </a:extLst>
          </p:cNvPr>
          <p:cNvSpPr txBox="1"/>
          <p:nvPr/>
        </p:nvSpPr>
        <p:spPr>
          <a:xfrm>
            <a:off x="834648" y="1879043"/>
            <a:ext cx="369332" cy="297483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 defTabSz="914446"/>
            <a:r>
              <a:rPr lang="en-US" sz="1200" dirty="0">
                <a:solidFill>
                  <a:srgbClr val="000000"/>
                </a:solidFill>
                <a:latin typeface="Calibri" panose="020F0502020204030204"/>
              </a:rPr>
              <a:t>Percentage of Patients Completely Healed (%)</a:t>
            </a:r>
          </a:p>
        </p:txBody>
      </p:sp>
    </p:spTree>
    <p:extLst>
      <p:ext uri="{BB962C8B-B14F-4D97-AF65-F5344CB8AC3E}">
        <p14:creationId xmlns:p14="http://schemas.microsoft.com/office/powerpoint/2010/main" val="15619840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E26E62-CE3D-49B3-94EE-1AE31CB146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2248" y="554093"/>
            <a:ext cx="11761076" cy="561876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Cenegermin Mimics the Structure of Endogenous NGF in the Ocular Tissues</a:t>
            </a:r>
          </a:p>
        </p:txBody>
      </p:sp>
      <p:sp>
        <p:nvSpPr>
          <p:cNvPr id="41" name="Footer Placeholder 11">
            <a:extLst>
              <a:ext uri="{FF2B5EF4-FFF2-40B4-BE49-F238E27FC236}">
                <a16:creationId xmlns:a16="http://schemas.microsoft.com/office/drawing/2014/main" id="{5A20C716-5D6B-4D68-A195-26E91DECB409}"/>
              </a:ext>
            </a:extLst>
          </p:cNvPr>
          <p:cNvSpPr txBox="1">
            <a:spLocks/>
          </p:cNvSpPr>
          <p:nvPr/>
        </p:nvSpPr>
        <p:spPr>
          <a:xfrm>
            <a:off x="1007897" y="6504727"/>
            <a:ext cx="10574667" cy="1003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438919" rtl="0" eaLnBrk="1" latinLnBrk="0" hangingPunct="1">
              <a:spcBef>
                <a:spcPts val="285"/>
              </a:spcBef>
              <a:buClr>
                <a:schemeClr val="accent1"/>
              </a:buClr>
              <a:buFontTx/>
              <a:buNone/>
              <a:defRPr sz="2367" b="1" i="0" kern="120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713237" indent="-274324" algn="l" defTabSz="438919" rtl="0" eaLnBrk="1" latinLnBrk="0" hangingPunct="1">
              <a:spcBef>
                <a:spcPts val="285"/>
              </a:spcBef>
              <a:buClr>
                <a:schemeClr val="accent1"/>
              </a:buClr>
              <a:buFont typeface="Arial"/>
              <a:buChar char="–"/>
              <a:defRPr sz="15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97" indent="-219460" algn="l" defTabSz="438919" rtl="0" eaLnBrk="1" latinLnBrk="0" hangingPunct="1">
              <a:spcBef>
                <a:spcPts val="285"/>
              </a:spcBef>
              <a:buClr>
                <a:schemeClr val="accent2"/>
              </a:buClr>
              <a:buFont typeface="Arial"/>
              <a:buChar char="•"/>
              <a:defRPr sz="15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213" indent="-219460" algn="l" defTabSz="438919" rtl="0" eaLnBrk="1" latinLnBrk="0" hangingPunct="1">
              <a:spcBef>
                <a:spcPts val="285"/>
              </a:spcBef>
              <a:buClr>
                <a:schemeClr val="accent2"/>
              </a:buClr>
              <a:buFont typeface="Arial"/>
              <a:buChar char="–"/>
              <a:defRPr sz="15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5128" indent="-219460" algn="l" defTabSz="438919" rtl="0" eaLnBrk="1" latinLnBrk="0" hangingPunct="1">
              <a:spcBef>
                <a:spcPts val="285"/>
              </a:spcBef>
              <a:buFont typeface="Arial"/>
              <a:buChar char="»"/>
              <a:defRPr sz="15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4049" indent="-219460" algn="l" defTabSz="438919" rtl="0" eaLnBrk="1" latinLnBrk="0" hangingPunct="1">
              <a:spcBef>
                <a:spcPct val="20000"/>
              </a:spcBef>
              <a:buFont typeface="Arial"/>
              <a:buChar char="•"/>
              <a:defRPr sz="1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52965" indent="-219460" algn="l" defTabSz="438919" rtl="0" eaLnBrk="1" latinLnBrk="0" hangingPunct="1">
              <a:spcBef>
                <a:spcPct val="20000"/>
              </a:spcBef>
              <a:buFont typeface="Arial"/>
              <a:buChar char="•"/>
              <a:defRPr sz="1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91891" indent="-219460" algn="l" defTabSz="438919" rtl="0" eaLnBrk="1" latinLnBrk="0" hangingPunct="1">
              <a:spcBef>
                <a:spcPct val="20000"/>
              </a:spcBef>
              <a:buFont typeface="Arial"/>
              <a:buChar char="•"/>
              <a:defRPr sz="1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30807" indent="-219460" algn="l" defTabSz="438919" rtl="0" eaLnBrk="1" latinLnBrk="0" hangingPunct="1">
              <a:spcBef>
                <a:spcPct val="20000"/>
              </a:spcBef>
              <a:buFont typeface="Arial"/>
              <a:buChar char="•"/>
              <a:defRPr sz="19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46">
              <a:spcBef>
                <a:spcPts val="0"/>
              </a:spcBef>
              <a:buClrTx/>
            </a:pPr>
            <a:r>
              <a:rPr lang="en-US" sz="900" b="0" dirty="0">
                <a:solidFill>
                  <a:srgbClr val="FFFFFF">
                    <a:lumMod val="50000"/>
                  </a:srgbClr>
                </a:solidFill>
                <a:latin typeface="Calibri"/>
              </a:rPr>
              <a:t>Voelker R. New Drug Treats Rare, Debilitating Neurotrophic Keratitis. JAMA. 2018;320(13):1309. </a:t>
            </a:r>
          </a:p>
        </p:txBody>
      </p: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id="{807CC217-D3B9-40BC-9C95-C76F7C02BF00}"/>
              </a:ext>
            </a:extLst>
          </p:cNvPr>
          <p:cNvSpPr txBox="1">
            <a:spLocks/>
          </p:cNvSpPr>
          <p:nvPr/>
        </p:nvSpPr>
        <p:spPr>
          <a:xfrm>
            <a:off x="2029795" y="5207470"/>
            <a:ext cx="7844455" cy="1126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Uni Sans Regular" panose="020B04020202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Uni Sans Regular" panose="020B04020202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Uni Sans Regular" panose="020B04020202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Uni Sans Regular" panose="020B04020202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Uni Sans Regular" panose="020B04020202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46">
              <a:buNone/>
              <a:defRPr/>
            </a:pPr>
            <a:r>
              <a:rPr lang="en-US" sz="20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Cenegermin-bkbj, the active ingredient in the FDA-approved OXERVATE™ (cenegermin-bkbj ophthalmic solution) 0.002% (20 mcg/mL), is structurally identical to the human NGF protein found in ocular tissues</a:t>
            </a:r>
            <a:endParaRPr lang="en-US" sz="24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defTabSz="914446">
              <a:buNone/>
              <a:defRPr/>
            </a:pPr>
            <a:endParaRPr lang="en-US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7CE632C-9741-4D06-83DF-35C08387731B}"/>
              </a:ext>
            </a:extLst>
          </p:cNvPr>
          <p:cNvSpPr/>
          <p:nvPr/>
        </p:nvSpPr>
        <p:spPr>
          <a:xfrm>
            <a:off x="1110735" y="1445251"/>
            <a:ext cx="9682575" cy="357731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9F5159F-88E2-425D-A41C-A5DE3AADF655}"/>
              </a:ext>
            </a:extLst>
          </p:cNvPr>
          <p:cNvSpPr txBox="1"/>
          <p:nvPr/>
        </p:nvSpPr>
        <p:spPr>
          <a:xfrm>
            <a:off x="2532299" y="4471950"/>
            <a:ext cx="7670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6"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Cenegermin		                                               Endogenous NGF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0BFFD88-01D4-4812-8B43-754863A083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74" t="6427" r="1839"/>
          <a:stretch/>
        </p:blipFill>
        <p:spPr>
          <a:xfrm rot="10800000" flipV="1">
            <a:off x="7029455" y="1916188"/>
            <a:ext cx="4000656" cy="23854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CD05C19-A050-4143-B228-0715B9AC41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7" r="53925"/>
          <a:stretch/>
        </p:blipFill>
        <p:spPr>
          <a:xfrm>
            <a:off x="834190" y="2001350"/>
            <a:ext cx="4328359" cy="238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762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829 -0.00949 L -0.23985 0.0182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06" y="138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33333E-6 -7.40741E-7 L 0.25417 0.00579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27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build="allAtOnce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6FD8C-742F-07C2-538C-3FE2BEF11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Autologous Serum Tears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E7E40-AF25-B79E-9A6E-1C61FFA8DB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en-US" sz="32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Biologic composition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en-US" sz="32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Growth factors, vitamins, immunoglobulins, and anti-inflammatory mediators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en-US" sz="32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Mimics natural tear biochemistry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en-US" sz="32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Clinical role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en-US" sz="32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ocular surface disease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en-US" sz="32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Persistent epithelial compromise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○"/>
            </a:pPr>
            <a:r>
              <a:rPr lang="en-US" sz="32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Neurotrophic or refractory dry eye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6357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 amt="3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9805"/>
            <a:ext cx="12192000" cy="74933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6320" y="3326853"/>
            <a:ext cx="6305296" cy="1325563"/>
          </a:xfrm>
        </p:spPr>
        <p:txBody>
          <a:bodyPr>
            <a:normAutofit fontScale="90000"/>
          </a:bodyPr>
          <a:lstStyle/>
          <a:p>
            <a:pPr algn="r"/>
            <a:r>
              <a:rPr lang="en-US" sz="10700" dirty="0"/>
              <a:t>Thank You</a:t>
            </a:r>
            <a:br>
              <a:rPr lang="en-US" sz="10700" dirty="0"/>
            </a:br>
            <a:r>
              <a:rPr lang="en-US" dirty="0"/>
              <a:t>mile.brujic75@gmail.com</a:t>
            </a:r>
          </a:p>
        </p:txBody>
      </p:sp>
    </p:spTree>
    <p:extLst>
      <p:ext uri="{BB962C8B-B14F-4D97-AF65-F5344CB8AC3E}">
        <p14:creationId xmlns:p14="http://schemas.microsoft.com/office/powerpoint/2010/main" val="353553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Dompé">
    <a:dk1>
      <a:srgbClr val="C00000"/>
    </a:dk1>
    <a:lt1>
      <a:srgbClr val="FFFFFF"/>
    </a:lt1>
    <a:dk2>
      <a:srgbClr val="2F2F2F"/>
    </a:dk2>
    <a:lt2>
      <a:srgbClr val="5F5F5F"/>
    </a:lt2>
    <a:accent1>
      <a:srgbClr val="7F7F7F"/>
    </a:accent1>
    <a:accent2>
      <a:srgbClr val="008A98"/>
    </a:accent2>
    <a:accent3>
      <a:srgbClr val="5F5F5F"/>
    </a:accent3>
    <a:accent4>
      <a:srgbClr val="7F7F7F"/>
    </a:accent4>
    <a:accent5>
      <a:srgbClr val="FF0000"/>
    </a:accent5>
    <a:accent6>
      <a:srgbClr val="FFFFFF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22749</TotalTime>
  <Words>2381</Words>
  <Application>Microsoft Macintosh PowerPoint</Application>
  <PresentationFormat>Widescreen</PresentationFormat>
  <Paragraphs>237</Paragraphs>
  <Slides>48</Slides>
  <Notes>6</Notes>
  <HiddenSlides>0</HiddenSlides>
  <MMClips>7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62" baseType="lpstr">
      <vt:lpstr>ＭＳ Ｐゴシック</vt:lpstr>
      <vt:lpstr>Arial</vt:lpstr>
      <vt:lpstr>Arial Black</vt:lpstr>
      <vt:lpstr>Arial Nova</vt:lpstr>
      <vt:lpstr>BlinkMacSystemFont</vt:lpstr>
      <vt:lpstr>Calibri</vt:lpstr>
      <vt:lpstr>Calibri Light</vt:lpstr>
      <vt:lpstr>Cambria</vt:lpstr>
      <vt:lpstr>Chalkduster</vt:lpstr>
      <vt:lpstr>Constantia</vt:lpstr>
      <vt:lpstr>Times New Roman</vt:lpstr>
      <vt:lpstr>Wingdings</vt:lpstr>
      <vt:lpstr>Office Theme</vt:lpstr>
      <vt:lpstr>Document</vt:lpstr>
      <vt:lpstr>PowerPoint Presentation</vt:lpstr>
      <vt:lpstr>Disclosure</vt:lpstr>
      <vt:lpstr>Demodex-Targeted Pharmacologic Therapy </vt:lpstr>
      <vt:lpstr>Lotilaner 0.25%</vt:lpstr>
      <vt:lpstr>PowerPoint Presentation</vt:lpstr>
      <vt:lpstr>Evaporation-Barrier and Tear Film Stabilization Agents </vt:lpstr>
      <vt:lpstr>Perfluorohexyloctane 100%</vt:lpstr>
      <vt:lpstr>AZR-MD-001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Varenicline Mechanism of Action</vt:lpstr>
      <vt:lpstr>Transient receptor potential melastatin 8 (TRPM8) </vt:lpstr>
      <vt:lpstr>Corneal Esthesiometer</vt:lpstr>
      <vt:lpstr>Trigeminal Nerve</vt:lpstr>
      <vt:lpstr>PowerPoint Presentation</vt:lpstr>
      <vt:lpstr>OKYO Pharma: Neuropathic Ocular Pain</vt:lpstr>
      <vt:lpstr>Pain Modulation</vt:lpstr>
      <vt:lpstr>PowerPoint Presentation</vt:lpstr>
      <vt:lpstr>PowerPoint Presentation</vt:lpstr>
      <vt:lpstr>PowerPoint Presentation</vt:lpstr>
      <vt:lpstr>Loteprednol 0.2% 0.25%, 0.38%, 0.5%, 1%</vt:lpstr>
      <vt:lpstr>Cyclosporine</vt:lpstr>
      <vt:lpstr>Ocular Surface Inflammation</vt:lpstr>
      <vt:lpstr>Cyclosporine 0.09%</vt:lpstr>
      <vt:lpstr>Cyclosporine 0.1%</vt:lpstr>
      <vt:lpstr>Ocular Surface Inflammation</vt:lpstr>
      <vt:lpstr>RASP Inhibitors</vt:lpstr>
      <vt:lpstr>PowerPoint Presentation</vt:lpstr>
      <vt:lpstr>Electronic Prescribing</vt:lpstr>
      <vt:lpstr>Electronic Prescribing</vt:lpstr>
      <vt:lpstr>PowerPoint Presentation</vt:lpstr>
      <vt:lpstr>PowerPoint Presentation</vt:lpstr>
      <vt:lpstr>PowerPoint Presentation</vt:lpstr>
      <vt:lpstr>Procedure</vt:lpstr>
      <vt:lpstr>Punctal Dilation</vt:lpstr>
      <vt:lpstr>Introducing Gel Into Canalicula</vt:lpstr>
      <vt:lpstr>Ocular Surface BEYOND the TEARS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Autologous Serum Tears</vt:lpstr>
      <vt:lpstr>Thank You mile.brujic75@gmail.com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New Treatments in Eye Care</dc:title>
  <dc:creator>Mile Brujic</dc:creator>
  <cp:lastModifiedBy>Mile Brujic</cp:lastModifiedBy>
  <cp:revision>133</cp:revision>
  <cp:lastPrinted>2022-10-01T14:32:05Z</cp:lastPrinted>
  <dcterms:created xsi:type="dcterms:W3CDTF">2019-11-08T18:33:47Z</dcterms:created>
  <dcterms:modified xsi:type="dcterms:W3CDTF">2026-10-17T01:23:51Z</dcterms:modified>
</cp:coreProperties>
</file>